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44" autoAdjust="0"/>
  </p:normalViewPr>
  <p:slideViewPr>
    <p:cSldViewPr>
      <p:cViewPr varScale="1">
        <p:scale>
          <a:sx n="77" d="100"/>
          <a:sy n="77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4C80C-4D64-4827-BD46-1D15222926A5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4ED5-7D84-4C66-8198-C04CFA7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This leads to a lowering of the energy of the neighboring nucleus when the perturbing nucleus has one spin, and a raising of the energy when it has the other spin. Hence frequency of nearby nuclei as they resonate this is known as Spin-Spin coupling.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4ED5-7D84-4C66-8198-C04CFA7C5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717" y="990600"/>
            <a:ext cx="7579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Prediction of One Bond Coupling Constants </a:t>
            </a:r>
          </a:p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1JCH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503" y="5867400"/>
            <a:ext cx="5710707" cy="524429"/>
            <a:chOff x="1242626" y="5628558"/>
            <a:chExt cx="6754413" cy="592755"/>
          </a:xfrm>
        </p:grpSpPr>
        <p:pic>
          <p:nvPicPr>
            <p:cNvPr id="8" name="Picture 7" descr="Unknown.jpe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622" y="5628558"/>
              <a:ext cx="1706417" cy="5927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2626" y="5628558"/>
              <a:ext cx="1620413" cy="592755"/>
            </a:xfrm>
            <a:prstGeom prst="rect">
              <a:avLst/>
            </a:prstGeom>
          </p:spPr>
        </p:pic>
      </p:grpSp>
      <p:pic>
        <p:nvPicPr>
          <p:cNvPr id="1030" name="Picture 6" descr="C:\Users\CS76\Desktop\05-hmr-03-jcoupl{27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9" y="2774173"/>
            <a:ext cx="413080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9914" y="2774173"/>
            <a:ext cx="2669410" cy="1719496"/>
            <a:chOff x="4800600" y="2835561"/>
            <a:chExt cx="2669410" cy="17194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4983" y="2835561"/>
              <a:ext cx="840956" cy="10224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0600" y="3293543"/>
              <a:ext cx="1475855" cy="1261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161" y="3924300"/>
              <a:ext cx="881849" cy="4409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175353" y="5202535"/>
            <a:ext cx="29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V Chandrasekhar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Nainala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7.955546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0.952302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5014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52" y="1595389"/>
            <a:ext cx="4073890" cy="35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-7.223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0.984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15282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78516"/>
            <a:ext cx="4324001" cy="33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2" y="864342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SP3: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 4.386090  + (0.970114) * 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505296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SP1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= -7.223 + (0.984) *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93779"/>
            <a:ext cx="4248909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SP2: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7.955546 + (0.952302) * 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25" y="1156983"/>
            <a:ext cx="1144987" cy="13921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09800" y="1964728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949" y="254908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5997" y="2110520"/>
            <a:ext cx="373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Fitting NWChem Predictions ~ 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0" y="1364683"/>
            <a:ext cx="914400" cy="121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5830" y="260212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91" y="2914139"/>
            <a:ext cx="2362201" cy="1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8" y="2914139"/>
            <a:ext cx="2391828" cy="178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26" y="2914139"/>
            <a:ext cx="2330865" cy="18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owchart: Magnetic Disk 11"/>
          <p:cNvSpPr/>
          <p:nvPr/>
        </p:nvSpPr>
        <p:spPr>
          <a:xfrm>
            <a:off x="738624" y="5105400"/>
            <a:ext cx="858570" cy="1066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Large</a:t>
            </a:r>
          </a:p>
          <a:p>
            <a:pPr algn="ctr"/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DataSet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40466" y="5251619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1597194" y="5638800"/>
            <a:ext cx="2270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77054" y="5105400"/>
            <a:ext cx="13716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Fitted </a:t>
            </a:r>
          </a:p>
          <a:p>
            <a:pPr algn="ctr"/>
            <a:r>
              <a:rPr lang="en-US" sz="1400" dirty="0" smtClean="0"/>
              <a:t>to Experimental Values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8653" y="5546128"/>
            <a:ext cx="17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248654" y="5698528"/>
            <a:ext cx="176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ard 29"/>
          <p:cNvSpPr/>
          <p:nvPr/>
        </p:nvSpPr>
        <p:spPr>
          <a:xfrm>
            <a:off x="7011719" y="5179309"/>
            <a:ext cx="1294081" cy="821728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882" y="362246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Prediction of NWChem_1JCH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4706"/>
              </p:ext>
            </p:extLst>
          </p:nvPr>
        </p:nvGraphicFramePr>
        <p:xfrm>
          <a:off x="931160" y="2895600"/>
          <a:ext cx="7239000" cy="3657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1066800"/>
                <a:gridCol w="838200"/>
                <a:gridCol w="1219200"/>
                <a:gridCol w="1524000"/>
                <a:gridCol w="762000"/>
                <a:gridCol w="1295400"/>
              </a:tblGrid>
              <a:tr h="28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err="1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MolID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err="1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NWChem_Pred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EXP_1JCH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SigmaDeltaTheta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SigmaAbsDelthaTheta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Omega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MaxDeltaTheta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122.9596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-3.244792746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6.966371737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120.2077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1.50376037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122.9596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-3.244792746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6.966371737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120.2077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1.50376037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123.0339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-8.215054262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9.032672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117.6293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0.408808869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123.0339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-8.215054262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9.032672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117.6293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0.408808869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123.3359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-6.523522895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8.67277853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118.1695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1.074627817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123.3359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-6.523522895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8.67277853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118.1695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1.074627817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123.611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-4.389417514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7.014699192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120.3796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0.803400275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123.611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-4.389417514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7.014699192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120.3796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0.803400275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123.7765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-3.395572313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12.3702848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120.0722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2.436489967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123.7765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-3.395572313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12.3702848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120.0722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2.436489967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124.3416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-5.66865319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5.752354641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119.1843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0.041850726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124.3416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-5.66865319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5.752354641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119.1843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0.041850726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68077"/>
            <a:ext cx="2189162" cy="197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304799"/>
            <a:ext cx="563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Multivariate Linear Regression</a:t>
            </a:r>
          </a:p>
          <a:p>
            <a:pPr algn="ctr"/>
            <a:r>
              <a:rPr lang="en-US" sz="2800" dirty="0"/>
              <a:t>(</a:t>
            </a:r>
            <a:r>
              <a:rPr lang="en-US" sz="2800" b="1" dirty="0"/>
              <a:t>Principal component regression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Aromatic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Strained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C_Mulliken 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AtomDegree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C_Partial Pi Charge 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C_Pi Electronegativity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C_SigmaElectonegativity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Hybridization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H_mulliken_charge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H_sigmaElectroNegativityDescriptor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SigmaDeltaTheta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SigmaAbsDelthaTheta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Omega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MaxDeltaTheta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BondLength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7" y="1491734"/>
            <a:ext cx="649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Structural Features  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062" y="304799"/>
            <a:ext cx="194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Work Flow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58176" y="1757114"/>
            <a:ext cx="176620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Complete Data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084" y="5323802"/>
            <a:ext cx="249479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Descriptor Calculation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902" y="5185302"/>
            <a:ext cx="23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Dimension reduction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(PCA)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837" y="4282254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PC1,….PCn 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(98 % variance)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176" y="2228482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146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977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4910" y="2804655"/>
            <a:ext cx="3536695" cy="1158729"/>
            <a:chOff x="385610" y="3339635"/>
            <a:chExt cx="3536695" cy="1158729"/>
          </a:xfrm>
        </p:grpSpPr>
        <p:sp>
          <p:nvSpPr>
            <p:cNvPr id="13" name="Rectangle 12"/>
            <p:cNvSpPr/>
            <p:nvPr/>
          </p:nvSpPr>
          <p:spPr>
            <a:xfrm>
              <a:off x="2113590" y="3339635"/>
              <a:ext cx="671489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381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9211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07926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85611" y="3713563"/>
              <a:ext cx="181744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079" y="3713563"/>
              <a:ext cx="113722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 bwMode="auto">
          <a:xfrm rot="5400000">
            <a:off x="2730001" y="3056963"/>
            <a:ext cx="440113" cy="26230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912042" y="3961320"/>
            <a:ext cx="440114" cy="814379"/>
          </a:xfrm>
          <a:prstGeom prst="rightBrace">
            <a:avLst>
              <a:gd name="adj1" fmla="val 2133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151" y="4559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4210" y="4559253"/>
            <a:ext cx="14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187878" y="5508468"/>
            <a:ext cx="1298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2852626" y="2599219"/>
            <a:ext cx="457" cy="2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 bwMode="auto">
          <a:xfrm rot="16200000">
            <a:off x="6440601" y="3192552"/>
            <a:ext cx="440114" cy="17392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630" y="3363249"/>
            <a:ext cx="15660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MVLR model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7443684" y="3547915"/>
            <a:ext cx="866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</p:cNvCxnSpPr>
          <p:nvPr/>
        </p:nvCxnSpPr>
        <p:spPr>
          <a:xfrm flipH="1">
            <a:off x="1100435" y="4928585"/>
            <a:ext cx="25006" cy="10578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00434" y="5989846"/>
            <a:ext cx="72101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595" y="3547915"/>
            <a:ext cx="0" cy="24419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83691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19835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3214" y="20070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CV - </a:t>
            </a:r>
            <a:r>
              <a:rPr lang="en-US" i="1" dirty="0" smtClean="0">
                <a:latin typeface="Adobe Fangsong Std R" pitchFamily="18" charset="-128"/>
                <a:ea typeface="Adobe Fangsong Std R" pitchFamily="18" charset="-128"/>
              </a:rPr>
              <a:t>MSE</a:t>
            </a:r>
            <a:endParaRPr lang="en-US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9969" y="1583556"/>
            <a:ext cx="21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 predictivity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MAD / RMSE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425335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Decision Trees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42533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Naive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Bayes</a:t>
            </a:r>
            <a:endParaRPr lang="en-US" sz="2000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67380"/>
            <a:ext cx="344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Coupling Constants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399"/>
            <a:ext cx="6146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Magnetic interaction (coupling) between nuclei (A and X) with a non-zero spin perturbs (polarizes) the spins of the intervening electrons, and the energy levels of neighboring magnetic nuclei are in turn perturbed by the polarized electrons. 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Spin–Spin splitting :</a:t>
            </a:r>
          </a:p>
          <a:p>
            <a:pPr algn="just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S</a:t>
            </a:r>
            <a:r>
              <a:rPr lang="en-US" b="1" dirty="0" smtClean="0">
                <a:effectLst/>
                <a:latin typeface="Adobe Fangsong Std R" pitchFamily="18" charset="-128"/>
                <a:ea typeface="Adobe Fangsong Std R" pitchFamily="18" charset="-128"/>
              </a:rPr>
              <a:t>plitting of the NMR peaks in to 2, 3, 4, 5, etc. (doublet, triplet, quartet, quintet, etc.)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Distance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between peaks in a multiplet is called the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Coupling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onstant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J.</a:t>
            </a:r>
            <a:r>
              <a:rPr lang="en-US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just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Coupling between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 and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H, are separated from each other by 100-300 Hz.</a:t>
            </a:r>
          </a:p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(i.e., separated from the central peak by 50-150 Hz).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" name="Picture 7" descr="C:\Users\CS76\Desktop\coupling03.gif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36776"/>
            <a:ext cx="1384300" cy="30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S76\Desktop\05-hmr-03-jcoupl{02}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4" t="14990" r="56852" b="-1578"/>
          <a:stretch/>
        </p:blipFill>
        <p:spPr bwMode="auto">
          <a:xfrm>
            <a:off x="6375400" y="1295400"/>
            <a:ext cx="2852581" cy="1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3523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NWChem Calculations @  Large Data Set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3146" y="145508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6661802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(5.9 M commercially available unique)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Number of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Processes -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 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(2.4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GHz Intel Core 2 Duo, 4GB 1067 MHz DDR3)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776" y="3124200"/>
            <a:ext cx="678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dobe Fangsong Std R" pitchFamily="18" charset="-128"/>
                <a:ea typeface="Adobe Fangsong Std R" pitchFamily="18" charset="-128"/>
              </a:rPr>
              <a:t>Preliminary Screening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Charged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False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Exclude Elements 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.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Elements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H C N O F Al Si P S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Cl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c s n o 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Molecular Weight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10-500 Daltons</a:t>
            </a:r>
          </a:p>
          <a:p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5083021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Failed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1578781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Execution Time: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1240680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~ 20.678 min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435233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1" y="936774"/>
            <a:ext cx="3471945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IncludeSMARTS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C#C C#C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 2649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5080372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38717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514" y="943529"/>
            <a:ext cx="345783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4237244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845777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 897101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686889"/>
            <a:ext cx="3471945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SP3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 =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472361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4610660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34179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8514" y="3691008"/>
            <a:ext cx="3457832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SP2_SP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 10456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 5072565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94378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8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561945"/>
            <a:ext cx="416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Diversity Based Sub Set Selection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2828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Algorithm: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OptiSim 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K-Sub 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10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Diversity Threshold: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0.5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Screen: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MaxMin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Diverse Subset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2000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7489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472361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124" y="53491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580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5075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37489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4237244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4324" y="53491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598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34887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613190" y="37489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2649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6714" y="53491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111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flipH="1">
            <a:off x="551111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616593" y="37489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10456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00117" y="53491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130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7514517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1223276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8000" y="33548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9794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227" y="33548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SP2_SP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1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842" y="53992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NWChem Calculations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4671" y="1922452"/>
            <a:ext cx="1143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1419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064598"/>
            <a:ext cx="1143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281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7546" y="3064598"/>
            <a:ext cx="8572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26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64597"/>
            <a:ext cx="1143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1112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100" y="3504642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Done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152" y="352626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Killed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3457" y="3510874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Adobe Fangsong Std R" pitchFamily="18" charset="-128"/>
                <a:ea typeface="Adobe Fangsong Std R" pitchFamily="18" charset="-128"/>
              </a:rPr>
              <a:t>In Queue</a:t>
            </a:r>
            <a:endParaRPr lang="en-US" sz="14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4096777" y="784005"/>
            <a:ext cx="598787" cy="396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  <a:endCxn id="7" idx="0"/>
          </p:cNvCxnSpPr>
          <p:nvPr/>
        </p:nvCxnSpPr>
        <p:spPr>
          <a:xfrm>
            <a:off x="4396171" y="2465812"/>
            <a:ext cx="0" cy="59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23508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To Do !!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12139" r="6635"/>
          <a:stretch/>
        </p:blipFill>
        <p:spPr bwMode="auto">
          <a:xfrm>
            <a:off x="914400" y="1371600"/>
            <a:ext cx="4971245" cy="28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8" r="1712"/>
          <a:stretch/>
        </p:blipFill>
        <p:spPr bwMode="auto">
          <a:xfrm>
            <a:off x="2971800" y="3200400"/>
            <a:ext cx="5542292" cy="27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86259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Thank you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0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721" y="990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Motivation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1786860"/>
            <a:ext cx="34788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Chlorinated Carbons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Strained Rings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Hetero Cycles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Solvent Effect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9" y="1344008"/>
            <a:ext cx="1948721" cy="1991380"/>
            <a:chOff x="5602076" y="1279964"/>
            <a:chExt cx="1710049" cy="1804644"/>
          </a:xfrm>
        </p:grpSpPr>
        <p:pic>
          <p:nvPicPr>
            <p:cNvPr id="3076" name="Picture 4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216" y="1279964"/>
              <a:ext cx="1333368" cy="180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0302" y="1566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165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2076" y="187450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134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6435" y="3622013"/>
            <a:ext cx="3649550" cy="2181869"/>
            <a:chOff x="4651025" y="4242732"/>
            <a:chExt cx="3649550" cy="2181869"/>
          </a:xfrm>
        </p:grpSpPr>
        <p:pic>
          <p:nvPicPr>
            <p:cNvPr id="3080" name="Picture 8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92" y="4377392"/>
              <a:ext cx="1649721" cy="183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374892" y="4242732"/>
              <a:ext cx="0" cy="209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1" name="Picture 9" descr="C:\Users\CS76\Desktop\das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025" y="4429791"/>
              <a:ext cx="1798013" cy="199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98752" y="498475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162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1874" y="556408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148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2057963"/>
            <a:ext cx="15240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2472" y="129625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 13C-H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9417" y="1954290"/>
            <a:ext cx="1475855" cy="12615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63617" y="259136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2967" y="308469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Literature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25272" y="1881529"/>
            <a:ext cx="457200" cy="32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79964" y="3091009"/>
            <a:ext cx="457200" cy="33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797" y="2914742"/>
            <a:ext cx="1144987" cy="1392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13396" y="4316592"/>
            <a:ext cx="168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  <a:cs typeface="Franklin Gothic Book"/>
              </a:rPr>
              <a:t>NWChem JCH Calculations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1526" y="834585"/>
            <a:ext cx="267733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Structural features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that influence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784" y="2166504"/>
            <a:ext cx="27879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Accessing the accuracy of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7345" y="5433660"/>
            <a:ext cx="277511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Predictive Model based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on the above study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54290" y="2033929"/>
            <a:ext cx="0" cy="88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4256" y="2045946"/>
            <a:ext cx="0" cy="88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6" name="Right Brace 4095"/>
          <p:cNvSpPr/>
          <p:nvPr/>
        </p:nvSpPr>
        <p:spPr>
          <a:xfrm rot="5400000">
            <a:off x="4562947" y="1359730"/>
            <a:ext cx="457200" cy="7404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62" y="471558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Experimental Data Set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61679" y="1371600"/>
            <a:ext cx="8153400" cy="25908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13C-NMR- Spektroskopie 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– Otto Kalinowski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Stefan Berger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Siegmar Braun</a:t>
            </a:r>
          </a:p>
          <a:p>
            <a:pPr marL="277812" lvl="1" indent="0">
              <a:buNone/>
            </a:pPr>
            <a:endParaRPr lang="en-US" sz="1800" b="1" dirty="0" smtClean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Structure </a:t>
            </a:r>
            <a:r>
              <a:rPr lang="en-US" sz="1800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Determination Using 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Spectroscopic Methods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</a:t>
            </a:r>
            <a:r>
              <a:rPr lang="en-US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J. Reich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  <a:cs typeface="Charcoal CY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4" y="1342349"/>
            <a:ext cx="972890" cy="13242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10400" y="2004455"/>
            <a:ext cx="1409553" cy="1839912"/>
            <a:chOff x="7010400" y="2237818"/>
            <a:chExt cx="1409553" cy="1839912"/>
          </a:xfrm>
        </p:grpSpPr>
        <p:pic>
          <p:nvPicPr>
            <p:cNvPr id="5122" name="Picture 2" descr="C:\Users\CS76\Desktop\online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37818"/>
              <a:ext cx="1409553" cy="183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065799" y="3505200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Online Resource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4343400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2" y="541079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2" y="3410336"/>
            <a:ext cx="1092161" cy="109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5" y="4619883"/>
            <a:ext cx="1029723" cy="9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4" y="5692259"/>
            <a:ext cx="1168580" cy="9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2054664" y="4114800"/>
            <a:ext cx="10191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124" idx="1"/>
          </p:cNvCxnSpPr>
          <p:nvPr/>
        </p:nvCxnSpPr>
        <p:spPr>
          <a:xfrm>
            <a:off x="2092873" y="5086350"/>
            <a:ext cx="97063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4664" y="5334000"/>
            <a:ext cx="942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1148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140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589" y="542164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255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6215" y="63187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10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8658" y="377175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(SP3)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56" y="49207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(SP2)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5327" y="59801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(SP)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37" y="4179681"/>
            <a:ext cx="2941524" cy="19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471558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394" y="19812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ab initio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Computational chemistry software package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rPr>
              <a:t>Developers : Pacific Northwest National Laboratory</a:t>
            </a:r>
            <a:endParaRPr lang="en-US" b="1" dirty="0">
              <a:solidFill>
                <a:srgbClr val="00B05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346" y="1600200"/>
            <a:ext cx="1371600" cy="166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692" y="3886200"/>
            <a:ext cx="1475855" cy="126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90368" y="5257800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47768" y="4516956"/>
            <a:ext cx="315303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7861" y="4571999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Optimization &amp; J-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Calc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Basis Set: B3LYP / TZVP ( DFT Orbital)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Max iterations: 90</a:t>
            </a:r>
          </a:p>
          <a:p>
            <a:pPr algn="ctr"/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4545" y="3918466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68082" y="4950023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Raw Output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7556545" y="5257800"/>
            <a:ext cx="0" cy="84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361" y="6126838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6063" y="549675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CDK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(1.5.4)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1583" b="10186"/>
          <a:stretch/>
        </p:blipFill>
        <p:spPr bwMode="auto">
          <a:xfrm>
            <a:off x="533400" y="974511"/>
            <a:ext cx="1975022" cy="185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4311"/>
              </p:ext>
            </p:extLst>
          </p:nvPr>
        </p:nvGraphicFramePr>
        <p:xfrm>
          <a:off x="2800864" y="974511"/>
          <a:ext cx="5791201" cy="1280160"/>
        </p:xfrm>
        <a:graphic>
          <a:graphicData uri="http://schemas.openxmlformats.org/drawingml/2006/table">
            <a:tbl>
              <a:tblPr/>
              <a:tblGrid>
                <a:gridCol w="527222"/>
                <a:gridCol w="381000"/>
                <a:gridCol w="1150986"/>
                <a:gridCol w="1286934"/>
                <a:gridCol w="1367367"/>
                <a:gridCol w="1077692"/>
              </a:tblGrid>
              <a:tr h="3846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S.No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Hybridization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Exp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NWChem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Error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134.2279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-7.2279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82949" y="228302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(381.3128) / 3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127.1043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12112"/>
              </p:ext>
            </p:extLst>
          </p:nvPr>
        </p:nvGraphicFramePr>
        <p:xfrm>
          <a:off x="2971800" y="2933588"/>
          <a:ext cx="5879756" cy="3137854"/>
        </p:xfrm>
        <a:graphic>
          <a:graphicData uri="http://schemas.openxmlformats.org/drawingml/2006/table">
            <a:tbl>
              <a:tblPr/>
              <a:tblGrid>
                <a:gridCol w="457200"/>
                <a:gridCol w="533400"/>
                <a:gridCol w="1143000"/>
                <a:gridCol w="1371600"/>
                <a:gridCol w="1295400"/>
                <a:gridCol w="1079156"/>
              </a:tblGrid>
              <a:tr h="3669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S.No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Hybridization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Exp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NWChem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Error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126.2034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2.2966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130.1403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-1.6403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124.9537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3.5463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-2.0677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739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-0.035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a11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128.4248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0.0752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-2.026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124.9716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3.5284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126.2767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2.2233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130.0776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-1.5776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3" y="3581400"/>
            <a:ext cx="193758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5800" y="6111903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1280.677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) / 10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128.0677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28" y="6524370"/>
            <a:ext cx="868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Similar 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Mol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ID:  33, 30, 35, 36, 37, 39, 45, 46, 47, 48, 49, 60, 62, 64, 65, 68, 71, 72, 74, 73, 75,76 ..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 4.386090 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0.970114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2267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06" y="1766373"/>
            <a:ext cx="4114799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611</TotalTime>
  <Words>928</Words>
  <Application>Microsoft Office PowerPoint</Application>
  <PresentationFormat>On-screen Show (4:3)</PresentationFormat>
  <Paragraphs>462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CS76</dc:creator>
  <cp:lastModifiedBy>CS76</cp:lastModifiedBy>
  <cp:revision>42</cp:revision>
  <dcterms:created xsi:type="dcterms:W3CDTF">2014-01-19T16:30:53Z</dcterms:created>
  <dcterms:modified xsi:type="dcterms:W3CDTF">2014-01-20T02:47:06Z</dcterms:modified>
</cp:coreProperties>
</file>