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2"/>
  </p:notesMasterIdLst>
  <p:sldIdLst>
    <p:sldId id="331" r:id="rId4"/>
    <p:sldId id="301" r:id="rId5"/>
    <p:sldId id="337" r:id="rId6"/>
    <p:sldId id="299" r:id="rId7"/>
    <p:sldId id="306" r:id="rId8"/>
    <p:sldId id="2910" r:id="rId9"/>
    <p:sldId id="10558" r:id="rId10"/>
    <p:sldId id="2076137116" r:id="rId11"/>
    <p:sldId id="11155" r:id="rId12"/>
    <p:sldId id="1529" r:id="rId13"/>
    <p:sldId id="2076137117" r:id="rId14"/>
    <p:sldId id="2076136323" r:id="rId15"/>
    <p:sldId id="2076136324" r:id="rId16"/>
    <p:sldId id="276" r:id="rId17"/>
    <p:sldId id="1527" r:id="rId18"/>
    <p:sldId id="2076136321" r:id="rId19"/>
    <p:sldId id="1995"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D4"/>
    <a:srgbClr val="19A6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6" autoAdjust="0"/>
    <p:restoredTop sz="96196" autoAdjust="0"/>
  </p:normalViewPr>
  <p:slideViewPr>
    <p:cSldViewPr snapToGrid="0" showGuides="1">
      <p:cViewPr varScale="1">
        <p:scale>
          <a:sx n="64" d="100"/>
          <a:sy n="64" d="100"/>
        </p:scale>
        <p:origin x="90" y="16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‹Nº›</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Al empezar, quería mencionar la misión general de Power Apps. Nuestro objetivo es capacitar a cada desarrollador para que haga más. 
</a:t>
            </a:r>
            <a:endParaRPr lang="en-US" u="none" dirty="0"/>
          </a:p>
          <a:p>
            <a:r>
              <a:rPr lang="en-US" u="none" dirty="0"/>
              <a:t>It is pretty simple. </a:t>
            </a:r>
          </a:p>
          <a:p>
            <a:endParaRPr lang="en-US" u="none" dirty="0"/>
          </a:p>
          <a:p>
            <a:r>
              <a:rPr lang="en-US" u="none" dirty="0"/>
              <a:t>It means that we want to make it so citizen developers – that is, truck drivers, security guards, dispatchers, accountants and more – to be able to solve their own problems. </a:t>
            </a:r>
          </a:p>
          <a:p>
            <a:endParaRPr lang="en-US" u="none" dirty="0"/>
          </a:p>
          <a:p>
            <a:r>
              <a:rPr lang="en-US" u="none" dirty="0"/>
              <a:t>It also means that we want to make IT and Pro Developers, that can write code, more productive and more efficient. </a:t>
            </a:r>
          </a:p>
          <a:p>
            <a:endParaRPr lang="en-US" u="none" dirty="0"/>
          </a:p>
          <a:p>
            <a:r>
              <a:rPr lang="en-US" u="none" dirty="0"/>
              <a:t>Every developer – even if you do not know it yet – are welcome to Power Apps.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11/27/2020 7:20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07100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11/27/2020 7:11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86190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1200" b="1" i="0" kern="1200" dirty="0">
                <a:solidFill>
                  <a:schemeClr val="tx1"/>
                </a:solidFill>
                <a:effectLst/>
                <a:latin typeface="+mn-lt"/>
                <a:ea typeface="+mn-ea"/>
                <a:cs typeface="+mn-cs"/>
              </a:rPr>
              <a:t>La plataforma de energía de Microsoft: capacitar a millones de personas para lograr más
</a:t>
            </a:r>
            <a:endParaRPr lang="en-US" dirty="0"/>
          </a:p>
          <a:p>
            <a:r>
              <a:rPr lang="en-US" sz="1200" b="0" i="0" kern="1200" dirty="0">
                <a:solidFill>
                  <a:schemeClr val="tx1"/>
                </a:solidFill>
                <a:effectLst/>
                <a:latin typeface="+mn-lt"/>
                <a:ea typeface="+mn-ea"/>
                <a:cs typeface="+mn-cs"/>
              </a:rPr>
              <a:t>Our vision for the Power Platform started from the recognition that data is increasingly flowing from everything, and a belief that organizations that harness their data – to gain insights then used to drive intelligent business processes – will outperform those that don’t.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also recognize there aren’t enough programmers, data scientists and tech professionals to go around. So our goal was to build a platform targeting these technology experts </a:t>
            </a:r>
            <a:r>
              <a:rPr lang="en-US" sz="1200" b="0" i="1"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the millions of other frontline workers who see opportunities every day to create something better than the status quo, but who’ve never been empowered to do anything about it.</a:t>
            </a:r>
          </a:p>
          <a:p>
            <a:endParaRPr lang="en-US" sz="1200" b="0" i="0" kern="1200" dirty="0">
              <a:solidFill>
                <a:schemeClr val="tx1"/>
              </a:solidFill>
              <a:effectLst/>
              <a:latin typeface="+mn-lt"/>
              <a:ea typeface="+mn-ea"/>
              <a:cs typeface="+mn-cs"/>
            </a:endParaRPr>
          </a:p>
          <a:p>
            <a:pPr marL="0" marR="0" lvl="0" indent="0" algn="l" defTabSz="91387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Segoe UI Semilight" panose="020B0402040204020203" pitchFamily="34" charset="0"/>
              </a:rPr>
              <a:t>The Common Data Service, Data Connectors, and new AI Builder also are common building blocks across the Power Platform. </a:t>
            </a:r>
            <a:endParaRPr kumimoji="0" lang="en-US" sz="12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868122" marR="0" lvl="0" indent="0" algn="l" defTabSz="1388537"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9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11/27/2020 7:11 PM</a:t>
            </a:fld>
            <a:endParaRPr kumimoji="0" lang="en-US" sz="19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9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377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Power Apps se trata de ser rápido y moverse rápidamente para desarrollar sus aplicaciones. 
</a:t>
            </a:r>
            <a:endParaRPr lang="en-US" dirty="0"/>
          </a:p>
          <a:p>
            <a:r>
              <a:rPr lang="en-US" dirty="0"/>
              <a:t>What is great is that you will never hit limits with Power Apps. That is because Power Apps has great connectivity into Azure – for compute or API services, like Azure Functions, API Management, or Azure Kubernetes Service. It also can connect to all the Azure data services, like Azure SQL, Cosmos DB, or SQL Data Warehouse. </a:t>
            </a:r>
          </a:p>
          <a:p>
            <a:endParaRPr lang="en-US" dirty="0"/>
          </a:p>
          <a:p>
            <a:r>
              <a:rPr lang="en-US" dirty="0"/>
              <a:t>On top of that – all the standard dev tools work. You can use Visual Studio to write plugins. You can write VS Code to write custom controls. And you can use Azure DevOps to deploy. </a:t>
            </a:r>
          </a:p>
          <a:p>
            <a:endParaRPr lang="en-US" dirty="0"/>
          </a:p>
          <a:p>
            <a:r>
              <a:rPr lang="en-US" dirty="0"/>
              <a:t>In the end – there are no limits to what you can do with Power Apps.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07690-42B8-481C-95C6-156A089EC1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429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11/27/2020 7:11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11/27/2020 7:11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s-MX" sz="900" b="1" kern="1200" dirty="0">
                <a:solidFill>
                  <a:schemeClr val="tx1"/>
                </a:solidFill>
                <a:latin typeface="Segoe UI" pitchFamily="34" charset="0"/>
                <a:ea typeface="+mn-ea"/>
                <a:cs typeface="+mn-cs"/>
              </a:rPr>
              <a:t>Esta diapositiva es necesaria. NO elimine. Esta diapositiva es necesaria justo antes de la diapositiva "recursos de sesión"
TOMAS Y ACCIONES DE SESION:</a:t>
            </a:r>
            <a:br>
              <a:rPr lang="es-MX" sz="900" b="1" kern="1200" dirty="0">
                <a:solidFill>
                  <a:schemeClr val="tx1"/>
                </a:solidFill>
                <a:latin typeface="Segoe UI" pitchFamily="34" charset="0"/>
                <a:ea typeface="+mn-ea"/>
                <a:cs typeface="+mn-cs"/>
              </a:rPr>
            </a:br>
            <a:r>
              <a:rPr lang="es-MX" sz="900" b="1" kern="1200" dirty="0">
                <a:solidFill>
                  <a:schemeClr val="tx1"/>
                </a:solidFill>
                <a:latin typeface="Segoe UI" pitchFamily="34" charset="0"/>
                <a:ea typeface="+mn-ea"/>
                <a:cs typeface="+mn-cs"/>
              </a:rPr>
              <a:t>Puntos de viñeta que resaltan las acciones principales que los alumnos deben llevar a cabo o los conocimientos que los alumnos deben recordar para ayudarlos a desempeñarse con éxito en el papel (por ejemplo, orientación práctica, consejos, cambios de comportamiento sugeridos).)
Nota importante: Las tomas de sesión no son necesarias para las discusiones en grupo; sin embargo, el facilitador debe capturar las comidas para llevar en tiempo real durante la sesión y esos puntos clave deben ser enfatizados durante el debate o taller. Si tiene alguna pregunta, póngase en contacto con su cliente potencial de contenido de seguimiento.
</a:t>
            </a: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308431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3465016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27424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1343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0CAD36FB-F281-4966-BFEA-EFEAA6B09124}"/>
              </a:ext>
            </a:extLst>
          </p:cNvPr>
          <p:cNvPicPr>
            <a:picLocks noChangeAspect="1"/>
          </p:cNvPicPr>
          <p:nvPr/>
        </p:nvPicPr>
        <p:blipFill>
          <a:blip r:embed="rId2"/>
          <a:stretch>
            <a:fillRect/>
          </a:stretch>
        </p:blipFill>
        <p:spPr>
          <a:xfrm>
            <a:off x="8338557" y="4984965"/>
            <a:ext cx="3261138" cy="1284073"/>
          </a:xfrm>
          <a:prstGeom prst="rect">
            <a:avLst/>
          </a:prstGeom>
        </p:spPr>
      </p:pic>
    </p:spTree>
    <p:extLst>
      <p:ext uri="{BB962C8B-B14F-4D97-AF65-F5344CB8AC3E}">
        <p14:creationId xmlns:p14="http://schemas.microsoft.com/office/powerpoint/2010/main" val="4223867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505">
          <p15:clr>
            <a:srgbClr val="5ACBF0"/>
          </p15:clr>
        </p15:guide>
        <p15:guide id="5" orient="horz" pos="2160">
          <p15:clr>
            <a:srgbClr val="FBAE40"/>
          </p15:clr>
        </p15:guide>
        <p15:guide id="6" pos="6127">
          <p15:clr>
            <a:srgbClr val="5ACBF0"/>
          </p15:clr>
        </p15:guide>
        <p15:guide id="7" orient="horz" pos="191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4221114"/>
      </p:ext>
    </p:extLst>
  </p:cSld>
  <p:clrMapOvr>
    <a:masterClrMapping/>
  </p:clrMapOvr>
  <p:transition>
    <p:fade/>
  </p:transition>
  <p:extLst>
    <p:ext uri="{DCECCB84-F9BA-43D5-87BE-67443E8EF086}">
      <p15:sldGuideLst xmlns:p15="http://schemas.microsoft.com/office/powerpoint/2012/main">
        <p15:guide id="5" orient="horz" pos="288">
          <p15:clr>
            <a:srgbClr val="5ACBF0"/>
          </p15:clr>
        </p15:guide>
        <p15:guide id="6" orient="horz" pos="905">
          <p15:clr>
            <a:srgbClr val="5ACBF0"/>
          </p15:clr>
        </p15:guide>
        <p15:guide id="7" orient="horz" pos="1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19593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630917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57387FE4-3EBA-4EC1-809B-BFA952A5C33B}"/>
              </a:ext>
            </a:extLst>
          </p:cNvPr>
          <p:cNvPicPr>
            <a:picLocks noChangeAspect="1"/>
          </p:cNvPicPr>
          <p:nvPr/>
        </p:nvPicPr>
        <p:blipFill>
          <a:blip r:embed="rId2"/>
          <a:stretch>
            <a:fillRect/>
          </a:stretch>
        </p:blipFill>
        <p:spPr>
          <a:xfrm>
            <a:off x="8338557" y="4984965"/>
            <a:ext cx="3261138" cy="1284073"/>
          </a:xfrm>
          <a:prstGeom prst="rect">
            <a:avLst/>
          </a:prstGeom>
        </p:spPr>
      </p:pic>
    </p:spTree>
    <p:extLst>
      <p:ext uri="{BB962C8B-B14F-4D97-AF65-F5344CB8AC3E}">
        <p14:creationId xmlns:p14="http://schemas.microsoft.com/office/powerpoint/2010/main" val="1096227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62"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image" Target="../media/image35.emf"/><Relationship Id="rId1" Type="http://schemas.openxmlformats.org/officeDocument/2006/relationships/slideLayout" Target="../slideLayouts/slideLayout17.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8.xml"/><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hyperlink" Target="https://aka.ms/PowerAppsAzureLab"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hyperlink" Target="https://aka.ms/PowerApps-Resources" TargetMode="External"/><Relationship Id="rId2" Type="http://schemas.openxmlformats.org/officeDocument/2006/relationships/hyperlink" Target="https://aka.ms/AppInADay" TargetMode="External"/><Relationship Id="rId1" Type="http://schemas.openxmlformats.org/officeDocument/2006/relationships/slideLayout" Target="../slideLayouts/slideLayout16.xml"/><Relationship Id="rId4" Type="http://schemas.openxmlformats.org/officeDocument/2006/relationships/hyperlink" Target="https://aka.ms/PowerUp"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jpe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sv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svg"/><Relationship Id="rId3" Type="http://schemas.openxmlformats.org/officeDocument/2006/relationships/image" Target="../media/image24.emf"/><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27.svg"/><Relationship Id="rId11" Type="http://schemas.openxmlformats.org/officeDocument/2006/relationships/image" Target="../media/image32.emf"/><Relationship Id="rId5" Type="http://schemas.openxmlformats.org/officeDocument/2006/relationships/image" Target="../media/image26.png"/><Relationship Id="rId10" Type="http://schemas.openxmlformats.org/officeDocument/2006/relationships/image" Target="../media/image31.emf"/><Relationship Id="rId4" Type="http://schemas.openxmlformats.org/officeDocument/2006/relationships/image" Target="../media/image25.emf"/><Relationship Id="rId9" Type="http://schemas.openxmlformats.org/officeDocument/2006/relationships/image" Target="../media/image30.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227745-A39A-4E4F-B826-03D30F35EB0D}"/>
              </a:ext>
            </a:extLst>
          </p:cNvPr>
          <p:cNvGrpSpPr/>
          <p:nvPr/>
        </p:nvGrpSpPr>
        <p:grpSpPr>
          <a:xfrm>
            <a:off x="-211043" y="242749"/>
            <a:ext cx="3283370" cy="2538224"/>
            <a:chOff x="-211043" y="242749"/>
            <a:chExt cx="3283370" cy="2538224"/>
          </a:xfrm>
        </p:grpSpPr>
        <p:grpSp>
          <p:nvGrpSpPr>
            <p:cNvPr id="107" name="Group 106">
              <a:extLst>
                <a:ext uri="{FF2B5EF4-FFF2-40B4-BE49-F238E27FC236}">
                  <a16:creationId xmlns:a16="http://schemas.microsoft.com/office/drawing/2014/main"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a16="http://schemas.microsoft.com/office/drawing/2014/main"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a16="http://schemas.microsoft.com/office/drawing/2014/main"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B709E326-94C9-4F3D-9DF9-72EE68F8DD51}"/>
              </a:ext>
            </a:extLst>
          </p:cNvPr>
          <p:cNvGrpSpPr/>
          <p:nvPr/>
        </p:nvGrpSpPr>
        <p:grpSpPr>
          <a:xfrm>
            <a:off x="9069470" y="2982614"/>
            <a:ext cx="3046078" cy="3734081"/>
            <a:chOff x="9087758" y="3138062"/>
            <a:chExt cx="3046078" cy="3734081"/>
          </a:xfrm>
        </p:grpSpPr>
        <p:grpSp>
          <p:nvGrpSpPr>
            <p:cNvPr id="136" name="Group 135">
              <a:extLst>
                <a:ext uri="{FF2B5EF4-FFF2-40B4-BE49-F238E27FC236}">
                  <a16:creationId xmlns:a16="http://schemas.microsoft.com/office/drawing/2014/main"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a16="http://schemas.microsoft.com/office/drawing/2014/main"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a:extLst>
                  <a:ext uri="{FF2B5EF4-FFF2-40B4-BE49-F238E27FC236}">
                    <a16:creationId xmlns:a16="http://schemas.microsoft.com/office/drawing/2014/main"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apezoid 141">
                <a:extLst>
                  <a:ext uri="{FF2B5EF4-FFF2-40B4-BE49-F238E27FC236}">
                    <a16:creationId xmlns:a16="http://schemas.microsoft.com/office/drawing/2014/main"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apezoid 142">
                <a:extLst>
                  <a:ext uri="{FF2B5EF4-FFF2-40B4-BE49-F238E27FC236}">
                    <a16:creationId xmlns:a16="http://schemas.microsoft.com/office/drawing/2014/main"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apezoid 143">
                <a:extLst>
                  <a:ext uri="{FF2B5EF4-FFF2-40B4-BE49-F238E27FC236}">
                    <a16:creationId xmlns:a16="http://schemas.microsoft.com/office/drawing/2014/main"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a16="http://schemas.microsoft.com/office/drawing/2014/main"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a16="http://schemas.microsoft.com/office/drawing/2014/main"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a16="http://schemas.microsoft.com/office/drawing/2014/main"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a16="http://schemas.microsoft.com/office/drawing/2014/main"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a16="http://schemas.microsoft.com/office/drawing/2014/main"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rapezoid 94">
                <a:extLst>
                  <a:ext uri="{FF2B5EF4-FFF2-40B4-BE49-F238E27FC236}">
                    <a16:creationId xmlns:a16="http://schemas.microsoft.com/office/drawing/2014/main"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a16="http://schemas.microsoft.com/office/drawing/2014/main"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a16="http://schemas.microsoft.com/office/drawing/2014/main"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5">
            <a:extLst>
              <a:ext uri="{FF2B5EF4-FFF2-40B4-BE49-F238E27FC236}">
                <a16:creationId xmlns:a16="http://schemas.microsoft.com/office/drawing/2014/main" id="{4A8E10A3-87FE-411F-8160-E4A16FBE5C18}"/>
              </a:ext>
            </a:extLst>
          </p:cNvPr>
          <p:cNvGrpSpPr/>
          <p:nvPr/>
        </p:nvGrpSpPr>
        <p:grpSpPr>
          <a:xfrm>
            <a:off x="9303434" y="3492246"/>
            <a:ext cx="1239124" cy="577933"/>
            <a:chOff x="9321722" y="3647694"/>
            <a:chExt cx="1239124" cy="577933"/>
          </a:xfrm>
        </p:grpSpPr>
        <p:grpSp>
          <p:nvGrpSpPr>
            <p:cNvPr id="135" name="Group 134">
              <a:extLst>
                <a:ext uri="{FF2B5EF4-FFF2-40B4-BE49-F238E27FC236}">
                  <a16:creationId xmlns:a16="http://schemas.microsoft.com/office/drawing/2014/main" id="{D9DFACE2-C01D-41A1-9C0A-6263A2FEB124}"/>
                </a:ext>
              </a:extLst>
            </p:cNvPr>
            <p:cNvGrpSpPr/>
            <p:nvPr/>
          </p:nvGrpSpPr>
          <p:grpSpPr>
            <a:xfrm rot="9652240">
              <a:off x="9321722" y="3647694"/>
              <a:ext cx="830987" cy="577933"/>
              <a:chOff x="5405974" y="1533288"/>
              <a:chExt cx="611040" cy="424965"/>
            </a:xfrm>
          </p:grpSpPr>
          <p:sp>
            <p:nvSpPr>
              <p:cNvPr id="145" name="Trapezoid 144">
                <a:extLst>
                  <a:ext uri="{FF2B5EF4-FFF2-40B4-BE49-F238E27FC236}">
                    <a16:creationId xmlns:a16="http://schemas.microsoft.com/office/drawing/2014/main"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rapezoid 145">
                <a:extLst>
                  <a:ext uri="{FF2B5EF4-FFF2-40B4-BE49-F238E27FC236}">
                    <a16:creationId xmlns:a16="http://schemas.microsoft.com/office/drawing/2014/main"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apezoid 146">
                <a:extLst>
                  <a:ext uri="{FF2B5EF4-FFF2-40B4-BE49-F238E27FC236}">
                    <a16:creationId xmlns:a16="http://schemas.microsoft.com/office/drawing/2014/main"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rapezoid 147">
                <a:extLst>
                  <a:ext uri="{FF2B5EF4-FFF2-40B4-BE49-F238E27FC236}">
                    <a16:creationId xmlns:a16="http://schemas.microsoft.com/office/drawing/2014/main"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apezoid 148">
                <a:extLst>
                  <a:ext uri="{FF2B5EF4-FFF2-40B4-BE49-F238E27FC236}">
                    <a16:creationId xmlns:a16="http://schemas.microsoft.com/office/drawing/2014/main"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a16="http://schemas.microsoft.com/office/drawing/2014/main" id="{6755CC93-2275-4511-A2BE-B151B3A394B3}"/>
                </a:ext>
              </a:extLst>
            </p:cNvPr>
            <p:cNvGrpSpPr/>
            <p:nvPr/>
          </p:nvGrpSpPr>
          <p:grpSpPr>
            <a:xfrm rot="2979890" flipH="1">
              <a:off x="10051358" y="3654191"/>
              <a:ext cx="509488" cy="509489"/>
              <a:chOff x="5108331" y="1463790"/>
              <a:chExt cx="374637" cy="374637"/>
            </a:xfrm>
          </p:grpSpPr>
          <p:sp>
            <p:nvSpPr>
              <p:cNvPr id="138" name="Oval 137">
                <a:extLst>
                  <a:ext uri="{FF2B5EF4-FFF2-40B4-BE49-F238E27FC236}">
                    <a16:creationId xmlns:a16="http://schemas.microsoft.com/office/drawing/2014/main"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nvGrpSpPr>
          <p:cNvPr id="4" name="Group 3">
            <a:extLst>
              <a:ext uri="{FF2B5EF4-FFF2-40B4-BE49-F238E27FC236}">
                <a16:creationId xmlns:a16="http://schemas.microsoft.com/office/drawing/2014/main" id="{8443A88D-85DD-43A3-8732-47D97401EECE}"/>
              </a:ext>
            </a:extLst>
          </p:cNvPr>
          <p:cNvGrpSpPr/>
          <p:nvPr/>
        </p:nvGrpSpPr>
        <p:grpSpPr>
          <a:xfrm>
            <a:off x="2904492" y="1491640"/>
            <a:ext cx="719484" cy="1265041"/>
            <a:chOff x="2904492" y="1491640"/>
            <a:chExt cx="719484" cy="1265041"/>
          </a:xfrm>
        </p:grpSpPr>
        <p:grpSp>
          <p:nvGrpSpPr>
            <p:cNvPr id="114" name="Group 113">
              <a:extLst>
                <a:ext uri="{FF2B5EF4-FFF2-40B4-BE49-F238E27FC236}">
                  <a16:creationId xmlns:a16="http://schemas.microsoft.com/office/drawing/2014/main"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a16="http://schemas.microsoft.com/office/drawing/2014/main"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a16="http://schemas.microsoft.com/office/drawing/2014/main"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apezoid 91">
                <a:extLst>
                  <a:ext uri="{FF2B5EF4-FFF2-40B4-BE49-F238E27FC236}">
                    <a16:creationId xmlns:a16="http://schemas.microsoft.com/office/drawing/2014/main"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a16="http://schemas.microsoft.com/office/drawing/2014/main"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pic>
        <p:nvPicPr>
          <p:cNvPr id="3" name="Imagen 2" descr="Imagen que contiene Texto&#10;&#10;Descripción generada automáticamente">
            <a:extLst>
              <a:ext uri="{FF2B5EF4-FFF2-40B4-BE49-F238E27FC236}">
                <a16:creationId xmlns:a16="http://schemas.microsoft.com/office/drawing/2014/main" id="{8FD070D0-7F4F-405C-921B-84EF57B4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71477">
            <a:off x="2478057" y="2762021"/>
            <a:ext cx="6918370" cy="1862637"/>
          </a:xfrm>
          <a:prstGeom prst="rect">
            <a:avLst/>
          </a:prstGeom>
        </p:spPr>
      </p:pic>
      <p:sp>
        <p:nvSpPr>
          <p:cNvPr id="91" name="Trapezoid 116">
            <a:extLst>
              <a:ext uri="{FF2B5EF4-FFF2-40B4-BE49-F238E27FC236}">
                <a16:creationId xmlns:a16="http://schemas.microsoft.com/office/drawing/2014/main" id="{B332F31D-EE39-41BB-ABDE-0A3F8C9CCD39}"/>
              </a:ext>
            </a:extLst>
          </p:cNvPr>
          <p:cNvSpPr/>
          <p:nvPr/>
        </p:nvSpPr>
        <p:spPr>
          <a:xfrm rot="12909368">
            <a:off x="2782273" y="2129525"/>
            <a:ext cx="192606" cy="126728"/>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rapezoid 115">
            <a:extLst>
              <a:ext uri="{FF2B5EF4-FFF2-40B4-BE49-F238E27FC236}">
                <a16:creationId xmlns:a16="http://schemas.microsoft.com/office/drawing/2014/main" id="{5AAF8E6B-2C0B-452E-92DE-335CC6B5CFCA}"/>
              </a:ext>
            </a:extLst>
          </p:cNvPr>
          <p:cNvSpPr/>
          <p:nvPr/>
        </p:nvSpPr>
        <p:spPr>
          <a:xfrm rot="12909368">
            <a:off x="2866888" y="1820548"/>
            <a:ext cx="272169" cy="36198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rapezoid 117">
            <a:extLst>
              <a:ext uri="{FF2B5EF4-FFF2-40B4-BE49-F238E27FC236}">
                <a16:creationId xmlns:a16="http://schemas.microsoft.com/office/drawing/2014/main" id="{BC52F958-0A6C-497D-87C4-DDB1731B3C61}"/>
              </a:ext>
            </a:extLst>
          </p:cNvPr>
          <p:cNvSpPr/>
          <p:nvPr/>
        </p:nvSpPr>
        <p:spPr>
          <a:xfrm rot="11544070">
            <a:off x="2732975" y="2441594"/>
            <a:ext cx="140526" cy="131499"/>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rapezoid 118">
            <a:extLst>
              <a:ext uri="{FF2B5EF4-FFF2-40B4-BE49-F238E27FC236}">
                <a16:creationId xmlns:a16="http://schemas.microsoft.com/office/drawing/2014/main" id="{E6BE5302-1748-4921-A127-DEFDCA50DF34}"/>
              </a:ext>
            </a:extLst>
          </p:cNvPr>
          <p:cNvSpPr/>
          <p:nvPr/>
        </p:nvSpPr>
        <p:spPr>
          <a:xfrm rot="11544070">
            <a:off x="2739450" y="2204767"/>
            <a:ext cx="198576" cy="264105"/>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rapezoid 119">
            <a:extLst>
              <a:ext uri="{FF2B5EF4-FFF2-40B4-BE49-F238E27FC236}">
                <a16:creationId xmlns:a16="http://schemas.microsoft.com/office/drawing/2014/main" id="{FBDE0202-F0C4-424C-8B7D-54FE7804EA12}"/>
              </a:ext>
            </a:extLst>
          </p:cNvPr>
          <p:cNvSpPr/>
          <p:nvPr/>
        </p:nvSpPr>
        <p:spPr>
          <a:xfrm rot="9954416">
            <a:off x="2763885" y="2520524"/>
            <a:ext cx="127151" cy="24871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Freeform: Shape 98">
            <a:extLst>
              <a:ext uri="{FF2B5EF4-FFF2-40B4-BE49-F238E27FC236}">
                <a16:creationId xmlns:a16="http://schemas.microsoft.com/office/drawing/2014/main" id="{01298337-BAF6-4E63-907D-B6C679F7C5B3}"/>
              </a:ext>
            </a:extLst>
          </p:cNvPr>
          <p:cNvSpPr/>
          <p:nvPr/>
        </p:nvSpPr>
        <p:spPr>
          <a:xfrm>
            <a:off x="8831560" y="2981015"/>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rgbClr val="0077D4"/>
          </a:solidFill>
          <a:ln w="5155" cap="flat">
            <a:noFill/>
            <a:prstDash val="solid"/>
            <a:miter/>
          </a:ln>
        </p:spPr>
        <p:txBody>
          <a:bodyPr wrap="square" rtlCol="0" anchor="ctr">
            <a:noAutofit/>
          </a:bodyPr>
          <a:lstStyle/>
          <a:p>
            <a:endParaRPr lang="en-US"/>
          </a:p>
        </p:txBody>
      </p:sp>
      <p:pic>
        <p:nvPicPr>
          <p:cNvPr id="121" name="Imagen 120" descr="Imagen que contiene dibujo&#10;&#10;Descripción generada automáticamente">
            <a:extLst>
              <a:ext uri="{FF2B5EF4-FFF2-40B4-BE49-F238E27FC236}">
                <a16:creationId xmlns:a16="http://schemas.microsoft.com/office/drawing/2014/main" id="{ECEDDC5D-B92F-4166-817D-0E47077F9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77" y="5856054"/>
            <a:ext cx="3426390" cy="777217"/>
          </a:xfrm>
          <a:prstGeom prst="rect">
            <a:avLst/>
          </a:prstGeom>
        </p:spPr>
      </p:pic>
      <p:sp>
        <p:nvSpPr>
          <p:cNvPr id="76" name="CuadroTexto 75">
            <a:extLst>
              <a:ext uri="{FF2B5EF4-FFF2-40B4-BE49-F238E27FC236}">
                <a16:creationId xmlns:a16="http://schemas.microsoft.com/office/drawing/2014/main" id="{18D2226F-FC6B-4CE2-88CC-47CF5E05C22D}"/>
              </a:ext>
            </a:extLst>
          </p:cNvPr>
          <p:cNvSpPr txBox="1"/>
          <p:nvPr/>
        </p:nvSpPr>
        <p:spPr>
          <a:xfrm>
            <a:off x="8857917" y="232200"/>
            <a:ext cx="3062617" cy="584775"/>
          </a:xfrm>
          <a:prstGeom prst="rect">
            <a:avLst/>
          </a:prstGeom>
          <a:noFill/>
        </p:spPr>
        <p:txBody>
          <a:bodyPr wrap="square">
            <a:spAutoFit/>
          </a:bodyPr>
          <a:lstStyle/>
          <a:p>
            <a:r>
              <a:rPr lang="es-CO" sz="3200" dirty="0">
                <a:solidFill>
                  <a:schemeClr val="bg1"/>
                </a:solidFill>
              </a:rPr>
              <a:t>#M365DevBog</a:t>
            </a:r>
          </a:p>
        </p:txBody>
      </p:sp>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47" y="3179701"/>
            <a:ext cx="9144000" cy="498598"/>
          </a:xfrm>
        </p:spPr>
        <p:txBody>
          <a:bodyPr/>
          <a:lstStyle/>
          <a:p>
            <a:br>
              <a:rPr lang="en-US" dirty="0"/>
            </a:br>
            <a:br>
              <a:rPr lang="en-US" dirty="0"/>
            </a:br>
            <a:r>
              <a:rPr lang="en-US" dirty="0" err="1"/>
              <a:t>Introducción</a:t>
            </a:r>
            <a:r>
              <a:rPr lang="en-US" dirty="0"/>
              <a:t> al </a:t>
            </a:r>
            <a:r>
              <a:rPr lang="en-US" dirty="0" err="1"/>
              <a:t>laboratorio</a:t>
            </a:r>
            <a:r>
              <a:rPr lang="en-US" dirty="0"/>
              <a:t> </a:t>
            </a:r>
            <a:r>
              <a:rPr lang="en-US" dirty="0" err="1"/>
              <a:t>práctico</a:t>
            </a:r>
            <a:endParaRPr lang="en-US" dirty="0"/>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endParaRPr lang="en-US" sz="2400" dirty="0"/>
          </a:p>
        </p:txBody>
      </p:sp>
      <p:sp>
        <p:nvSpPr>
          <p:cNvPr id="2" name="Content Placeholder 1"/>
          <p:cNvSpPr>
            <a:spLocks noGrp="1"/>
          </p:cNvSpPr>
          <p:nvPr>
            <p:ph type="body" sz="quarter" idx="10"/>
          </p:nvPr>
        </p:nvSpPr>
        <p:spPr>
          <a:xfrm>
            <a:off x="586740" y="1532692"/>
            <a:ext cx="11018520" cy="5082971"/>
          </a:xfrm>
        </p:spPr>
        <p:txBody>
          <a:bodyPr>
            <a:noAutofit/>
          </a:bodyPr>
          <a:lstStyle/>
          <a:p>
            <a:r>
              <a:rPr lang="en-US" sz="2400" dirty="0" err="1"/>
              <a:t>Propósito</a:t>
            </a:r>
            <a:endParaRPr lang="en-US" sz="2400" dirty="0"/>
          </a:p>
          <a:p>
            <a:pPr marL="342900" lvl="0" indent="-342900">
              <a:buFont typeface="Wingdings" panose="05000000000000000000" pitchFamily="2" charset="2"/>
              <a:buChar char="Ø"/>
            </a:pPr>
            <a:r>
              <a:rPr lang="es-MX" sz="2400" dirty="0"/>
              <a:t>Para demostrar cómo Power Apps puede ayudar a desbloquear el potencial de los activos no desatados dentro de una empresa (API heredadas y orígenes de datos) con un enfoque de código bajo / sin código</a:t>
            </a:r>
          </a:p>
          <a:p>
            <a:pPr marL="342900" lvl="0" indent="-342900">
              <a:buFont typeface="Wingdings" panose="05000000000000000000" pitchFamily="2" charset="2"/>
              <a:buChar char="Ø"/>
            </a:pPr>
            <a:endParaRPr lang="en-US" sz="2000" dirty="0"/>
          </a:p>
          <a:p>
            <a:r>
              <a:rPr lang="en-US" sz="2400" dirty="0" err="1"/>
              <a:t>Tiempo</a:t>
            </a:r>
            <a:r>
              <a:rPr lang="en-US" sz="2400" dirty="0"/>
              <a:t> </a:t>
            </a:r>
            <a:r>
              <a:rPr lang="en-US" sz="2400" dirty="0" err="1"/>
              <a:t>esperado</a:t>
            </a:r>
            <a:r>
              <a:rPr lang="en-US" sz="2400" dirty="0"/>
              <a:t> para </a:t>
            </a:r>
            <a:r>
              <a:rPr lang="en-US" sz="2400" dirty="0" err="1"/>
              <a:t>completar</a:t>
            </a:r>
            <a:endParaRPr lang="en-US" sz="2400" dirty="0"/>
          </a:p>
          <a:p>
            <a:pPr marL="288925" lvl="0" indent="-288925">
              <a:buFont typeface="Wingdings" panose="05000000000000000000" pitchFamily="2" charset="2"/>
              <a:buChar char="Ø"/>
            </a:pPr>
            <a:r>
              <a:rPr lang="en-US" sz="2000" dirty="0" err="1"/>
              <a:t>Alrededor</a:t>
            </a:r>
            <a:r>
              <a:rPr lang="en-US" sz="2000" dirty="0"/>
              <a:t> de 45 </a:t>
            </a:r>
            <a:r>
              <a:rPr lang="en-US" sz="2000" dirty="0" err="1"/>
              <a:t>minutos</a:t>
            </a:r>
            <a:endParaRPr lang="en-US" sz="2000" dirty="0"/>
          </a:p>
          <a:p>
            <a:pPr lvl="0"/>
            <a:endParaRPr lang="en-US" sz="2400" dirty="0"/>
          </a:p>
          <a:p>
            <a:r>
              <a:rPr lang="en-US" sz="2400" dirty="0" err="1"/>
              <a:t>Implementación</a:t>
            </a:r>
            <a:endParaRPr lang="en-US" sz="2400" dirty="0"/>
          </a:p>
          <a:p>
            <a:pPr marL="288925" lvl="0" indent="-288925">
              <a:buFont typeface="Wingdings" panose="05000000000000000000" pitchFamily="2" charset="2"/>
              <a:buChar char="Ø"/>
            </a:pPr>
            <a:r>
              <a:rPr lang="es-MX" sz="2000" dirty="0"/>
              <a:t>Aplicación de API de Azure como nivel intermedio (ejemplificar una conexión a varias API empresariales)
Front-end de la aplicación </a:t>
            </a:r>
            <a:r>
              <a:rPr lang="es-MX" sz="2000" dirty="0" err="1"/>
              <a:t>Canvas</a:t>
            </a:r>
            <a:r>
              <a:rPr lang="es-MX" sz="2000" dirty="0"/>
              <a:t> mediante Custom </a:t>
            </a:r>
            <a:r>
              <a:rPr lang="es-MX" sz="2000" dirty="0" err="1"/>
              <a:t>Connector</a:t>
            </a:r>
            <a:r>
              <a:rPr lang="es-MX" sz="2000" dirty="0"/>
              <a:t> (desarrollo rápido iterativo de aplicaciones)</a:t>
            </a:r>
            <a:endParaRPr lang="en-US" sz="2400" dirty="0"/>
          </a:p>
          <a:p>
            <a:pPr lvl="0">
              <a:buFont typeface="Wingdings" panose="05000000000000000000" pitchFamily="2" charset="2"/>
              <a:buChar char="Ø"/>
            </a:pPr>
            <a:endParaRPr lang="en-US" dirty="0"/>
          </a:p>
        </p:txBody>
      </p:sp>
      <p:sp>
        <p:nvSpPr>
          <p:cNvPr id="5" name="Title 2">
            <a:extLst>
              <a:ext uri="{FF2B5EF4-FFF2-40B4-BE49-F238E27FC236}">
                <a16:creationId xmlns:a16="http://schemas.microsoft.com/office/drawing/2014/main" id="{137CECE5-0678-461D-A69F-1C6A69E89602}"/>
              </a:ext>
            </a:extLst>
          </p:cNvPr>
          <p:cNvSpPr txBox="1">
            <a:spLocks/>
          </p:cNvSpPr>
          <p:nvPr/>
        </p:nvSpPr>
        <p:spPr>
          <a:xfrm>
            <a:off x="586740" y="355600"/>
            <a:ext cx="11018520" cy="553998"/>
          </a:xfrm>
          <a:prstGeom prst="rect">
            <a:avLst/>
          </a:prstGeom>
        </p:spPr>
        <p:txBody>
          <a:bodyPr vert="horz" wrap="square" lIns="0" tIns="0" rIns="0" bIns="0" rtlCol="0" anchor="t">
            <a:no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s-MX" sz="3200" b="1" i="0" u="none" strike="noStrike" kern="1200" cap="none" spc="-50"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pitchFamily="34" charset="0"/>
              </a:rPr>
              <a:t>Acceso a puntos de conexión de Enterprise API con Power Apps</a:t>
            </a:r>
            <a:br>
              <a:rPr kumimoji="0" lang="es-MX" sz="3200" b="1" i="0" u="none" strike="noStrike" kern="1200" cap="none" spc="-50"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pitchFamily="34" charset="0"/>
              </a:rPr>
            </a:br>
            <a:r>
              <a:rPr kumimoji="0" lang="es-MX" sz="3200" b="1" i="0" u="none" strike="noStrike" kern="1200" cap="none" spc="-50"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pitchFamily="34" charset="0"/>
              </a:rPr>
              <a:t>
</a:t>
            </a:r>
            <a:endParaRPr kumimoji="0" lang="es-MX" sz="3200" b="0" i="0" u="none" strike="noStrike" kern="1200" cap="none" spc="-50"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12618476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4BB3574-E27E-4783-9756-C87E9AAA017B}"/>
              </a:ext>
            </a:extLst>
          </p:cNvPr>
          <p:cNvSpPr/>
          <p:nvPr/>
        </p:nvSpPr>
        <p:spPr bwMode="auto">
          <a:xfrm>
            <a:off x="7570177" y="3181951"/>
            <a:ext cx="3420162" cy="2686378"/>
          </a:xfrm>
          <a:custGeom>
            <a:avLst/>
            <a:gdLst>
              <a:gd name="connsiteX0" fmla="*/ 0 w 3420162"/>
              <a:gd name="connsiteY0" fmla="*/ 447739 h 2686378"/>
              <a:gd name="connsiteX1" fmla="*/ 447739 w 3420162"/>
              <a:gd name="connsiteY1" fmla="*/ 0 h 2686378"/>
              <a:gd name="connsiteX2" fmla="*/ 902182 w 3420162"/>
              <a:gd name="connsiteY2" fmla="*/ 0 h 2686378"/>
              <a:gd name="connsiteX3" fmla="*/ 1407119 w 3420162"/>
              <a:gd name="connsiteY3" fmla="*/ 0 h 2686378"/>
              <a:gd name="connsiteX4" fmla="*/ 1861562 w 3420162"/>
              <a:gd name="connsiteY4" fmla="*/ 0 h 2686378"/>
              <a:gd name="connsiteX5" fmla="*/ 2316005 w 3420162"/>
              <a:gd name="connsiteY5" fmla="*/ 0 h 2686378"/>
              <a:gd name="connsiteX6" fmla="*/ 2972423 w 3420162"/>
              <a:gd name="connsiteY6" fmla="*/ 0 h 2686378"/>
              <a:gd name="connsiteX7" fmla="*/ 3420162 w 3420162"/>
              <a:gd name="connsiteY7" fmla="*/ 447739 h 2686378"/>
              <a:gd name="connsiteX8" fmla="*/ 3420162 w 3420162"/>
              <a:gd name="connsiteY8" fmla="*/ 990979 h 2686378"/>
              <a:gd name="connsiteX9" fmla="*/ 3420162 w 3420162"/>
              <a:gd name="connsiteY9" fmla="*/ 1534218 h 2686378"/>
              <a:gd name="connsiteX10" fmla="*/ 3420162 w 3420162"/>
              <a:gd name="connsiteY10" fmla="*/ 2238639 h 2686378"/>
              <a:gd name="connsiteX11" fmla="*/ 2972423 w 3420162"/>
              <a:gd name="connsiteY11" fmla="*/ 2686378 h 2686378"/>
              <a:gd name="connsiteX12" fmla="*/ 2416993 w 3420162"/>
              <a:gd name="connsiteY12" fmla="*/ 2686378 h 2686378"/>
              <a:gd name="connsiteX13" fmla="*/ 1937303 w 3420162"/>
              <a:gd name="connsiteY13" fmla="*/ 2686378 h 2686378"/>
              <a:gd name="connsiteX14" fmla="*/ 1407119 w 3420162"/>
              <a:gd name="connsiteY14" fmla="*/ 2686378 h 2686378"/>
              <a:gd name="connsiteX15" fmla="*/ 927429 w 3420162"/>
              <a:gd name="connsiteY15" fmla="*/ 2686378 h 2686378"/>
              <a:gd name="connsiteX16" fmla="*/ 447739 w 3420162"/>
              <a:gd name="connsiteY16" fmla="*/ 2686378 h 2686378"/>
              <a:gd name="connsiteX17" fmla="*/ 0 w 3420162"/>
              <a:gd name="connsiteY17" fmla="*/ 2238639 h 2686378"/>
              <a:gd name="connsiteX18" fmla="*/ 0 w 3420162"/>
              <a:gd name="connsiteY18" fmla="*/ 1695399 h 2686378"/>
              <a:gd name="connsiteX19" fmla="*/ 0 w 3420162"/>
              <a:gd name="connsiteY19" fmla="*/ 1080524 h 2686378"/>
              <a:gd name="connsiteX20" fmla="*/ 0 w 3420162"/>
              <a:gd name="connsiteY20" fmla="*/ 447739 h 268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20162" h="2686378" extrusionOk="0">
                <a:moveTo>
                  <a:pt x="0" y="447739"/>
                </a:moveTo>
                <a:cubicBezTo>
                  <a:pt x="-19742" y="190637"/>
                  <a:pt x="150037" y="7727"/>
                  <a:pt x="447739" y="0"/>
                </a:cubicBezTo>
                <a:cubicBezTo>
                  <a:pt x="575603" y="-15759"/>
                  <a:pt x="752724" y="20003"/>
                  <a:pt x="902182" y="0"/>
                </a:cubicBezTo>
                <a:cubicBezTo>
                  <a:pt x="1051640" y="-20003"/>
                  <a:pt x="1280145" y="23736"/>
                  <a:pt x="1407119" y="0"/>
                </a:cubicBezTo>
                <a:cubicBezTo>
                  <a:pt x="1534093" y="-23736"/>
                  <a:pt x="1769766" y="30462"/>
                  <a:pt x="1861562" y="0"/>
                </a:cubicBezTo>
                <a:cubicBezTo>
                  <a:pt x="1953358" y="-30462"/>
                  <a:pt x="2191113" y="13063"/>
                  <a:pt x="2316005" y="0"/>
                </a:cubicBezTo>
                <a:cubicBezTo>
                  <a:pt x="2440897" y="-13063"/>
                  <a:pt x="2785225" y="52014"/>
                  <a:pt x="2972423" y="0"/>
                </a:cubicBezTo>
                <a:cubicBezTo>
                  <a:pt x="3245220" y="8919"/>
                  <a:pt x="3437363" y="181327"/>
                  <a:pt x="3420162" y="447739"/>
                </a:cubicBezTo>
                <a:cubicBezTo>
                  <a:pt x="3457612" y="624817"/>
                  <a:pt x="3416430" y="790716"/>
                  <a:pt x="3420162" y="990979"/>
                </a:cubicBezTo>
                <a:cubicBezTo>
                  <a:pt x="3423894" y="1191242"/>
                  <a:pt x="3382100" y="1274715"/>
                  <a:pt x="3420162" y="1534218"/>
                </a:cubicBezTo>
                <a:cubicBezTo>
                  <a:pt x="3458224" y="1793721"/>
                  <a:pt x="3386683" y="2047230"/>
                  <a:pt x="3420162" y="2238639"/>
                </a:cubicBezTo>
                <a:cubicBezTo>
                  <a:pt x="3387014" y="2458753"/>
                  <a:pt x="3264166" y="2652649"/>
                  <a:pt x="2972423" y="2686378"/>
                </a:cubicBezTo>
                <a:cubicBezTo>
                  <a:pt x="2799778" y="2722462"/>
                  <a:pt x="2690124" y="2685403"/>
                  <a:pt x="2416993" y="2686378"/>
                </a:cubicBezTo>
                <a:cubicBezTo>
                  <a:pt x="2143862" y="2687353"/>
                  <a:pt x="2057005" y="2663138"/>
                  <a:pt x="1937303" y="2686378"/>
                </a:cubicBezTo>
                <a:cubicBezTo>
                  <a:pt x="1817601" y="2709618"/>
                  <a:pt x="1626616" y="2680851"/>
                  <a:pt x="1407119" y="2686378"/>
                </a:cubicBezTo>
                <a:cubicBezTo>
                  <a:pt x="1187622" y="2691905"/>
                  <a:pt x="1116905" y="2657266"/>
                  <a:pt x="927429" y="2686378"/>
                </a:cubicBezTo>
                <a:cubicBezTo>
                  <a:pt x="737953" y="2715490"/>
                  <a:pt x="647820" y="2653622"/>
                  <a:pt x="447739" y="2686378"/>
                </a:cubicBezTo>
                <a:cubicBezTo>
                  <a:pt x="254552" y="2652590"/>
                  <a:pt x="7204" y="2495514"/>
                  <a:pt x="0" y="2238639"/>
                </a:cubicBezTo>
                <a:cubicBezTo>
                  <a:pt x="-54500" y="2004053"/>
                  <a:pt x="20011" y="1902055"/>
                  <a:pt x="0" y="1695399"/>
                </a:cubicBezTo>
                <a:cubicBezTo>
                  <a:pt x="-20011" y="1488743"/>
                  <a:pt x="37806" y="1228476"/>
                  <a:pt x="0" y="1080524"/>
                </a:cubicBezTo>
                <a:cubicBezTo>
                  <a:pt x="-37806" y="932573"/>
                  <a:pt x="27101" y="628304"/>
                  <a:pt x="0" y="447739"/>
                </a:cubicBezTo>
                <a:close/>
              </a:path>
            </a:pathLst>
          </a:custGeom>
          <a:noFill/>
          <a:ln w="3175">
            <a:solidFill>
              <a:schemeClr val="bg2"/>
            </a:solidFill>
            <a:prstDash val="dash"/>
            <a:extLst>
              <a:ext uri="{C807C97D-BFC1-408E-A445-0C87EB9F89A2}">
                <ask:lineSketchStyleProps xmlns:ask="http://schemas.microsoft.com/office/drawing/2018/sketchyshapes" sd="700063758">
                  <a:prstGeom prst="roundRect">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2175BA8-7158-431E-A381-A79E2F6EF6BF}"/>
              </a:ext>
            </a:extLst>
          </p:cNvPr>
          <p:cNvSpPr>
            <a:spLocks noGrp="1"/>
          </p:cNvSpPr>
          <p:nvPr>
            <p:ph type="title"/>
          </p:nvPr>
        </p:nvSpPr>
        <p:spPr>
          <a:xfrm>
            <a:off x="588263" y="457200"/>
            <a:ext cx="11018520" cy="1107996"/>
          </a:xfrm>
        </p:spPr>
        <p:txBody>
          <a:bodyPr/>
          <a:lstStyle/>
          <a:p>
            <a:r>
              <a:rPr lang="en-US" dirty="0" err="1"/>
              <a:t>Componentes</a:t>
            </a:r>
            <a:r>
              <a:rPr lang="en-US" dirty="0"/>
              <a:t> del </a:t>
            </a:r>
            <a:r>
              <a:rPr lang="en-US" dirty="0" err="1"/>
              <a:t>laboratorio</a:t>
            </a:r>
            <a:r>
              <a:rPr lang="en-US" dirty="0"/>
              <a:t>
</a:t>
            </a:r>
          </a:p>
        </p:txBody>
      </p:sp>
      <p:pic>
        <p:nvPicPr>
          <p:cNvPr id="4" name="Picture 3">
            <a:extLst>
              <a:ext uri="{FF2B5EF4-FFF2-40B4-BE49-F238E27FC236}">
                <a16:creationId xmlns:a16="http://schemas.microsoft.com/office/drawing/2014/main" id="{5532E53C-EDE1-4B9A-A772-5455E549042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30336"/>
          <a:stretch/>
        </p:blipFill>
        <p:spPr>
          <a:xfrm>
            <a:off x="2043952" y="1611789"/>
            <a:ext cx="1483225" cy="1133724"/>
          </a:xfrm>
          <a:prstGeom prst="rect">
            <a:avLst/>
          </a:prstGeom>
        </p:spPr>
      </p:pic>
      <p:pic>
        <p:nvPicPr>
          <p:cNvPr id="5" name="Picture 4">
            <a:extLst>
              <a:ext uri="{FF2B5EF4-FFF2-40B4-BE49-F238E27FC236}">
                <a16:creationId xmlns:a16="http://schemas.microsoft.com/office/drawing/2014/main" id="{F245A65B-2F44-4002-BA75-01B71714925E}"/>
              </a:ext>
            </a:extLst>
          </p:cNvPr>
          <p:cNvPicPr>
            <a:picLocks noChangeAspect="1"/>
          </p:cNvPicPr>
          <p:nvPr/>
        </p:nvPicPr>
        <p:blipFill>
          <a:blip r:embed="rId3"/>
          <a:stretch>
            <a:fillRect/>
          </a:stretch>
        </p:blipFill>
        <p:spPr>
          <a:xfrm>
            <a:off x="8525435" y="1538280"/>
            <a:ext cx="1304364" cy="1599135"/>
          </a:xfrm>
          <a:prstGeom prst="rect">
            <a:avLst/>
          </a:prstGeom>
        </p:spPr>
      </p:pic>
      <p:pic>
        <p:nvPicPr>
          <p:cNvPr id="7" name="Picture 6">
            <a:extLst>
              <a:ext uri="{FF2B5EF4-FFF2-40B4-BE49-F238E27FC236}">
                <a16:creationId xmlns:a16="http://schemas.microsoft.com/office/drawing/2014/main" id="{E3E07649-B3C5-4F09-A87E-166027D7B04C}"/>
              </a:ext>
            </a:extLst>
          </p:cNvPr>
          <p:cNvPicPr>
            <a:picLocks noChangeAspect="1"/>
          </p:cNvPicPr>
          <p:nvPr/>
        </p:nvPicPr>
        <p:blipFill>
          <a:blip r:embed="rId4"/>
          <a:stretch>
            <a:fillRect/>
          </a:stretch>
        </p:blipFill>
        <p:spPr>
          <a:xfrm>
            <a:off x="5646554" y="1815173"/>
            <a:ext cx="898892" cy="898892"/>
          </a:xfrm>
          <a:prstGeom prst="rect">
            <a:avLst/>
          </a:prstGeom>
        </p:spPr>
      </p:pic>
      <p:sp>
        <p:nvSpPr>
          <p:cNvPr id="9" name="Rectangle 8">
            <a:extLst>
              <a:ext uri="{FF2B5EF4-FFF2-40B4-BE49-F238E27FC236}">
                <a16:creationId xmlns:a16="http://schemas.microsoft.com/office/drawing/2014/main" id="{45B43C65-E50B-4E38-A12D-0A7CE01F2372}"/>
              </a:ext>
            </a:extLst>
          </p:cNvPr>
          <p:cNvSpPr/>
          <p:nvPr/>
        </p:nvSpPr>
        <p:spPr>
          <a:xfrm>
            <a:off x="4884924" y="2594535"/>
            <a:ext cx="2555251" cy="635559"/>
          </a:xfrm>
          <a:prstGeom prst="rect">
            <a:avLst/>
          </a:prstGeom>
        </p:spPr>
        <p:txBody>
          <a:bodyPr wrap="none">
            <a:spAutoFit/>
          </a:bodyPr>
          <a:lstStyle/>
          <a:p>
            <a:pPr algn="ctr"/>
            <a:r>
              <a:rPr lang="en-US" dirty="0" err="1"/>
              <a:t>Conector</a:t>
            </a:r>
            <a:r>
              <a:rPr lang="en-US" dirty="0"/>
              <a:t> </a:t>
            </a:r>
            <a:r>
              <a:rPr lang="en-US" dirty="0" err="1"/>
              <a:t>personalizado</a:t>
            </a:r>
            <a:r>
              <a:rPr lang="en-US" dirty="0"/>
              <a:t>
</a:t>
            </a:r>
          </a:p>
        </p:txBody>
      </p:sp>
      <p:cxnSp>
        <p:nvCxnSpPr>
          <p:cNvPr id="10" name="Straight Arrow Connector 9">
            <a:extLst>
              <a:ext uri="{FF2B5EF4-FFF2-40B4-BE49-F238E27FC236}">
                <a16:creationId xmlns:a16="http://schemas.microsoft.com/office/drawing/2014/main" id="{4746E84E-9EF9-4600-8FD7-FA9F3E411813}"/>
              </a:ext>
            </a:extLst>
          </p:cNvPr>
          <p:cNvCxnSpPr>
            <a:cxnSpLocks/>
          </p:cNvCxnSpPr>
          <p:nvPr/>
        </p:nvCxnSpPr>
        <p:spPr>
          <a:xfrm flipH="1">
            <a:off x="7244166" y="2189630"/>
            <a:ext cx="812864"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911C10-7F2C-48E2-A63A-C50EE0346183}"/>
              </a:ext>
            </a:extLst>
          </p:cNvPr>
          <p:cNvCxnSpPr>
            <a:cxnSpLocks/>
          </p:cNvCxnSpPr>
          <p:nvPr/>
        </p:nvCxnSpPr>
        <p:spPr>
          <a:xfrm flipH="1">
            <a:off x="3909296" y="2214283"/>
            <a:ext cx="812864"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680991B-75C7-4ECD-845A-99FCD0165608}"/>
              </a:ext>
            </a:extLst>
          </p:cNvPr>
          <p:cNvPicPr>
            <a:picLocks noChangeAspect="1"/>
          </p:cNvPicPr>
          <p:nvPr/>
        </p:nvPicPr>
        <p:blipFill>
          <a:blip r:embed="rId5"/>
          <a:stretch>
            <a:fillRect/>
          </a:stretch>
        </p:blipFill>
        <p:spPr>
          <a:xfrm>
            <a:off x="2463305" y="4227108"/>
            <a:ext cx="560652" cy="1104651"/>
          </a:xfrm>
          <a:prstGeom prst="rect">
            <a:avLst/>
          </a:prstGeom>
        </p:spPr>
      </p:pic>
      <p:pic>
        <p:nvPicPr>
          <p:cNvPr id="14" name="Picture 13">
            <a:extLst>
              <a:ext uri="{FF2B5EF4-FFF2-40B4-BE49-F238E27FC236}">
                <a16:creationId xmlns:a16="http://schemas.microsoft.com/office/drawing/2014/main" id="{9373BB69-F4E9-4ED9-8A8F-7755D6FB1620}"/>
              </a:ext>
            </a:extLst>
          </p:cNvPr>
          <p:cNvPicPr>
            <a:picLocks noChangeAspect="1"/>
          </p:cNvPicPr>
          <p:nvPr/>
        </p:nvPicPr>
        <p:blipFill>
          <a:blip r:embed="rId6"/>
          <a:stretch>
            <a:fillRect/>
          </a:stretch>
        </p:blipFill>
        <p:spPr>
          <a:xfrm>
            <a:off x="2143680" y="3737450"/>
            <a:ext cx="369360" cy="680580"/>
          </a:xfrm>
          <a:prstGeom prst="rect">
            <a:avLst/>
          </a:prstGeom>
        </p:spPr>
      </p:pic>
      <p:sp>
        <p:nvSpPr>
          <p:cNvPr id="15" name="Rectangle 14">
            <a:extLst>
              <a:ext uri="{FF2B5EF4-FFF2-40B4-BE49-F238E27FC236}">
                <a16:creationId xmlns:a16="http://schemas.microsoft.com/office/drawing/2014/main" id="{2817B6FB-62F1-48BC-A08F-2AE9DB2BB787}"/>
              </a:ext>
            </a:extLst>
          </p:cNvPr>
          <p:cNvSpPr/>
          <p:nvPr/>
        </p:nvSpPr>
        <p:spPr>
          <a:xfrm>
            <a:off x="1324396" y="5409968"/>
            <a:ext cx="2922339" cy="907171"/>
          </a:xfrm>
          <a:prstGeom prst="rect">
            <a:avLst/>
          </a:prstGeom>
        </p:spPr>
        <p:txBody>
          <a:bodyPr wrap="none">
            <a:spAutoFit/>
          </a:bodyPr>
          <a:lstStyle/>
          <a:p>
            <a:pPr algn="ctr"/>
            <a:r>
              <a:rPr lang="es-MX" dirty="0"/>
              <a:t>Trabajador de primera línea</a:t>
            </a:r>
            <a:br>
              <a:rPr lang="es-MX" dirty="0"/>
            </a:br>
            <a:r>
              <a:rPr lang="es-MX" dirty="0"/>
              <a:t>con dispositivos
</a:t>
            </a:r>
            <a:endParaRPr lang="en-US" dirty="0"/>
          </a:p>
        </p:txBody>
      </p:sp>
      <p:sp>
        <p:nvSpPr>
          <p:cNvPr id="16" name="Rectangle 15">
            <a:extLst>
              <a:ext uri="{FF2B5EF4-FFF2-40B4-BE49-F238E27FC236}">
                <a16:creationId xmlns:a16="http://schemas.microsoft.com/office/drawing/2014/main" id="{13061650-C891-4238-8757-755DAF8CF176}"/>
              </a:ext>
            </a:extLst>
          </p:cNvPr>
          <p:cNvSpPr/>
          <p:nvPr/>
        </p:nvSpPr>
        <p:spPr>
          <a:xfrm>
            <a:off x="7725106" y="5319720"/>
            <a:ext cx="2905027" cy="907171"/>
          </a:xfrm>
          <a:prstGeom prst="rect">
            <a:avLst/>
          </a:prstGeom>
        </p:spPr>
        <p:txBody>
          <a:bodyPr wrap="none">
            <a:spAutoFit/>
          </a:bodyPr>
          <a:lstStyle/>
          <a:p>
            <a:pPr algn="ctr"/>
            <a:r>
              <a:rPr lang="es-MX" dirty="0"/>
              <a:t>Datos de inventario de SAP</a:t>
            </a:r>
            <a:br>
              <a:rPr lang="es-MX" dirty="0"/>
            </a:br>
            <a:r>
              <a:rPr lang="es-MX" dirty="0"/>
              <a:t>
</a:t>
            </a:r>
            <a:endParaRPr lang="en-US" sz="1100" i="1" dirty="0"/>
          </a:p>
        </p:txBody>
      </p:sp>
      <p:pic>
        <p:nvPicPr>
          <p:cNvPr id="17" name="Picture 16">
            <a:extLst>
              <a:ext uri="{FF2B5EF4-FFF2-40B4-BE49-F238E27FC236}">
                <a16:creationId xmlns:a16="http://schemas.microsoft.com/office/drawing/2014/main" id="{5F2D587F-4C96-4EDD-9DCA-C623C9C7B81A}"/>
              </a:ext>
            </a:extLst>
          </p:cNvPr>
          <p:cNvPicPr>
            <a:picLocks noChangeAspect="1"/>
          </p:cNvPicPr>
          <p:nvPr/>
        </p:nvPicPr>
        <p:blipFill>
          <a:blip r:embed="rId7"/>
          <a:stretch>
            <a:fillRect/>
          </a:stretch>
        </p:blipFill>
        <p:spPr>
          <a:xfrm>
            <a:off x="8701122" y="4455708"/>
            <a:ext cx="1123765" cy="485695"/>
          </a:xfrm>
          <a:prstGeom prst="rect">
            <a:avLst/>
          </a:prstGeom>
        </p:spPr>
      </p:pic>
      <p:cxnSp>
        <p:nvCxnSpPr>
          <p:cNvPr id="18" name="Straight Arrow Connector 17">
            <a:extLst>
              <a:ext uri="{FF2B5EF4-FFF2-40B4-BE49-F238E27FC236}">
                <a16:creationId xmlns:a16="http://schemas.microsoft.com/office/drawing/2014/main" id="{EEA7FA2A-3335-4483-97A3-C9FFA4CFB8D8}"/>
              </a:ext>
            </a:extLst>
          </p:cNvPr>
          <p:cNvCxnSpPr>
            <a:cxnSpLocks/>
          </p:cNvCxnSpPr>
          <p:nvPr/>
        </p:nvCxnSpPr>
        <p:spPr>
          <a:xfrm flipH="1" flipV="1">
            <a:off x="9173525" y="3463594"/>
            <a:ext cx="1" cy="846799"/>
          </a:xfrm>
          <a:prstGeom prst="straightConnector1">
            <a:avLst/>
          </a:prstGeom>
          <a:ln w="28575">
            <a:solidFill>
              <a:schemeClr val="tx1">
                <a:lumMod val="25000"/>
                <a:lumOff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14513B-0D14-4A9C-A57F-6B74F791FA31}"/>
              </a:ext>
            </a:extLst>
          </p:cNvPr>
          <p:cNvCxnSpPr>
            <a:cxnSpLocks/>
          </p:cNvCxnSpPr>
          <p:nvPr/>
        </p:nvCxnSpPr>
        <p:spPr>
          <a:xfrm flipH="1" flipV="1">
            <a:off x="2743630" y="3181951"/>
            <a:ext cx="1" cy="84679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8E13488E-3CB0-447A-A237-32CA39A1AEA4}"/>
              </a:ext>
            </a:extLst>
          </p:cNvPr>
          <p:cNvPicPr>
            <a:picLocks noChangeAspect="1"/>
          </p:cNvPicPr>
          <p:nvPr/>
        </p:nvPicPr>
        <p:blipFill>
          <a:blip r:embed="rId8"/>
          <a:stretch>
            <a:fillRect/>
          </a:stretch>
        </p:blipFill>
        <p:spPr>
          <a:xfrm>
            <a:off x="2974221" y="3840050"/>
            <a:ext cx="680580" cy="475380"/>
          </a:xfrm>
          <a:prstGeom prst="rect">
            <a:avLst/>
          </a:prstGeom>
        </p:spPr>
      </p:pic>
      <p:sp>
        <p:nvSpPr>
          <p:cNvPr id="3" name="Rectangle 2">
            <a:extLst>
              <a:ext uri="{FF2B5EF4-FFF2-40B4-BE49-F238E27FC236}">
                <a16:creationId xmlns:a16="http://schemas.microsoft.com/office/drawing/2014/main" id="{0977C279-41B3-458E-A64B-4AD684249201}"/>
              </a:ext>
            </a:extLst>
          </p:cNvPr>
          <p:cNvSpPr/>
          <p:nvPr/>
        </p:nvSpPr>
        <p:spPr>
          <a:xfrm>
            <a:off x="8057030" y="3182779"/>
            <a:ext cx="2436886" cy="246221"/>
          </a:xfrm>
          <a:prstGeom prst="rect">
            <a:avLst/>
          </a:prstGeom>
        </p:spPr>
        <p:txBody>
          <a:bodyPr wrap="none">
            <a:spAutoFit/>
          </a:bodyPr>
          <a:lstStyle/>
          <a:p>
            <a:pPr algn="ctr"/>
            <a:r>
              <a:rPr lang="en-US" sz="1000" i="1" dirty="0">
                <a:solidFill>
                  <a:schemeClr val="tx1">
                    <a:lumMod val="25000"/>
                    <a:lumOff val="75000"/>
                  </a:schemeClr>
                </a:solidFill>
              </a:rPr>
              <a:t>(Imaginary – not actually part of the lab)</a:t>
            </a:r>
            <a:endParaRPr lang="en-US" sz="1000" dirty="0">
              <a:solidFill>
                <a:schemeClr val="tx1">
                  <a:lumMod val="25000"/>
                  <a:lumOff val="75000"/>
                </a:schemeClr>
              </a:solidFill>
            </a:endParaRPr>
          </a:p>
        </p:txBody>
      </p:sp>
      <p:sp>
        <p:nvSpPr>
          <p:cNvPr id="19" name="Rectangle 18">
            <a:extLst>
              <a:ext uri="{FF2B5EF4-FFF2-40B4-BE49-F238E27FC236}">
                <a16:creationId xmlns:a16="http://schemas.microsoft.com/office/drawing/2014/main" id="{A2E00C81-882C-410A-8469-94E4EF27CCEB}"/>
              </a:ext>
            </a:extLst>
          </p:cNvPr>
          <p:cNvSpPr/>
          <p:nvPr/>
        </p:nvSpPr>
        <p:spPr>
          <a:xfrm>
            <a:off x="2115007" y="2735307"/>
            <a:ext cx="1366208" cy="363946"/>
          </a:xfrm>
          <a:prstGeom prst="rect">
            <a:avLst/>
          </a:prstGeom>
        </p:spPr>
        <p:txBody>
          <a:bodyPr wrap="none">
            <a:spAutoFit/>
          </a:bodyPr>
          <a:lstStyle/>
          <a:p>
            <a:pPr algn="ctr"/>
            <a:r>
              <a:rPr lang="en-US" dirty="0"/>
              <a:t>Power Apps</a:t>
            </a:r>
          </a:p>
        </p:txBody>
      </p:sp>
    </p:spTree>
    <p:extLst>
      <p:ext uri="{BB962C8B-B14F-4D97-AF65-F5344CB8AC3E}">
        <p14:creationId xmlns:p14="http://schemas.microsoft.com/office/powerpoint/2010/main" val="31099985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AA88-3CDC-45C6-811C-351BD3737E16}"/>
              </a:ext>
            </a:extLst>
          </p:cNvPr>
          <p:cNvSpPr>
            <a:spLocks noGrp="1"/>
          </p:cNvSpPr>
          <p:nvPr>
            <p:ph type="title"/>
          </p:nvPr>
        </p:nvSpPr>
        <p:spPr>
          <a:xfrm>
            <a:off x="588263" y="457200"/>
            <a:ext cx="11018520" cy="1169551"/>
          </a:xfrm>
        </p:spPr>
        <p:txBody>
          <a:bodyPr/>
          <a:lstStyle/>
          <a:p>
            <a:r>
              <a:rPr lang="en-US" dirty="0" err="1"/>
              <a:t>Resultado</a:t>
            </a:r>
            <a:r>
              <a:rPr lang="en-US" dirty="0"/>
              <a:t> del </a:t>
            </a:r>
            <a:r>
              <a:rPr lang="en-US" dirty="0" err="1"/>
              <a:t>laboratorio</a:t>
            </a:r>
            <a:br>
              <a:rPr lang="en-US" dirty="0"/>
            </a:br>
            <a:r>
              <a:rPr lang="es-MX" sz="2000" dirty="0"/>
              <a:t>Aplicación Simple Power Apps </a:t>
            </a:r>
            <a:r>
              <a:rPr lang="es-MX" sz="2000" dirty="0" err="1"/>
              <a:t>Canvas</a:t>
            </a:r>
            <a:r>
              <a:rPr lang="es-MX" sz="2000" dirty="0"/>
              <a:t> para crear, leer, actualizar y eliminar elementos de producto (CRUD)</a:t>
            </a:r>
            <a:endParaRPr lang="en-US" sz="2800" dirty="0"/>
          </a:p>
        </p:txBody>
      </p:sp>
      <p:pic>
        <p:nvPicPr>
          <p:cNvPr id="4" name="Picture 3">
            <a:extLst>
              <a:ext uri="{FF2B5EF4-FFF2-40B4-BE49-F238E27FC236}">
                <a16:creationId xmlns:a16="http://schemas.microsoft.com/office/drawing/2014/main" id="{27400D4C-06A8-4C61-9130-C383C6BB359D}"/>
              </a:ext>
            </a:extLst>
          </p:cNvPr>
          <p:cNvPicPr>
            <a:picLocks noChangeAspect="1"/>
          </p:cNvPicPr>
          <p:nvPr/>
        </p:nvPicPr>
        <p:blipFill>
          <a:blip r:embed="rId2"/>
          <a:stretch>
            <a:fillRect/>
          </a:stretch>
        </p:blipFill>
        <p:spPr>
          <a:xfrm>
            <a:off x="1596401" y="1660383"/>
            <a:ext cx="2257740" cy="4010585"/>
          </a:xfrm>
          <a:prstGeom prst="rect">
            <a:avLst/>
          </a:prstGeom>
        </p:spPr>
      </p:pic>
      <p:pic>
        <p:nvPicPr>
          <p:cNvPr id="5" name="Picture 4">
            <a:extLst>
              <a:ext uri="{FF2B5EF4-FFF2-40B4-BE49-F238E27FC236}">
                <a16:creationId xmlns:a16="http://schemas.microsoft.com/office/drawing/2014/main" id="{F4E89EC6-CC69-4D02-B26E-B3ECEB2342DD}"/>
              </a:ext>
            </a:extLst>
          </p:cNvPr>
          <p:cNvPicPr>
            <a:picLocks noChangeAspect="1"/>
          </p:cNvPicPr>
          <p:nvPr/>
        </p:nvPicPr>
        <p:blipFill>
          <a:blip r:embed="rId3"/>
          <a:stretch>
            <a:fillRect/>
          </a:stretch>
        </p:blipFill>
        <p:spPr>
          <a:xfrm>
            <a:off x="4950459" y="1660383"/>
            <a:ext cx="2291082" cy="4015348"/>
          </a:xfrm>
          <a:prstGeom prst="rect">
            <a:avLst/>
          </a:prstGeom>
        </p:spPr>
      </p:pic>
      <p:pic>
        <p:nvPicPr>
          <p:cNvPr id="6" name="Picture 5">
            <a:extLst>
              <a:ext uri="{FF2B5EF4-FFF2-40B4-BE49-F238E27FC236}">
                <a16:creationId xmlns:a16="http://schemas.microsoft.com/office/drawing/2014/main" id="{FCBACE29-A00F-4DCF-AAFB-3D514E173BF8}"/>
              </a:ext>
            </a:extLst>
          </p:cNvPr>
          <p:cNvPicPr>
            <a:picLocks noChangeAspect="1"/>
          </p:cNvPicPr>
          <p:nvPr/>
        </p:nvPicPr>
        <p:blipFill>
          <a:blip r:embed="rId4"/>
          <a:stretch>
            <a:fillRect/>
          </a:stretch>
        </p:blipFill>
        <p:spPr>
          <a:xfrm>
            <a:off x="8337859" y="1660383"/>
            <a:ext cx="2291082" cy="4034401"/>
          </a:xfrm>
          <a:prstGeom prst="rect">
            <a:avLst/>
          </a:prstGeom>
        </p:spPr>
      </p:pic>
    </p:spTree>
    <p:extLst>
      <p:ext uri="{BB962C8B-B14F-4D97-AF65-F5344CB8AC3E}">
        <p14:creationId xmlns:p14="http://schemas.microsoft.com/office/powerpoint/2010/main" val="32716223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endParaRPr lang="en-US" dirty="0"/>
          </a:p>
        </p:txBody>
      </p:sp>
      <p:sp>
        <p:nvSpPr>
          <p:cNvPr id="2" name="Content Placeholder 1"/>
          <p:cNvSpPr>
            <a:spLocks noGrp="1"/>
          </p:cNvSpPr>
          <p:nvPr>
            <p:ph type="body" sz="quarter" idx="10"/>
          </p:nvPr>
        </p:nvSpPr>
        <p:spPr>
          <a:xfrm>
            <a:off x="584200" y="1340966"/>
            <a:ext cx="11018838" cy="4833938"/>
          </a:xfrm>
        </p:spPr>
        <p:txBody>
          <a:bodyPr>
            <a:normAutofit fontScale="85000" lnSpcReduction="20000"/>
          </a:bodyPr>
          <a:lstStyle/>
          <a:p>
            <a:pPr marL="403225" lvl="0" indent="-403225">
              <a:lnSpc>
                <a:spcPct val="150000"/>
              </a:lnSpc>
              <a:spcBef>
                <a:spcPts val="0"/>
              </a:spcBef>
              <a:spcAft>
                <a:spcPts val="600"/>
              </a:spcAft>
              <a:buFont typeface="Wingdings" panose="05000000000000000000" pitchFamily="2" charset="2"/>
              <a:buChar char="Ø"/>
            </a:pPr>
            <a:r>
              <a:rPr lang="en-US" dirty="0" err="1"/>
              <a:t>Introducción</a:t>
            </a:r>
            <a:r>
              <a:rPr lang="en-US" dirty="0"/>
              <a:t> al </a:t>
            </a:r>
            <a:r>
              <a:rPr lang="en-US" dirty="0" err="1"/>
              <a:t>laboratorio</a:t>
            </a:r>
            <a:r>
              <a:rPr lang="en-US" dirty="0"/>
              <a:t> (10 </a:t>
            </a:r>
            <a:r>
              <a:rPr lang="en-US" dirty="0" err="1"/>
              <a:t>minutos</a:t>
            </a:r>
            <a:r>
              <a:rPr lang="en-US" dirty="0"/>
              <a:t>)</a:t>
            </a:r>
            <a:r>
              <a:rPr lang="es-MX" dirty="0"/>
              <a:t>
Implementar api y probar (15 minutos)</a:t>
            </a:r>
          </a:p>
          <a:p>
            <a:pPr marL="860425" lvl="1" indent="-403225">
              <a:lnSpc>
                <a:spcPct val="150000"/>
              </a:lnSpc>
              <a:spcBef>
                <a:spcPts val="0"/>
              </a:spcBef>
              <a:spcAft>
                <a:spcPts val="600"/>
              </a:spcAft>
              <a:buFont typeface="Wingdings" panose="05000000000000000000" pitchFamily="2" charset="2"/>
              <a:buChar char="Ø"/>
            </a:pPr>
            <a:r>
              <a:rPr lang="es-MX" dirty="0"/>
              <a:t>Implemente la aplicación API en su propia suscripción
Crear conector personalizado</a:t>
            </a:r>
            <a:endParaRPr lang="en-US" dirty="0"/>
          </a:p>
          <a:p>
            <a:pPr marL="403225" indent="-403225">
              <a:lnSpc>
                <a:spcPct val="150000"/>
              </a:lnSpc>
              <a:spcBef>
                <a:spcPts val="0"/>
              </a:spcBef>
              <a:spcAft>
                <a:spcPts val="600"/>
              </a:spcAft>
              <a:buFont typeface="Wingdings" panose="05000000000000000000" pitchFamily="2" charset="2"/>
              <a:buChar char="Ø"/>
            </a:pPr>
            <a:r>
              <a:rPr lang="es-MX" dirty="0"/>
              <a:t>Crear una aplicación de </a:t>
            </a:r>
            <a:r>
              <a:rPr lang="es-MX" dirty="0" err="1"/>
              <a:t>PowerApp</a:t>
            </a:r>
            <a:r>
              <a:rPr lang="es-MX" dirty="0"/>
              <a:t> </a:t>
            </a:r>
            <a:r>
              <a:rPr lang="es-MX" dirty="0" err="1"/>
              <a:t>Canvas</a:t>
            </a:r>
            <a:r>
              <a:rPr lang="es-MX" dirty="0"/>
              <a:t> (30 minutos)</a:t>
            </a:r>
            <a:endParaRPr lang="en-US" dirty="0"/>
          </a:p>
          <a:p>
            <a:pPr marL="860425" lvl="1" indent="-403225">
              <a:lnSpc>
                <a:spcPct val="150000"/>
              </a:lnSpc>
              <a:spcBef>
                <a:spcPts val="0"/>
              </a:spcBef>
              <a:spcAft>
                <a:spcPts val="600"/>
              </a:spcAft>
              <a:buFont typeface="Wingdings" panose="05000000000000000000" pitchFamily="2" charset="2"/>
              <a:buChar char="Ø"/>
            </a:pPr>
            <a:r>
              <a:rPr lang="es-MX" dirty="0"/>
              <a:t>Crear pantalla de lista
Crear editar / Agregar pantalla
Conectar la navegación y la lógica</a:t>
            </a:r>
            <a:endParaRPr lang="en-US" dirty="0"/>
          </a:p>
          <a:p>
            <a:pPr marL="403225" indent="-403225">
              <a:lnSpc>
                <a:spcPct val="150000"/>
              </a:lnSpc>
              <a:spcBef>
                <a:spcPts val="0"/>
              </a:spcBef>
              <a:spcAft>
                <a:spcPts val="600"/>
              </a:spcAft>
              <a:buFont typeface="Wingdings" panose="05000000000000000000" pitchFamily="2" charset="2"/>
              <a:buChar char="Ø"/>
            </a:pPr>
            <a:r>
              <a:rPr lang="en-US" dirty="0"/>
              <a:t>Q &amp; A (5 </a:t>
            </a:r>
            <a:r>
              <a:rPr lang="en-US" dirty="0" err="1"/>
              <a:t>minutos</a:t>
            </a:r>
            <a:r>
              <a:rPr lang="en-US" dirty="0"/>
              <a:t>)</a:t>
            </a:r>
          </a:p>
          <a:p>
            <a:pPr lvl="1">
              <a:lnSpc>
                <a:spcPct val="150000"/>
              </a:lnSpc>
              <a:spcBef>
                <a:spcPts val="0"/>
              </a:spcBef>
              <a:spcAft>
                <a:spcPts val="600"/>
              </a:spcAft>
              <a:buFont typeface="Wingdings" panose="05000000000000000000" pitchFamily="2" charset="2"/>
              <a:buChar char="Ø"/>
            </a:pPr>
            <a:endParaRPr lang="en-US" dirty="0"/>
          </a:p>
          <a:p>
            <a:pPr lvl="1">
              <a:lnSpc>
                <a:spcPct val="150000"/>
              </a:lnSpc>
              <a:spcBef>
                <a:spcPts val="0"/>
              </a:spcBef>
              <a:spcAft>
                <a:spcPts val="600"/>
              </a:spcAft>
              <a:buFont typeface="Wingdings" panose="05000000000000000000" pitchFamily="2" charset="2"/>
              <a:buChar char="Ø"/>
            </a:pPr>
            <a:endParaRPr lang="en-US" dirty="0"/>
          </a:p>
          <a:p>
            <a:pPr marL="457189" lvl="1" indent="0">
              <a:lnSpc>
                <a:spcPct val="150000"/>
              </a:lnSpc>
              <a:spcBef>
                <a:spcPts val="0"/>
              </a:spcBef>
              <a:spcAft>
                <a:spcPts val="600"/>
              </a:spcAft>
              <a:buNone/>
            </a:pPr>
            <a:endParaRPr lang="en-US" dirty="0"/>
          </a:p>
        </p:txBody>
      </p:sp>
      <p:sp>
        <p:nvSpPr>
          <p:cNvPr id="4" name="Title 2">
            <a:extLst>
              <a:ext uri="{FF2B5EF4-FFF2-40B4-BE49-F238E27FC236}">
                <a16:creationId xmlns:a16="http://schemas.microsoft.com/office/drawing/2014/main" id="{52E5A007-D98F-4E37-90D6-53C6B6BE6288}"/>
              </a:ext>
            </a:extLst>
          </p:cNvPr>
          <p:cNvSpPr txBox="1">
            <a:spLocks/>
          </p:cNvSpPr>
          <p:nvPr/>
        </p:nvSpPr>
        <p:spPr>
          <a:xfrm>
            <a:off x="588263" y="457200"/>
            <a:ext cx="11018520" cy="553998"/>
          </a:xfr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200" dirty="0"/>
              <a:t>Instrucciones de laboratorio y estimaciones de tiempo
</a:t>
            </a:r>
            <a:endParaRPr lang="en-US" sz="3200" dirty="0"/>
          </a:p>
        </p:txBody>
      </p:sp>
    </p:spTree>
    <p:extLst>
      <p:ext uri="{BB962C8B-B14F-4D97-AF65-F5344CB8AC3E}">
        <p14:creationId xmlns:p14="http://schemas.microsoft.com/office/powerpoint/2010/main" val="15755615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1703628"/>
            <a:ext cx="10285984" cy="1828193"/>
          </a:xfrm>
        </p:spPr>
        <p:txBody>
          <a:bodyPr/>
          <a:lstStyle/>
          <a:p>
            <a:r>
              <a:rPr lang="en-US" dirty="0"/>
              <a:t>Lab Manual : </a:t>
            </a:r>
            <a:r>
              <a:rPr lang="en-US" sz="4800" dirty="0">
                <a:hlinkClick r:id="rId3"/>
              </a:rPr>
              <a:t>https://aka.ms/PowerAppsAzureLab</a:t>
            </a:r>
            <a:r>
              <a:rPr lang="en-US" sz="4800" dirty="0"/>
              <a:t> </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457200"/>
            <a:ext cx="11018520" cy="1107996"/>
          </a:xfrm>
        </p:spPr>
        <p:txBody>
          <a:bodyPr/>
          <a:lstStyle/>
          <a:p>
            <a:r>
              <a:rPr lang="en-US" dirty="0"/>
              <a:t>Tomas de </a:t>
            </a:r>
            <a:r>
              <a:rPr lang="en-US" dirty="0" err="1"/>
              <a:t>sesión</a:t>
            </a:r>
            <a:r>
              <a:rPr lang="en-US" dirty="0"/>
              <a:t>
</a:t>
            </a:r>
          </a:p>
        </p:txBody>
      </p:sp>
      <p:sp>
        <p:nvSpPr>
          <p:cNvPr id="5" name="Text Placeholder 4"/>
          <p:cNvSpPr>
            <a:spLocks noGrp="1"/>
          </p:cNvSpPr>
          <p:nvPr>
            <p:ph type="body" sz="quarter" idx="10"/>
          </p:nvPr>
        </p:nvSpPr>
        <p:spPr>
          <a:xfrm>
            <a:off x="584200" y="1435100"/>
            <a:ext cx="11018838" cy="4653582"/>
          </a:xfrm>
        </p:spPr>
        <p:txBody>
          <a:bodyPr/>
          <a:lstStyle/>
          <a:p>
            <a:r>
              <a:rPr lang="es-MX" dirty="0"/>
              <a:t>Power Apps puede proporcionar una experiencia de usuario multiplataforma rápida para consumir una gran cantidad de servicios de Azure
Power Apps puede ayudar a acelerar las grandes migraciones en la nube al proporcionar una capa híbrida intermedia</a:t>
            </a:r>
            <a:endParaRPr lang="en-US" dirty="0"/>
          </a:p>
          <a:p>
            <a:pPr marL="0" indent="0">
              <a:buNone/>
            </a:pPr>
            <a:r>
              <a:rPr lang="en-US" b="1" dirty="0" err="1"/>
              <a:t>Llamada</a:t>
            </a:r>
            <a:r>
              <a:rPr lang="en-US" b="1" dirty="0"/>
              <a:t> a la </a:t>
            </a:r>
            <a:r>
              <a:rPr lang="en-US" b="1" dirty="0" err="1"/>
              <a:t>acción</a:t>
            </a:r>
            <a:r>
              <a:rPr lang="en-US" b="1" dirty="0"/>
              <a:t>: </a:t>
            </a:r>
          </a:p>
          <a:p>
            <a:r>
              <a:rPr lang="es-MX" dirty="0"/>
              <a:t>Utilice las habilidades adquiridas para imaginar nuevas demostraciones/POC de clientes
Tener una conversación con sus clientes para impulsar la adopción de Power Platform</a:t>
            </a:r>
            <a:endParaRPr lang="en-US" dirty="0"/>
          </a:p>
        </p:txBody>
      </p:sp>
    </p:spTree>
    <p:extLst>
      <p:ext uri="{BB962C8B-B14F-4D97-AF65-F5344CB8AC3E}">
        <p14:creationId xmlns:p14="http://schemas.microsoft.com/office/powerpoint/2010/main" val="2668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86B3-2E9F-4CAE-AC12-CC36992ED806}"/>
              </a:ext>
            </a:extLst>
          </p:cNvPr>
          <p:cNvSpPr>
            <a:spLocks noGrp="1"/>
          </p:cNvSpPr>
          <p:nvPr>
            <p:ph type="title"/>
          </p:nvPr>
        </p:nvSpPr>
        <p:spPr/>
        <p:txBody>
          <a:bodyPr/>
          <a:lstStyle/>
          <a:p>
            <a:r>
              <a:rPr lang="en-US" dirty="0"/>
              <a:t>Recursos</a:t>
            </a:r>
          </a:p>
        </p:txBody>
      </p:sp>
      <p:sp>
        <p:nvSpPr>
          <p:cNvPr id="3" name="Text Placeholder 2">
            <a:extLst>
              <a:ext uri="{FF2B5EF4-FFF2-40B4-BE49-F238E27FC236}">
                <a16:creationId xmlns:a16="http://schemas.microsoft.com/office/drawing/2014/main" id="{594FEAA8-FE25-4C46-ACCD-B22594AB0C52}"/>
              </a:ext>
            </a:extLst>
          </p:cNvPr>
          <p:cNvSpPr>
            <a:spLocks noGrp="1"/>
          </p:cNvSpPr>
          <p:nvPr>
            <p:ph type="body" sz="quarter" idx="10"/>
          </p:nvPr>
        </p:nvSpPr>
        <p:spPr>
          <a:xfrm>
            <a:off x="586389" y="1434370"/>
            <a:ext cx="11515963" cy="1982081"/>
          </a:xfrm>
        </p:spPr>
        <p:txBody>
          <a:bodyPr/>
          <a:lstStyle/>
          <a:p>
            <a:pPr marL="228600" indent="-228600">
              <a:buFont typeface="Wingdings" panose="05000000000000000000" pitchFamily="2" charset="2"/>
              <a:buChar char=""/>
            </a:pPr>
            <a:r>
              <a:rPr lang="en-US" dirty="0"/>
              <a:t>App in a Day: </a:t>
            </a:r>
            <a:r>
              <a:rPr lang="en-US" dirty="0">
                <a:hlinkClick r:id="rId2"/>
              </a:rPr>
              <a:t>https://aka.ms/AppInADay</a:t>
            </a:r>
            <a:r>
              <a:rPr lang="en-US" dirty="0"/>
              <a:t> </a:t>
            </a:r>
          </a:p>
          <a:p>
            <a:pPr marL="228600" indent="-228600">
              <a:buFont typeface="Wingdings" panose="05000000000000000000" pitchFamily="2" charset="2"/>
              <a:buChar char=""/>
            </a:pPr>
            <a:r>
              <a:rPr lang="en-US" dirty="0"/>
              <a:t>Power Apps Learning Resources: </a:t>
            </a:r>
            <a:r>
              <a:rPr lang="en-US" dirty="0">
                <a:hlinkClick r:id="rId3"/>
              </a:rPr>
              <a:t>https://aka.ms/PowerApps-Resources</a:t>
            </a:r>
            <a:r>
              <a:rPr lang="en-US" dirty="0"/>
              <a:t> </a:t>
            </a:r>
          </a:p>
          <a:p>
            <a:pPr marL="228600" indent="-228600">
              <a:buFont typeface="Wingdings" panose="05000000000000000000" pitchFamily="2" charset="2"/>
              <a:buChar char=""/>
            </a:pPr>
            <a:r>
              <a:rPr lang="en-US" dirty="0"/>
              <a:t>Microsoft Learning Path : </a:t>
            </a:r>
            <a:r>
              <a:rPr lang="en-US" dirty="0">
                <a:hlinkClick r:id="rId4"/>
              </a:rPr>
              <a:t>https://aka.ms/PowerUp</a:t>
            </a:r>
            <a:r>
              <a:rPr lang="en-US" dirty="0"/>
              <a:t> </a:t>
            </a:r>
          </a:p>
          <a:p>
            <a:endParaRPr lang="en-US" dirty="0"/>
          </a:p>
        </p:txBody>
      </p:sp>
    </p:spTree>
    <p:extLst>
      <p:ext uri="{BB962C8B-B14F-4D97-AF65-F5344CB8AC3E}">
        <p14:creationId xmlns:p14="http://schemas.microsoft.com/office/powerpoint/2010/main" val="6650244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nterfaz de usuario gráfica, Texto, Aplicación&#10;&#10;Descripción generada automáticamente">
            <a:extLst>
              <a:ext uri="{FF2B5EF4-FFF2-40B4-BE49-F238E27FC236}">
                <a16:creationId xmlns:a16="http://schemas.microsoft.com/office/drawing/2014/main" id="{2FCBACED-2104-41A5-8492-D64B45E71EA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3063" b="13063"/>
          <a:stretch>
            <a:fillRect/>
          </a:stretch>
        </p:blipFill>
        <p:spPr/>
      </p:pic>
      <p:sp>
        <p:nvSpPr>
          <p:cNvPr id="4" name="TextBox 3">
            <a:extLst>
              <a:ext uri="{FF2B5EF4-FFF2-40B4-BE49-F238E27FC236}">
                <a16:creationId xmlns:a16="http://schemas.microsoft.com/office/drawing/2014/main" id="{5196A549-C0D5-4DFF-9A04-BDF881D9A56D}"/>
              </a:ext>
            </a:extLst>
          </p:cNvPr>
          <p:cNvSpPr txBox="1"/>
          <p:nvPr/>
        </p:nvSpPr>
        <p:spPr>
          <a:xfrm>
            <a:off x="1956327" y="3934662"/>
            <a:ext cx="8279346" cy="769441"/>
          </a:xfrm>
          <a:prstGeom prst="rect">
            <a:avLst/>
          </a:prstGeom>
          <a:noFill/>
        </p:spPr>
        <p:txBody>
          <a:bodyPr wrap="square" rtlCol="0" anchor="ctr">
            <a:spAutoFit/>
          </a:bodyPr>
          <a:lstStyle/>
          <a:p>
            <a:pPr algn="ctr"/>
            <a:r>
              <a:rPr lang="es-MX" altLang="ko-KR" sz="4400" b="1" dirty="0">
                <a:solidFill>
                  <a:schemeClr val="bg1"/>
                </a:solidFill>
                <a:latin typeface="+mj-lt"/>
                <a:cs typeface="Arial" pitchFamily="34" charset="0"/>
              </a:rPr>
              <a:t>GRACIAS</a:t>
            </a:r>
            <a:endParaRPr lang="en-US" altLang="ko-KR" sz="4400" b="1" dirty="0">
              <a:solidFill>
                <a:schemeClr val="bg1"/>
              </a:solidFill>
              <a:latin typeface="+mj-lt"/>
              <a:cs typeface="Arial" pitchFamily="34" charset="0"/>
            </a:endParaRPr>
          </a:p>
        </p:txBody>
      </p:sp>
      <p:sp>
        <p:nvSpPr>
          <p:cNvPr id="5" name="TextBox 4">
            <a:extLst>
              <a:ext uri="{FF2B5EF4-FFF2-40B4-BE49-F238E27FC236}">
                <a16:creationId xmlns:a16="http://schemas.microsoft.com/office/drawing/2014/main" id="{F73B1E66-F9B5-4232-97D1-4209DDF4FEB5}"/>
              </a:ext>
            </a:extLst>
          </p:cNvPr>
          <p:cNvSpPr txBox="1"/>
          <p:nvPr/>
        </p:nvSpPr>
        <p:spPr>
          <a:xfrm>
            <a:off x="1943555" y="4721541"/>
            <a:ext cx="8279346" cy="369332"/>
          </a:xfrm>
          <a:prstGeom prst="rect">
            <a:avLst/>
          </a:prstGeom>
          <a:noFill/>
        </p:spPr>
        <p:txBody>
          <a:bodyPr wrap="square" lIns="48000" tIns="0" rIns="24000" bIns="0" rtlCol="0">
            <a:spAutoFit/>
          </a:bodyPr>
          <a:lstStyle/>
          <a:p>
            <a:pPr algn="ctr"/>
            <a:r>
              <a:rPr lang="es-CO" altLang="ko-KR" sz="2400" dirty="0">
                <a:solidFill>
                  <a:schemeClr val="bg1"/>
                </a:solidFill>
                <a:latin typeface="+mj-lt"/>
                <a:cs typeface="Arial" pitchFamily="34" charset="0"/>
              </a:rPr>
              <a:t>Por acompañarnos!</a:t>
            </a:r>
          </a:p>
        </p:txBody>
      </p:sp>
      <p:sp>
        <p:nvSpPr>
          <p:cNvPr id="6" name="Rectangle 5">
            <a:extLst>
              <a:ext uri="{FF2B5EF4-FFF2-40B4-BE49-F238E27FC236}">
                <a16:creationId xmlns:a16="http://schemas.microsoft.com/office/drawing/2014/main" id="{9ED73B2A-C251-45A3-B822-F4ED6A07B8EC}"/>
              </a:ext>
            </a:extLst>
          </p:cNvPr>
          <p:cNvSpPr/>
          <p:nvPr/>
        </p:nvSpPr>
        <p:spPr>
          <a:xfrm>
            <a:off x="1530278" y="5311775"/>
            <a:ext cx="878205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A945C08-8C61-456D-8AC0-B465AC983C36}"/>
              </a:ext>
            </a:extLst>
          </p:cNvPr>
          <p:cNvSpPr/>
          <p:nvPr/>
        </p:nvSpPr>
        <p:spPr>
          <a:xfrm>
            <a:off x="0" y="2378109"/>
            <a:ext cx="4706782" cy="1794817"/>
          </a:xfrm>
          <a:custGeom>
            <a:avLst/>
            <a:gdLst>
              <a:gd name="connsiteX0" fmla="*/ 949937 w 4706782"/>
              <a:gd name="connsiteY0" fmla="*/ 813733 h 1794817"/>
              <a:gd name="connsiteX1" fmla="*/ 936549 w 4706782"/>
              <a:gd name="connsiteY1" fmla="*/ 828285 h 1794817"/>
              <a:gd name="connsiteX2" fmla="*/ 936549 w 4706782"/>
              <a:gd name="connsiteY2" fmla="*/ 914431 h 1794817"/>
              <a:gd name="connsiteX3" fmla="*/ 936549 w 4706782"/>
              <a:gd name="connsiteY3" fmla="*/ 997667 h 1794817"/>
              <a:gd name="connsiteX4" fmla="*/ 951101 w 4706782"/>
              <a:gd name="connsiteY4" fmla="*/ 1012800 h 1794817"/>
              <a:gd name="connsiteX5" fmla="*/ 965653 w 4706782"/>
              <a:gd name="connsiteY5" fmla="*/ 997667 h 1794817"/>
              <a:gd name="connsiteX6" fmla="*/ 965071 w 4706782"/>
              <a:gd name="connsiteY6" fmla="*/ 827702 h 1794817"/>
              <a:gd name="connsiteX7" fmla="*/ 949937 w 4706782"/>
              <a:gd name="connsiteY7" fmla="*/ 813733 h 1794817"/>
              <a:gd name="connsiteX8" fmla="*/ 792778 w 4706782"/>
              <a:gd name="connsiteY8" fmla="*/ 766003 h 1794817"/>
              <a:gd name="connsiteX9" fmla="*/ 780555 w 4706782"/>
              <a:gd name="connsiteY9" fmla="*/ 778809 h 1794817"/>
              <a:gd name="connsiteX10" fmla="*/ 780555 w 4706782"/>
              <a:gd name="connsiteY10" fmla="*/ 813151 h 1794817"/>
              <a:gd name="connsiteX11" fmla="*/ 779973 w 4706782"/>
              <a:gd name="connsiteY11" fmla="*/ 813151 h 1794817"/>
              <a:gd name="connsiteX12" fmla="*/ 779973 w 4706782"/>
              <a:gd name="connsiteY12" fmla="*/ 845747 h 1794817"/>
              <a:gd name="connsiteX13" fmla="*/ 760183 w 4706782"/>
              <a:gd name="connsiteY13" fmla="*/ 864955 h 1794817"/>
              <a:gd name="connsiteX14" fmla="*/ 718274 w 4706782"/>
              <a:gd name="connsiteY14" fmla="*/ 864955 h 1794817"/>
              <a:gd name="connsiteX15" fmla="*/ 705468 w 4706782"/>
              <a:gd name="connsiteY15" fmla="*/ 876596 h 1794817"/>
              <a:gd name="connsiteX16" fmla="*/ 722930 w 4706782"/>
              <a:gd name="connsiteY16" fmla="*/ 903371 h 1794817"/>
              <a:gd name="connsiteX17" fmla="*/ 729332 w 4706782"/>
              <a:gd name="connsiteY17" fmla="*/ 917923 h 1794817"/>
              <a:gd name="connsiteX18" fmla="*/ 729332 w 4706782"/>
              <a:gd name="connsiteY18" fmla="*/ 997085 h 1794817"/>
              <a:gd name="connsiteX19" fmla="*/ 745049 w 4706782"/>
              <a:gd name="connsiteY19" fmla="*/ 1012800 h 1794817"/>
              <a:gd name="connsiteX20" fmla="*/ 791032 w 4706782"/>
              <a:gd name="connsiteY20" fmla="*/ 1012800 h 1794817"/>
              <a:gd name="connsiteX21" fmla="*/ 803255 w 4706782"/>
              <a:gd name="connsiteY21" fmla="*/ 1000577 h 1794817"/>
              <a:gd name="connsiteX22" fmla="*/ 803837 w 4706782"/>
              <a:gd name="connsiteY22" fmla="*/ 778227 h 1794817"/>
              <a:gd name="connsiteX23" fmla="*/ 792778 w 4706782"/>
              <a:gd name="connsiteY23" fmla="*/ 766003 h 1794817"/>
              <a:gd name="connsiteX24" fmla="*/ 763675 w 4706782"/>
              <a:gd name="connsiteY24" fmla="*/ 598950 h 1794817"/>
              <a:gd name="connsiteX25" fmla="*/ 747959 w 4706782"/>
              <a:gd name="connsiteY25" fmla="*/ 615247 h 1794817"/>
              <a:gd name="connsiteX26" fmla="*/ 747959 w 4706782"/>
              <a:gd name="connsiteY26" fmla="*/ 695573 h 1794817"/>
              <a:gd name="connsiteX27" fmla="*/ 747377 w 4706782"/>
              <a:gd name="connsiteY27" fmla="*/ 695573 h 1794817"/>
              <a:gd name="connsiteX28" fmla="*/ 747377 w 4706782"/>
              <a:gd name="connsiteY28" fmla="*/ 774734 h 1794817"/>
              <a:gd name="connsiteX29" fmla="*/ 723512 w 4706782"/>
              <a:gd name="connsiteY29" fmla="*/ 799181 h 1794817"/>
              <a:gd name="connsiteX30" fmla="*/ 705468 w 4706782"/>
              <a:gd name="connsiteY30" fmla="*/ 830031 h 1794817"/>
              <a:gd name="connsiteX31" fmla="*/ 726423 w 4706782"/>
              <a:gd name="connsiteY31" fmla="*/ 842254 h 1794817"/>
              <a:gd name="connsiteX32" fmla="*/ 731079 w 4706782"/>
              <a:gd name="connsiteY32" fmla="*/ 841672 h 1794817"/>
              <a:gd name="connsiteX33" fmla="*/ 757854 w 4706782"/>
              <a:gd name="connsiteY33" fmla="*/ 812569 h 1794817"/>
              <a:gd name="connsiteX34" fmla="*/ 757272 w 4706782"/>
              <a:gd name="connsiteY34" fmla="*/ 757272 h 1794817"/>
              <a:gd name="connsiteX35" fmla="*/ 767749 w 4706782"/>
              <a:gd name="connsiteY35" fmla="*/ 745049 h 1794817"/>
              <a:gd name="connsiteX36" fmla="*/ 775316 w 4706782"/>
              <a:gd name="connsiteY36" fmla="*/ 744467 h 1794817"/>
              <a:gd name="connsiteX37" fmla="*/ 803255 w 4706782"/>
              <a:gd name="connsiteY37" fmla="*/ 714199 h 1794817"/>
              <a:gd name="connsiteX38" fmla="*/ 848657 w 4706782"/>
              <a:gd name="connsiteY38" fmla="*/ 636784 h 1794817"/>
              <a:gd name="connsiteX39" fmla="*/ 856224 w 4706782"/>
              <a:gd name="connsiteY39" fmla="*/ 606516 h 1794817"/>
              <a:gd name="connsiteX40" fmla="*/ 841090 w 4706782"/>
              <a:gd name="connsiteY40" fmla="*/ 598950 h 1794817"/>
              <a:gd name="connsiteX41" fmla="*/ 763675 w 4706782"/>
              <a:gd name="connsiteY41" fmla="*/ 598950 h 1794817"/>
              <a:gd name="connsiteX42" fmla="*/ 1859510 w 4706782"/>
              <a:gd name="connsiteY42" fmla="*/ 462385 h 1794817"/>
              <a:gd name="connsiteX43" fmla="*/ 1859510 w 4706782"/>
              <a:gd name="connsiteY43" fmla="*/ 563358 h 1794817"/>
              <a:gd name="connsiteX44" fmla="*/ 1898670 w 4706782"/>
              <a:gd name="connsiteY44" fmla="*/ 571265 h 1794817"/>
              <a:gd name="connsiteX45" fmla="*/ 1975957 w 4706782"/>
              <a:gd name="connsiteY45" fmla="*/ 687863 h 1794817"/>
              <a:gd name="connsiteX46" fmla="*/ 1975957 w 4706782"/>
              <a:gd name="connsiteY46" fmla="*/ 1019771 h 1794817"/>
              <a:gd name="connsiteX47" fmla="*/ 2020147 w 4706782"/>
              <a:gd name="connsiteY47" fmla="*/ 1019771 h 1794817"/>
              <a:gd name="connsiteX48" fmla="*/ 2020147 w 4706782"/>
              <a:gd name="connsiteY48" fmla="*/ 462385 h 1794817"/>
              <a:gd name="connsiteX49" fmla="*/ 1523563 w 4706782"/>
              <a:gd name="connsiteY49" fmla="*/ 462385 h 1794817"/>
              <a:gd name="connsiteX50" fmla="*/ 1523563 w 4706782"/>
              <a:gd name="connsiteY50" fmla="*/ 563007 h 1794817"/>
              <a:gd name="connsiteX51" fmla="*/ 1564067 w 4706782"/>
              <a:gd name="connsiteY51" fmla="*/ 571184 h 1794817"/>
              <a:gd name="connsiteX52" fmla="*/ 1641354 w 4706782"/>
              <a:gd name="connsiteY52" fmla="*/ 687783 h 1794817"/>
              <a:gd name="connsiteX53" fmla="*/ 1641354 w 4706782"/>
              <a:gd name="connsiteY53" fmla="*/ 1019771 h 1794817"/>
              <a:gd name="connsiteX54" fmla="*/ 1722872 w 4706782"/>
              <a:gd name="connsiteY54" fmla="*/ 1019771 h 1794817"/>
              <a:gd name="connsiteX55" fmla="*/ 1722871 w 4706782"/>
              <a:gd name="connsiteY55" fmla="*/ 687863 h 1794817"/>
              <a:gd name="connsiteX56" fmla="*/ 1722872 w 4706782"/>
              <a:gd name="connsiteY56" fmla="*/ 687860 h 1794817"/>
              <a:gd name="connsiteX57" fmla="*/ 1722872 w 4706782"/>
              <a:gd name="connsiteY57" fmla="*/ 677670 h 1794817"/>
              <a:gd name="connsiteX58" fmla="*/ 1724928 w 4706782"/>
              <a:gd name="connsiteY58" fmla="*/ 677670 h 1794817"/>
              <a:gd name="connsiteX59" fmla="*/ 1732815 w 4706782"/>
              <a:gd name="connsiteY59" fmla="*/ 638606 h 1794817"/>
              <a:gd name="connsiteX60" fmla="*/ 1811784 w 4706782"/>
              <a:gd name="connsiteY60" fmla="*/ 567009 h 1794817"/>
              <a:gd name="connsiteX61" fmla="*/ 1827855 w 4706782"/>
              <a:gd name="connsiteY61" fmla="*/ 564579 h 1794817"/>
              <a:gd name="connsiteX62" fmla="*/ 1827855 w 4706782"/>
              <a:gd name="connsiteY62" fmla="*/ 462385 h 1794817"/>
              <a:gd name="connsiteX63" fmla="*/ 131548 w 4706782"/>
              <a:gd name="connsiteY63" fmla="*/ 0 h 1794817"/>
              <a:gd name="connsiteX64" fmla="*/ 216530 w 4706782"/>
              <a:gd name="connsiteY64" fmla="*/ 0 h 1794817"/>
              <a:gd name="connsiteX65" fmla="*/ 254364 w 4706782"/>
              <a:gd name="connsiteY65" fmla="*/ 802091 h 1794817"/>
              <a:gd name="connsiteX66" fmla="*/ 303840 w 4706782"/>
              <a:gd name="connsiteY66" fmla="*/ 803838 h 1794817"/>
              <a:gd name="connsiteX67" fmla="*/ 342838 w 4706782"/>
              <a:gd name="connsiteY67" fmla="*/ 164726 h 1794817"/>
              <a:gd name="connsiteX68" fmla="*/ 429567 w 4706782"/>
              <a:gd name="connsiteY68" fmla="*/ 164726 h 1794817"/>
              <a:gd name="connsiteX69" fmla="*/ 466820 w 4706782"/>
              <a:gd name="connsiteY69" fmla="*/ 806748 h 1794817"/>
              <a:gd name="connsiteX70" fmla="*/ 537832 w 4706782"/>
              <a:gd name="connsiteY70" fmla="*/ 810240 h 1794817"/>
              <a:gd name="connsiteX71" fmla="*/ 537832 w 4706782"/>
              <a:gd name="connsiteY71" fmla="*/ 704886 h 1794817"/>
              <a:gd name="connsiteX72" fmla="*/ 573338 w 4706782"/>
              <a:gd name="connsiteY72" fmla="*/ 642023 h 1794817"/>
              <a:gd name="connsiteX73" fmla="*/ 582651 w 4706782"/>
              <a:gd name="connsiteY73" fmla="*/ 633291 h 1794817"/>
              <a:gd name="connsiteX74" fmla="*/ 623396 w 4706782"/>
              <a:gd name="connsiteY74" fmla="*/ 629217 h 1794817"/>
              <a:gd name="connsiteX75" fmla="*/ 643769 w 4706782"/>
              <a:gd name="connsiteY75" fmla="*/ 647843 h 1794817"/>
              <a:gd name="connsiteX76" fmla="*/ 669962 w 4706782"/>
              <a:gd name="connsiteY76" fmla="*/ 697319 h 1794817"/>
              <a:gd name="connsiteX77" fmla="*/ 688588 w 4706782"/>
              <a:gd name="connsiteY77" fmla="*/ 714199 h 1794817"/>
              <a:gd name="connsiteX78" fmla="*/ 706050 w 4706782"/>
              <a:gd name="connsiteY78" fmla="*/ 731661 h 1794817"/>
              <a:gd name="connsiteX79" fmla="*/ 706050 w 4706782"/>
              <a:gd name="connsiteY79" fmla="*/ 760182 h 1794817"/>
              <a:gd name="connsiteX80" fmla="*/ 711289 w 4706782"/>
              <a:gd name="connsiteY80" fmla="*/ 769495 h 1794817"/>
              <a:gd name="connsiteX81" fmla="*/ 717691 w 4706782"/>
              <a:gd name="connsiteY81" fmla="*/ 759601 h 1794817"/>
              <a:gd name="connsiteX82" fmla="*/ 719438 w 4706782"/>
              <a:gd name="connsiteY82" fmla="*/ 713617 h 1794817"/>
              <a:gd name="connsiteX83" fmla="*/ 719438 w 4706782"/>
              <a:gd name="connsiteY83" fmla="*/ 591382 h 1794817"/>
              <a:gd name="connsiteX84" fmla="*/ 737482 w 4706782"/>
              <a:gd name="connsiteY84" fmla="*/ 571010 h 1794817"/>
              <a:gd name="connsiteX85" fmla="*/ 870193 w 4706782"/>
              <a:gd name="connsiteY85" fmla="*/ 571010 h 1794817"/>
              <a:gd name="connsiteX86" fmla="*/ 885909 w 4706782"/>
              <a:gd name="connsiteY86" fmla="*/ 587890 h 1794817"/>
              <a:gd name="connsiteX87" fmla="*/ 885327 w 4706782"/>
              <a:gd name="connsiteY87" fmla="*/ 619322 h 1794817"/>
              <a:gd name="connsiteX88" fmla="*/ 899297 w 4706782"/>
              <a:gd name="connsiteY88" fmla="*/ 642023 h 1794817"/>
              <a:gd name="connsiteX89" fmla="*/ 935967 w 4706782"/>
              <a:gd name="connsiteY89" fmla="*/ 700230 h 1794817"/>
              <a:gd name="connsiteX90" fmla="*/ 935967 w 4706782"/>
              <a:gd name="connsiteY90" fmla="*/ 756690 h 1794817"/>
              <a:gd name="connsiteX91" fmla="*/ 965653 w 4706782"/>
              <a:gd name="connsiteY91" fmla="*/ 785793 h 1794817"/>
              <a:gd name="connsiteX92" fmla="*/ 993010 w 4706782"/>
              <a:gd name="connsiteY92" fmla="*/ 812569 h 1794817"/>
              <a:gd name="connsiteX93" fmla="*/ 994756 w 4706782"/>
              <a:gd name="connsiteY93" fmla="*/ 994174 h 1794817"/>
              <a:gd name="connsiteX94" fmla="*/ 1035501 w 4706782"/>
              <a:gd name="connsiteY94" fmla="*/ 918505 h 1794817"/>
              <a:gd name="connsiteX95" fmla="*/ 1178690 w 4706782"/>
              <a:gd name="connsiteY95" fmla="*/ 999413 h 1794817"/>
              <a:gd name="connsiteX96" fmla="*/ 1222345 w 4706782"/>
              <a:gd name="connsiteY96" fmla="*/ 919088 h 1794817"/>
              <a:gd name="connsiteX97" fmla="*/ 1378340 w 4706782"/>
              <a:gd name="connsiteY97" fmla="*/ 1008144 h 1794817"/>
              <a:gd name="connsiteX98" fmla="*/ 1378403 w 4706782"/>
              <a:gd name="connsiteY98" fmla="*/ 1019771 h 1794817"/>
              <a:gd name="connsiteX99" fmla="*/ 1388268 w 4706782"/>
              <a:gd name="connsiteY99" fmla="*/ 1019771 h 1794817"/>
              <a:gd name="connsiteX100" fmla="*/ 1388267 w 4706782"/>
              <a:gd name="connsiteY100" fmla="*/ 687783 h 1794817"/>
              <a:gd name="connsiteX101" fmla="*/ 1388268 w 4706782"/>
              <a:gd name="connsiteY101" fmla="*/ 687778 h 1794817"/>
              <a:gd name="connsiteX102" fmla="*/ 1388268 w 4706782"/>
              <a:gd name="connsiteY102" fmla="*/ 677590 h 1794817"/>
              <a:gd name="connsiteX103" fmla="*/ 1389808 w 4706782"/>
              <a:gd name="connsiteY103" fmla="*/ 677590 h 1794817"/>
              <a:gd name="connsiteX104" fmla="*/ 1393956 w 4706782"/>
              <a:gd name="connsiteY104" fmla="*/ 650153 h 1794817"/>
              <a:gd name="connsiteX105" fmla="*/ 1465554 w 4706782"/>
              <a:gd name="connsiteY105" fmla="*/ 571184 h 1794817"/>
              <a:gd name="connsiteX106" fmla="*/ 1491908 w 4706782"/>
              <a:gd name="connsiteY106" fmla="*/ 565864 h 1794817"/>
              <a:gd name="connsiteX107" fmla="*/ 1491908 w 4706782"/>
              <a:gd name="connsiteY107" fmla="*/ 414574 h 1794817"/>
              <a:gd name="connsiteX108" fmla="*/ 1523563 w 4706782"/>
              <a:gd name="connsiteY108" fmla="*/ 414574 h 1794817"/>
              <a:gd name="connsiteX109" fmla="*/ 1523563 w 4706782"/>
              <a:gd name="connsiteY109" fmla="*/ 414903 h 1794817"/>
              <a:gd name="connsiteX110" fmla="*/ 2020147 w 4706782"/>
              <a:gd name="connsiteY110" fmla="*/ 414903 h 1794817"/>
              <a:gd name="connsiteX111" fmla="*/ 2020147 w 4706782"/>
              <a:gd name="connsiteY111" fmla="*/ 351714 h 1794817"/>
              <a:gd name="connsiteX112" fmla="*/ 2020147 w 4706782"/>
              <a:gd name="connsiteY112" fmla="*/ 325180 h 1794817"/>
              <a:gd name="connsiteX113" fmla="*/ 2020147 w 4706782"/>
              <a:gd name="connsiteY113" fmla="*/ 325177 h 1794817"/>
              <a:gd name="connsiteX114" fmla="*/ 2020147 w 4706782"/>
              <a:gd name="connsiteY114" fmla="*/ 210503 h 1794817"/>
              <a:gd name="connsiteX115" fmla="*/ 2020147 w 4706782"/>
              <a:gd name="connsiteY115" fmla="*/ 210502 h 1794817"/>
              <a:gd name="connsiteX116" fmla="*/ 2097401 w 4706782"/>
              <a:gd name="connsiteY116" fmla="*/ 210502 h 1794817"/>
              <a:gd name="connsiteX117" fmla="*/ 2097401 w 4706782"/>
              <a:gd name="connsiteY117" fmla="*/ 210503 h 1794817"/>
              <a:gd name="connsiteX118" fmla="*/ 2167249 w 4706782"/>
              <a:gd name="connsiteY118" fmla="*/ 210503 h 1794817"/>
              <a:gd name="connsiteX119" fmla="*/ 2167249 w 4706782"/>
              <a:gd name="connsiteY119" fmla="*/ 325180 h 1794817"/>
              <a:gd name="connsiteX120" fmla="*/ 2167249 w 4706782"/>
              <a:gd name="connsiteY120" fmla="*/ 351714 h 1794817"/>
              <a:gd name="connsiteX121" fmla="*/ 2167249 w 4706782"/>
              <a:gd name="connsiteY121" fmla="*/ 1019771 h 1794817"/>
              <a:gd name="connsiteX122" fmla="*/ 2237844 w 4706782"/>
              <a:gd name="connsiteY122" fmla="*/ 1019771 h 1794817"/>
              <a:gd name="connsiteX123" fmla="*/ 2237844 w 4706782"/>
              <a:gd name="connsiteY123" fmla="*/ 938690 h 1794817"/>
              <a:gd name="connsiteX124" fmla="*/ 2237844 w 4706782"/>
              <a:gd name="connsiteY124" fmla="*/ 937590 h 1794817"/>
              <a:gd name="connsiteX125" fmla="*/ 2326233 w 4706782"/>
              <a:gd name="connsiteY125" fmla="*/ 937590 h 1794817"/>
              <a:gd name="connsiteX126" fmla="*/ 2326233 w 4706782"/>
              <a:gd name="connsiteY126" fmla="*/ 467346 h 1794817"/>
              <a:gd name="connsiteX127" fmla="*/ 2326233 w 4706782"/>
              <a:gd name="connsiteY127" fmla="*/ 467344 h 1794817"/>
              <a:gd name="connsiteX128" fmla="*/ 2326233 w 4706782"/>
              <a:gd name="connsiteY128" fmla="*/ 467344 h 1794817"/>
              <a:gd name="connsiteX129" fmla="*/ 2326233 w 4706782"/>
              <a:gd name="connsiteY129" fmla="*/ 351712 h 1794817"/>
              <a:gd name="connsiteX130" fmla="*/ 2326234 w 4706782"/>
              <a:gd name="connsiteY130" fmla="*/ 351712 h 1794817"/>
              <a:gd name="connsiteX131" fmla="*/ 2437027 w 4706782"/>
              <a:gd name="connsiteY131" fmla="*/ 351712 h 1794817"/>
              <a:gd name="connsiteX132" fmla="*/ 2547819 w 4706782"/>
              <a:gd name="connsiteY132" fmla="*/ 351712 h 1794817"/>
              <a:gd name="connsiteX133" fmla="*/ 2547819 w 4706782"/>
              <a:gd name="connsiteY133" fmla="*/ 478093 h 1794817"/>
              <a:gd name="connsiteX134" fmla="*/ 2547819 w 4706782"/>
              <a:gd name="connsiteY134" fmla="*/ 478093 h 1794817"/>
              <a:gd name="connsiteX135" fmla="*/ 2547819 w 4706782"/>
              <a:gd name="connsiteY135" fmla="*/ 827806 h 1794817"/>
              <a:gd name="connsiteX136" fmla="*/ 2711095 w 4706782"/>
              <a:gd name="connsiteY136" fmla="*/ 924585 h 1794817"/>
              <a:gd name="connsiteX137" fmla="*/ 2711095 w 4706782"/>
              <a:gd name="connsiteY137" fmla="*/ 698636 h 1794817"/>
              <a:gd name="connsiteX138" fmla="*/ 3092295 w 4706782"/>
              <a:gd name="connsiteY138" fmla="*/ 924585 h 1794817"/>
              <a:gd name="connsiteX139" fmla="*/ 3092295 w 4706782"/>
              <a:gd name="connsiteY139" fmla="*/ 698636 h 1794817"/>
              <a:gd name="connsiteX140" fmla="*/ 3473494 w 4706782"/>
              <a:gd name="connsiteY140" fmla="*/ 924585 h 1794817"/>
              <a:gd name="connsiteX141" fmla="*/ 3473494 w 4706782"/>
              <a:gd name="connsiteY141" fmla="*/ 698636 h 1794817"/>
              <a:gd name="connsiteX142" fmla="*/ 3857188 w 4706782"/>
              <a:gd name="connsiteY142" fmla="*/ 926064 h 1794817"/>
              <a:gd name="connsiteX143" fmla="*/ 3857188 w 4706782"/>
              <a:gd name="connsiteY143" fmla="*/ 616960 h 1794817"/>
              <a:gd name="connsiteX144" fmla="*/ 3857261 w 4706782"/>
              <a:gd name="connsiteY144" fmla="*/ 620087 h 1794817"/>
              <a:gd name="connsiteX145" fmla="*/ 3857261 w 4706782"/>
              <a:gd name="connsiteY145" fmla="*/ 926107 h 1794817"/>
              <a:gd name="connsiteX146" fmla="*/ 3857993 w 4706782"/>
              <a:gd name="connsiteY146" fmla="*/ 926541 h 1794817"/>
              <a:gd name="connsiteX147" fmla="*/ 3857993 w 4706782"/>
              <a:gd name="connsiteY147" fmla="*/ 610937 h 1794817"/>
              <a:gd name="connsiteX148" fmla="*/ 3858725 w 4706782"/>
              <a:gd name="connsiteY148" fmla="*/ 604349 h 1794817"/>
              <a:gd name="connsiteX149" fmla="*/ 3948761 w 4706782"/>
              <a:gd name="connsiteY149" fmla="*/ 526025 h 1794817"/>
              <a:gd name="connsiteX150" fmla="*/ 4036967 w 4706782"/>
              <a:gd name="connsiteY150" fmla="*/ 610571 h 1794817"/>
              <a:gd name="connsiteX151" fmla="*/ 4036967 w 4706782"/>
              <a:gd name="connsiteY151" fmla="*/ 885805 h 1794817"/>
              <a:gd name="connsiteX152" fmla="*/ 4036967 w 4706782"/>
              <a:gd name="connsiteY152" fmla="*/ 1142005 h 1794817"/>
              <a:gd name="connsiteX153" fmla="*/ 4040627 w 4706782"/>
              <a:gd name="connsiteY153" fmla="*/ 1154815 h 1794817"/>
              <a:gd name="connsiteX154" fmla="*/ 4064051 w 4706782"/>
              <a:gd name="connsiteY154" fmla="*/ 1107601 h 1794817"/>
              <a:gd name="connsiteX155" fmla="*/ 4069907 w 4706782"/>
              <a:gd name="connsiteY155" fmla="*/ 1086373 h 1794817"/>
              <a:gd name="connsiteX156" fmla="*/ 4069907 w 4706782"/>
              <a:gd name="connsiteY156" fmla="*/ 707561 h 1794817"/>
              <a:gd name="connsiteX157" fmla="*/ 4069907 w 4706782"/>
              <a:gd name="connsiteY157" fmla="*/ 614231 h 1794817"/>
              <a:gd name="connsiteX158" fmla="*/ 4144571 w 4706782"/>
              <a:gd name="connsiteY158" fmla="*/ 526025 h 1794817"/>
              <a:gd name="connsiteX159" fmla="*/ 4160309 w 4706782"/>
              <a:gd name="connsiteY159" fmla="*/ 525659 h 1794817"/>
              <a:gd name="connsiteX160" fmla="*/ 4248515 w 4706782"/>
              <a:gd name="connsiteY160" fmla="*/ 610205 h 1794817"/>
              <a:gd name="connsiteX161" fmla="*/ 4248515 w 4706782"/>
              <a:gd name="connsiteY161" fmla="*/ 947293 h 1794817"/>
              <a:gd name="connsiteX162" fmla="*/ 4248515 w 4706782"/>
              <a:gd name="connsiteY162" fmla="*/ 957541 h 1794817"/>
              <a:gd name="connsiteX163" fmla="*/ 4254737 w 4706782"/>
              <a:gd name="connsiteY163" fmla="*/ 961933 h 1794817"/>
              <a:gd name="connsiteX164" fmla="*/ 4378080 w 4706782"/>
              <a:gd name="connsiteY164" fmla="*/ 951319 h 1794817"/>
              <a:gd name="connsiteX165" fmla="*/ 4643064 w 4706782"/>
              <a:gd name="connsiteY165" fmla="*/ 1141273 h 1794817"/>
              <a:gd name="connsiteX166" fmla="*/ 4659534 w 4706782"/>
              <a:gd name="connsiteY166" fmla="*/ 1186657 h 1794817"/>
              <a:gd name="connsiteX167" fmla="*/ 4665756 w 4706782"/>
              <a:gd name="connsiteY167" fmla="*/ 1189219 h 1794817"/>
              <a:gd name="connsiteX168" fmla="*/ 4684056 w 4706782"/>
              <a:gd name="connsiteY168" fmla="*/ 1211545 h 1794817"/>
              <a:gd name="connsiteX169" fmla="*/ 4684375 w 4706782"/>
              <a:gd name="connsiteY169" fmla="*/ 1279490 h 1794817"/>
              <a:gd name="connsiteX170" fmla="*/ 4706782 w 4706782"/>
              <a:gd name="connsiteY170" fmla="*/ 1279490 h 1794817"/>
              <a:gd name="connsiteX171" fmla="*/ 4706782 w 4706782"/>
              <a:gd name="connsiteY171" fmla="*/ 1794815 h 1794817"/>
              <a:gd name="connsiteX172" fmla="*/ 3873498 w 4706782"/>
              <a:gd name="connsiteY172" fmla="*/ 1794815 h 1794817"/>
              <a:gd name="connsiteX173" fmla="*/ 3873498 w 4706782"/>
              <a:gd name="connsiteY173" fmla="*/ 1794817 h 1794817"/>
              <a:gd name="connsiteX174" fmla="*/ 2427775 w 4706782"/>
              <a:gd name="connsiteY174" fmla="*/ 1794817 h 1794817"/>
              <a:gd name="connsiteX175" fmla="*/ 2368821 w 4706782"/>
              <a:gd name="connsiteY175" fmla="*/ 1794817 h 1794817"/>
              <a:gd name="connsiteX176" fmla="*/ 2329895 w 4706782"/>
              <a:gd name="connsiteY176" fmla="*/ 1794817 h 1794817"/>
              <a:gd name="connsiteX177" fmla="*/ 2329895 w 4706782"/>
              <a:gd name="connsiteY177" fmla="*/ 1794815 h 1794817"/>
              <a:gd name="connsiteX178" fmla="*/ 2296797 w 4706782"/>
              <a:gd name="connsiteY178" fmla="*/ 1794815 h 1794817"/>
              <a:gd name="connsiteX179" fmla="*/ 2296797 w 4706782"/>
              <a:gd name="connsiteY179" fmla="*/ 1794817 h 1794817"/>
              <a:gd name="connsiteX180" fmla="*/ 2237911 w 4706782"/>
              <a:gd name="connsiteY180" fmla="*/ 1794817 h 1794817"/>
              <a:gd name="connsiteX181" fmla="*/ 2237844 w 4706782"/>
              <a:gd name="connsiteY181" fmla="*/ 1794817 h 1794817"/>
              <a:gd name="connsiteX182" fmla="*/ 971708 w 4706782"/>
              <a:gd name="connsiteY182" fmla="*/ 1794817 h 1794817"/>
              <a:gd name="connsiteX183" fmla="*/ 971708 w 4706782"/>
              <a:gd name="connsiteY183" fmla="*/ 1794815 h 1794817"/>
              <a:gd name="connsiteX184" fmla="*/ 1164 w 4706782"/>
              <a:gd name="connsiteY184" fmla="*/ 1794815 h 1794817"/>
              <a:gd name="connsiteX185" fmla="*/ 1164 w 4706782"/>
              <a:gd name="connsiteY185" fmla="*/ 1279490 h 1794817"/>
              <a:gd name="connsiteX186" fmla="*/ 1753 w 4706782"/>
              <a:gd name="connsiteY186" fmla="*/ 1279490 h 1794817"/>
              <a:gd name="connsiteX187" fmla="*/ 0 w 4706782"/>
              <a:gd name="connsiteY187" fmla="*/ 803255 h 1794817"/>
              <a:gd name="connsiteX188" fmla="*/ 92549 w 4706782"/>
              <a:gd name="connsiteY188" fmla="*/ 801510 h 1794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706782" h="1794817">
                <a:moveTo>
                  <a:pt x="949937" y="813733"/>
                </a:moveTo>
                <a:cubicBezTo>
                  <a:pt x="938877" y="813733"/>
                  <a:pt x="936549" y="818389"/>
                  <a:pt x="936549" y="828285"/>
                </a:cubicBezTo>
                <a:cubicBezTo>
                  <a:pt x="937132" y="856806"/>
                  <a:pt x="936549" y="885909"/>
                  <a:pt x="936549" y="914431"/>
                </a:cubicBezTo>
                <a:cubicBezTo>
                  <a:pt x="936549" y="942370"/>
                  <a:pt x="937132" y="969727"/>
                  <a:pt x="936549" y="997667"/>
                </a:cubicBezTo>
                <a:cubicBezTo>
                  <a:pt x="936549" y="1008726"/>
                  <a:pt x="940041" y="1012800"/>
                  <a:pt x="951101" y="1012800"/>
                </a:cubicBezTo>
                <a:cubicBezTo>
                  <a:pt x="962160" y="1012800"/>
                  <a:pt x="965653" y="1008144"/>
                  <a:pt x="965653" y="997667"/>
                </a:cubicBezTo>
                <a:cubicBezTo>
                  <a:pt x="964488" y="941206"/>
                  <a:pt x="964488" y="884163"/>
                  <a:pt x="965071" y="827702"/>
                </a:cubicBezTo>
                <a:cubicBezTo>
                  <a:pt x="965071" y="816061"/>
                  <a:pt x="959832" y="813733"/>
                  <a:pt x="949937" y="813733"/>
                </a:cubicBezTo>
                <a:close/>
                <a:moveTo>
                  <a:pt x="792778" y="766003"/>
                </a:moveTo>
                <a:cubicBezTo>
                  <a:pt x="783465" y="766003"/>
                  <a:pt x="780555" y="770078"/>
                  <a:pt x="780555" y="778809"/>
                </a:cubicBezTo>
                <a:cubicBezTo>
                  <a:pt x="780555" y="790450"/>
                  <a:pt x="780555" y="801510"/>
                  <a:pt x="780555" y="813151"/>
                </a:cubicBezTo>
                <a:cubicBezTo>
                  <a:pt x="780555" y="813151"/>
                  <a:pt x="780555" y="813151"/>
                  <a:pt x="779973" y="813151"/>
                </a:cubicBezTo>
                <a:cubicBezTo>
                  <a:pt x="779973" y="824210"/>
                  <a:pt x="779973" y="835270"/>
                  <a:pt x="779973" y="845747"/>
                </a:cubicBezTo>
                <a:cubicBezTo>
                  <a:pt x="779973" y="859134"/>
                  <a:pt x="774152" y="865537"/>
                  <a:pt x="760183" y="864955"/>
                </a:cubicBezTo>
                <a:cubicBezTo>
                  <a:pt x="746213" y="864373"/>
                  <a:pt x="732243" y="864955"/>
                  <a:pt x="718274" y="864955"/>
                </a:cubicBezTo>
                <a:cubicBezTo>
                  <a:pt x="709542" y="864955"/>
                  <a:pt x="705468" y="867283"/>
                  <a:pt x="705468" y="876596"/>
                </a:cubicBezTo>
                <a:cubicBezTo>
                  <a:pt x="706050" y="888820"/>
                  <a:pt x="701976" y="903371"/>
                  <a:pt x="722930" y="903371"/>
                </a:cubicBezTo>
                <a:cubicBezTo>
                  <a:pt x="730496" y="903371"/>
                  <a:pt x="729332" y="912103"/>
                  <a:pt x="729332" y="917923"/>
                </a:cubicBezTo>
                <a:cubicBezTo>
                  <a:pt x="729332" y="944116"/>
                  <a:pt x="729915" y="970310"/>
                  <a:pt x="729332" y="997085"/>
                </a:cubicBezTo>
                <a:cubicBezTo>
                  <a:pt x="729332" y="1008726"/>
                  <a:pt x="733407" y="1013383"/>
                  <a:pt x="745049" y="1012800"/>
                </a:cubicBezTo>
                <a:cubicBezTo>
                  <a:pt x="760183" y="1012219"/>
                  <a:pt x="775898" y="1012219"/>
                  <a:pt x="791032" y="1012800"/>
                </a:cubicBezTo>
                <a:cubicBezTo>
                  <a:pt x="799763" y="1012800"/>
                  <a:pt x="803837" y="1009308"/>
                  <a:pt x="803255" y="1000577"/>
                </a:cubicBezTo>
                <a:cubicBezTo>
                  <a:pt x="803837" y="926072"/>
                  <a:pt x="803837" y="852149"/>
                  <a:pt x="803837" y="778227"/>
                </a:cubicBezTo>
                <a:cubicBezTo>
                  <a:pt x="803837" y="770660"/>
                  <a:pt x="801509" y="766003"/>
                  <a:pt x="792778" y="766003"/>
                </a:cubicBezTo>
                <a:close/>
                <a:moveTo>
                  <a:pt x="763675" y="598950"/>
                </a:moveTo>
                <a:cubicBezTo>
                  <a:pt x="750869" y="598367"/>
                  <a:pt x="747377" y="603606"/>
                  <a:pt x="747959" y="615247"/>
                </a:cubicBezTo>
                <a:cubicBezTo>
                  <a:pt x="748541" y="642023"/>
                  <a:pt x="747959" y="668798"/>
                  <a:pt x="747959" y="695573"/>
                </a:cubicBezTo>
                <a:cubicBezTo>
                  <a:pt x="747959" y="695573"/>
                  <a:pt x="747959" y="695573"/>
                  <a:pt x="747377" y="695573"/>
                </a:cubicBezTo>
                <a:cubicBezTo>
                  <a:pt x="747377" y="721766"/>
                  <a:pt x="747377" y="747959"/>
                  <a:pt x="747377" y="774734"/>
                </a:cubicBezTo>
                <a:cubicBezTo>
                  <a:pt x="747377" y="793942"/>
                  <a:pt x="742721" y="798017"/>
                  <a:pt x="723512" y="799181"/>
                </a:cubicBezTo>
                <a:cubicBezTo>
                  <a:pt x="704304" y="799763"/>
                  <a:pt x="704304" y="801510"/>
                  <a:pt x="705468" y="830031"/>
                </a:cubicBezTo>
                <a:cubicBezTo>
                  <a:pt x="706050" y="846329"/>
                  <a:pt x="716527" y="842836"/>
                  <a:pt x="726423" y="842254"/>
                </a:cubicBezTo>
                <a:cubicBezTo>
                  <a:pt x="728168" y="842254"/>
                  <a:pt x="729332" y="841672"/>
                  <a:pt x="731079" y="841672"/>
                </a:cubicBezTo>
                <a:cubicBezTo>
                  <a:pt x="757854" y="840508"/>
                  <a:pt x="757854" y="840508"/>
                  <a:pt x="757854" y="812569"/>
                </a:cubicBezTo>
                <a:cubicBezTo>
                  <a:pt x="757854" y="793942"/>
                  <a:pt x="759018" y="775899"/>
                  <a:pt x="757272" y="757272"/>
                </a:cubicBezTo>
                <a:cubicBezTo>
                  <a:pt x="756690" y="747959"/>
                  <a:pt x="761347" y="746213"/>
                  <a:pt x="767749" y="745049"/>
                </a:cubicBezTo>
                <a:cubicBezTo>
                  <a:pt x="770077" y="744467"/>
                  <a:pt x="772406" y="744467"/>
                  <a:pt x="775316" y="744467"/>
                </a:cubicBezTo>
                <a:cubicBezTo>
                  <a:pt x="805584" y="744467"/>
                  <a:pt x="803837" y="747377"/>
                  <a:pt x="803255" y="714199"/>
                </a:cubicBezTo>
                <a:cubicBezTo>
                  <a:pt x="802091" y="678693"/>
                  <a:pt x="814315" y="651336"/>
                  <a:pt x="848657" y="636784"/>
                </a:cubicBezTo>
                <a:cubicBezTo>
                  <a:pt x="863791" y="630381"/>
                  <a:pt x="856224" y="616993"/>
                  <a:pt x="856224" y="606516"/>
                </a:cubicBezTo>
                <a:cubicBezTo>
                  <a:pt x="856224" y="597203"/>
                  <a:pt x="847493" y="598950"/>
                  <a:pt x="841090" y="598950"/>
                </a:cubicBezTo>
                <a:cubicBezTo>
                  <a:pt x="815479" y="598950"/>
                  <a:pt x="789286" y="599531"/>
                  <a:pt x="763675" y="598950"/>
                </a:cubicBezTo>
                <a:close/>
                <a:moveTo>
                  <a:pt x="1859510" y="462385"/>
                </a:moveTo>
                <a:lnTo>
                  <a:pt x="1859510" y="563358"/>
                </a:lnTo>
                <a:lnTo>
                  <a:pt x="1898670" y="571265"/>
                </a:lnTo>
                <a:cubicBezTo>
                  <a:pt x="1944088" y="590475"/>
                  <a:pt x="1975957" y="635447"/>
                  <a:pt x="1975957" y="687863"/>
                </a:cubicBezTo>
                <a:lnTo>
                  <a:pt x="1975957" y="1019771"/>
                </a:lnTo>
                <a:lnTo>
                  <a:pt x="2020147" y="1019771"/>
                </a:lnTo>
                <a:lnTo>
                  <a:pt x="2020147" y="462385"/>
                </a:lnTo>
                <a:close/>
                <a:moveTo>
                  <a:pt x="1523563" y="462385"/>
                </a:moveTo>
                <a:lnTo>
                  <a:pt x="1523563" y="563007"/>
                </a:lnTo>
                <a:lnTo>
                  <a:pt x="1564067" y="571184"/>
                </a:lnTo>
                <a:cubicBezTo>
                  <a:pt x="1609485" y="590394"/>
                  <a:pt x="1641354" y="635367"/>
                  <a:pt x="1641354" y="687783"/>
                </a:cubicBezTo>
                <a:lnTo>
                  <a:pt x="1641354" y="1019771"/>
                </a:lnTo>
                <a:lnTo>
                  <a:pt x="1722872" y="1019771"/>
                </a:lnTo>
                <a:lnTo>
                  <a:pt x="1722871" y="687863"/>
                </a:lnTo>
                <a:lnTo>
                  <a:pt x="1722872" y="687860"/>
                </a:lnTo>
                <a:lnTo>
                  <a:pt x="1722872" y="677670"/>
                </a:lnTo>
                <a:lnTo>
                  <a:pt x="1724928" y="677670"/>
                </a:lnTo>
                <a:lnTo>
                  <a:pt x="1732815" y="638606"/>
                </a:lnTo>
                <a:cubicBezTo>
                  <a:pt x="1747223" y="604543"/>
                  <a:pt x="1776122" y="578101"/>
                  <a:pt x="1811784" y="567009"/>
                </a:cubicBezTo>
                <a:lnTo>
                  <a:pt x="1827855" y="564579"/>
                </a:lnTo>
                <a:lnTo>
                  <a:pt x="1827855" y="462385"/>
                </a:lnTo>
                <a:close/>
                <a:moveTo>
                  <a:pt x="131548" y="0"/>
                </a:moveTo>
                <a:lnTo>
                  <a:pt x="216530" y="0"/>
                </a:lnTo>
                <a:lnTo>
                  <a:pt x="254364" y="802091"/>
                </a:lnTo>
                <a:lnTo>
                  <a:pt x="303840" y="803838"/>
                </a:lnTo>
                <a:lnTo>
                  <a:pt x="342838" y="164726"/>
                </a:lnTo>
                <a:lnTo>
                  <a:pt x="429567" y="164726"/>
                </a:lnTo>
                <a:lnTo>
                  <a:pt x="466820" y="806748"/>
                </a:lnTo>
                <a:lnTo>
                  <a:pt x="537832" y="810240"/>
                </a:lnTo>
                <a:cubicBezTo>
                  <a:pt x="537832" y="775316"/>
                  <a:pt x="537832" y="739810"/>
                  <a:pt x="537832" y="704886"/>
                </a:cubicBezTo>
                <a:cubicBezTo>
                  <a:pt x="537832" y="677529"/>
                  <a:pt x="548891" y="655992"/>
                  <a:pt x="573338" y="642023"/>
                </a:cubicBezTo>
                <a:cubicBezTo>
                  <a:pt x="577413" y="639694"/>
                  <a:pt x="580323" y="637366"/>
                  <a:pt x="582651" y="633291"/>
                </a:cubicBezTo>
                <a:cubicBezTo>
                  <a:pt x="587890" y="623396"/>
                  <a:pt x="618158" y="619904"/>
                  <a:pt x="623396" y="629217"/>
                </a:cubicBezTo>
                <a:cubicBezTo>
                  <a:pt x="628635" y="638530"/>
                  <a:pt x="636784" y="642023"/>
                  <a:pt x="643769" y="647843"/>
                </a:cubicBezTo>
                <a:cubicBezTo>
                  <a:pt x="660067" y="660649"/>
                  <a:pt x="669962" y="676947"/>
                  <a:pt x="669962" y="697319"/>
                </a:cubicBezTo>
                <a:cubicBezTo>
                  <a:pt x="669962" y="711871"/>
                  <a:pt x="675782" y="715945"/>
                  <a:pt x="688588" y="714199"/>
                </a:cubicBezTo>
                <a:cubicBezTo>
                  <a:pt x="701393" y="712453"/>
                  <a:pt x="706632" y="719438"/>
                  <a:pt x="706050" y="731661"/>
                </a:cubicBezTo>
                <a:cubicBezTo>
                  <a:pt x="705468" y="740974"/>
                  <a:pt x="706050" y="750287"/>
                  <a:pt x="706050" y="760182"/>
                </a:cubicBezTo>
                <a:cubicBezTo>
                  <a:pt x="706050" y="764257"/>
                  <a:pt x="705468" y="768914"/>
                  <a:pt x="711289" y="769495"/>
                </a:cubicBezTo>
                <a:cubicBezTo>
                  <a:pt x="717691" y="770078"/>
                  <a:pt x="717691" y="764257"/>
                  <a:pt x="717691" y="759601"/>
                </a:cubicBezTo>
                <a:cubicBezTo>
                  <a:pt x="718274" y="744467"/>
                  <a:pt x="719438" y="728751"/>
                  <a:pt x="719438" y="713617"/>
                </a:cubicBezTo>
                <a:cubicBezTo>
                  <a:pt x="720019" y="672872"/>
                  <a:pt x="720019" y="632127"/>
                  <a:pt x="719438" y="591382"/>
                </a:cubicBezTo>
                <a:cubicBezTo>
                  <a:pt x="719438" y="579159"/>
                  <a:pt x="723512" y="571010"/>
                  <a:pt x="737482" y="571010"/>
                </a:cubicBezTo>
                <a:cubicBezTo>
                  <a:pt x="781719" y="571010"/>
                  <a:pt x="825956" y="571010"/>
                  <a:pt x="870193" y="571010"/>
                </a:cubicBezTo>
                <a:cubicBezTo>
                  <a:pt x="881253" y="571010"/>
                  <a:pt x="886491" y="576831"/>
                  <a:pt x="885909" y="587890"/>
                </a:cubicBezTo>
                <a:cubicBezTo>
                  <a:pt x="885909" y="598367"/>
                  <a:pt x="886491" y="608844"/>
                  <a:pt x="885327" y="619322"/>
                </a:cubicBezTo>
                <a:cubicBezTo>
                  <a:pt x="884163" y="630963"/>
                  <a:pt x="888238" y="637366"/>
                  <a:pt x="899297" y="642023"/>
                </a:cubicBezTo>
                <a:cubicBezTo>
                  <a:pt x="923744" y="653082"/>
                  <a:pt x="935385" y="673454"/>
                  <a:pt x="935967" y="700230"/>
                </a:cubicBezTo>
                <a:cubicBezTo>
                  <a:pt x="935967" y="718856"/>
                  <a:pt x="935967" y="738064"/>
                  <a:pt x="935967" y="756690"/>
                </a:cubicBezTo>
                <a:cubicBezTo>
                  <a:pt x="935967" y="789868"/>
                  <a:pt x="932475" y="785793"/>
                  <a:pt x="965653" y="785793"/>
                </a:cubicBezTo>
                <a:cubicBezTo>
                  <a:pt x="991264" y="785793"/>
                  <a:pt x="993010" y="787540"/>
                  <a:pt x="993010" y="812569"/>
                </a:cubicBezTo>
                <a:cubicBezTo>
                  <a:pt x="993592" y="873104"/>
                  <a:pt x="994756" y="933639"/>
                  <a:pt x="994756" y="994174"/>
                </a:cubicBezTo>
                <a:lnTo>
                  <a:pt x="1035501" y="918505"/>
                </a:lnTo>
                <a:lnTo>
                  <a:pt x="1178690" y="999413"/>
                </a:lnTo>
                <a:lnTo>
                  <a:pt x="1222345" y="919088"/>
                </a:lnTo>
                <a:lnTo>
                  <a:pt x="1378340" y="1008144"/>
                </a:lnTo>
                <a:lnTo>
                  <a:pt x="1378403" y="1019771"/>
                </a:lnTo>
                <a:lnTo>
                  <a:pt x="1388268" y="1019771"/>
                </a:lnTo>
                <a:lnTo>
                  <a:pt x="1388267" y="687783"/>
                </a:lnTo>
                <a:lnTo>
                  <a:pt x="1388268" y="687778"/>
                </a:lnTo>
                <a:lnTo>
                  <a:pt x="1388268" y="677590"/>
                </a:lnTo>
                <a:lnTo>
                  <a:pt x="1389808" y="677590"/>
                </a:lnTo>
                <a:lnTo>
                  <a:pt x="1393956" y="650153"/>
                </a:lnTo>
                <a:cubicBezTo>
                  <a:pt x="1405049" y="614491"/>
                  <a:pt x="1431490" y="585592"/>
                  <a:pt x="1465554" y="571184"/>
                </a:cubicBezTo>
                <a:lnTo>
                  <a:pt x="1491908" y="565864"/>
                </a:lnTo>
                <a:lnTo>
                  <a:pt x="1491908" y="414574"/>
                </a:lnTo>
                <a:lnTo>
                  <a:pt x="1523563" y="414574"/>
                </a:lnTo>
                <a:lnTo>
                  <a:pt x="1523563" y="414903"/>
                </a:lnTo>
                <a:lnTo>
                  <a:pt x="2020147" y="414903"/>
                </a:lnTo>
                <a:lnTo>
                  <a:pt x="2020147" y="351714"/>
                </a:lnTo>
                <a:lnTo>
                  <a:pt x="2020147" y="325180"/>
                </a:lnTo>
                <a:lnTo>
                  <a:pt x="2020147" y="325177"/>
                </a:lnTo>
                <a:lnTo>
                  <a:pt x="2020147" y="210503"/>
                </a:lnTo>
                <a:lnTo>
                  <a:pt x="2020147" y="210502"/>
                </a:lnTo>
                <a:lnTo>
                  <a:pt x="2097401" y="210502"/>
                </a:lnTo>
                <a:lnTo>
                  <a:pt x="2097401" y="210503"/>
                </a:lnTo>
                <a:lnTo>
                  <a:pt x="2167249" y="210503"/>
                </a:lnTo>
                <a:lnTo>
                  <a:pt x="2167249" y="325180"/>
                </a:lnTo>
                <a:lnTo>
                  <a:pt x="2167249" y="351714"/>
                </a:lnTo>
                <a:lnTo>
                  <a:pt x="2167249" y="1019771"/>
                </a:lnTo>
                <a:lnTo>
                  <a:pt x="2237844" y="1019771"/>
                </a:lnTo>
                <a:lnTo>
                  <a:pt x="2237844" y="938690"/>
                </a:lnTo>
                <a:lnTo>
                  <a:pt x="2237844" y="937590"/>
                </a:lnTo>
                <a:lnTo>
                  <a:pt x="2326233" y="937590"/>
                </a:lnTo>
                <a:lnTo>
                  <a:pt x="2326233" y="467346"/>
                </a:lnTo>
                <a:lnTo>
                  <a:pt x="2326233" y="467344"/>
                </a:lnTo>
                <a:lnTo>
                  <a:pt x="2326233" y="467344"/>
                </a:lnTo>
                <a:lnTo>
                  <a:pt x="2326233" y="351712"/>
                </a:lnTo>
                <a:lnTo>
                  <a:pt x="2326234" y="351712"/>
                </a:lnTo>
                <a:lnTo>
                  <a:pt x="2437027" y="351712"/>
                </a:lnTo>
                <a:lnTo>
                  <a:pt x="2547819" y="351712"/>
                </a:lnTo>
                <a:lnTo>
                  <a:pt x="2547819" y="478093"/>
                </a:lnTo>
                <a:lnTo>
                  <a:pt x="2547819" y="478093"/>
                </a:lnTo>
                <a:lnTo>
                  <a:pt x="2547819" y="827806"/>
                </a:lnTo>
                <a:lnTo>
                  <a:pt x="2711095" y="924585"/>
                </a:lnTo>
                <a:lnTo>
                  <a:pt x="2711095" y="698636"/>
                </a:lnTo>
                <a:lnTo>
                  <a:pt x="3092295" y="924585"/>
                </a:lnTo>
                <a:lnTo>
                  <a:pt x="3092295" y="698636"/>
                </a:lnTo>
                <a:lnTo>
                  <a:pt x="3473494" y="924585"/>
                </a:lnTo>
                <a:lnTo>
                  <a:pt x="3473494" y="698636"/>
                </a:lnTo>
                <a:lnTo>
                  <a:pt x="3857188" y="926064"/>
                </a:lnTo>
                <a:lnTo>
                  <a:pt x="3857188" y="616960"/>
                </a:lnTo>
                <a:lnTo>
                  <a:pt x="3857261" y="620087"/>
                </a:lnTo>
                <a:lnTo>
                  <a:pt x="3857261" y="926107"/>
                </a:lnTo>
                <a:lnTo>
                  <a:pt x="3857993" y="926541"/>
                </a:lnTo>
                <a:lnTo>
                  <a:pt x="3857993" y="610937"/>
                </a:lnTo>
                <a:cubicBezTo>
                  <a:pt x="3857993" y="608741"/>
                  <a:pt x="3857627" y="606545"/>
                  <a:pt x="3858725" y="604349"/>
                </a:cubicBezTo>
                <a:cubicBezTo>
                  <a:pt x="3864581" y="551645"/>
                  <a:pt x="3913259" y="522365"/>
                  <a:pt x="3948761" y="526025"/>
                </a:cubicBezTo>
                <a:cubicBezTo>
                  <a:pt x="3994877" y="523097"/>
                  <a:pt x="4037333" y="566285"/>
                  <a:pt x="4036967" y="610571"/>
                </a:cubicBezTo>
                <a:cubicBezTo>
                  <a:pt x="4036601" y="702071"/>
                  <a:pt x="4036967" y="793939"/>
                  <a:pt x="4036967" y="885805"/>
                </a:cubicBezTo>
                <a:cubicBezTo>
                  <a:pt x="4036967" y="971083"/>
                  <a:pt x="4036967" y="1056727"/>
                  <a:pt x="4036967" y="1142005"/>
                </a:cubicBezTo>
                <a:cubicBezTo>
                  <a:pt x="4036967" y="1146397"/>
                  <a:pt x="4034405" y="1151887"/>
                  <a:pt x="4040627" y="1154815"/>
                </a:cubicBezTo>
                <a:cubicBezTo>
                  <a:pt x="4046483" y="1137979"/>
                  <a:pt x="4054901" y="1122607"/>
                  <a:pt x="4064051" y="1107601"/>
                </a:cubicBezTo>
                <a:cubicBezTo>
                  <a:pt x="4068443" y="1100647"/>
                  <a:pt x="4069907" y="1094059"/>
                  <a:pt x="4069907" y="1086373"/>
                </a:cubicBezTo>
                <a:cubicBezTo>
                  <a:pt x="4069907" y="960103"/>
                  <a:pt x="4069907" y="833833"/>
                  <a:pt x="4069907" y="707561"/>
                </a:cubicBezTo>
                <a:cubicBezTo>
                  <a:pt x="4069907" y="676451"/>
                  <a:pt x="4070639" y="645341"/>
                  <a:pt x="4069907" y="614231"/>
                </a:cubicBezTo>
                <a:cubicBezTo>
                  <a:pt x="4068809" y="576167"/>
                  <a:pt x="4096259" y="535175"/>
                  <a:pt x="4144571" y="526025"/>
                </a:cubicBezTo>
                <a:cubicBezTo>
                  <a:pt x="4149695" y="524927"/>
                  <a:pt x="4155185" y="524927"/>
                  <a:pt x="4160309" y="525659"/>
                </a:cubicBezTo>
                <a:cubicBezTo>
                  <a:pt x="4208255" y="523463"/>
                  <a:pt x="4248515" y="567017"/>
                  <a:pt x="4248515" y="610205"/>
                </a:cubicBezTo>
                <a:cubicBezTo>
                  <a:pt x="4248149" y="722567"/>
                  <a:pt x="4248515" y="834931"/>
                  <a:pt x="4248515" y="947293"/>
                </a:cubicBezTo>
                <a:cubicBezTo>
                  <a:pt x="4248515" y="950953"/>
                  <a:pt x="4248515" y="954247"/>
                  <a:pt x="4248515" y="957541"/>
                </a:cubicBezTo>
                <a:cubicBezTo>
                  <a:pt x="4248515" y="961567"/>
                  <a:pt x="4251809" y="961933"/>
                  <a:pt x="4254737" y="961933"/>
                </a:cubicBezTo>
                <a:cubicBezTo>
                  <a:pt x="4294998" y="949489"/>
                  <a:pt x="4336721" y="946195"/>
                  <a:pt x="4378080" y="951319"/>
                </a:cubicBezTo>
                <a:cubicBezTo>
                  <a:pt x="4500324" y="966691"/>
                  <a:pt x="4588896" y="1030375"/>
                  <a:pt x="4643064" y="1141273"/>
                </a:cubicBezTo>
                <a:cubicBezTo>
                  <a:pt x="4650018" y="1155913"/>
                  <a:pt x="4656240" y="1170919"/>
                  <a:pt x="4659534" y="1186657"/>
                </a:cubicBezTo>
                <a:cubicBezTo>
                  <a:pt x="4661730" y="1187755"/>
                  <a:pt x="4663560" y="1188853"/>
                  <a:pt x="4665756" y="1189219"/>
                </a:cubicBezTo>
                <a:cubicBezTo>
                  <a:pt x="4678932" y="1192147"/>
                  <a:pt x="4684056" y="1198003"/>
                  <a:pt x="4684056" y="1211545"/>
                </a:cubicBezTo>
                <a:lnTo>
                  <a:pt x="4684375" y="1279490"/>
                </a:lnTo>
                <a:lnTo>
                  <a:pt x="4706782" y="1279490"/>
                </a:lnTo>
                <a:lnTo>
                  <a:pt x="4706782" y="1794815"/>
                </a:lnTo>
                <a:lnTo>
                  <a:pt x="3873498" y="1794815"/>
                </a:lnTo>
                <a:lnTo>
                  <a:pt x="3873498" y="1794817"/>
                </a:lnTo>
                <a:lnTo>
                  <a:pt x="2427775" y="1794817"/>
                </a:lnTo>
                <a:lnTo>
                  <a:pt x="2368821" y="1794817"/>
                </a:lnTo>
                <a:lnTo>
                  <a:pt x="2329895" y="1794817"/>
                </a:lnTo>
                <a:lnTo>
                  <a:pt x="2329895" y="1794815"/>
                </a:lnTo>
                <a:lnTo>
                  <a:pt x="2296797" y="1794815"/>
                </a:lnTo>
                <a:lnTo>
                  <a:pt x="2296797" y="1794817"/>
                </a:lnTo>
                <a:lnTo>
                  <a:pt x="2237911" y="1794817"/>
                </a:lnTo>
                <a:lnTo>
                  <a:pt x="2237844" y="1794817"/>
                </a:lnTo>
                <a:lnTo>
                  <a:pt x="971708" y="1794817"/>
                </a:lnTo>
                <a:lnTo>
                  <a:pt x="971708" y="1794815"/>
                </a:lnTo>
                <a:lnTo>
                  <a:pt x="1164" y="1794815"/>
                </a:lnTo>
                <a:lnTo>
                  <a:pt x="1164" y="1279490"/>
                </a:lnTo>
                <a:lnTo>
                  <a:pt x="1753" y="1279490"/>
                </a:lnTo>
                <a:lnTo>
                  <a:pt x="0" y="803255"/>
                </a:lnTo>
                <a:lnTo>
                  <a:pt x="92549" y="801510"/>
                </a:lnTo>
                <a:close/>
              </a:path>
            </a:pathLst>
          </a:custGeom>
          <a:solidFill>
            <a:schemeClr val="accent2"/>
          </a:solidFill>
          <a:ln w="3651" cap="flat">
            <a:noFill/>
            <a:prstDash val="solid"/>
            <a:miter/>
          </a:ln>
        </p:spPr>
        <p:txBody>
          <a:bodyPr wrap="square" rtlCol="0" anchor="ctr">
            <a:noAutofit/>
          </a:bodyPr>
          <a:lstStyle/>
          <a:p>
            <a:endParaRPr lang="en-US"/>
          </a:p>
        </p:txBody>
      </p:sp>
      <p:pic>
        <p:nvPicPr>
          <p:cNvPr id="11" name="Imagen 10" descr="Imagen que contiene dibujo&#10;&#10;Descripción generada automáticamente">
            <a:extLst>
              <a:ext uri="{FF2B5EF4-FFF2-40B4-BE49-F238E27FC236}">
                <a16:creationId xmlns:a16="http://schemas.microsoft.com/office/drawing/2014/main" id="{43F0478D-70D3-4057-B62A-BA45FCDC6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304" y="5578058"/>
            <a:ext cx="4345391" cy="985678"/>
          </a:xfrm>
          <a:prstGeom prst="rect">
            <a:avLst/>
          </a:prstGeom>
        </p:spPr>
      </p:pic>
      <p:sp>
        <p:nvSpPr>
          <p:cNvPr id="10" name="CuadroTexto 9">
            <a:extLst>
              <a:ext uri="{FF2B5EF4-FFF2-40B4-BE49-F238E27FC236}">
                <a16:creationId xmlns:a16="http://schemas.microsoft.com/office/drawing/2014/main" id="{1BBCE708-0556-494F-8A36-F414396AF661}"/>
              </a:ext>
            </a:extLst>
          </p:cNvPr>
          <p:cNvSpPr txBox="1"/>
          <p:nvPr/>
        </p:nvSpPr>
        <p:spPr>
          <a:xfrm>
            <a:off x="93058" y="6216684"/>
            <a:ext cx="3062617" cy="584775"/>
          </a:xfrm>
          <a:prstGeom prst="rect">
            <a:avLst/>
          </a:prstGeom>
          <a:noFill/>
        </p:spPr>
        <p:txBody>
          <a:bodyPr wrap="square">
            <a:spAutoFit/>
          </a:bodyPr>
          <a:lstStyle/>
          <a:p>
            <a:r>
              <a:rPr lang="es-CO" sz="3200" dirty="0">
                <a:solidFill>
                  <a:schemeClr val="bg1"/>
                </a:solidFill>
              </a:rPr>
              <a:t>#M365DevBog</a:t>
            </a:r>
          </a:p>
        </p:txBody>
      </p:sp>
    </p:spTree>
    <p:extLst>
      <p:ext uri="{BB962C8B-B14F-4D97-AF65-F5344CB8AC3E}">
        <p14:creationId xmlns:p14="http://schemas.microsoft.com/office/powerpoint/2010/main" val="154269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sp>
        <p:nvSpPr>
          <p:cNvPr id="13" name="TextBox 12">
            <a:extLst>
              <a:ext uri="{FF2B5EF4-FFF2-40B4-BE49-F238E27FC236}">
                <a16:creationId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GRACIAS</a:t>
            </a:r>
            <a:endParaRPr lang="ko-KR" altLang="en-US" sz="5867" dirty="0">
              <a:solidFill>
                <a:schemeClr val="bg1"/>
              </a:solidFill>
              <a:cs typeface="Arial" pitchFamily="34" charset="0"/>
            </a:endParaRPr>
          </a:p>
        </p:txBody>
      </p:sp>
      <p:sp>
        <p:nvSpPr>
          <p:cNvPr id="14" name="TextBox 13">
            <a:extLst>
              <a:ext uri="{FF2B5EF4-FFF2-40B4-BE49-F238E27FC236}">
                <a16:creationId xmlns:a16="http://schemas.microsoft.com/office/drawing/2014/main" id="{17A7DDD5-7A69-4408-A169-D3BEB20173D5}"/>
              </a:ext>
            </a:extLst>
          </p:cNvPr>
          <p:cNvSpPr txBox="1"/>
          <p:nvPr/>
        </p:nvSpPr>
        <p:spPr>
          <a:xfrm>
            <a:off x="3934482" y="4407752"/>
            <a:ext cx="4331317" cy="379656"/>
          </a:xfrm>
          <a:prstGeom prst="rect">
            <a:avLst/>
          </a:prstGeom>
          <a:noFill/>
        </p:spPr>
        <p:txBody>
          <a:bodyPr wrap="square" rtlCol="0" anchor="ctr">
            <a:spAutoFit/>
          </a:bodyPr>
          <a:lstStyle/>
          <a:p>
            <a:pPr algn="ctr"/>
            <a:r>
              <a:rPr lang="es-CO" altLang="ko-KR" sz="1867" dirty="0">
                <a:solidFill>
                  <a:schemeClr val="bg1"/>
                </a:solidFill>
                <a:cs typeface="Arial" pitchFamily="34" charset="0"/>
              </a:rPr>
              <a:t>A los que nos apoyan!</a:t>
            </a:r>
          </a:p>
        </p:txBody>
      </p:sp>
      <p:sp>
        <p:nvSpPr>
          <p:cNvPr id="2" name="Rectángulo 1">
            <a:extLst>
              <a:ext uri="{FF2B5EF4-FFF2-40B4-BE49-F238E27FC236}">
                <a16:creationId xmlns:a16="http://schemas.microsoft.com/office/drawing/2014/main" id="{68E5497B-557A-47BE-B1FD-A7C6E4B11619}"/>
              </a:ext>
            </a:extLst>
          </p:cNvPr>
          <p:cNvSpPr/>
          <p:nvPr/>
        </p:nvSpPr>
        <p:spPr>
          <a:xfrm>
            <a:off x="431800" y="1004046"/>
            <a:ext cx="11442700" cy="2337989"/>
          </a:xfrm>
          <a:prstGeom prst="rect">
            <a:avLst/>
          </a:prstGeom>
          <a:solidFill>
            <a:schemeClr val="bg1"/>
          </a:solidFill>
          <a:ln w="76200">
            <a:solidFill>
              <a:srgbClr val="19A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3">
            <a:extLst>
              <a:ext uri="{FF2B5EF4-FFF2-40B4-BE49-F238E27FC236}">
                <a16:creationId xmlns:a16="http://schemas.microsoft.com/office/drawing/2014/main" id="{72CEEAC0-E6DB-4847-B6B9-FB6DCE30D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19" y="1486767"/>
            <a:ext cx="2033125" cy="559109"/>
          </a:xfrm>
          <a:prstGeom prst="rect">
            <a:avLst/>
          </a:prstGeom>
          <a:ln>
            <a:noFill/>
          </a:ln>
          <a:effectLst>
            <a:outerShdw blurRad="292100" dist="139700" dir="2700000" algn="tl" rotWithShape="0">
              <a:srgbClr val="333333">
                <a:alpha val="65000"/>
              </a:srgbClr>
            </a:outerShdw>
          </a:effectLst>
        </p:spPr>
      </p:pic>
      <p:pic>
        <p:nvPicPr>
          <p:cNvPr id="25" name="Imagen 24" descr="Imagen que contiene dibujo&#10;&#10;Descripción generada automáticamente">
            <a:extLst>
              <a:ext uri="{FF2B5EF4-FFF2-40B4-BE49-F238E27FC236}">
                <a16:creationId xmlns:a16="http://schemas.microsoft.com/office/drawing/2014/main" id="{C12DA310-1280-4E34-9844-CF441A75D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35" y="2328621"/>
            <a:ext cx="2037009" cy="822294"/>
          </a:xfrm>
          <a:prstGeom prst="rect">
            <a:avLst/>
          </a:prstGeom>
        </p:spPr>
      </p:pic>
      <p:pic>
        <p:nvPicPr>
          <p:cNvPr id="26" name="Picture 2" descr="Ver las imágenes de origen">
            <a:extLst>
              <a:ext uri="{FF2B5EF4-FFF2-40B4-BE49-F238E27FC236}">
                <a16:creationId xmlns:a16="http://schemas.microsoft.com/office/drawing/2014/main" id="{C33885B2-E5BE-4410-AE31-C762BFD42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653" y="2328621"/>
            <a:ext cx="2028254" cy="87278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Ver las imágenes de origen">
            <a:extLst>
              <a:ext uri="{FF2B5EF4-FFF2-40B4-BE49-F238E27FC236}">
                <a16:creationId xmlns:a16="http://schemas.microsoft.com/office/drawing/2014/main" id="{BD9290DB-4193-42AB-ADE4-E203F9E5CD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9609" y="1851723"/>
            <a:ext cx="1935412" cy="756748"/>
          </a:xfrm>
          <a:prstGeom prst="rect">
            <a:avLst/>
          </a:prstGeom>
          <a:noFill/>
          <a:extLst>
            <a:ext uri="{909E8E84-426E-40DD-AFC4-6F175D3DCCD1}">
              <a14:hiddenFill xmlns:a14="http://schemas.microsoft.com/office/drawing/2010/main">
                <a:solidFill>
                  <a:srgbClr val="FFFFFF"/>
                </a:solidFill>
              </a14:hiddenFill>
            </a:ext>
          </a:extLst>
        </p:spPr>
      </p:pic>
      <p:pic>
        <p:nvPicPr>
          <p:cNvPr id="28" name="Imagen 27" descr="Icono&#10;&#10;Descripción generada automáticamente">
            <a:extLst>
              <a:ext uri="{FF2B5EF4-FFF2-40B4-BE49-F238E27FC236}">
                <a16:creationId xmlns:a16="http://schemas.microsoft.com/office/drawing/2014/main" id="{0D3BC689-596D-4412-B8F1-CB765C072D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3680" y="1152968"/>
            <a:ext cx="1077775" cy="1077129"/>
          </a:xfrm>
          <a:prstGeom prst="rect">
            <a:avLst/>
          </a:prstGeom>
        </p:spPr>
      </p:pic>
      <p:pic>
        <p:nvPicPr>
          <p:cNvPr id="29" name="Imagen 28" descr="Imagen que contiene dibujo&#10;&#10;Descripción generada automáticamente">
            <a:extLst>
              <a:ext uri="{FF2B5EF4-FFF2-40B4-BE49-F238E27FC236}">
                <a16:creationId xmlns:a16="http://schemas.microsoft.com/office/drawing/2014/main" id="{9925F8A5-0785-49E9-A403-C93ED6EFB6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028" y="1275375"/>
            <a:ext cx="2519990" cy="981895"/>
          </a:xfrm>
          <a:prstGeom prst="rect">
            <a:avLst/>
          </a:prstGeom>
        </p:spPr>
      </p:pic>
      <p:pic>
        <p:nvPicPr>
          <p:cNvPr id="30" name="Imagen 29" descr="Imagen que contiene dibujo, alimentos&#10;&#10;Descripción generada automáticamente">
            <a:extLst>
              <a:ext uri="{FF2B5EF4-FFF2-40B4-BE49-F238E27FC236}">
                <a16:creationId xmlns:a16="http://schemas.microsoft.com/office/drawing/2014/main" id="{5776A30A-D131-4264-9643-10DD4FEF15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0835" y="2495450"/>
            <a:ext cx="1302537" cy="568037"/>
          </a:xfrm>
          <a:prstGeom prst="rect">
            <a:avLst/>
          </a:prstGeom>
        </p:spPr>
      </p:pic>
      <p:pic>
        <p:nvPicPr>
          <p:cNvPr id="31" name="Imagen 30" descr="Logotipo&#10;&#10;Descripción generada automáticamente">
            <a:extLst>
              <a:ext uri="{FF2B5EF4-FFF2-40B4-BE49-F238E27FC236}">
                <a16:creationId xmlns:a16="http://schemas.microsoft.com/office/drawing/2014/main" id="{42FA60DD-A906-40A5-A01F-873545C5A2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2009" y="2202907"/>
            <a:ext cx="1336079" cy="1039032"/>
          </a:xfrm>
          <a:prstGeom prst="rect">
            <a:avLst/>
          </a:prstGeom>
        </p:spPr>
      </p:pic>
      <p:pic>
        <p:nvPicPr>
          <p:cNvPr id="32" name="Imagen 31" descr="Imagen que contiene dibujo&#10;&#10;Descripción generada automáticamente">
            <a:extLst>
              <a:ext uri="{FF2B5EF4-FFF2-40B4-BE49-F238E27FC236}">
                <a16:creationId xmlns:a16="http://schemas.microsoft.com/office/drawing/2014/main" id="{11EB5CD9-EC70-4976-BE97-BCEA28C3E5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5509" y="1276607"/>
            <a:ext cx="837321" cy="846807"/>
          </a:xfrm>
          <a:prstGeom prst="rect">
            <a:avLst/>
          </a:prstGeom>
        </p:spPr>
      </p:pic>
      <p:sp>
        <p:nvSpPr>
          <p:cNvPr id="15" name="CuadroTexto 14">
            <a:extLst>
              <a:ext uri="{FF2B5EF4-FFF2-40B4-BE49-F238E27FC236}">
                <a16:creationId xmlns:a16="http://schemas.microsoft.com/office/drawing/2014/main" id="{E7B19C9D-E62A-45C5-90E3-67D88087148E}"/>
              </a:ext>
            </a:extLst>
          </p:cNvPr>
          <p:cNvSpPr txBox="1"/>
          <p:nvPr/>
        </p:nvSpPr>
        <p:spPr>
          <a:xfrm>
            <a:off x="9129383" y="6153498"/>
            <a:ext cx="3062617" cy="584775"/>
          </a:xfrm>
          <a:prstGeom prst="rect">
            <a:avLst/>
          </a:prstGeom>
          <a:noFill/>
        </p:spPr>
        <p:txBody>
          <a:bodyPr wrap="square">
            <a:spAutoFit/>
          </a:bodyPr>
          <a:lstStyle/>
          <a:p>
            <a:r>
              <a:rPr lang="es-CO" sz="3200" dirty="0">
                <a:solidFill>
                  <a:schemeClr val="bg1"/>
                </a:solidFill>
              </a:rPr>
              <a:t>#M365DevBog</a:t>
            </a:r>
          </a:p>
        </p:txBody>
      </p:sp>
    </p:spTree>
    <p:extLst>
      <p:ext uri="{BB962C8B-B14F-4D97-AF65-F5344CB8AC3E}">
        <p14:creationId xmlns:p14="http://schemas.microsoft.com/office/powerpoint/2010/main" val="410496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0" y="3718673"/>
            <a:ext cx="12192000" cy="830997"/>
          </a:xfrm>
          <a:prstGeom prst="rect">
            <a:avLst/>
          </a:prstGeom>
          <a:noFill/>
        </p:spPr>
        <p:txBody>
          <a:bodyPr wrap="square" rtlCol="0" anchor="ctr">
            <a:spAutoFit/>
          </a:bodyPr>
          <a:lstStyle/>
          <a:p>
            <a:pPr algn="ctr"/>
            <a:r>
              <a:rPr lang="es-CO" altLang="ko-KR" sz="4800" dirty="0">
                <a:solidFill>
                  <a:schemeClr val="bg1"/>
                </a:solidFill>
                <a:cs typeface="Arial" pitchFamily="34" charset="0"/>
              </a:rPr>
              <a:t>Microsoft 365 &amp; Azure: Juntos mejor	</a:t>
            </a:r>
          </a:p>
        </p:txBody>
      </p:sp>
      <p:sp>
        <p:nvSpPr>
          <p:cNvPr id="6" name="TextBox 5">
            <a:extLst>
              <a:ext uri="{FF2B5EF4-FFF2-40B4-BE49-F238E27FC236}">
                <a16:creationId xmlns:a16="http://schemas.microsoft.com/office/drawing/2014/main" id="{2FA9F188-90E6-40A2-9335-DDFC6839B870}"/>
              </a:ext>
            </a:extLst>
          </p:cNvPr>
          <p:cNvSpPr txBox="1"/>
          <p:nvPr/>
        </p:nvSpPr>
        <p:spPr>
          <a:xfrm>
            <a:off x="-1" y="4400325"/>
            <a:ext cx="12191853" cy="707886"/>
          </a:xfrm>
          <a:prstGeom prst="rect">
            <a:avLst/>
          </a:prstGeom>
          <a:noFill/>
        </p:spPr>
        <p:txBody>
          <a:bodyPr wrap="square" rtlCol="0" anchor="ctr">
            <a:spAutoFit/>
          </a:bodyPr>
          <a:lstStyle/>
          <a:p>
            <a:pPr lvl="0" algn="ctr">
              <a:defRPr/>
            </a:pPr>
            <a:r>
              <a:rPr lang="es-MX" sz="2000" dirty="0">
                <a:solidFill>
                  <a:schemeClr val="tx1"/>
                </a:solidFill>
              </a:rPr>
              <a:t>Desarrolle más rápido que nunca 
</a:t>
            </a:r>
            <a:endParaRPr kumimoji="0" lang="en-US" sz="4000" b="0" i="0" u="none" strike="noStrike" kern="1200" cap="none" spc="-50" normalizeH="0" baseline="0" noProof="0" dirty="0">
              <a:ln w="3175">
                <a:noFill/>
              </a:ln>
              <a:solidFill>
                <a:schemeClr val="tx1"/>
              </a:solidFill>
              <a:effectLst/>
              <a:uLnTx/>
              <a:uFillTx/>
              <a:latin typeface="Segoe UI Semibold"/>
              <a:ea typeface="+mn-ea"/>
              <a:cs typeface="Segoe UI" pitchFamily="34" charset="0"/>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pic>
        <p:nvPicPr>
          <p:cNvPr id="62" name="Imagen 61" descr="Imagen que contiene Texto&#10;&#10;Descripción generada automáticamente">
            <a:extLst>
              <a:ext uri="{FF2B5EF4-FFF2-40B4-BE49-F238E27FC236}">
                <a16:creationId xmlns:a16="http://schemas.microsoft.com/office/drawing/2014/main" id="{C457C461-0C85-4884-B335-5704355EB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650" y="2020323"/>
            <a:ext cx="4391634" cy="1182362"/>
          </a:xfrm>
          <a:prstGeom prst="rect">
            <a:avLst/>
          </a:prstGeom>
        </p:spPr>
      </p:pic>
      <p:grpSp>
        <p:nvGrpSpPr>
          <p:cNvPr id="63" name="Group 17">
            <a:extLst>
              <a:ext uri="{FF2B5EF4-FFF2-40B4-BE49-F238E27FC236}">
                <a16:creationId xmlns:a16="http://schemas.microsoft.com/office/drawing/2014/main" id="{2C9FA673-46A9-4FFD-930A-181F05C8560B}"/>
              </a:ext>
            </a:extLst>
          </p:cNvPr>
          <p:cNvGrpSpPr/>
          <p:nvPr/>
        </p:nvGrpSpPr>
        <p:grpSpPr>
          <a:xfrm rot="18490567" flipH="1">
            <a:off x="5337146" y="1919522"/>
            <a:ext cx="471722" cy="328072"/>
            <a:chOff x="5405974" y="1533288"/>
            <a:chExt cx="611040" cy="424965"/>
          </a:xfrm>
        </p:grpSpPr>
        <p:sp>
          <p:nvSpPr>
            <p:cNvPr id="64" name="Trapezoid 18">
              <a:extLst>
                <a:ext uri="{FF2B5EF4-FFF2-40B4-BE49-F238E27FC236}">
                  <a16:creationId xmlns:a16="http://schemas.microsoft.com/office/drawing/2014/main" id="{8A9E0706-8A71-4200-9C0D-79831BF2D1A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rapezoid 19">
              <a:extLst>
                <a:ext uri="{FF2B5EF4-FFF2-40B4-BE49-F238E27FC236}">
                  <a16:creationId xmlns:a16="http://schemas.microsoft.com/office/drawing/2014/main" id="{162B06A4-B69B-4365-922F-152EF63BBB1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rapezoid 20">
              <a:extLst>
                <a:ext uri="{FF2B5EF4-FFF2-40B4-BE49-F238E27FC236}">
                  <a16:creationId xmlns:a16="http://schemas.microsoft.com/office/drawing/2014/main" id="{89F6E106-3359-44DA-A20B-6B676B015F5F}"/>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apezoid 21">
              <a:extLst>
                <a:ext uri="{FF2B5EF4-FFF2-40B4-BE49-F238E27FC236}">
                  <a16:creationId xmlns:a16="http://schemas.microsoft.com/office/drawing/2014/main" id="{D86EF327-38AE-479E-B4DA-527FF95CBCA2}"/>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rapezoid 22">
              <a:extLst>
                <a:ext uri="{FF2B5EF4-FFF2-40B4-BE49-F238E27FC236}">
                  <a16:creationId xmlns:a16="http://schemas.microsoft.com/office/drawing/2014/main" id="{98FAFDCC-A08C-4874-AD5E-7F1037FDF626}"/>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9" name="Imagen 68" descr="Imagen que contiene dibujo&#10;&#10;Descripción generada automáticamente">
            <a:extLst>
              <a:ext uri="{FF2B5EF4-FFF2-40B4-BE49-F238E27FC236}">
                <a16:creationId xmlns:a16="http://schemas.microsoft.com/office/drawing/2014/main" id="{846BB31D-8A55-4229-824F-0CBB5018E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99" y="437744"/>
            <a:ext cx="2675381" cy="606864"/>
          </a:xfrm>
          <a:prstGeom prst="rect">
            <a:avLst/>
          </a:prstGeom>
        </p:spPr>
      </p:pic>
      <p:sp>
        <p:nvSpPr>
          <p:cNvPr id="49" name="CuadroTexto 48">
            <a:extLst>
              <a:ext uri="{FF2B5EF4-FFF2-40B4-BE49-F238E27FC236}">
                <a16:creationId xmlns:a16="http://schemas.microsoft.com/office/drawing/2014/main" id="{72327448-C447-4BD4-AF9E-7EFAC3594B19}"/>
              </a:ext>
            </a:extLst>
          </p:cNvPr>
          <p:cNvSpPr txBox="1"/>
          <p:nvPr/>
        </p:nvSpPr>
        <p:spPr>
          <a:xfrm>
            <a:off x="4765540" y="6074019"/>
            <a:ext cx="3062617" cy="584775"/>
          </a:xfrm>
          <a:prstGeom prst="rect">
            <a:avLst/>
          </a:prstGeom>
          <a:noFill/>
        </p:spPr>
        <p:txBody>
          <a:bodyPr wrap="square">
            <a:spAutoFit/>
          </a:bodyPr>
          <a:lstStyle/>
          <a:p>
            <a:r>
              <a:rPr lang="es-CO" sz="3200" dirty="0">
                <a:solidFill>
                  <a:schemeClr val="bg1"/>
                </a:solidFill>
              </a:rPr>
              <a:t>#M365DevBog</a:t>
            </a:r>
          </a:p>
        </p:txBody>
      </p:sp>
    </p:spTree>
    <p:extLst>
      <p:ext uri="{BB962C8B-B14F-4D97-AF65-F5344CB8AC3E}">
        <p14:creationId xmlns:p14="http://schemas.microsoft.com/office/powerpoint/2010/main" val="351607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A96865CE-F335-4B81-A5F1-075A491F59B0}"/>
              </a:ext>
            </a:extLst>
          </p:cNvPr>
          <p:cNvSpPr/>
          <p:nvPr/>
        </p:nvSpPr>
        <p:spPr>
          <a:xfrm>
            <a:off x="5960445" y="2229266"/>
            <a:ext cx="797474" cy="798195"/>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a:extLst>
              <a:ext uri="{FF2B5EF4-FFF2-40B4-BE49-F238E27FC236}">
                <a16:creationId xmlns:a16="http://schemas.microsoft.com/office/drawing/2014/main" id="{40948F31-48B5-447A-90EF-1103F1BFC52C}"/>
              </a:ext>
            </a:extLst>
          </p:cNvPr>
          <p:cNvSpPr/>
          <p:nvPr/>
        </p:nvSpPr>
        <p:spPr>
          <a:xfrm>
            <a:off x="4383367" y="5425438"/>
            <a:ext cx="797474" cy="798195"/>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47006CEA-219C-494B-B57C-6B728C226DBF}"/>
              </a:ext>
            </a:extLst>
          </p:cNvPr>
          <p:cNvSpPr/>
          <p:nvPr/>
        </p:nvSpPr>
        <p:spPr>
          <a:xfrm>
            <a:off x="10746826" y="635634"/>
            <a:ext cx="797474" cy="798195"/>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87DD349-0E78-4365-84FF-6168DCC001B0}"/>
              </a:ext>
            </a:extLst>
          </p:cNvPr>
          <p:cNvSpPr/>
          <p:nvPr/>
        </p:nvSpPr>
        <p:spPr>
          <a:xfrm>
            <a:off x="8351328" y="1442882"/>
            <a:ext cx="797474" cy="798195"/>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615C1B7C-EBEF-4BF9-B395-70ABCD83376E}"/>
              </a:ext>
            </a:extLst>
          </p:cNvPr>
          <p:cNvSpPr/>
          <p:nvPr/>
        </p:nvSpPr>
        <p:spPr>
          <a:xfrm>
            <a:off x="5955830" y="2250130"/>
            <a:ext cx="797474" cy="798195"/>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7">
            <a:extLst>
              <a:ext uri="{FF2B5EF4-FFF2-40B4-BE49-F238E27FC236}">
                <a16:creationId xmlns:a16="http://schemas.microsoft.com/office/drawing/2014/main" id="{C1D483F0-3207-4C6B-8B3A-E6556217DB3B}"/>
              </a:ext>
            </a:extLst>
          </p:cNvPr>
          <p:cNvSpPr/>
          <p:nvPr/>
        </p:nvSpPr>
        <p:spPr>
          <a:xfrm>
            <a:off x="4367035" y="1432561"/>
            <a:ext cx="797474" cy="7981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18">
            <a:extLst>
              <a:ext uri="{FF2B5EF4-FFF2-40B4-BE49-F238E27FC236}">
                <a16:creationId xmlns:a16="http://schemas.microsoft.com/office/drawing/2014/main" id="{63C41553-6A51-4FA4-BF19-02170200924E}"/>
              </a:ext>
            </a:extLst>
          </p:cNvPr>
          <p:cNvSpPr/>
          <p:nvPr/>
        </p:nvSpPr>
        <p:spPr>
          <a:xfrm>
            <a:off x="4367035" y="3826512"/>
            <a:ext cx="797474" cy="7981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19">
            <a:extLst>
              <a:ext uri="{FF2B5EF4-FFF2-40B4-BE49-F238E27FC236}">
                <a16:creationId xmlns:a16="http://schemas.microsoft.com/office/drawing/2014/main" id="{B8D159BA-1309-4957-87BB-FE3185352A13}"/>
              </a:ext>
            </a:extLst>
          </p:cNvPr>
          <p:cNvSpPr/>
          <p:nvPr/>
        </p:nvSpPr>
        <p:spPr>
          <a:xfrm>
            <a:off x="5164509" y="4627244"/>
            <a:ext cx="810174" cy="7981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TextBox 14">
            <a:extLst>
              <a:ext uri="{FF2B5EF4-FFF2-40B4-BE49-F238E27FC236}">
                <a16:creationId xmlns:a16="http://schemas.microsoft.com/office/drawing/2014/main" id="{192DE0AE-0633-4BA7-94F6-979389C83C1A}"/>
              </a:ext>
            </a:extLst>
          </p:cNvPr>
          <p:cNvSpPr txBox="1"/>
          <p:nvPr/>
        </p:nvSpPr>
        <p:spPr>
          <a:xfrm>
            <a:off x="824743" y="1128076"/>
            <a:ext cx="3097218" cy="1077218"/>
          </a:xfrm>
          <a:prstGeom prst="rect">
            <a:avLst/>
          </a:prstGeom>
          <a:noFill/>
        </p:spPr>
        <p:txBody>
          <a:bodyPr wrap="square" rtlCol="0" anchor="ctr">
            <a:spAutoFit/>
          </a:bodyPr>
          <a:lstStyle/>
          <a:p>
            <a:pPr algn="r"/>
            <a:r>
              <a:rPr lang="en-GB" altLang="ko-KR" sz="3200" dirty="0">
                <a:solidFill>
                  <a:schemeClr val="accent4"/>
                </a:solidFill>
                <a:cs typeface="Arial" pitchFamily="34" charset="0"/>
              </a:rPr>
              <a:t>Daniel</a:t>
            </a:r>
          </a:p>
          <a:p>
            <a:pPr algn="r"/>
            <a:r>
              <a:rPr lang="en-GB" altLang="ko-KR" sz="3200" dirty="0">
                <a:cs typeface="Arial" pitchFamily="34" charset="0"/>
              </a:rPr>
              <a:t>Villamizar</a:t>
            </a:r>
          </a:p>
        </p:txBody>
      </p:sp>
      <p:sp>
        <p:nvSpPr>
          <p:cNvPr id="16" name="TextBox 15">
            <a:extLst>
              <a:ext uri="{FF2B5EF4-FFF2-40B4-BE49-F238E27FC236}">
                <a16:creationId xmlns:a16="http://schemas.microsoft.com/office/drawing/2014/main" id="{3E19CC33-13FE-4903-A513-5E5BC4A04CB3}"/>
              </a:ext>
            </a:extLst>
          </p:cNvPr>
          <p:cNvSpPr txBox="1"/>
          <p:nvPr/>
        </p:nvSpPr>
        <p:spPr>
          <a:xfrm>
            <a:off x="932960" y="3460938"/>
            <a:ext cx="2880783" cy="1569660"/>
          </a:xfrm>
          <a:prstGeom prst="rect">
            <a:avLst/>
          </a:prstGeom>
          <a:noFill/>
        </p:spPr>
        <p:txBody>
          <a:bodyPr wrap="square" rtlCol="0">
            <a:spAutoFit/>
          </a:bodyPr>
          <a:lstStyle/>
          <a:p>
            <a:pPr algn="r"/>
            <a:r>
              <a:rPr lang="es-CO" altLang="ko-KR" sz="1200" b="1" dirty="0">
                <a:solidFill>
                  <a:schemeClr val="tx1">
                    <a:lumMod val="75000"/>
                    <a:lumOff val="25000"/>
                  </a:schemeClr>
                </a:solidFill>
                <a:latin typeface="Segoe UI" panose="020B0502040204020203" pitchFamily="34" charset="0"/>
                <a:cs typeface="Segoe UI" panose="020B0502040204020203" pitchFamily="34" charset="0"/>
              </a:rPr>
              <a:t>Apasionado por la tecnología y el aporte de esta en los procesos institucionales y nuestra vida</a:t>
            </a:r>
            <a:r>
              <a:rPr lang="es-CO" altLang="ko-KR" sz="1200" dirty="0">
                <a:solidFill>
                  <a:schemeClr val="tx1">
                    <a:lumMod val="75000"/>
                    <a:lumOff val="25000"/>
                  </a:schemeClr>
                </a:solidFill>
                <a:latin typeface="Segoe UI" panose="020B0502040204020203" pitchFamily="34" charset="0"/>
                <a:cs typeface="Segoe UI" panose="020B0502040204020203" pitchFamily="34" charset="0"/>
              </a:rPr>
              <a:t>.</a:t>
            </a:r>
          </a:p>
          <a:p>
            <a:pPr algn="r"/>
            <a:endParaRPr lang="en-US" altLang="ko-KR" sz="1200" dirty="0">
              <a:solidFill>
                <a:schemeClr val="tx1">
                  <a:lumMod val="75000"/>
                  <a:lumOff val="25000"/>
                </a:schemeClr>
              </a:solidFill>
              <a:cs typeface="Arial" pitchFamily="34" charset="0"/>
            </a:endParaRPr>
          </a:p>
          <a:p>
            <a:pPr algn="r"/>
            <a:r>
              <a:rPr lang="en-US" altLang="ko-KR" sz="1200" dirty="0">
                <a:solidFill>
                  <a:schemeClr val="tx1">
                    <a:lumMod val="75000"/>
                    <a:lumOff val="25000"/>
                  </a:schemeClr>
                </a:solidFill>
                <a:latin typeface="Segoe UI" panose="020B0502040204020203" pitchFamily="34" charset="0"/>
                <a:cs typeface="Segoe UI" panose="020B0502040204020203" pitchFamily="34" charset="0"/>
              </a:rPr>
              <a:t>LinkedIn: </a:t>
            </a:r>
            <a:r>
              <a:rPr lang="es-CO" altLang="ko-KR" sz="1200" dirty="0" err="1">
                <a:solidFill>
                  <a:srgbClr val="0077D4"/>
                </a:solidFill>
                <a:latin typeface="Segoe UI" panose="020B0502040204020203" pitchFamily="34" charset="0"/>
                <a:cs typeface="Segoe UI" panose="020B0502040204020203" pitchFamily="34" charset="0"/>
              </a:rPr>
              <a:t>csa-danielvillamizar</a:t>
            </a:r>
            <a:r>
              <a:rPr lang="en-US" altLang="ko-KR" sz="1200" dirty="0">
                <a:solidFill>
                  <a:schemeClr val="tx1">
                    <a:lumMod val="75000"/>
                    <a:lumOff val="25000"/>
                  </a:schemeClr>
                </a:solidFill>
                <a:latin typeface="Segoe UI" panose="020B0502040204020203" pitchFamily="34" charset="0"/>
                <a:cs typeface="Segoe UI" panose="020B0502040204020203" pitchFamily="34" charset="0"/>
              </a:rPr>
              <a:t> </a:t>
            </a:r>
          </a:p>
          <a:p>
            <a:pPr algn="r"/>
            <a:endParaRPr lang="en-US" altLang="ko-KR" sz="1200" dirty="0">
              <a:solidFill>
                <a:schemeClr val="tx1">
                  <a:lumMod val="75000"/>
                  <a:lumOff val="25000"/>
                </a:schemeClr>
              </a:solidFill>
              <a:latin typeface="Segoe UI" panose="020B0502040204020203" pitchFamily="34" charset="0"/>
              <a:cs typeface="Segoe UI" panose="020B0502040204020203" pitchFamily="34" charset="0"/>
            </a:endParaRPr>
          </a:p>
          <a:p>
            <a:pPr algn="r"/>
            <a:r>
              <a:rPr lang="en-US" altLang="ko-KR" sz="1200" b="1" dirty="0">
                <a:solidFill>
                  <a:schemeClr val="tx1">
                    <a:lumMod val="75000"/>
                    <a:lumOff val="25000"/>
                  </a:schemeClr>
                </a:solidFill>
                <a:latin typeface="Segoe UI" panose="020B0502040204020203" pitchFamily="34" charset="0"/>
                <a:cs typeface="Segoe UI" panose="020B0502040204020203" pitchFamily="34" charset="0"/>
              </a:rPr>
              <a:t>+57 310 8253687 </a:t>
            </a:r>
          </a:p>
          <a:p>
            <a:pPr algn="r"/>
            <a:r>
              <a:rPr lang="en-US" altLang="ko-KR" sz="1200" dirty="0">
                <a:solidFill>
                  <a:schemeClr val="tx1">
                    <a:lumMod val="75000"/>
                    <a:lumOff val="25000"/>
                  </a:schemeClr>
                </a:solidFill>
                <a:cs typeface="Arial" pitchFamily="34" charset="0"/>
              </a:rPr>
              <a:t> </a:t>
            </a:r>
          </a:p>
        </p:txBody>
      </p:sp>
      <p:sp>
        <p:nvSpPr>
          <p:cNvPr id="18" name="TextBox 17">
            <a:extLst>
              <a:ext uri="{FF2B5EF4-FFF2-40B4-BE49-F238E27FC236}">
                <a16:creationId xmlns:a16="http://schemas.microsoft.com/office/drawing/2014/main" id="{4C6F7909-332B-4873-AECE-DBF7A1C871D3}"/>
              </a:ext>
            </a:extLst>
          </p:cNvPr>
          <p:cNvSpPr txBox="1"/>
          <p:nvPr/>
        </p:nvSpPr>
        <p:spPr>
          <a:xfrm>
            <a:off x="1604512" y="2266788"/>
            <a:ext cx="2371794" cy="307777"/>
          </a:xfrm>
          <a:prstGeom prst="rect">
            <a:avLst/>
          </a:prstGeom>
          <a:solidFill>
            <a:schemeClr val="accent4"/>
          </a:solidFill>
        </p:spPr>
        <p:txBody>
          <a:bodyPr wrap="square" rtlCol="0">
            <a:spAutoFit/>
          </a:bodyPr>
          <a:lstStyle/>
          <a:p>
            <a:pPr algn="ctr"/>
            <a:r>
              <a:rPr lang="en-US" altLang="ko-KR" sz="1400" b="1" dirty="0">
                <a:solidFill>
                  <a:schemeClr val="bg1"/>
                </a:solidFill>
                <a:cs typeface="Arial" pitchFamily="34" charset="0"/>
              </a:rPr>
              <a:t>MVP/MCT/CSA</a:t>
            </a:r>
            <a:endParaRPr lang="ko-KR" altLang="en-US" sz="1400" b="1" dirty="0">
              <a:solidFill>
                <a:schemeClr val="bg1"/>
              </a:solidFill>
              <a:cs typeface="Arial" pitchFamily="34" charset="0"/>
            </a:endParaRPr>
          </a:p>
        </p:txBody>
      </p:sp>
      <p:pic>
        <p:nvPicPr>
          <p:cNvPr id="7" name="Marcador de posición de imagen 6">
            <a:extLst>
              <a:ext uri="{FF2B5EF4-FFF2-40B4-BE49-F238E27FC236}">
                <a16:creationId xmlns:a16="http://schemas.microsoft.com/office/drawing/2014/main" id="{37BFDE0E-E4BD-42B9-B199-215B591EA63A}"/>
              </a:ext>
            </a:extLst>
          </p:cNvPr>
          <p:cNvPicPr>
            <a:picLocks noGrp="1" noChangeAspect="1"/>
          </p:cNvPicPr>
          <p:nvPr>
            <p:ph type="pic" sz="quarter" idx="65"/>
          </p:nvPr>
        </p:nvPicPr>
        <p:blipFill>
          <a:blip r:embed="rId2">
            <a:extLst>
              <a:ext uri="{28A0092B-C50C-407E-A947-70E740481C1C}">
                <a14:useLocalDpi xmlns:a14="http://schemas.microsoft.com/office/drawing/2010/main" val="0"/>
              </a:ext>
            </a:extLst>
          </a:blip>
          <a:srcRect l="11978" r="11978"/>
          <a:stretch>
            <a:fillRect/>
          </a:stretch>
        </p:blipFill>
        <p:spPr/>
      </p:pic>
      <p:pic>
        <p:nvPicPr>
          <p:cNvPr id="26" name="Imagen 25">
            <a:extLst>
              <a:ext uri="{FF2B5EF4-FFF2-40B4-BE49-F238E27FC236}">
                <a16:creationId xmlns:a16="http://schemas.microsoft.com/office/drawing/2014/main" id="{F6973C25-323D-4B97-984A-DD630C01D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71" y="6101577"/>
            <a:ext cx="1529578" cy="595588"/>
          </a:xfrm>
          <a:prstGeom prst="rect">
            <a:avLst/>
          </a:prstGeom>
        </p:spPr>
      </p:pic>
      <p:sp>
        <p:nvSpPr>
          <p:cNvPr id="20" name="CuadroTexto 19">
            <a:extLst>
              <a:ext uri="{FF2B5EF4-FFF2-40B4-BE49-F238E27FC236}">
                <a16:creationId xmlns:a16="http://schemas.microsoft.com/office/drawing/2014/main" id="{D7B9073F-CD4B-4DAB-8DC0-374C97397D9A}"/>
              </a:ext>
            </a:extLst>
          </p:cNvPr>
          <p:cNvSpPr txBox="1"/>
          <p:nvPr/>
        </p:nvSpPr>
        <p:spPr>
          <a:xfrm>
            <a:off x="110989" y="4962279"/>
            <a:ext cx="4925245" cy="369332"/>
          </a:xfrm>
          <a:prstGeom prst="rect">
            <a:avLst/>
          </a:prstGeom>
          <a:noFill/>
        </p:spPr>
        <p:txBody>
          <a:bodyPr wrap="square">
            <a:spAutoFit/>
          </a:bodyPr>
          <a:lstStyle/>
          <a:p>
            <a:r>
              <a:rPr lang="en-US" b="0" i="0" dirty="0">
                <a:solidFill>
                  <a:srgbClr val="505050"/>
                </a:solidFill>
                <a:effectLst/>
                <a:latin typeface="Segoe UI" panose="020B0502040204020203" pitchFamily="34" charset="0"/>
              </a:rPr>
              <a:t>“Believe and act as if it were impossible to fail.”</a:t>
            </a:r>
            <a:endParaRPr lang="es-CO" dirty="0"/>
          </a:p>
        </p:txBody>
      </p:sp>
    </p:spTree>
    <p:extLst>
      <p:ext uri="{BB962C8B-B14F-4D97-AF65-F5344CB8AC3E}">
        <p14:creationId xmlns:p14="http://schemas.microsoft.com/office/powerpoint/2010/main" val="129912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13623931-15D2-4834-8280-54ACC1445BD1}"/>
              </a:ext>
            </a:extLst>
          </p:cNvPr>
          <p:cNvSpPr txBox="1"/>
          <p:nvPr/>
        </p:nvSpPr>
        <p:spPr>
          <a:xfrm>
            <a:off x="4864662" y="391514"/>
            <a:ext cx="6603439" cy="923330"/>
          </a:xfrm>
          <a:prstGeom prst="rect">
            <a:avLst/>
          </a:prstGeom>
          <a:noFill/>
        </p:spPr>
        <p:txBody>
          <a:bodyPr wrap="square" rtlCol="0" anchor="ctr">
            <a:spAutoFit/>
          </a:bodyPr>
          <a:lstStyle/>
          <a:p>
            <a:r>
              <a:rPr lang="en-US" altLang="ko-KR" sz="5400" dirty="0" err="1">
                <a:solidFill>
                  <a:schemeClr val="accent2"/>
                </a:solidFill>
                <a:cs typeface="Arial" pitchFamily="34" charset="0"/>
              </a:rPr>
              <a:t>Objetivos</a:t>
            </a:r>
            <a:r>
              <a:rPr lang="en-US" altLang="ko-KR" sz="5400" dirty="0">
                <a:solidFill>
                  <a:schemeClr val="accent6"/>
                </a:solidFill>
                <a:cs typeface="Arial" pitchFamily="34" charset="0"/>
              </a:rPr>
              <a:t> </a:t>
            </a:r>
            <a:r>
              <a:rPr lang="en-US" altLang="ko-KR" sz="5400" dirty="0" err="1">
                <a:solidFill>
                  <a:schemeClr val="accent6"/>
                </a:solidFill>
                <a:cs typeface="Arial" pitchFamily="34" charset="0"/>
              </a:rPr>
              <a:t>Sesión</a:t>
            </a:r>
            <a:endParaRPr lang="ko-KR" altLang="en-US" sz="5400" dirty="0">
              <a:solidFill>
                <a:schemeClr val="accent6"/>
              </a:solidFill>
              <a:cs typeface="Arial" pitchFamily="34" charset="0"/>
            </a:endParaRPr>
          </a:p>
        </p:txBody>
      </p:sp>
      <p:sp>
        <p:nvSpPr>
          <p:cNvPr id="122" name="TextBox 121">
            <a:extLst>
              <a:ext uri="{FF2B5EF4-FFF2-40B4-BE49-F238E27FC236}">
                <a16:creationId xmlns:a16="http://schemas.microsoft.com/office/drawing/2014/main" id="{CC8905E8-278A-4BD2-B75B-0CAAFBDB26F1}"/>
              </a:ext>
            </a:extLst>
          </p:cNvPr>
          <p:cNvSpPr txBox="1"/>
          <p:nvPr/>
        </p:nvSpPr>
        <p:spPr>
          <a:xfrm>
            <a:off x="4660065" y="1624437"/>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nvGrpSpPr>
          <p:cNvPr id="23" name="Group 22">
            <a:extLst>
              <a:ext uri="{FF2B5EF4-FFF2-40B4-BE49-F238E27FC236}">
                <a16:creationId xmlns:a16="http://schemas.microsoft.com/office/drawing/2014/main" id="{CB904A8F-9E53-4454-9EE8-7899E445985B}"/>
              </a:ext>
            </a:extLst>
          </p:cNvPr>
          <p:cNvGrpSpPr/>
          <p:nvPr/>
        </p:nvGrpSpPr>
        <p:grpSpPr>
          <a:xfrm>
            <a:off x="5730920" y="1736115"/>
            <a:ext cx="5737181" cy="864357"/>
            <a:chOff x="665833" y="2698787"/>
            <a:chExt cx="3322837" cy="864357"/>
          </a:xfrm>
        </p:grpSpPr>
        <p:sp>
          <p:nvSpPr>
            <p:cNvPr id="25" name="TextBox 24">
              <a:extLst>
                <a:ext uri="{FF2B5EF4-FFF2-40B4-BE49-F238E27FC236}">
                  <a16:creationId xmlns:a16="http://schemas.microsoft.com/office/drawing/2014/main" id="{3D67D6A4-5513-4B78-82BC-5AE8CFA67E7E}"/>
                </a:ext>
              </a:extLst>
            </p:cNvPr>
            <p:cNvSpPr txBox="1"/>
            <p:nvPr/>
          </p:nvSpPr>
          <p:spPr>
            <a:xfrm>
              <a:off x="787499" y="3286145"/>
              <a:ext cx="3201171" cy="276999"/>
            </a:xfrm>
            <a:prstGeom prst="rect">
              <a:avLst/>
            </a:prstGeom>
            <a:noFill/>
          </p:spPr>
          <p:txBody>
            <a:bodyPr wrap="square" rtlCol="0" anchor="ctr">
              <a:spAutoFit/>
            </a:bodyPr>
            <a:lstStyle/>
            <a:p>
              <a:endParaRPr lang="ko-KR" altLang="en-US" sz="12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6BEEEB66-0819-4EF7-B983-0AFE673F7D27}"/>
                </a:ext>
              </a:extLst>
            </p:cNvPr>
            <p:cNvSpPr txBox="1"/>
            <p:nvPr/>
          </p:nvSpPr>
          <p:spPr>
            <a:xfrm>
              <a:off x="665833" y="2698787"/>
              <a:ext cx="3322837" cy="432792"/>
            </a:xfrm>
            <a:prstGeom prst="roundRect">
              <a:avLst>
                <a:gd name="adj" fmla="val 50000"/>
              </a:avLst>
            </a:prstGeom>
            <a:solidFill>
              <a:schemeClr val="accent1"/>
            </a:solidFill>
          </p:spPr>
          <p:txBody>
            <a:bodyPr wrap="square" lIns="274320" rtlCol="0" anchor="ctr">
              <a:spAutoFit/>
            </a:bodyPr>
            <a:lstStyle/>
            <a:p>
              <a:r>
                <a:rPr lang="es-MX" altLang="ko-KR" sz="1400" b="1" dirty="0">
                  <a:solidFill>
                    <a:schemeClr val="bg1"/>
                  </a:solidFill>
                  <a:cs typeface="Arial" pitchFamily="34" charset="0"/>
                </a:rPr>
                <a:t>Cree una solución de Power Apps y Azure</a:t>
              </a:r>
              <a:endParaRPr lang="ko-KR" altLang="en-US" sz="1400" b="1" dirty="0">
                <a:solidFill>
                  <a:schemeClr val="bg1"/>
                </a:solidFill>
                <a:cs typeface="Arial" pitchFamily="34" charset="0"/>
              </a:endParaRPr>
            </a:p>
          </p:txBody>
        </p:sp>
      </p:grpSp>
      <p:sp>
        <p:nvSpPr>
          <p:cNvPr id="29" name="TextBox 28">
            <a:extLst>
              <a:ext uri="{FF2B5EF4-FFF2-40B4-BE49-F238E27FC236}">
                <a16:creationId xmlns:a16="http://schemas.microsoft.com/office/drawing/2014/main" id="{84E08AEC-260E-4620-A344-02DA4D7253FC}"/>
              </a:ext>
            </a:extLst>
          </p:cNvPr>
          <p:cNvSpPr txBox="1"/>
          <p:nvPr/>
        </p:nvSpPr>
        <p:spPr>
          <a:xfrm>
            <a:off x="4660065" y="2828487"/>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grpSp>
        <p:nvGrpSpPr>
          <p:cNvPr id="30" name="Group 29">
            <a:extLst>
              <a:ext uri="{FF2B5EF4-FFF2-40B4-BE49-F238E27FC236}">
                <a16:creationId xmlns:a16="http://schemas.microsoft.com/office/drawing/2014/main" id="{8AC77AEE-019F-4BEE-AF9D-872FD75C4204}"/>
              </a:ext>
            </a:extLst>
          </p:cNvPr>
          <p:cNvGrpSpPr/>
          <p:nvPr/>
        </p:nvGrpSpPr>
        <p:grpSpPr>
          <a:xfrm>
            <a:off x="5730920" y="2788688"/>
            <a:ext cx="5737181" cy="1015834"/>
            <a:chOff x="665833" y="2547310"/>
            <a:chExt cx="3322837" cy="1015834"/>
          </a:xfrm>
        </p:grpSpPr>
        <p:sp>
          <p:nvSpPr>
            <p:cNvPr id="31" name="TextBox 30">
              <a:extLst>
                <a:ext uri="{FF2B5EF4-FFF2-40B4-BE49-F238E27FC236}">
                  <a16:creationId xmlns:a16="http://schemas.microsoft.com/office/drawing/2014/main" id="{5047AA3C-D7A9-417B-9843-A86F77CCD3B5}"/>
                </a:ext>
              </a:extLst>
            </p:cNvPr>
            <p:cNvSpPr txBox="1"/>
            <p:nvPr/>
          </p:nvSpPr>
          <p:spPr>
            <a:xfrm>
              <a:off x="787499" y="3286145"/>
              <a:ext cx="3201171" cy="276999"/>
            </a:xfrm>
            <a:prstGeom prst="rect">
              <a:avLst/>
            </a:prstGeom>
            <a:noFill/>
          </p:spPr>
          <p:txBody>
            <a:bodyPr wrap="square" rtlCol="0" anchor="ctr">
              <a:spAutoFit/>
            </a:bodyPr>
            <a:lstStyle/>
            <a:p>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163675F2-9A72-4B96-9291-9F0BED2AF5D7}"/>
                </a:ext>
              </a:extLst>
            </p:cNvPr>
            <p:cNvSpPr txBox="1"/>
            <p:nvPr/>
          </p:nvSpPr>
          <p:spPr>
            <a:xfrm>
              <a:off x="665833" y="2547310"/>
              <a:ext cx="3322837" cy="735747"/>
            </a:xfrm>
            <a:prstGeom prst="roundRect">
              <a:avLst>
                <a:gd name="adj" fmla="val 50000"/>
              </a:avLst>
            </a:prstGeom>
            <a:solidFill>
              <a:schemeClr val="accent2"/>
            </a:solidFill>
          </p:spPr>
          <p:txBody>
            <a:bodyPr wrap="square" lIns="274320" rtlCol="0" anchor="ctr">
              <a:spAutoFit/>
            </a:bodyPr>
            <a:lstStyle/>
            <a:p>
              <a:r>
                <a:rPr lang="es-MX" altLang="ko-KR" sz="1400" b="1" dirty="0">
                  <a:solidFill>
                    <a:schemeClr val="bg1"/>
                  </a:solidFill>
                  <a:cs typeface="Arial" pitchFamily="34" charset="0"/>
                </a:rPr>
                <a:t>Demostrar las ventajas de usar Power Apps para entregar un POC rápidamente</a:t>
              </a:r>
              <a:endParaRPr lang="ko-KR" altLang="en-US" sz="1400" b="1" dirty="0">
                <a:solidFill>
                  <a:schemeClr val="bg1"/>
                </a:solidFill>
                <a:cs typeface="Arial" pitchFamily="34" charset="0"/>
              </a:endParaRPr>
            </a:p>
          </p:txBody>
        </p:sp>
      </p:grpSp>
      <p:pic>
        <p:nvPicPr>
          <p:cNvPr id="3" name="Imagen 2" descr="Interfaz de usuario gráfica, Texto, Aplicación&#10;&#10;Descripción generada automáticamente">
            <a:extLst>
              <a:ext uri="{FF2B5EF4-FFF2-40B4-BE49-F238E27FC236}">
                <a16:creationId xmlns:a16="http://schemas.microsoft.com/office/drawing/2014/main" id="{3FDFA30C-3B24-47BB-8D08-48E260484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164405"/>
            <a:ext cx="3982219" cy="1697191"/>
          </a:xfrm>
          <a:prstGeom prst="rect">
            <a:avLst/>
          </a:prstGeom>
        </p:spPr>
      </p:pic>
      <p:pic>
        <p:nvPicPr>
          <p:cNvPr id="21" name="Imagen 20">
            <a:extLst>
              <a:ext uri="{FF2B5EF4-FFF2-40B4-BE49-F238E27FC236}">
                <a16:creationId xmlns:a16="http://schemas.microsoft.com/office/drawing/2014/main" id="{577CA4C3-AA0B-4B69-9FE7-7E88A2CC1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2422" y="18787"/>
            <a:ext cx="1529578" cy="595588"/>
          </a:xfrm>
          <a:prstGeom prst="rect">
            <a:avLst/>
          </a:prstGeom>
        </p:spPr>
      </p:pic>
    </p:spTree>
    <p:extLst>
      <p:ext uri="{BB962C8B-B14F-4D97-AF65-F5344CB8AC3E}">
        <p14:creationId xmlns:p14="http://schemas.microsoft.com/office/powerpoint/2010/main" val="279610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50384A69-F528-4554-AE08-86C3E726041D}"/>
              </a:ext>
            </a:extLst>
          </p:cNvPr>
          <p:cNvSpPr txBox="1">
            <a:spLocks/>
          </p:cNvSpPr>
          <p:nvPr/>
        </p:nvSpPr>
        <p:spPr>
          <a:xfrm>
            <a:off x="567234" y="975630"/>
            <a:ext cx="11624766" cy="664797"/>
          </a:xfrm>
          <a:prstGeom prst="rect">
            <a:avLst/>
          </a:prstGeom>
          <a:noFill/>
        </p:spPr>
        <p:txBody>
          <a:bodyPr vert="horz"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s-CO" sz="2400" dirty="0">
                <a:solidFill>
                  <a:srgbClr val="7030A0"/>
                </a:solidFill>
              </a:rPr>
              <a:t>Misión Power Apps
</a:t>
            </a:r>
            <a:endParaRPr lang="es-CO" sz="2400" dirty="0"/>
          </a:p>
        </p:txBody>
      </p:sp>
      <p:sp>
        <p:nvSpPr>
          <p:cNvPr id="7" name="Title 2">
            <a:extLst>
              <a:ext uri="{FF2B5EF4-FFF2-40B4-BE49-F238E27FC236}">
                <a16:creationId xmlns:a16="http://schemas.microsoft.com/office/drawing/2014/main" id="{11097CB6-D3FF-40B9-97CE-FE9608DFD290}"/>
              </a:ext>
            </a:extLst>
          </p:cNvPr>
          <p:cNvSpPr txBox="1">
            <a:spLocks/>
          </p:cNvSpPr>
          <p:nvPr/>
        </p:nvSpPr>
        <p:spPr>
          <a:xfrm>
            <a:off x="466850" y="3558851"/>
            <a:ext cx="4185835" cy="3877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sz="2800">
                <a:solidFill>
                  <a:srgbClr val="7030A0"/>
                </a:solidFill>
              </a:rPr>
              <a:t>Citizen Developers.</a:t>
            </a:r>
            <a:endParaRPr lang="en-US" sz="2800" dirty="0"/>
          </a:p>
        </p:txBody>
      </p:sp>
      <p:sp>
        <p:nvSpPr>
          <p:cNvPr id="8" name="Title 2">
            <a:extLst>
              <a:ext uri="{FF2B5EF4-FFF2-40B4-BE49-F238E27FC236}">
                <a16:creationId xmlns:a16="http://schemas.microsoft.com/office/drawing/2014/main" id="{581EB5A0-D266-4EE7-B2E7-05A9ADB80FC5}"/>
              </a:ext>
            </a:extLst>
          </p:cNvPr>
          <p:cNvSpPr txBox="1">
            <a:spLocks/>
          </p:cNvSpPr>
          <p:nvPr/>
        </p:nvSpPr>
        <p:spPr>
          <a:xfrm>
            <a:off x="567233" y="4886537"/>
            <a:ext cx="4185835" cy="3877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sz="2800" dirty="0">
                <a:solidFill>
                  <a:srgbClr val="7030A0"/>
                </a:solidFill>
              </a:rPr>
              <a:t>Pro Developers.</a:t>
            </a:r>
            <a:endParaRPr lang="en-US" sz="2800" dirty="0"/>
          </a:p>
        </p:txBody>
      </p:sp>
      <p:sp>
        <p:nvSpPr>
          <p:cNvPr id="9" name="Title 2">
            <a:extLst>
              <a:ext uri="{FF2B5EF4-FFF2-40B4-BE49-F238E27FC236}">
                <a16:creationId xmlns:a16="http://schemas.microsoft.com/office/drawing/2014/main" id="{E526BFB1-0D0F-4BF1-8997-B8E237807386}"/>
              </a:ext>
            </a:extLst>
          </p:cNvPr>
          <p:cNvSpPr txBox="1">
            <a:spLocks/>
          </p:cNvSpPr>
          <p:nvPr/>
        </p:nvSpPr>
        <p:spPr>
          <a:xfrm>
            <a:off x="570368" y="4241685"/>
            <a:ext cx="4182700" cy="3877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sz="2800" dirty="0">
                <a:solidFill>
                  <a:srgbClr val="7030A0"/>
                </a:solidFill>
              </a:rPr>
              <a:t>IT Developers.</a:t>
            </a:r>
            <a:endParaRPr lang="en-US" sz="2800" dirty="0"/>
          </a:p>
        </p:txBody>
      </p:sp>
      <p:pic>
        <p:nvPicPr>
          <p:cNvPr id="13" name="Picture 12" descr="A screenshot of a computer&#10;&#10;Description generated with high confidence">
            <a:extLst>
              <a:ext uri="{FF2B5EF4-FFF2-40B4-BE49-F238E27FC236}">
                <a16:creationId xmlns:a16="http://schemas.microsoft.com/office/drawing/2014/main" id="{9E67B805-C385-4BAD-8D4D-159079C773DC}"/>
              </a:ext>
            </a:extLst>
          </p:cNvPr>
          <p:cNvPicPr>
            <a:picLocks noChangeAspect="1"/>
          </p:cNvPicPr>
          <p:nvPr/>
        </p:nvPicPr>
        <p:blipFill rotWithShape="1">
          <a:blip r:embed="rId3">
            <a:clrChange>
              <a:clrFrom>
                <a:srgbClr val="E6E6E6"/>
              </a:clrFrom>
              <a:clrTo>
                <a:srgbClr val="E6E6E6">
                  <a:alpha val="0"/>
                </a:srgbClr>
              </a:clrTo>
            </a:clrChange>
          </a:blip>
          <a:srcRect l="12834" r="17936"/>
          <a:stretch/>
        </p:blipFill>
        <p:spPr>
          <a:xfrm>
            <a:off x="4552796" y="2420318"/>
            <a:ext cx="5866646" cy="3987804"/>
          </a:xfrm>
          <a:prstGeom prst="rect">
            <a:avLst/>
          </a:prstGeom>
        </p:spPr>
      </p:pic>
      <p:sp>
        <p:nvSpPr>
          <p:cNvPr id="10" name="Title 2">
            <a:extLst>
              <a:ext uri="{FF2B5EF4-FFF2-40B4-BE49-F238E27FC236}">
                <a16:creationId xmlns:a16="http://schemas.microsoft.com/office/drawing/2014/main" id="{779D9C76-6139-4B87-B6D0-4890E2AD59E4}"/>
              </a:ext>
            </a:extLst>
          </p:cNvPr>
          <p:cNvSpPr txBox="1">
            <a:spLocks/>
          </p:cNvSpPr>
          <p:nvPr/>
        </p:nvSpPr>
        <p:spPr>
          <a:xfrm>
            <a:off x="566738" y="1693864"/>
            <a:ext cx="10870757" cy="11691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solidFill>
                  <a:srgbClr val="7030A0"/>
                </a:solidFill>
              </a:rPr>
              <a:t>Capacite a todos los desarrolladores para que hagan más.  
</a:t>
            </a:r>
            <a:endParaRPr lang="en-US" dirty="0"/>
          </a:p>
        </p:txBody>
      </p:sp>
    </p:spTree>
    <p:extLst>
      <p:ext uri="{BB962C8B-B14F-4D97-AF65-F5344CB8AC3E}">
        <p14:creationId xmlns:p14="http://schemas.microsoft.com/office/powerpoint/2010/main" val="13735937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6BDA88C-E9BE-1547-B4FC-ECBECB494A4A}"/>
              </a:ext>
            </a:extLst>
          </p:cNvPr>
          <p:cNvGrpSpPr/>
          <p:nvPr/>
        </p:nvGrpSpPr>
        <p:grpSpPr>
          <a:xfrm>
            <a:off x="6095999" y="1"/>
            <a:ext cx="6096001" cy="6858000"/>
            <a:chOff x="6095999" y="1"/>
            <a:chExt cx="6096001" cy="6858000"/>
          </a:xfrm>
        </p:grpSpPr>
        <p:pic>
          <p:nvPicPr>
            <p:cNvPr id="6" name="Picture 5" descr="A picture containing man, tennis, person, holding&#10;&#10;Description generated with very high confidence">
              <a:extLst>
                <a:ext uri="{FF2B5EF4-FFF2-40B4-BE49-F238E27FC236}">
                  <a16:creationId xmlns:a16="http://schemas.microsoft.com/office/drawing/2014/main" id="{F2FF5783-D261-C145-8AC7-11FD65856F69}"/>
                </a:ext>
              </a:extLst>
            </p:cNvPr>
            <p:cNvPicPr>
              <a:picLocks noChangeAspect="1"/>
            </p:cNvPicPr>
            <p:nvPr/>
          </p:nvPicPr>
          <p:blipFill rotWithShape="1">
            <a:blip r:embed="rId3"/>
            <a:srcRect l="11769" r="39590" b="21838"/>
            <a:stretch/>
          </p:blipFill>
          <p:spPr>
            <a:xfrm>
              <a:off x="6096000" y="1"/>
              <a:ext cx="6096000" cy="6858000"/>
            </a:xfrm>
            <a:prstGeom prst="rect">
              <a:avLst/>
            </a:prstGeom>
          </p:spPr>
        </p:pic>
        <p:pic>
          <p:nvPicPr>
            <p:cNvPr id="4" name="Picture 3">
              <a:extLst>
                <a:ext uri="{FF2B5EF4-FFF2-40B4-BE49-F238E27FC236}">
                  <a16:creationId xmlns:a16="http://schemas.microsoft.com/office/drawing/2014/main" id="{E7225A24-9021-CF45-8AA4-585830FC2498}"/>
                </a:ext>
              </a:extLst>
            </p:cNvPr>
            <p:cNvPicPr>
              <a:picLocks noChangeAspect="1"/>
            </p:cNvPicPr>
            <p:nvPr/>
          </p:nvPicPr>
          <p:blipFill>
            <a:blip r:embed="rId4"/>
            <a:stretch>
              <a:fillRect/>
            </a:stretch>
          </p:blipFill>
          <p:spPr>
            <a:xfrm>
              <a:off x="6095999" y="3102429"/>
              <a:ext cx="2607129" cy="3415162"/>
            </a:xfrm>
            <a:prstGeom prst="rect">
              <a:avLst/>
            </a:prstGeom>
          </p:spPr>
        </p:pic>
      </p:grpSp>
      <p:grpSp>
        <p:nvGrpSpPr>
          <p:cNvPr id="9" name="Group 8">
            <a:extLst>
              <a:ext uri="{FF2B5EF4-FFF2-40B4-BE49-F238E27FC236}">
                <a16:creationId xmlns:a16="http://schemas.microsoft.com/office/drawing/2014/main" id="{7995BDE9-43D6-664D-862F-8221A33A2076}"/>
              </a:ext>
            </a:extLst>
          </p:cNvPr>
          <p:cNvGrpSpPr/>
          <p:nvPr/>
        </p:nvGrpSpPr>
        <p:grpSpPr>
          <a:xfrm>
            <a:off x="678080" y="1381810"/>
            <a:ext cx="4963648" cy="4031873"/>
            <a:chOff x="678080" y="669955"/>
            <a:chExt cx="4963648" cy="4031873"/>
          </a:xfrm>
        </p:grpSpPr>
        <p:sp>
          <p:nvSpPr>
            <p:cNvPr id="5" name="Rectangle 4">
              <a:extLst>
                <a:ext uri="{FF2B5EF4-FFF2-40B4-BE49-F238E27FC236}">
                  <a16:creationId xmlns:a16="http://schemas.microsoft.com/office/drawing/2014/main" id="{CE775BF6-A318-4267-8140-54E9440ADBFA}"/>
                </a:ext>
              </a:extLst>
            </p:cNvPr>
            <p:cNvSpPr/>
            <p:nvPr/>
          </p:nvSpPr>
          <p:spPr>
            <a:xfrm>
              <a:off x="678081" y="669955"/>
              <a:ext cx="4963647" cy="4031873"/>
            </a:xfrm>
            <a:prstGeom prst="rect">
              <a:avLst/>
            </a:prstGeom>
          </p:spPr>
          <p:txBody>
            <a:bodyPr wrap="square">
              <a:spAutoFit/>
            </a:bodyPr>
            <a:lstStyle/>
            <a:p>
              <a:pPr lvl="0" defTabSz="914400">
                <a:defRPr/>
              </a:pPr>
              <a:r>
                <a:rPr lang="es-MX" sz="3200" dirty="0">
                  <a:solidFill>
                    <a:srgbClr val="41424E"/>
                  </a:solidFill>
                  <a:latin typeface="Segoe UI" panose="020B0502040204020203" pitchFamily="34" charset="0"/>
                </a:rPr>
                <a:t>"Microsoft 365, Dynamics 365 y </a:t>
              </a:r>
              <a:r>
                <a:rPr lang="es-MX" sz="3200" b="1" dirty="0">
                  <a:solidFill>
                    <a:srgbClr val="0077D4"/>
                  </a:solidFill>
                  <a:latin typeface="Segoe UI" panose="020B0502040204020203" pitchFamily="34" charset="0"/>
                </a:rPr>
                <a:t>Power Platform</a:t>
              </a:r>
              <a:r>
                <a:rPr lang="es-MX" sz="3200" dirty="0">
                  <a:solidFill>
                    <a:srgbClr val="41424E"/>
                  </a:solidFill>
                  <a:latin typeface="Segoe UI" panose="020B0502040204020203" pitchFamily="34" charset="0"/>
                </a:rPr>
                <a:t>, además de lo que estamos haciendo con Azure, es el núcleo de lo que estamos haciendo como empresa".
</a:t>
              </a:r>
              <a:endParaRPr kumimoji="0" lang="en-US" sz="3200" b="0" i="0" u="none" strike="noStrike" kern="1200" cap="none" spc="0" normalizeH="0" baseline="0" noProof="0" dirty="0">
                <a:ln>
                  <a:noFill/>
                </a:ln>
                <a:solidFill>
                  <a:srgbClr val="41424E"/>
                </a:solidFill>
                <a:effectLst/>
                <a:uLnTx/>
                <a:uFillTx/>
                <a:latin typeface="Segoe UI" panose="020B0502040204020203" pitchFamily="34" charset="0"/>
                <a:ea typeface="+mn-ea"/>
                <a:cs typeface="+mn-cs"/>
              </a:endParaRPr>
            </a:p>
          </p:txBody>
        </p:sp>
        <p:sp>
          <p:nvSpPr>
            <p:cNvPr id="8" name="Rectangle 7">
              <a:extLst>
                <a:ext uri="{FF2B5EF4-FFF2-40B4-BE49-F238E27FC236}">
                  <a16:creationId xmlns:a16="http://schemas.microsoft.com/office/drawing/2014/main" id="{F873B576-F81E-3F42-9102-7006216E1D7A}"/>
                </a:ext>
              </a:extLst>
            </p:cNvPr>
            <p:cNvSpPr/>
            <p:nvPr/>
          </p:nvSpPr>
          <p:spPr>
            <a:xfrm>
              <a:off x="678080" y="4363274"/>
              <a:ext cx="4600649" cy="338554"/>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41424E"/>
                  </a:solidFill>
                  <a:effectLst/>
                  <a:uLnTx/>
                  <a:uFillTx/>
                  <a:latin typeface="Segoe UI" panose="020B0502040204020203" pitchFamily="34" charset="0"/>
                  <a:ea typeface="+mn-ea"/>
                  <a:cs typeface="+mn-cs"/>
                </a:rPr>
                <a:t>     </a:t>
              </a:r>
              <a:r>
                <a:rPr kumimoji="0" lang="en-US" sz="1600" b="0" i="1" u="none" strike="noStrike" kern="1200" cap="none" spc="0" normalizeH="0" baseline="0" noProof="0" dirty="0">
                  <a:ln>
                    <a:noFill/>
                  </a:ln>
                  <a:solidFill>
                    <a:srgbClr val="0278D7"/>
                  </a:solidFill>
                  <a:effectLst/>
                  <a:uLnTx/>
                  <a:uFillTx/>
                  <a:latin typeface="Segoe UI" panose="020B0502040204020203" pitchFamily="34" charset="0"/>
                  <a:ea typeface="+mn-ea"/>
                  <a:cs typeface="+mn-cs"/>
                </a:rPr>
                <a:t>--Satya Nadella, January 2019</a:t>
              </a:r>
              <a:endParaRPr kumimoji="0" lang="en-US" sz="1600" b="0" i="0" u="none" strike="noStrike" kern="1200" cap="none" spc="0" normalizeH="0" baseline="0" noProof="0" dirty="0">
                <a:ln>
                  <a:noFill/>
                </a:ln>
                <a:solidFill>
                  <a:srgbClr val="0278D7"/>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21029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DDD0FB91-EB2B-42FE-9233-F393EEE78874}"/>
              </a:ext>
            </a:extLst>
          </p:cNvPr>
          <p:cNvCxnSpPr>
            <a:cxnSpLocks/>
            <a:stCxn id="107" idx="2"/>
          </p:cNvCxnSpPr>
          <p:nvPr/>
        </p:nvCxnSpPr>
        <p:spPr>
          <a:xfrm>
            <a:off x="1821698" y="2954866"/>
            <a:ext cx="8167900" cy="5342"/>
          </a:xfrm>
          <a:prstGeom prst="line">
            <a:avLst/>
          </a:prstGeom>
          <a:ln w="15875">
            <a:solidFill>
              <a:schemeClr val="tx1"/>
            </a:solidFill>
            <a:miter lim="800000"/>
            <a:headEnd type="none" w="lg" len="med"/>
            <a:tailEnd type="none" w="lg" len="med"/>
          </a:ln>
          <a:effectLst/>
        </p:spPr>
        <p:style>
          <a:lnRef idx="1">
            <a:schemeClr val="accent1"/>
          </a:lnRef>
          <a:fillRef idx="0">
            <a:schemeClr val="accent1"/>
          </a:fillRef>
          <a:effectRef idx="0">
            <a:schemeClr val="accent1"/>
          </a:effectRef>
          <a:fontRef idx="minor">
            <a:schemeClr val="tx1"/>
          </a:fontRef>
        </p:style>
      </p:cxnSp>
      <p:sp>
        <p:nvSpPr>
          <p:cNvPr id="63" name="Title 1">
            <a:extLst>
              <a:ext uri="{FF2B5EF4-FFF2-40B4-BE49-F238E27FC236}">
                <a16:creationId xmlns:a16="http://schemas.microsoft.com/office/drawing/2014/main" id="{4C1E6A9C-5586-47B8-9AE9-1901B6E355E1}"/>
              </a:ext>
            </a:extLst>
          </p:cNvPr>
          <p:cNvSpPr txBox="1">
            <a:spLocks/>
          </p:cNvSpPr>
          <p:nvPr/>
        </p:nvSpPr>
        <p:spPr>
          <a:xfrm>
            <a:off x="561889" y="456230"/>
            <a:ext cx="8101656"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a:lstStyle>
          <a:p>
            <a:pPr marL="0" marR="0" lvl="0" indent="0" algn="l" defTabSz="932384"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1A1A1A"/>
                </a:solidFill>
                <a:effectLst/>
                <a:uLnTx/>
                <a:uFillTx/>
                <a:latin typeface="Segoe UI Semibold"/>
                <a:ea typeface="+mn-ea"/>
                <a:cs typeface="Segoe UI" pitchFamily="34" charset="0"/>
              </a:rPr>
              <a:t>Microsoft Power Platform</a:t>
            </a:r>
          </a:p>
        </p:txBody>
      </p:sp>
      <p:grpSp>
        <p:nvGrpSpPr>
          <p:cNvPr id="98" name="Group 97">
            <a:extLst>
              <a:ext uri="{FF2B5EF4-FFF2-40B4-BE49-F238E27FC236}">
                <a16:creationId xmlns:a16="http://schemas.microsoft.com/office/drawing/2014/main" id="{CE12E11D-A83F-41A6-BC3E-39B76CC23A19}"/>
              </a:ext>
            </a:extLst>
          </p:cNvPr>
          <p:cNvGrpSpPr>
            <a:grpSpLocks noChangeAspect="1"/>
          </p:cNvGrpSpPr>
          <p:nvPr/>
        </p:nvGrpSpPr>
        <p:grpSpPr>
          <a:xfrm>
            <a:off x="4302245" y="2429236"/>
            <a:ext cx="1051262" cy="1051262"/>
            <a:chOff x="5216175" y="2901971"/>
            <a:chExt cx="1715723" cy="1715723"/>
          </a:xfrm>
          <a:effectLst/>
        </p:grpSpPr>
        <p:sp>
          <p:nvSpPr>
            <p:cNvPr id="118" name="Oval 117">
              <a:extLst>
                <a:ext uri="{FF2B5EF4-FFF2-40B4-BE49-F238E27FC236}">
                  <a16:creationId xmlns:a16="http://schemas.microsoft.com/office/drawing/2014/main" id="{1EDEF4A0-F38D-4EDB-8429-7E0E7E6068ED}"/>
                </a:ext>
              </a:extLst>
            </p:cNvPr>
            <p:cNvSpPr/>
            <p:nvPr/>
          </p:nvSpPr>
          <p:spPr bwMode="auto">
            <a:xfrm>
              <a:off x="5216175" y="2901971"/>
              <a:ext cx="1715723" cy="1715723"/>
            </a:xfrm>
            <a:prstGeom prst="ellipse">
              <a:avLst/>
            </a:prstGeom>
            <a:solidFill>
              <a:srgbClr val="742774"/>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02" tIns="131603" rIns="164502" bIns="131603" numCol="1" spcCol="0" rtlCol="0" fromWordArt="0" anchor="ctr" anchorCtr="0" forceAA="0" compatLnSpc="1">
              <a:prstTxWarp prst="textNoShape">
                <a:avLst/>
              </a:prstTxWarp>
              <a:noAutofit/>
            </a:bodyPr>
            <a:lstStyle/>
            <a:p>
              <a:pPr marL="0" marR="0" lvl="0" indent="0" algn="l" defTabSz="838651"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119" name="Group 4">
              <a:extLst>
                <a:ext uri="{FF2B5EF4-FFF2-40B4-BE49-F238E27FC236}">
                  <a16:creationId xmlns:a16="http://schemas.microsoft.com/office/drawing/2014/main" id="{B24915F4-3375-469B-8F3D-F19EE5A7C51B}"/>
                </a:ext>
              </a:extLst>
            </p:cNvPr>
            <p:cNvGrpSpPr>
              <a:grpSpLocks noChangeAspect="1"/>
            </p:cNvGrpSpPr>
            <p:nvPr/>
          </p:nvGrpSpPr>
          <p:grpSpPr bwMode="auto">
            <a:xfrm>
              <a:off x="5681957" y="3458106"/>
              <a:ext cx="784088" cy="603380"/>
              <a:chOff x="2880" y="2176"/>
              <a:chExt cx="256" cy="197"/>
            </a:xfrm>
            <a:solidFill>
              <a:srgbClr val="D2D2D2"/>
            </a:solidFill>
          </p:grpSpPr>
          <p:sp>
            <p:nvSpPr>
              <p:cNvPr id="120" name="Freeform 5">
                <a:extLst>
                  <a:ext uri="{FF2B5EF4-FFF2-40B4-BE49-F238E27FC236}">
                    <a16:creationId xmlns:a16="http://schemas.microsoft.com/office/drawing/2014/main" id="{1139E122-9A8D-4592-80A0-FE761D7A1665}"/>
                  </a:ext>
                </a:extLst>
              </p:cNvPr>
              <p:cNvSpPr>
                <a:spLocks/>
              </p:cNvSpPr>
              <p:nvPr/>
            </p:nvSpPr>
            <p:spPr bwMode="auto">
              <a:xfrm>
                <a:off x="3017" y="2320"/>
                <a:ext cx="52" cy="5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21" name="Freeform 6">
                <a:extLst>
                  <a:ext uri="{FF2B5EF4-FFF2-40B4-BE49-F238E27FC236}">
                    <a16:creationId xmlns:a16="http://schemas.microsoft.com/office/drawing/2014/main" id="{6FC5D41A-81CC-410A-A87F-49EAA9940A9F}"/>
                  </a:ext>
                </a:extLst>
              </p:cNvPr>
              <p:cNvSpPr>
                <a:spLocks/>
              </p:cNvSpPr>
              <p:nvPr/>
            </p:nvSpPr>
            <p:spPr bwMode="auto">
              <a:xfrm>
                <a:off x="3053" y="2283"/>
                <a:ext cx="52" cy="5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22" name="Freeform 7">
                <a:extLst>
                  <a:ext uri="{FF2B5EF4-FFF2-40B4-BE49-F238E27FC236}">
                    <a16:creationId xmlns:a16="http://schemas.microsoft.com/office/drawing/2014/main" id="{ED373A55-9984-4282-AB95-F131CCC77F19}"/>
                  </a:ext>
                </a:extLst>
              </p:cNvPr>
              <p:cNvSpPr>
                <a:spLocks noEditPoints="1"/>
              </p:cNvSpPr>
              <p:nvPr/>
            </p:nvSpPr>
            <p:spPr bwMode="auto">
              <a:xfrm>
                <a:off x="2909" y="2247"/>
                <a:ext cx="124" cy="126"/>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23" name="Freeform 8">
                <a:extLst>
                  <a:ext uri="{FF2B5EF4-FFF2-40B4-BE49-F238E27FC236}">
                    <a16:creationId xmlns:a16="http://schemas.microsoft.com/office/drawing/2014/main" id="{A1B1CBBF-CADE-43C7-82B8-5B4E006F65A6}"/>
                  </a:ext>
                </a:extLst>
              </p:cNvPr>
              <p:cNvSpPr>
                <a:spLocks/>
              </p:cNvSpPr>
              <p:nvPr/>
            </p:nvSpPr>
            <p:spPr bwMode="auto">
              <a:xfrm>
                <a:off x="3017" y="2247"/>
                <a:ext cx="52" cy="53"/>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24" name="Freeform 9">
                <a:extLst>
                  <a:ext uri="{FF2B5EF4-FFF2-40B4-BE49-F238E27FC236}">
                    <a16:creationId xmlns:a16="http://schemas.microsoft.com/office/drawing/2014/main" id="{6A137F24-C555-42B4-8EE2-2269892676F7}"/>
                  </a:ext>
                </a:extLst>
              </p:cNvPr>
              <p:cNvSpPr>
                <a:spLocks/>
              </p:cNvSpPr>
              <p:nvPr/>
            </p:nvSpPr>
            <p:spPr bwMode="auto">
              <a:xfrm>
                <a:off x="2880" y="2176"/>
                <a:ext cx="256" cy="170"/>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8" name="Group 7">
            <a:extLst>
              <a:ext uri="{FF2B5EF4-FFF2-40B4-BE49-F238E27FC236}">
                <a16:creationId xmlns:a16="http://schemas.microsoft.com/office/drawing/2014/main" id="{444821CC-847D-407E-BF37-C2F779E0C19C}"/>
              </a:ext>
            </a:extLst>
          </p:cNvPr>
          <p:cNvGrpSpPr/>
          <p:nvPr/>
        </p:nvGrpSpPr>
        <p:grpSpPr>
          <a:xfrm>
            <a:off x="1821698" y="2429235"/>
            <a:ext cx="1051262" cy="1496906"/>
            <a:chOff x="3652520" y="2333616"/>
            <a:chExt cx="1051560" cy="1497330"/>
          </a:xfrm>
          <a:effectLst/>
        </p:grpSpPr>
        <p:sp>
          <p:nvSpPr>
            <p:cNvPr id="107" name="Oval 106">
              <a:extLst>
                <a:ext uri="{FF2B5EF4-FFF2-40B4-BE49-F238E27FC236}">
                  <a16:creationId xmlns:a16="http://schemas.microsoft.com/office/drawing/2014/main" id="{28F45A20-B240-4E82-B5FA-B37D401BCE1C}"/>
                </a:ext>
              </a:extLst>
            </p:cNvPr>
            <p:cNvSpPr/>
            <p:nvPr/>
          </p:nvSpPr>
          <p:spPr bwMode="auto">
            <a:xfrm>
              <a:off x="3652520" y="2333616"/>
              <a:ext cx="1051560" cy="1051560"/>
            </a:xfrm>
            <a:prstGeom prst="ellipse">
              <a:avLst/>
            </a:prstGeom>
            <a:solidFill>
              <a:srgbClr val="FFC000"/>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02" tIns="131603" rIns="164502" bIns="131603" numCol="1" spcCol="0" rtlCol="0" fromWordArt="0" anchor="ctr" anchorCtr="0" forceAA="0" compatLnSpc="1">
              <a:prstTxWarp prst="textNoShape">
                <a:avLst/>
              </a:prstTxWarp>
              <a:noAutofit/>
            </a:bodyPr>
            <a:lstStyle/>
            <a:p>
              <a:pPr marL="0" marR="0" lvl="0" indent="0" algn="l" defTabSz="838651"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solidFill>
                  <a:srgbClr val="1A1A1A"/>
                </a:solidFill>
                <a:effectLst/>
                <a:uLnTx/>
                <a:uFillTx/>
                <a:latin typeface="Segoe UI"/>
                <a:ea typeface="+mn-ea"/>
                <a:cs typeface="Segoe UI" pitchFamily="34" charset="0"/>
              </a:endParaRPr>
            </a:p>
          </p:txBody>
        </p:sp>
        <p:grpSp>
          <p:nvGrpSpPr>
            <p:cNvPr id="108" name="Group 12">
              <a:extLst>
                <a:ext uri="{FF2B5EF4-FFF2-40B4-BE49-F238E27FC236}">
                  <a16:creationId xmlns:a16="http://schemas.microsoft.com/office/drawing/2014/main" id="{BEBE1C06-609A-486F-8F71-1A4008D238C9}"/>
                </a:ext>
              </a:extLst>
            </p:cNvPr>
            <p:cNvGrpSpPr>
              <a:grpSpLocks noChangeAspect="1"/>
            </p:cNvGrpSpPr>
            <p:nvPr/>
          </p:nvGrpSpPr>
          <p:grpSpPr bwMode="auto">
            <a:xfrm>
              <a:off x="3936139" y="2675429"/>
              <a:ext cx="484321" cy="367935"/>
              <a:chOff x="4543" y="2176"/>
              <a:chExt cx="258" cy="196"/>
            </a:xfrm>
            <a:solidFill>
              <a:schemeClr val="bg1"/>
            </a:solidFill>
          </p:grpSpPr>
          <p:sp>
            <p:nvSpPr>
              <p:cNvPr id="109" name="Freeform 13">
                <a:extLst>
                  <a:ext uri="{FF2B5EF4-FFF2-40B4-BE49-F238E27FC236}">
                    <a16:creationId xmlns:a16="http://schemas.microsoft.com/office/drawing/2014/main" id="{205CD46B-A014-4A82-A9B6-843CD898AF78}"/>
                  </a:ext>
                </a:extLst>
              </p:cNvPr>
              <p:cNvSpPr>
                <a:spLocks/>
              </p:cNvSpPr>
              <p:nvPr/>
            </p:nvSpPr>
            <p:spPr bwMode="auto">
              <a:xfrm>
                <a:off x="4543" y="2176"/>
                <a:ext cx="258" cy="170"/>
              </a:xfrm>
              <a:custGeom>
                <a:avLst/>
                <a:gdLst>
                  <a:gd name="T0" fmla="*/ 635 w 720"/>
                  <a:gd name="T1" fmla="*/ 467 h 467"/>
                  <a:gd name="T2" fmla="*/ 620 w 720"/>
                  <a:gd name="T3" fmla="*/ 467 h 467"/>
                  <a:gd name="T4" fmla="*/ 620 w 720"/>
                  <a:gd name="T5" fmla="*/ 438 h 467"/>
                  <a:gd name="T6" fmla="*/ 635 w 720"/>
                  <a:gd name="T7" fmla="*/ 438 h 467"/>
                  <a:gd name="T8" fmla="*/ 691 w 720"/>
                  <a:gd name="T9" fmla="*/ 382 h 467"/>
                  <a:gd name="T10" fmla="*/ 691 w 720"/>
                  <a:gd name="T11" fmla="*/ 85 h 467"/>
                  <a:gd name="T12" fmla="*/ 635 w 720"/>
                  <a:gd name="T13" fmla="*/ 29 h 467"/>
                  <a:gd name="T14" fmla="*/ 85 w 720"/>
                  <a:gd name="T15" fmla="*/ 29 h 467"/>
                  <a:gd name="T16" fmla="*/ 29 w 720"/>
                  <a:gd name="T17" fmla="*/ 85 h 467"/>
                  <a:gd name="T18" fmla="*/ 29 w 720"/>
                  <a:gd name="T19" fmla="*/ 382 h 467"/>
                  <a:gd name="T20" fmla="*/ 85 w 720"/>
                  <a:gd name="T21" fmla="*/ 438 h 467"/>
                  <a:gd name="T22" fmla="*/ 99 w 720"/>
                  <a:gd name="T23" fmla="*/ 438 h 467"/>
                  <a:gd name="T24" fmla="*/ 99 w 720"/>
                  <a:gd name="T25" fmla="*/ 467 h 467"/>
                  <a:gd name="T26" fmla="*/ 85 w 720"/>
                  <a:gd name="T27" fmla="*/ 467 h 467"/>
                  <a:gd name="T28" fmla="*/ 0 w 720"/>
                  <a:gd name="T29" fmla="*/ 382 h 467"/>
                  <a:gd name="T30" fmla="*/ 0 w 720"/>
                  <a:gd name="T31" fmla="*/ 85 h 467"/>
                  <a:gd name="T32" fmla="*/ 85 w 720"/>
                  <a:gd name="T33" fmla="*/ 0 h 467"/>
                  <a:gd name="T34" fmla="*/ 635 w 720"/>
                  <a:gd name="T35" fmla="*/ 0 h 467"/>
                  <a:gd name="T36" fmla="*/ 720 w 720"/>
                  <a:gd name="T37" fmla="*/ 85 h 467"/>
                  <a:gd name="T38" fmla="*/ 720 w 720"/>
                  <a:gd name="T39" fmla="*/ 382 h 467"/>
                  <a:gd name="T40" fmla="*/ 635 w 720"/>
                  <a:gd name="T41"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0" h="467">
                    <a:moveTo>
                      <a:pt x="635" y="467"/>
                    </a:moveTo>
                    <a:cubicBezTo>
                      <a:pt x="620" y="467"/>
                      <a:pt x="620" y="467"/>
                      <a:pt x="620" y="467"/>
                    </a:cubicBezTo>
                    <a:cubicBezTo>
                      <a:pt x="620" y="438"/>
                      <a:pt x="620" y="438"/>
                      <a:pt x="620" y="438"/>
                    </a:cubicBezTo>
                    <a:cubicBezTo>
                      <a:pt x="635" y="438"/>
                      <a:pt x="635" y="438"/>
                      <a:pt x="635" y="438"/>
                    </a:cubicBezTo>
                    <a:cubicBezTo>
                      <a:pt x="666" y="438"/>
                      <a:pt x="691" y="413"/>
                      <a:pt x="691" y="382"/>
                    </a:cubicBezTo>
                    <a:cubicBezTo>
                      <a:pt x="691" y="85"/>
                      <a:pt x="691" y="85"/>
                      <a:pt x="691" y="85"/>
                    </a:cubicBezTo>
                    <a:cubicBezTo>
                      <a:pt x="691" y="54"/>
                      <a:pt x="666" y="29"/>
                      <a:pt x="635" y="29"/>
                    </a:cubicBezTo>
                    <a:cubicBezTo>
                      <a:pt x="85" y="29"/>
                      <a:pt x="85" y="29"/>
                      <a:pt x="85" y="29"/>
                    </a:cubicBezTo>
                    <a:cubicBezTo>
                      <a:pt x="54" y="29"/>
                      <a:pt x="29" y="54"/>
                      <a:pt x="29" y="85"/>
                    </a:cubicBezTo>
                    <a:cubicBezTo>
                      <a:pt x="29" y="382"/>
                      <a:pt x="29" y="382"/>
                      <a:pt x="29" y="382"/>
                    </a:cubicBezTo>
                    <a:cubicBezTo>
                      <a:pt x="29" y="413"/>
                      <a:pt x="54" y="438"/>
                      <a:pt x="85" y="438"/>
                    </a:cubicBezTo>
                    <a:cubicBezTo>
                      <a:pt x="99" y="438"/>
                      <a:pt x="99" y="438"/>
                      <a:pt x="99" y="438"/>
                    </a:cubicBezTo>
                    <a:cubicBezTo>
                      <a:pt x="99" y="467"/>
                      <a:pt x="99" y="467"/>
                      <a:pt x="99" y="467"/>
                    </a:cubicBezTo>
                    <a:cubicBezTo>
                      <a:pt x="85" y="467"/>
                      <a:pt x="85" y="467"/>
                      <a:pt x="85" y="467"/>
                    </a:cubicBezTo>
                    <a:cubicBezTo>
                      <a:pt x="38" y="467"/>
                      <a:pt x="0" y="429"/>
                      <a:pt x="0" y="382"/>
                    </a:cubicBezTo>
                    <a:cubicBezTo>
                      <a:pt x="0" y="85"/>
                      <a:pt x="0" y="85"/>
                      <a:pt x="0" y="85"/>
                    </a:cubicBezTo>
                    <a:cubicBezTo>
                      <a:pt x="0" y="38"/>
                      <a:pt x="38" y="0"/>
                      <a:pt x="85" y="0"/>
                    </a:cubicBezTo>
                    <a:cubicBezTo>
                      <a:pt x="635" y="0"/>
                      <a:pt x="635" y="0"/>
                      <a:pt x="635" y="0"/>
                    </a:cubicBezTo>
                    <a:cubicBezTo>
                      <a:pt x="682" y="0"/>
                      <a:pt x="720" y="38"/>
                      <a:pt x="720" y="85"/>
                    </a:cubicBezTo>
                    <a:cubicBezTo>
                      <a:pt x="720" y="382"/>
                      <a:pt x="720" y="382"/>
                      <a:pt x="720" y="382"/>
                    </a:cubicBezTo>
                    <a:cubicBezTo>
                      <a:pt x="720" y="429"/>
                      <a:pt x="682" y="467"/>
                      <a:pt x="635" y="46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latin typeface="Segoe UI Semilight"/>
                  <a:ea typeface="+mn-ea"/>
                  <a:cs typeface="+mn-cs"/>
                </a:endParaRPr>
              </a:p>
            </p:txBody>
          </p:sp>
          <p:sp>
            <p:nvSpPr>
              <p:cNvPr id="110" name="Freeform 14">
                <a:extLst>
                  <a:ext uri="{FF2B5EF4-FFF2-40B4-BE49-F238E27FC236}">
                    <a16:creationId xmlns:a16="http://schemas.microsoft.com/office/drawing/2014/main" id="{2096627B-9B88-4BD1-927D-A2D1075DE28B}"/>
                  </a:ext>
                </a:extLst>
              </p:cNvPr>
              <p:cNvSpPr>
                <a:spLocks/>
              </p:cNvSpPr>
              <p:nvPr/>
            </p:nvSpPr>
            <p:spPr bwMode="auto">
              <a:xfrm>
                <a:off x="4591" y="2311"/>
                <a:ext cx="28" cy="61"/>
              </a:xfrm>
              <a:custGeom>
                <a:avLst/>
                <a:gdLst>
                  <a:gd name="T0" fmla="*/ 40 w 79"/>
                  <a:gd name="T1" fmla="*/ 169 h 169"/>
                  <a:gd name="T2" fmla="*/ 0 w 79"/>
                  <a:gd name="T3" fmla="*/ 130 h 169"/>
                  <a:gd name="T4" fmla="*/ 0 w 79"/>
                  <a:gd name="T5" fmla="*/ 39 h 169"/>
                  <a:gd name="T6" fmla="*/ 40 w 79"/>
                  <a:gd name="T7" fmla="*/ 0 h 169"/>
                  <a:gd name="T8" fmla="*/ 40 w 79"/>
                  <a:gd name="T9" fmla="*/ 0 h 169"/>
                  <a:gd name="T10" fmla="*/ 79 w 79"/>
                  <a:gd name="T11" fmla="*/ 39 h 169"/>
                  <a:gd name="T12" fmla="*/ 79 w 79"/>
                  <a:gd name="T13" fmla="*/ 130 h 169"/>
                  <a:gd name="T14" fmla="*/ 40 w 79"/>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69">
                    <a:moveTo>
                      <a:pt x="40" y="169"/>
                    </a:moveTo>
                    <a:cubicBezTo>
                      <a:pt x="18" y="169"/>
                      <a:pt x="0" y="152"/>
                      <a:pt x="0" y="130"/>
                    </a:cubicBezTo>
                    <a:cubicBezTo>
                      <a:pt x="0" y="39"/>
                      <a:pt x="0" y="39"/>
                      <a:pt x="0" y="39"/>
                    </a:cubicBezTo>
                    <a:cubicBezTo>
                      <a:pt x="0" y="17"/>
                      <a:pt x="18" y="0"/>
                      <a:pt x="40" y="0"/>
                    </a:cubicBezTo>
                    <a:cubicBezTo>
                      <a:pt x="40" y="0"/>
                      <a:pt x="40" y="0"/>
                      <a:pt x="40" y="0"/>
                    </a:cubicBezTo>
                    <a:cubicBezTo>
                      <a:pt x="62" y="0"/>
                      <a:pt x="79" y="17"/>
                      <a:pt x="79" y="39"/>
                    </a:cubicBezTo>
                    <a:cubicBezTo>
                      <a:pt x="79" y="130"/>
                      <a:pt x="79" y="130"/>
                      <a:pt x="79" y="130"/>
                    </a:cubicBezTo>
                    <a:cubicBezTo>
                      <a:pt x="79" y="152"/>
                      <a:pt x="62" y="169"/>
                      <a:pt x="40"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latin typeface="Segoe UI Semilight"/>
                  <a:ea typeface="+mn-ea"/>
                  <a:cs typeface="+mn-cs"/>
                </a:endParaRPr>
              </a:p>
            </p:txBody>
          </p:sp>
          <p:sp>
            <p:nvSpPr>
              <p:cNvPr id="111" name="Freeform 15">
                <a:extLst>
                  <a:ext uri="{FF2B5EF4-FFF2-40B4-BE49-F238E27FC236}">
                    <a16:creationId xmlns:a16="http://schemas.microsoft.com/office/drawing/2014/main" id="{C334BDA8-F437-49D1-988E-96B90D9653FD}"/>
                  </a:ext>
                </a:extLst>
              </p:cNvPr>
              <p:cNvSpPr>
                <a:spLocks/>
              </p:cNvSpPr>
              <p:nvPr/>
            </p:nvSpPr>
            <p:spPr bwMode="auto">
              <a:xfrm>
                <a:off x="4635" y="2259"/>
                <a:ext cx="29" cy="113"/>
              </a:xfrm>
              <a:custGeom>
                <a:avLst/>
                <a:gdLst>
                  <a:gd name="T0" fmla="*/ 40 w 79"/>
                  <a:gd name="T1" fmla="*/ 312 h 312"/>
                  <a:gd name="T2" fmla="*/ 0 w 79"/>
                  <a:gd name="T3" fmla="*/ 273 h 312"/>
                  <a:gd name="T4" fmla="*/ 0 w 79"/>
                  <a:gd name="T5" fmla="*/ 40 h 312"/>
                  <a:gd name="T6" fmla="*/ 40 w 79"/>
                  <a:gd name="T7" fmla="*/ 0 h 312"/>
                  <a:gd name="T8" fmla="*/ 79 w 79"/>
                  <a:gd name="T9" fmla="*/ 40 h 312"/>
                  <a:gd name="T10" fmla="*/ 79 w 79"/>
                  <a:gd name="T11" fmla="*/ 273 h 312"/>
                  <a:gd name="T12" fmla="*/ 40 w 79"/>
                  <a:gd name="T13" fmla="*/ 312 h 312"/>
                </a:gdLst>
                <a:ahLst/>
                <a:cxnLst>
                  <a:cxn ang="0">
                    <a:pos x="T0" y="T1"/>
                  </a:cxn>
                  <a:cxn ang="0">
                    <a:pos x="T2" y="T3"/>
                  </a:cxn>
                  <a:cxn ang="0">
                    <a:pos x="T4" y="T5"/>
                  </a:cxn>
                  <a:cxn ang="0">
                    <a:pos x="T6" y="T7"/>
                  </a:cxn>
                  <a:cxn ang="0">
                    <a:pos x="T8" y="T9"/>
                  </a:cxn>
                  <a:cxn ang="0">
                    <a:pos x="T10" y="T11"/>
                  </a:cxn>
                  <a:cxn ang="0">
                    <a:pos x="T12" y="T13"/>
                  </a:cxn>
                </a:cxnLst>
                <a:rect l="0" t="0" r="r" b="b"/>
                <a:pathLst>
                  <a:path w="79" h="312">
                    <a:moveTo>
                      <a:pt x="40" y="312"/>
                    </a:moveTo>
                    <a:cubicBezTo>
                      <a:pt x="18" y="312"/>
                      <a:pt x="0" y="295"/>
                      <a:pt x="0" y="273"/>
                    </a:cubicBezTo>
                    <a:cubicBezTo>
                      <a:pt x="0" y="40"/>
                      <a:pt x="0" y="40"/>
                      <a:pt x="0" y="40"/>
                    </a:cubicBezTo>
                    <a:cubicBezTo>
                      <a:pt x="0" y="18"/>
                      <a:pt x="18" y="0"/>
                      <a:pt x="40" y="0"/>
                    </a:cubicBezTo>
                    <a:cubicBezTo>
                      <a:pt x="62" y="0"/>
                      <a:pt x="79" y="18"/>
                      <a:pt x="79" y="40"/>
                    </a:cubicBezTo>
                    <a:cubicBezTo>
                      <a:pt x="79" y="273"/>
                      <a:pt x="79" y="273"/>
                      <a:pt x="79" y="273"/>
                    </a:cubicBezTo>
                    <a:cubicBezTo>
                      <a:pt x="79" y="295"/>
                      <a:pt x="62" y="312"/>
                      <a:pt x="40" y="3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latin typeface="Segoe UI Semilight"/>
                  <a:ea typeface="+mn-ea"/>
                  <a:cs typeface="+mn-cs"/>
                </a:endParaRPr>
              </a:p>
            </p:txBody>
          </p:sp>
          <p:sp>
            <p:nvSpPr>
              <p:cNvPr id="112" name="Freeform 16">
                <a:extLst>
                  <a:ext uri="{FF2B5EF4-FFF2-40B4-BE49-F238E27FC236}">
                    <a16:creationId xmlns:a16="http://schemas.microsoft.com/office/drawing/2014/main" id="{D47FDF7F-2B5D-4FD9-95A8-9D62F5A38EFB}"/>
                  </a:ext>
                </a:extLst>
              </p:cNvPr>
              <p:cNvSpPr>
                <a:spLocks/>
              </p:cNvSpPr>
              <p:nvPr/>
            </p:nvSpPr>
            <p:spPr bwMode="auto">
              <a:xfrm>
                <a:off x="4724" y="2223"/>
                <a:ext cx="29" cy="149"/>
              </a:xfrm>
              <a:custGeom>
                <a:avLst/>
                <a:gdLst>
                  <a:gd name="T0" fmla="*/ 40 w 79"/>
                  <a:gd name="T1" fmla="*/ 409 h 409"/>
                  <a:gd name="T2" fmla="*/ 0 w 79"/>
                  <a:gd name="T3" fmla="*/ 370 h 409"/>
                  <a:gd name="T4" fmla="*/ 0 w 79"/>
                  <a:gd name="T5" fmla="*/ 39 h 409"/>
                  <a:gd name="T6" fmla="*/ 40 w 79"/>
                  <a:gd name="T7" fmla="*/ 0 h 409"/>
                  <a:gd name="T8" fmla="*/ 79 w 79"/>
                  <a:gd name="T9" fmla="*/ 39 h 409"/>
                  <a:gd name="T10" fmla="*/ 79 w 79"/>
                  <a:gd name="T11" fmla="*/ 370 h 409"/>
                  <a:gd name="T12" fmla="*/ 40 w 79"/>
                  <a:gd name="T13" fmla="*/ 409 h 409"/>
                </a:gdLst>
                <a:ahLst/>
                <a:cxnLst>
                  <a:cxn ang="0">
                    <a:pos x="T0" y="T1"/>
                  </a:cxn>
                  <a:cxn ang="0">
                    <a:pos x="T2" y="T3"/>
                  </a:cxn>
                  <a:cxn ang="0">
                    <a:pos x="T4" y="T5"/>
                  </a:cxn>
                  <a:cxn ang="0">
                    <a:pos x="T6" y="T7"/>
                  </a:cxn>
                  <a:cxn ang="0">
                    <a:pos x="T8" y="T9"/>
                  </a:cxn>
                  <a:cxn ang="0">
                    <a:pos x="T10" y="T11"/>
                  </a:cxn>
                  <a:cxn ang="0">
                    <a:pos x="T12" y="T13"/>
                  </a:cxn>
                </a:cxnLst>
                <a:rect l="0" t="0" r="r" b="b"/>
                <a:pathLst>
                  <a:path w="79" h="409">
                    <a:moveTo>
                      <a:pt x="40" y="409"/>
                    </a:moveTo>
                    <a:cubicBezTo>
                      <a:pt x="18" y="409"/>
                      <a:pt x="0" y="392"/>
                      <a:pt x="0" y="370"/>
                    </a:cubicBezTo>
                    <a:cubicBezTo>
                      <a:pt x="0" y="39"/>
                      <a:pt x="0" y="39"/>
                      <a:pt x="0" y="39"/>
                    </a:cubicBezTo>
                    <a:cubicBezTo>
                      <a:pt x="0" y="18"/>
                      <a:pt x="18" y="0"/>
                      <a:pt x="40" y="0"/>
                    </a:cubicBezTo>
                    <a:cubicBezTo>
                      <a:pt x="61" y="0"/>
                      <a:pt x="79" y="18"/>
                      <a:pt x="79" y="39"/>
                    </a:cubicBezTo>
                    <a:cubicBezTo>
                      <a:pt x="79" y="370"/>
                      <a:pt x="79" y="370"/>
                      <a:pt x="79" y="370"/>
                    </a:cubicBezTo>
                    <a:cubicBezTo>
                      <a:pt x="79" y="392"/>
                      <a:pt x="61" y="409"/>
                      <a:pt x="40" y="40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latin typeface="Segoe UI Semilight"/>
                  <a:ea typeface="+mn-ea"/>
                  <a:cs typeface="+mn-cs"/>
                </a:endParaRPr>
              </a:p>
            </p:txBody>
          </p:sp>
          <p:sp>
            <p:nvSpPr>
              <p:cNvPr id="113" name="Freeform 17">
                <a:extLst>
                  <a:ext uri="{FF2B5EF4-FFF2-40B4-BE49-F238E27FC236}">
                    <a16:creationId xmlns:a16="http://schemas.microsoft.com/office/drawing/2014/main" id="{29251F67-3E7A-4AB6-B764-25FEA60FFA12}"/>
                  </a:ext>
                </a:extLst>
              </p:cNvPr>
              <p:cNvSpPr>
                <a:spLocks/>
              </p:cNvSpPr>
              <p:nvPr/>
            </p:nvSpPr>
            <p:spPr bwMode="auto">
              <a:xfrm>
                <a:off x="4680" y="2280"/>
                <a:ext cx="28" cy="92"/>
              </a:xfrm>
              <a:custGeom>
                <a:avLst/>
                <a:gdLst>
                  <a:gd name="T0" fmla="*/ 40 w 79"/>
                  <a:gd name="T1" fmla="*/ 252 h 252"/>
                  <a:gd name="T2" fmla="*/ 0 w 79"/>
                  <a:gd name="T3" fmla="*/ 213 h 252"/>
                  <a:gd name="T4" fmla="*/ 0 w 79"/>
                  <a:gd name="T5" fmla="*/ 40 h 252"/>
                  <a:gd name="T6" fmla="*/ 40 w 79"/>
                  <a:gd name="T7" fmla="*/ 0 h 252"/>
                  <a:gd name="T8" fmla="*/ 79 w 79"/>
                  <a:gd name="T9" fmla="*/ 40 h 252"/>
                  <a:gd name="T10" fmla="*/ 79 w 79"/>
                  <a:gd name="T11" fmla="*/ 213 h 252"/>
                  <a:gd name="T12" fmla="*/ 40 w 79"/>
                  <a:gd name="T13" fmla="*/ 252 h 252"/>
                </a:gdLst>
                <a:ahLst/>
                <a:cxnLst>
                  <a:cxn ang="0">
                    <a:pos x="T0" y="T1"/>
                  </a:cxn>
                  <a:cxn ang="0">
                    <a:pos x="T2" y="T3"/>
                  </a:cxn>
                  <a:cxn ang="0">
                    <a:pos x="T4" y="T5"/>
                  </a:cxn>
                  <a:cxn ang="0">
                    <a:pos x="T6" y="T7"/>
                  </a:cxn>
                  <a:cxn ang="0">
                    <a:pos x="T8" y="T9"/>
                  </a:cxn>
                  <a:cxn ang="0">
                    <a:pos x="T10" y="T11"/>
                  </a:cxn>
                  <a:cxn ang="0">
                    <a:pos x="T12" y="T13"/>
                  </a:cxn>
                </a:cxnLst>
                <a:rect l="0" t="0" r="r" b="b"/>
                <a:pathLst>
                  <a:path w="79" h="252">
                    <a:moveTo>
                      <a:pt x="40" y="252"/>
                    </a:moveTo>
                    <a:cubicBezTo>
                      <a:pt x="18" y="252"/>
                      <a:pt x="0" y="235"/>
                      <a:pt x="0" y="213"/>
                    </a:cubicBezTo>
                    <a:cubicBezTo>
                      <a:pt x="0" y="40"/>
                      <a:pt x="0" y="40"/>
                      <a:pt x="0" y="40"/>
                    </a:cubicBezTo>
                    <a:cubicBezTo>
                      <a:pt x="0" y="18"/>
                      <a:pt x="18" y="0"/>
                      <a:pt x="40" y="0"/>
                    </a:cubicBezTo>
                    <a:cubicBezTo>
                      <a:pt x="61" y="0"/>
                      <a:pt x="79" y="18"/>
                      <a:pt x="79" y="40"/>
                    </a:cubicBezTo>
                    <a:cubicBezTo>
                      <a:pt x="79" y="213"/>
                      <a:pt x="79" y="213"/>
                      <a:pt x="79" y="213"/>
                    </a:cubicBezTo>
                    <a:cubicBezTo>
                      <a:pt x="79" y="235"/>
                      <a:pt x="62" y="252"/>
                      <a:pt x="40" y="2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latin typeface="Segoe UI Semilight"/>
                  <a:ea typeface="+mn-ea"/>
                  <a:cs typeface="+mn-cs"/>
                </a:endParaRPr>
              </a:p>
            </p:txBody>
          </p:sp>
        </p:grpSp>
        <p:sp>
          <p:nvSpPr>
            <p:cNvPr id="17" name="Rectangle 16">
              <a:extLst>
                <a:ext uri="{FF2B5EF4-FFF2-40B4-BE49-F238E27FC236}">
                  <a16:creationId xmlns:a16="http://schemas.microsoft.com/office/drawing/2014/main" id="{F3DD603F-7F47-43E6-B1AC-13C35FAABCC8}"/>
                </a:ext>
              </a:extLst>
            </p:cNvPr>
            <p:cNvSpPr/>
            <p:nvPr/>
          </p:nvSpPr>
          <p:spPr bwMode="auto">
            <a:xfrm>
              <a:off x="3902202" y="3634096"/>
              <a:ext cx="552196" cy="1968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8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Power BI</a:t>
              </a:r>
            </a:p>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Business analytics</a:t>
              </a:r>
            </a:p>
          </p:txBody>
        </p:sp>
      </p:grpSp>
      <p:sp>
        <p:nvSpPr>
          <p:cNvPr id="128" name="Rectangle 127">
            <a:extLst>
              <a:ext uri="{FF2B5EF4-FFF2-40B4-BE49-F238E27FC236}">
                <a16:creationId xmlns:a16="http://schemas.microsoft.com/office/drawing/2014/main" id="{E00758DF-4989-4603-88C7-7F5C9861F625}"/>
              </a:ext>
            </a:extLst>
          </p:cNvPr>
          <p:cNvSpPr/>
          <p:nvPr/>
        </p:nvSpPr>
        <p:spPr bwMode="auto">
          <a:xfrm>
            <a:off x="4551857" y="3729348"/>
            <a:ext cx="552039" cy="10366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800" b="1" i="0" u="none" strike="noStrike" kern="1200" cap="none" spc="0" normalizeH="0" baseline="0" noProof="0">
                <a:ln>
                  <a:noFill/>
                </a:ln>
                <a:solidFill>
                  <a:srgbClr val="1A1A1A"/>
                </a:solidFill>
                <a:effectLst/>
                <a:uLnTx/>
                <a:uFillTx/>
                <a:latin typeface="Segoe UI"/>
                <a:ea typeface="+mn-ea"/>
                <a:cs typeface="Segoe UI" pitchFamily="34" charset="0"/>
              </a:rPr>
              <a:t>Power Apps</a:t>
            </a:r>
          </a:p>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 development</a:t>
            </a:r>
          </a:p>
        </p:txBody>
      </p:sp>
      <p:grpSp>
        <p:nvGrpSpPr>
          <p:cNvPr id="7" name="Group 6">
            <a:extLst>
              <a:ext uri="{FF2B5EF4-FFF2-40B4-BE49-F238E27FC236}">
                <a16:creationId xmlns:a16="http://schemas.microsoft.com/office/drawing/2014/main" id="{36A25DC1-39A2-409B-A8B9-3CC71C46A14F}"/>
              </a:ext>
            </a:extLst>
          </p:cNvPr>
          <p:cNvGrpSpPr/>
          <p:nvPr/>
        </p:nvGrpSpPr>
        <p:grpSpPr>
          <a:xfrm>
            <a:off x="6528258" y="2417400"/>
            <a:ext cx="1555241" cy="2351956"/>
            <a:chOff x="7233314" y="2333616"/>
            <a:chExt cx="1555682" cy="2352623"/>
          </a:xfrm>
          <a:effectLst/>
        </p:grpSpPr>
        <p:grpSp>
          <p:nvGrpSpPr>
            <p:cNvPr id="100" name="Group 99">
              <a:extLst>
                <a:ext uri="{FF2B5EF4-FFF2-40B4-BE49-F238E27FC236}">
                  <a16:creationId xmlns:a16="http://schemas.microsoft.com/office/drawing/2014/main" id="{1E9DD084-E2F0-42BC-A037-38C6CFC4B075}"/>
                </a:ext>
              </a:extLst>
            </p:cNvPr>
            <p:cNvGrpSpPr/>
            <p:nvPr/>
          </p:nvGrpSpPr>
          <p:grpSpPr>
            <a:xfrm>
              <a:off x="7487920" y="2333616"/>
              <a:ext cx="1051560" cy="1051560"/>
              <a:chOff x="4726930" y="4471473"/>
              <a:chExt cx="703088" cy="703088"/>
            </a:xfrm>
            <a:effectLst>
              <a:outerShdw blurRad="177800" dist="177800" dir="5400000" algn="t" rotWithShape="0">
                <a:prstClr val="black">
                  <a:alpha val="10000"/>
                </a:prstClr>
              </a:outerShdw>
            </a:effectLst>
          </p:grpSpPr>
          <p:sp>
            <p:nvSpPr>
              <p:cNvPr id="114" name="Oval 113">
                <a:extLst>
                  <a:ext uri="{FF2B5EF4-FFF2-40B4-BE49-F238E27FC236}">
                    <a16:creationId xmlns:a16="http://schemas.microsoft.com/office/drawing/2014/main" id="{7177F338-8EF3-47F7-BEE4-38AC5F78A2E9}"/>
                  </a:ext>
                </a:extLst>
              </p:cNvPr>
              <p:cNvSpPr/>
              <p:nvPr/>
            </p:nvSpPr>
            <p:spPr bwMode="auto">
              <a:xfrm>
                <a:off x="4726930" y="4471473"/>
                <a:ext cx="703088" cy="703088"/>
              </a:xfrm>
              <a:prstGeom prst="ellipse">
                <a:avLst/>
              </a:prstGeom>
              <a:solidFill>
                <a:srgbClr val="287EFF"/>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02" tIns="131603" rIns="164502" bIns="131603" numCol="1" spcCol="0" rtlCol="0" fromWordArt="0" anchor="ctr" anchorCtr="0" forceAA="0" compatLnSpc="1">
                <a:prstTxWarp prst="textNoShape">
                  <a:avLst/>
                </a:prstTxWarp>
                <a:noAutofit/>
              </a:bodyPr>
              <a:lstStyle/>
              <a:p>
                <a:pPr marL="0" marR="0" lvl="0" indent="0" algn="l" defTabSz="838651"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solidFill>
                    <a:srgbClr val="1A1A1A"/>
                  </a:solidFill>
                  <a:effectLst/>
                  <a:uLnTx/>
                  <a:uFillTx/>
                  <a:latin typeface="Segoe UI"/>
                  <a:ea typeface="+mn-ea"/>
                  <a:cs typeface="Segoe UI" pitchFamily="34" charset="0"/>
                </a:endParaRPr>
              </a:p>
            </p:txBody>
          </p:sp>
          <p:grpSp>
            <p:nvGrpSpPr>
              <p:cNvPr id="115" name="Group 114">
                <a:extLst>
                  <a:ext uri="{FF2B5EF4-FFF2-40B4-BE49-F238E27FC236}">
                    <a16:creationId xmlns:a16="http://schemas.microsoft.com/office/drawing/2014/main" id="{E3996239-B2B9-4496-A7D3-A39DA171609D}"/>
                  </a:ext>
                </a:extLst>
              </p:cNvPr>
              <p:cNvGrpSpPr/>
              <p:nvPr/>
            </p:nvGrpSpPr>
            <p:grpSpPr>
              <a:xfrm>
                <a:off x="4902990" y="4689695"/>
                <a:ext cx="350968" cy="266644"/>
                <a:chOff x="-1146792" y="678443"/>
                <a:chExt cx="1017587" cy="773113"/>
              </a:xfrm>
              <a:solidFill>
                <a:srgbClr val="D2D2D2"/>
              </a:solidFill>
            </p:grpSpPr>
            <p:sp>
              <p:nvSpPr>
                <p:cNvPr id="116" name="Freeform 5">
                  <a:extLst>
                    <a:ext uri="{FF2B5EF4-FFF2-40B4-BE49-F238E27FC236}">
                      <a16:creationId xmlns:a16="http://schemas.microsoft.com/office/drawing/2014/main" id="{3B50786F-E7AF-418A-849D-5CC39CD2173D}"/>
                    </a:ext>
                  </a:extLst>
                </p:cNvPr>
                <p:cNvSpPr>
                  <a:spLocks/>
                </p:cNvSpPr>
                <p:nvPr/>
              </p:nvSpPr>
              <p:spPr bwMode="auto">
                <a:xfrm>
                  <a:off x="-1146792" y="678443"/>
                  <a:ext cx="1017587" cy="669925"/>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4" tIns="43928" rIns="87854"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390"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srgbClr val="1A1A1A"/>
                    </a:solidFill>
                    <a:effectLst/>
                    <a:uLnTx/>
                    <a:uFillTx/>
                    <a:latin typeface="Segoe UI"/>
                    <a:ea typeface="+mn-ea"/>
                    <a:cs typeface="+mn-cs"/>
                  </a:endParaRPr>
                </a:p>
              </p:txBody>
            </p:sp>
            <p:sp>
              <p:nvSpPr>
                <p:cNvPr id="117" name="Freeform 6">
                  <a:extLst>
                    <a:ext uri="{FF2B5EF4-FFF2-40B4-BE49-F238E27FC236}">
                      <a16:creationId xmlns:a16="http://schemas.microsoft.com/office/drawing/2014/main" id="{DD9B0C91-7EF5-4028-A72A-BC28868B03AE}"/>
                    </a:ext>
                  </a:extLst>
                </p:cNvPr>
                <p:cNvSpPr>
                  <a:spLocks noEditPoints="1"/>
                </p:cNvSpPr>
                <p:nvPr/>
              </p:nvSpPr>
              <p:spPr bwMode="auto">
                <a:xfrm>
                  <a:off x="-1146792" y="845131"/>
                  <a:ext cx="777875" cy="606425"/>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4" tIns="43928" rIns="87854"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390"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srgbClr val="1A1A1A"/>
                    </a:solidFill>
                    <a:effectLst/>
                    <a:uLnTx/>
                    <a:uFillTx/>
                    <a:latin typeface="Segoe UI"/>
                    <a:ea typeface="+mn-ea"/>
                    <a:cs typeface="+mn-cs"/>
                  </a:endParaRPr>
                </a:p>
              </p:txBody>
            </p:sp>
          </p:grpSp>
        </p:grpSp>
        <p:sp>
          <p:nvSpPr>
            <p:cNvPr id="129" name="Rectangle 128">
              <a:extLst>
                <a:ext uri="{FF2B5EF4-FFF2-40B4-BE49-F238E27FC236}">
                  <a16:creationId xmlns:a16="http://schemas.microsoft.com/office/drawing/2014/main" id="{79814888-8963-4CFD-8FB2-F655784DA35D}"/>
                </a:ext>
              </a:extLst>
            </p:cNvPr>
            <p:cNvSpPr/>
            <p:nvPr/>
          </p:nvSpPr>
          <p:spPr bwMode="auto">
            <a:xfrm>
              <a:off x="7233314" y="3637428"/>
              <a:ext cx="1555682" cy="10488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800" b="1" i="0" u="none" strike="noStrike" kern="1200" cap="none" spc="0" normalizeH="0" baseline="0" noProof="0">
                  <a:ln>
                    <a:noFill/>
                  </a:ln>
                  <a:solidFill>
                    <a:srgbClr val="1A1A1A"/>
                  </a:solidFill>
                  <a:effectLst/>
                  <a:uLnTx/>
                  <a:uFillTx/>
                  <a:latin typeface="Segoe UI"/>
                  <a:ea typeface="+mn-ea"/>
                  <a:cs typeface="Segoe UI" pitchFamily="34" charset="0"/>
                </a:rPr>
                <a:t>Power Automate</a:t>
              </a:r>
            </a:p>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Process automation</a:t>
              </a:r>
            </a:p>
          </p:txBody>
        </p:sp>
      </p:grpSp>
      <p:grpSp>
        <p:nvGrpSpPr>
          <p:cNvPr id="41" name="Group 40">
            <a:extLst>
              <a:ext uri="{FF2B5EF4-FFF2-40B4-BE49-F238E27FC236}">
                <a16:creationId xmlns:a16="http://schemas.microsoft.com/office/drawing/2014/main" id="{A6BF7233-3FA0-4E1C-B665-62FB3AD683FE}"/>
              </a:ext>
            </a:extLst>
          </p:cNvPr>
          <p:cNvGrpSpPr/>
          <p:nvPr/>
        </p:nvGrpSpPr>
        <p:grpSpPr>
          <a:xfrm>
            <a:off x="9007564" y="2429235"/>
            <a:ext cx="1555241" cy="2351956"/>
            <a:chOff x="7233314" y="2333616"/>
            <a:chExt cx="1555682" cy="2352623"/>
          </a:xfrm>
          <a:effectLst/>
        </p:grpSpPr>
        <p:sp>
          <p:nvSpPr>
            <p:cNvPr id="44" name="Oval 43">
              <a:extLst>
                <a:ext uri="{FF2B5EF4-FFF2-40B4-BE49-F238E27FC236}">
                  <a16:creationId xmlns:a16="http://schemas.microsoft.com/office/drawing/2014/main" id="{9071C593-1573-4DC0-83E9-F26C60AF6FDA}"/>
                </a:ext>
              </a:extLst>
            </p:cNvPr>
            <p:cNvSpPr/>
            <p:nvPr/>
          </p:nvSpPr>
          <p:spPr bwMode="auto">
            <a:xfrm>
              <a:off x="7487920" y="2333616"/>
              <a:ext cx="1051560" cy="1051560"/>
            </a:xfrm>
            <a:prstGeom prst="ellipse">
              <a:avLst/>
            </a:prstGeom>
            <a:solidFill>
              <a:srgbClr val="14848F"/>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02" tIns="131603" rIns="164502" bIns="131603" numCol="1" spcCol="0" rtlCol="0" fromWordArt="0" anchor="ctr" anchorCtr="0" forceAA="0" compatLnSpc="1">
              <a:prstTxWarp prst="textNoShape">
                <a:avLst/>
              </a:prstTxWarp>
              <a:noAutofit/>
            </a:bodyPr>
            <a:lstStyle/>
            <a:p>
              <a:pPr marL="0" marR="0" lvl="0" indent="0" algn="l" defTabSz="838651"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43" name="Rectangle 42">
              <a:extLst>
                <a:ext uri="{FF2B5EF4-FFF2-40B4-BE49-F238E27FC236}">
                  <a16:creationId xmlns:a16="http://schemas.microsoft.com/office/drawing/2014/main" id="{36B8F1B8-8FD2-4CD6-803B-E4CC828F4287}"/>
                </a:ext>
              </a:extLst>
            </p:cNvPr>
            <p:cNvSpPr/>
            <p:nvPr/>
          </p:nvSpPr>
          <p:spPr bwMode="auto">
            <a:xfrm>
              <a:off x="7233314" y="3637428"/>
              <a:ext cx="1555682" cy="10488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800" b="1" i="0" u="none" strike="noStrike" kern="1200" cap="none" spc="0" normalizeH="0" baseline="0" noProof="0">
                  <a:ln>
                    <a:noFill/>
                  </a:ln>
                  <a:solidFill>
                    <a:srgbClr val="1A1A1A"/>
                  </a:solidFill>
                  <a:effectLst/>
                  <a:uLnTx/>
                  <a:uFillTx/>
                  <a:latin typeface="Segoe UI"/>
                  <a:ea typeface="+mn-ea"/>
                  <a:cs typeface="Segoe UI" pitchFamily="34" charset="0"/>
                </a:rPr>
                <a:t>Power Virtual Agents</a:t>
              </a:r>
            </a:p>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Intelligent virtual agents</a:t>
              </a:r>
            </a:p>
          </p:txBody>
        </p:sp>
      </p:grpSp>
      <p:pic>
        <p:nvPicPr>
          <p:cNvPr id="6" name="Picture 5" descr="A picture containing drawing&#10;&#10;Description automatically generated">
            <a:extLst>
              <a:ext uri="{FF2B5EF4-FFF2-40B4-BE49-F238E27FC236}">
                <a16:creationId xmlns:a16="http://schemas.microsoft.com/office/drawing/2014/main" id="{F690597A-6B3C-4A98-B6A1-0FE58ED99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394" y="2694177"/>
            <a:ext cx="553237" cy="553237"/>
          </a:xfrm>
          <a:prstGeom prst="rect">
            <a:avLst/>
          </a:prstGeom>
        </p:spPr>
      </p:pic>
      <p:sp>
        <p:nvSpPr>
          <p:cNvPr id="49" name="Rectangle 48">
            <a:extLst>
              <a:ext uri="{FF2B5EF4-FFF2-40B4-BE49-F238E27FC236}">
                <a16:creationId xmlns:a16="http://schemas.microsoft.com/office/drawing/2014/main" id="{190B96B7-8807-41BB-BD62-FC84902D23FD}"/>
              </a:ext>
            </a:extLst>
          </p:cNvPr>
          <p:cNvSpPr/>
          <p:nvPr/>
        </p:nvSpPr>
        <p:spPr>
          <a:xfrm>
            <a:off x="599962" y="1175191"/>
            <a:ext cx="10992076" cy="923330"/>
          </a:xfrm>
          <a:prstGeom prst="rect">
            <a:avLst/>
          </a:prstGeom>
          <a:noFill/>
          <a:ln w="9525" cap="flat" cmpd="sng" algn="ctr">
            <a:noFill/>
            <a:prstDash val="dash"/>
          </a:ln>
          <a:effectLst/>
        </p:spPr>
        <p:txBody>
          <a:bodyPr wrap="square" lIns="0" tIns="0" rIns="0" bIns="0" rtlCol="0" anchor="ctr" anchorCtr="0">
            <a:spAutoFit/>
          </a:bodyPr>
          <a:lstStyle/>
          <a:p>
            <a:pPr lvl="0" defTabSz="913523">
              <a:defRPr/>
            </a:pPr>
            <a:r>
              <a:rPr lang="es-MX" sz="2000" dirty="0">
                <a:solidFill>
                  <a:srgbClr val="1A1A1A"/>
                </a:solidFill>
                <a:latin typeface="Segoe UI Semilight"/>
                <a:cs typeface="Segoe UI Semilight"/>
              </a:rPr>
              <a:t>La plataforma de bajo código que abarca Office 365, Azure, Dynamics 365 y aplicaciones independientes
</a:t>
            </a:r>
            <a:endParaRPr kumimoji="0" lang="en-US" sz="2000" b="0" i="0" u="none" strike="noStrike" kern="1200" cap="none" spc="0" normalizeH="0" baseline="0" noProof="0" dirty="0">
              <a:ln>
                <a:noFill/>
              </a:ln>
              <a:solidFill>
                <a:srgbClr val="1A1A1A"/>
              </a:solidFill>
              <a:effectLst/>
              <a:uLnTx/>
              <a:uFillTx/>
              <a:latin typeface="Segoe UI Semilight"/>
              <a:ea typeface="+mn-ea"/>
              <a:cs typeface="Segoe UI Semilight"/>
            </a:endParaRPr>
          </a:p>
        </p:txBody>
      </p:sp>
      <p:grpSp>
        <p:nvGrpSpPr>
          <p:cNvPr id="2" name="Group 1">
            <a:extLst>
              <a:ext uri="{FF2B5EF4-FFF2-40B4-BE49-F238E27FC236}">
                <a16:creationId xmlns:a16="http://schemas.microsoft.com/office/drawing/2014/main" id="{43F28516-5338-49F7-B4D9-03D344404671}"/>
              </a:ext>
            </a:extLst>
          </p:cNvPr>
          <p:cNvGrpSpPr/>
          <p:nvPr/>
        </p:nvGrpSpPr>
        <p:grpSpPr>
          <a:xfrm>
            <a:off x="3598846" y="4686064"/>
            <a:ext cx="5053602" cy="1607164"/>
            <a:chOff x="3598846" y="4686064"/>
            <a:chExt cx="5053602" cy="1607164"/>
          </a:xfrm>
        </p:grpSpPr>
        <p:sp>
          <p:nvSpPr>
            <p:cNvPr id="125" name="Rectangle 42">
              <a:extLst>
                <a:ext uri="{FF2B5EF4-FFF2-40B4-BE49-F238E27FC236}">
                  <a16:creationId xmlns:a16="http://schemas.microsoft.com/office/drawing/2014/main" id="{E1B4EA56-C12E-4AE8-B6FC-5D196CA26DBF}"/>
                </a:ext>
              </a:extLst>
            </p:cNvPr>
            <p:cNvSpPr/>
            <p:nvPr/>
          </p:nvSpPr>
          <p:spPr bwMode="auto">
            <a:xfrm flipV="1">
              <a:off x="3918861" y="4686070"/>
              <a:ext cx="4405735" cy="329847"/>
            </a:xfrm>
            <a:custGeom>
              <a:avLst/>
              <a:gdLst>
                <a:gd name="connsiteX0" fmla="*/ 0 w 3416203"/>
                <a:gd name="connsiteY0" fmla="*/ 0 h 765279"/>
                <a:gd name="connsiteX1" fmla="*/ 3416203 w 3416203"/>
                <a:gd name="connsiteY1" fmla="*/ 0 h 765279"/>
                <a:gd name="connsiteX2" fmla="*/ 3416203 w 3416203"/>
                <a:gd name="connsiteY2" fmla="*/ 765279 h 765279"/>
                <a:gd name="connsiteX3" fmla="*/ 0 w 3416203"/>
                <a:gd name="connsiteY3" fmla="*/ 765279 h 765279"/>
                <a:gd name="connsiteX4" fmla="*/ 0 w 3416203"/>
                <a:gd name="connsiteY4" fmla="*/ 0 h 765279"/>
                <a:gd name="connsiteX0" fmla="*/ 3416203 w 3507643"/>
                <a:gd name="connsiteY0" fmla="*/ 0 h 765279"/>
                <a:gd name="connsiteX1" fmla="*/ 3416203 w 3507643"/>
                <a:gd name="connsiteY1" fmla="*/ 765279 h 765279"/>
                <a:gd name="connsiteX2" fmla="*/ 0 w 3507643"/>
                <a:gd name="connsiteY2" fmla="*/ 765279 h 765279"/>
                <a:gd name="connsiteX3" fmla="*/ 0 w 3507643"/>
                <a:gd name="connsiteY3" fmla="*/ 0 h 765279"/>
                <a:gd name="connsiteX4" fmla="*/ 3507643 w 3507643"/>
                <a:gd name="connsiteY4" fmla="*/ 91440 h 765279"/>
                <a:gd name="connsiteX0" fmla="*/ 3416203 w 3416203"/>
                <a:gd name="connsiteY0" fmla="*/ 0 h 765279"/>
                <a:gd name="connsiteX1" fmla="*/ 3416203 w 3416203"/>
                <a:gd name="connsiteY1" fmla="*/ 765279 h 765279"/>
                <a:gd name="connsiteX2" fmla="*/ 0 w 3416203"/>
                <a:gd name="connsiteY2" fmla="*/ 765279 h 765279"/>
                <a:gd name="connsiteX3" fmla="*/ 0 w 3416203"/>
                <a:gd name="connsiteY3" fmla="*/ 0 h 765279"/>
              </a:gdLst>
              <a:ahLst/>
              <a:cxnLst>
                <a:cxn ang="0">
                  <a:pos x="connsiteX0" y="connsiteY0"/>
                </a:cxn>
                <a:cxn ang="0">
                  <a:pos x="connsiteX1" y="connsiteY1"/>
                </a:cxn>
                <a:cxn ang="0">
                  <a:pos x="connsiteX2" y="connsiteY2"/>
                </a:cxn>
                <a:cxn ang="0">
                  <a:pos x="connsiteX3" y="connsiteY3"/>
                </a:cxn>
              </a:cxnLst>
              <a:rect l="l" t="t" r="r" b="b"/>
              <a:pathLst>
                <a:path w="3416203" h="765279">
                  <a:moveTo>
                    <a:pt x="3416203" y="0"/>
                  </a:moveTo>
                  <a:lnTo>
                    <a:pt x="3416203" y="765279"/>
                  </a:lnTo>
                  <a:lnTo>
                    <a:pt x="0" y="765279"/>
                  </a:lnTo>
                  <a:lnTo>
                    <a:pt x="0" y="0"/>
                  </a:lnTo>
                </a:path>
              </a:pathLst>
            </a:custGeom>
            <a:ln w="15875">
              <a:solidFill>
                <a:schemeClr val="tx1"/>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a:extLst>
                <a:ext uri="{FF2B5EF4-FFF2-40B4-BE49-F238E27FC236}">
                  <a16:creationId xmlns:a16="http://schemas.microsoft.com/office/drawing/2014/main" id="{28FA43D3-DAC8-43B6-9175-8CDF494EDFC5}"/>
                </a:ext>
              </a:extLst>
            </p:cNvPr>
            <p:cNvSpPr/>
            <p:nvPr/>
          </p:nvSpPr>
          <p:spPr bwMode="auto">
            <a:xfrm>
              <a:off x="8048575" y="5882748"/>
              <a:ext cx="552039" cy="1967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Common</a:t>
              </a:r>
              <a:b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b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Data Service</a:t>
              </a:r>
            </a:p>
          </p:txBody>
        </p:sp>
        <p:sp>
          <p:nvSpPr>
            <p:cNvPr id="36" name="Rectangle 35">
              <a:extLst>
                <a:ext uri="{FF2B5EF4-FFF2-40B4-BE49-F238E27FC236}">
                  <a16:creationId xmlns:a16="http://schemas.microsoft.com/office/drawing/2014/main" id="{FA807B61-C0AF-491F-9476-BCCE77C58688}"/>
                </a:ext>
              </a:extLst>
            </p:cNvPr>
            <p:cNvSpPr/>
            <p:nvPr/>
          </p:nvSpPr>
          <p:spPr bwMode="auto">
            <a:xfrm>
              <a:off x="3598846" y="5847584"/>
              <a:ext cx="552039" cy="4456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Data</a:t>
              </a:r>
              <a:b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b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connectors</a:t>
              </a:r>
            </a:p>
          </p:txBody>
        </p:sp>
        <p:pic>
          <p:nvPicPr>
            <p:cNvPr id="5" name="Graphic 4">
              <a:extLst>
                <a:ext uri="{FF2B5EF4-FFF2-40B4-BE49-F238E27FC236}">
                  <a16:creationId xmlns:a16="http://schemas.microsoft.com/office/drawing/2014/main" id="{DFF9E895-FAAD-41E1-B07D-80A674FE1F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96743" y="5118868"/>
              <a:ext cx="655705" cy="655705"/>
            </a:xfrm>
            <a:prstGeom prst="rect">
              <a:avLst/>
            </a:prstGeom>
          </p:spPr>
        </p:pic>
        <p:sp>
          <p:nvSpPr>
            <p:cNvPr id="52" name="plug" title="Icon of a power plug showing an A to B connection">
              <a:extLst>
                <a:ext uri="{FF2B5EF4-FFF2-40B4-BE49-F238E27FC236}">
                  <a16:creationId xmlns:a16="http://schemas.microsoft.com/office/drawing/2014/main" id="{08E9A98E-D227-41E2-8D4C-406C42F7DD12}"/>
                </a:ext>
              </a:extLst>
            </p:cNvPr>
            <p:cNvSpPr>
              <a:spLocks noChangeAspect="1" noEditPoints="1"/>
            </p:cNvSpPr>
            <p:nvPr/>
          </p:nvSpPr>
          <p:spPr bwMode="auto">
            <a:xfrm>
              <a:off x="3611119" y="5029808"/>
              <a:ext cx="615483" cy="583406"/>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9050">
              <a:solidFill>
                <a:schemeClr val="tx1"/>
              </a:solidFill>
              <a:headEnd/>
              <a:tailEnd/>
            </a:ln>
          </p:spPr>
          <p:style>
            <a:lnRef idx="1">
              <a:schemeClr val="dk1"/>
            </a:lnRef>
            <a:fillRef idx="0">
              <a:schemeClr val="dk1"/>
            </a:fillRef>
            <a:effectRef idx="0">
              <a:schemeClr val="dk1"/>
            </a:effectRef>
            <a:fontRef idx="minor">
              <a:schemeClr val="tx1"/>
            </a:fontRef>
          </p:style>
          <p:txBody>
            <a:bodyPr vert="horz" wrap="square" lIns="91414" tIns="45706" rIns="91414" bIns="45706"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049"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pic>
          <p:nvPicPr>
            <p:cNvPr id="3" name="Graphic 2">
              <a:extLst>
                <a:ext uri="{FF2B5EF4-FFF2-40B4-BE49-F238E27FC236}">
                  <a16:creationId xmlns:a16="http://schemas.microsoft.com/office/drawing/2014/main" id="{8CEF11E0-9187-4794-94D0-A9497286CF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3072" y="5118868"/>
              <a:ext cx="700873" cy="719646"/>
            </a:xfrm>
            <a:prstGeom prst="rect">
              <a:avLst/>
            </a:prstGeom>
          </p:spPr>
        </p:pic>
        <p:grpSp>
          <p:nvGrpSpPr>
            <p:cNvPr id="45" name="Group 44">
              <a:extLst>
                <a:ext uri="{FF2B5EF4-FFF2-40B4-BE49-F238E27FC236}">
                  <a16:creationId xmlns:a16="http://schemas.microsoft.com/office/drawing/2014/main" id="{10564AC1-CE23-4D08-882C-02C844AD60E3}"/>
                </a:ext>
              </a:extLst>
            </p:cNvPr>
            <p:cNvGrpSpPr/>
            <p:nvPr/>
          </p:nvGrpSpPr>
          <p:grpSpPr>
            <a:xfrm>
              <a:off x="5879090" y="4686064"/>
              <a:ext cx="552039" cy="1542599"/>
              <a:chOff x="5784065" y="4859576"/>
              <a:chExt cx="552196" cy="1543038"/>
            </a:xfrm>
          </p:grpSpPr>
          <p:sp>
            <p:nvSpPr>
              <p:cNvPr id="46" name="Rectangle 45">
                <a:extLst>
                  <a:ext uri="{FF2B5EF4-FFF2-40B4-BE49-F238E27FC236}">
                    <a16:creationId xmlns:a16="http://schemas.microsoft.com/office/drawing/2014/main" id="{72BC886B-71D6-482A-886D-4DD48ACDF75B}"/>
                  </a:ext>
                </a:extLst>
              </p:cNvPr>
              <p:cNvSpPr/>
              <p:nvPr/>
            </p:nvSpPr>
            <p:spPr bwMode="auto">
              <a:xfrm>
                <a:off x="5784065" y="6205764"/>
                <a:ext cx="552196" cy="1968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a:ea typeface="+mn-ea"/>
                    <a:cs typeface="Segoe UI" pitchFamily="34" charset="0"/>
                  </a:rPr>
                  <a:t>AI Builder</a:t>
                </a:r>
              </a:p>
            </p:txBody>
          </p:sp>
          <p:cxnSp>
            <p:nvCxnSpPr>
              <p:cNvPr id="47" name="Straight Connector 46">
                <a:extLst>
                  <a:ext uri="{FF2B5EF4-FFF2-40B4-BE49-F238E27FC236}">
                    <a16:creationId xmlns:a16="http://schemas.microsoft.com/office/drawing/2014/main" id="{AE41A5B8-43CB-4CA0-ABCB-BEF90927F13A}"/>
                  </a:ext>
                </a:extLst>
              </p:cNvPr>
              <p:cNvCxnSpPr>
                <a:cxnSpLocks/>
              </p:cNvCxnSpPr>
              <p:nvPr/>
            </p:nvCxnSpPr>
            <p:spPr>
              <a:xfrm>
                <a:off x="6038779" y="4859576"/>
                <a:ext cx="0" cy="329941"/>
              </a:xfrm>
              <a:prstGeom prst="line">
                <a:avLst/>
              </a:prstGeom>
              <a:ln w="15875">
                <a:solidFill>
                  <a:schemeClr val="tx1"/>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364210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Oval 109">
            <a:extLst>
              <a:ext uri="{FF2B5EF4-FFF2-40B4-BE49-F238E27FC236}">
                <a16:creationId xmlns:a16="http://schemas.microsoft.com/office/drawing/2014/main" id="{F6EB6220-44DF-4D65-AB5F-908AA6863E8D}"/>
              </a:ext>
            </a:extLst>
          </p:cNvPr>
          <p:cNvSpPr/>
          <p:nvPr/>
        </p:nvSpPr>
        <p:spPr bwMode="auto">
          <a:xfrm rot="5400000" flipV="1">
            <a:off x="2468341" y="3265203"/>
            <a:ext cx="3143985" cy="1619015"/>
          </a:xfrm>
          <a:custGeom>
            <a:avLst/>
            <a:gdLst>
              <a:gd name="connsiteX0" fmla="*/ 0 w 4439378"/>
              <a:gd name="connsiteY0" fmla="*/ 2219689 h 4439378"/>
              <a:gd name="connsiteX1" fmla="*/ 2219689 w 4439378"/>
              <a:gd name="connsiteY1" fmla="*/ 0 h 4439378"/>
              <a:gd name="connsiteX2" fmla="*/ 4439378 w 4439378"/>
              <a:gd name="connsiteY2" fmla="*/ 2219689 h 4439378"/>
              <a:gd name="connsiteX3" fmla="*/ 2219689 w 4439378"/>
              <a:gd name="connsiteY3" fmla="*/ 4439378 h 4439378"/>
              <a:gd name="connsiteX4" fmla="*/ 0 w 4439378"/>
              <a:gd name="connsiteY4" fmla="*/ 2219689 h 4439378"/>
              <a:gd name="connsiteX0" fmla="*/ 2219689 w 4439378"/>
              <a:gd name="connsiteY0" fmla="*/ 4439378 h 4530818"/>
              <a:gd name="connsiteX1" fmla="*/ 0 w 4439378"/>
              <a:gd name="connsiteY1" fmla="*/ 2219689 h 4530818"/>
              <a:gd name="connsiteX2" fmla="*/ 2219689 w 4439378"/>
              <a:gd name="connsiteY2" fmla="*/ 0 h 4530818"/>
              <a:gd name="connsiteX3" fmla="*/ 4439378 w 4439378"/>
              <a:gd name="connsiteY3" fmla="*/ 2219689 h 4530818"/>
              <a:gd name="connsiteX4" fmla="*/ 2311129 w 4439378"/>
              <a:gd name="connsiteY4" fmla="*/ 4530818 h 4530818"/>
              <a:gd name="connsiteX0" fmla="*/ 2219689 w 4439378"/>
              <a:gd name="connsiteY0" fmla="*/ 4439378 h 4439378"/>
              <a:gd name="connsiteX1" fmla="*/ 0 w 4439378"/>
              <a:gd name="connsiteY1" fmla="*/ 2219689 h 4439378"/>
              <a:gd name="connsiteX2" fmla="*/ 2219689 w 4439378"/>
              <a:gd name="connsiteY2" fmla="*/ 0 h 4439378"/>
              <a:gd name="connsiteX3" fmla="*/ 4439378 w 4439378"/>
              <a:gd name="connsiteY3" fmla="*/ 2219689 h 4439378"/>
              <a:gd name="connsiteX0" fmla="*/ 0 w 4439378"/>
              <a:gd name="connsiteY0" fmla="*/ 2219689 h 2219689"/>
              <a:gd name="connsiteX1" fmla="*/ 2219689 w 4439378"/>
              <a:gd name="connsiteY1" fmla="*/ 0 h 2219689"/>
              <a:gd name="connsiteX2" fmla="*/ 4439378 w 4439378"/>
              <a:gd name="connsiteY2" fmla="*/ 2219689 h 2219689"/>
            </a:gdLst>
            <a:ahLst/>
            <a:cxnLst>
              <a:cxn ang="0">
                <a:pos x="connsiteX0" y="connsiteY0"/>
              </a:cxn>
              <a:cxn ang="0">
                <a:pos x="connsiteX1" y="connsiteY1"/>
              </a:cxn>
              <a:cxn ang="0">
                <a:pos x="connsiteX2" y="connsiteY2"/>
              </a:cxn>
            </a:cxnLst>
            <a:rect l="l" t="t" r="r" b="b"/>
            <a:pathLst>
              <a:path w="4439378" h="2219689">
                <a:moveTo>
                  <a:pt x="0" y="2219689"/>
                </a:moveTo>
                <a:cubicBezTo>
                  <a:pt x="0" y="993789"/>
                  <a:pt x="993789" y="0"/>
                  <a:pt x="2219689" y="0"/>
                </a:cubicBezTo>
                <a:cubicBezTo>
                  <a:pt x="3445589" y="0"/>
                  <a:pt x="4439378" y="993789"/>
                  <a:pt x="4439378" y="2219689"/>
                </a:cubicBezTo>
              </a:path>
            </a:pathLst>
          </a:custGeom>
          <a:ln w="15875">
            <a:solidFill>
              <a:schemeClr val="tx1">
                <a:lumMod val="50000"/>
                <a:lumOff val="5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Oval 109">
            <a:extLst>
              <a:ext uri="{FF2B5EF4-FFF2-40B4-BE49-F238E27FC236}">
                <a16:creationId xmlns:a16="http://schemas.microsoft.com/office/drawing/2014/main" id="{DC1A1C90-E859-4885-8039-1585F08A6029}"/>
              </a:ext>
            </a:extLst>
          </p:cNvPr>
          <p:cNvSpPr/>
          <p:nvPr/>
        </p:nvSpPr>
        <p:spPr bwMode="auto">
          <a:xfrm rot="5400000" flipH="1">
            <a:off x="6976233" y="3380167"/>
            <a:ext cx="3022042" cy="1511020"/>
          </a:xfrm>
          <a:custGeom>
            <a:avLst/>
            <a:gdLst>
              <a:gd name="connsiteX0" fmla="*/ 0 w 4439378"/>
              <a:gd name="connsiteY0" fmla="*/ 2219689 h 4439378"/>
              <a:gd name="connsiteX1" fmla="*/ 2219689 w 4439378"/>
              <a:gd name="connsiteY1" fmla="*/ 0 h 4439378"/>
              <a:gd name="connsiteX2" fmla="*/ 4439378 w 4439378"/>
              <a:gd name="connsiteY2" fmla="*/ 2219689 h 4439378"/>
              <a:gd name="connsiteX3" fmla="*/ 2219689 w 4439378"/>
              <a:gd name="connsiteY3" fmla="*/ 4439378 h 4439378"/>
              <a:gd name="connsiteX4" fmla="*/ 0 w 4439378"/>
              <a:gd name="connsiteY4" fmla="*/ 2219689 h 4439378"/>
              <a:gd name="connsiteX0" fmla="*/ 2219689 w 4439378"/>
              <a:gd name="connsiteY0" fmla="*/ 4439378 h 4530818"/>
              <a:gd name="connsiteX1" fmla="*/ 0 w 4439378"/>
              <a:gd name="connsiteY1" fmla="*/ 2219689 h 4530818"/>
              <a:gd name="connsiteX2" fmla="*/ 2219689 w 4439378"/>
              <a:gd name="connsiteY2" fmla="*/ 0 h 4530818"/>
              <a:gd name="connsiteX3" fmla="*/ 4439378 w 4439378"/>
              <a:gd name="connsiteY3" fmla="*/ 2219689 h 4530818"/>
              <a:gd name="connsiteX4" fmla="*/ 2311129 w 4439378"/>
              <a:gd name="connsiteY4" fmla="*/ 4530818 h 4530818"/>
              <a:gd name="connsiteX0" fmla="*/ 2219689 w 4439378"/>
              <a:gd name="connsiteY0" fmla="*/ 4439378 h 4439378"/>
              <a:gd name="connsiteX1" fmla="*/ 0 w 4439378"/>
              <a:gd name="connsiteY1" fmla="*/ 2219689 h 4439378"/>
              <a:gd name="connsiteX2" fmla="*/ 2219689 w 4439378"/>
              <a:gd name="connsiteY2" fmla="*/ 0 h 4439378"/>
              <a:gd name="connsiteX3" fmla="*/ 4439378 w 4439378"/>
              <a:gd name="connsiteY3" fmla="*/ 2219689 h 4439378"/>
              <a:gd name="connsiteX0" fmla="*/ 0 w 4439378"/>
              <a:gd name="connsiteY0" fmla="*/ 2219689 h 2219689"/>
              <a:gd name="connsiteX1" fmla="*/ 2219689 w 4439378"/>
              <a:gd name="connsiteY1" fmla="*/ 0 h 2219689"/>
              <a:gd name="connsiteX2" fmla="*/ 4439378 w 4439378"/>
              <a:gd name="connsiteY2" fmla="*/ 2219689 h 2219689"/>
            </a:gdLst>
            <a:ahLst/>
            <a:cxnLst>
              <a:cxn ang="0">
                <a:pos x="connsiteX0" y="connsiteY0"/>
              </a:cxn>
              <a:cxn ang="0">
                <a:pos x="connsiteX1" y="connsiteY1"/>
              </a:cxn>
              <a:cxn ang="0">
                <a:pos x="connsiteX2" y="connsiteY2"/>
              </a:cxn>
            </a:cxnLst>
            <a:rect l="l" t="t" r="r" b="b"/>
            <a:pathLst>
              <a:path w="4439378" h="2219689">
                <a:moveTo>
                  <a:pt x="0" y="2219689"/>
                </a:moveTo>
                <a:cubicBezTo>
                  <a:pt x="0" y="993789"/>
                  <a:pt x="993789" y="0"/>
                  <a:pt x="2219689" y="0"/>
                </a:cubicBezTo>
                <a:cubicBezTo>
                  <a:pt x="3445589" y="0"/>
                  <a:pt x="4439378" y="993789"/>
                  <a:pt x="4439378" y="2219689"/>
                </a:cubicBezTo>
              </a:path>
            </a:pathLst>
          </a:custGeom>
          <a:ln w="15875">
            <a:solidFill>
              <a:schemeClr val="tx1">
                <a:lumMod val="50000"/>
                <a:lumOff val="5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114" name="Oval 113">
            <a:extLst>
              <a:ext uri="{FF2B5EF4-FFF2-40B4-BE49-F238E27FC236}">
                <a16:creationId xmlns:a16="http://schemas.microsoft.com/office/drawing/2014/main" id="{6849B53C-50E3-46AD-AFD6-4A29D8EAFAB7}"/>
              </a:ext>
            </a:extLst>
          </p:cNvPr>
          <p:cNvSpPr/>
          <p:nvPr/>
        </p:nvSpPr>
        <p:spPr bwMode="auto">
          <a:xfrm>
            <a:off x="6576297" y="1972599"/>
            <a:ext cx="1184716" cy="118471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115" name="Oval 114">
            <a:extLst>
              <a:ext uri="{FF2B5EF4-FFF2-40B4-BE49-F238E27FC236}">
                <a16:creationId xmlns:a16="http://schemas.microsoft.com/office/drawing/2014/main" id="{08CBFF88-1145-445E-A1AC-6754A2F7E4F9}"/>
              </a:ext>
            </a:extLst>
          </p:cNvPr>
          <p:cNvSpPr/>
          <p:nvPr/>
        </p:nvSpPr>
        <p:spPr bwMode="auto">
          <a:xfrm>
            <a:off x="4368385" y="1972599"/>
            <a:ext cx="1184716" cy="118471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FDD7FB9C-104E-484F-A142-FFD3D1147E91}"/>
              </a:ext>
            </a:extLst>
          </p:cNvPr>
          <p:cNvSpPr txBox="1">
            <a:spLocks/>
          </p:cNvSpPr>
          <p:nvPr/>
        </p:nvSpPr>
        <p:spPr>
          <a:xfrm>
            <a:off x="2767056" y="385679"/>
            <a:ext cx="6696513" cy="1107996"/>
          </a:xfrm>
          <a:prstGeom prst="rect">
            <a:avLst/>
          </a:prstGeom>
        </p:spPr>
        <p:txBody>
          <a:bodyPr vert="horz" wrap="non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a:lstStyle>
          <a:p>
            <a:pPr lvl="0" algn="ctr">
              <a:defRPr/>
            </a:pPr>
            <a:r>
              <a:rPr lang="es-MX" dirty="0">
                <a:solidFill>
                  <a:schemeClr val="tx1"/>
                </a:solidFill>
              </a:rPr>
              <a:t>Desarrolle más rápido que nunca
</a:t>
            </a:r>
            <a:endParaRPr kumimoji="0" lang="en-US" sz="3600" b="0" i="0" u="none" strike="noStrike" kern="1200" cap="none" spc="-50" normalizeH="0" baseline="0" noProof="0" dirty="0">
              <a:ln w="3175">
                <a:noFill/>
              </a:ln>
              <a:solidFill>
                <a:schemeClr val="tx1"/>
              </a:solidFill>
              <a:effectLst/>
              <a:uLnTx/>
              <a:uFillTx/>
              <a:latin typeface="Segoe UI Semibold"/>
              <a:ea typeface="+mn-ea"/>
              <a:cs typeface="Segoe UI" pitchFamily="34" charset="0"/>
            </a:endParaRPr>
          </a:p>
        </p:txBody>
      </p:sp>
      <p:cxnSp>
        <p:nvCxnSpPr>
          <p:cNvPr id="35" name="Straight Connector 34">
            <a:extLst>
              <a:ext uri="{FF2B5EF4-FFF2-40B4-BE49-F238E27FC236}">
                <a16:creationId xmlns:a16="http://schemas.microsoft.com/office/drawing/2014/main" id="{005CF0F6-CDCB-4F92-B963-735DF1CB13D1}"/>
              </a:ext>
            </a:extLst>
          </p:cNvPr>
          <p:cNvCxnSpPr/>
          <p:nvPr/>
        </p:nvCxnSpPr>
        <p:spPr>
          <a:xfrm>
            <a:off x="2111496" y="3224721"/>
            <a:ext cx="7496175" cy="0"/>
          </a:xfrm>
          <a:prstGeom prst="line">
            <a:avLst/>
          </a:prstGeom>
          <a:ln w="15875">
            <a:solidFill>
              <a:schemeClr val="bg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4C7EDB8-A88C-4A89-9016-AD39709358B1}"/>
              </a:ext>
            </a:extLst>
          </p:cNvPr>
          <p:cNvCxnSpPr/>
          <p:nvPr/>
        </p:nvCxnSpPr>
        <p:spPr>
          <a:xfrm>
            <a:off x="2111496" y="4594733"/>
            <a:ext cx="7496175" cy="0"/>
          </a:xfrm>
          <a:prstGeom prst="line">
            <a:avLst/>
          </a:prstGeom>
          <a:ln w="15875">
            <a:solidFill>
              <a:schemeClr val="bg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A2D818-B3F9-400D-B13C-665F5B9E3AD8}"/>
              </a:ext>
            </a:extLst>
          </p:cNvPr>
          <p:cNvCxnSpPr/>
          <p:nvPr/>
        </p:nvCxnSpPr>
        <p:spPr>
          <a:xfrm>
            <a:off x="2111496" y="5964746"/>
            <a:ext cx="7496175" cy="0"/>
          </a:xfrm>
          <a:prstGeom prst="line">
            <a:avLst/>
          </a:prstGeom>
          <a:ln w="15875">
            <a:solidFill>
              <a:schemeClr val="bg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BE7E73A-55A1-4FDE-B198-CFDAA88314C6}"/>
              </a:ext>
            </a:extLst>
          </p:cNvPr>
          <p:cNvSpPr/>
          <p:nvPr/>
        </p:nvSpPr>
        <p:spPr bwMode="auto">
          <a:xfrm>
            <a:off x="1971797" y="2441894"/>
            <a:ext cx="1930400" cy="3077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Power</a:t>
            </a:r>
            <a:b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b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Platform</a:t>
            </a:r>
          </a:p>
        </p:txBody>
      </p:sp>
      <p:sp>
        <p:nvSpPr>
          <p:cNvPr id="75" name="Rectangle 74">
            <a:extLst>
              <a:ext uri="{FF2B5EF4-FFF2-40B4-BE49-F238E27FC236}">
                <a16:creationId xmlns:a16="http://schemas.microsoft.com/office/drawing/2014/main" id="{C60A7F67-D8D0-4BFA-81D1-31A425BFFCB6}"/>
              </a:ext>
            </a:extLst>
          </p:cNvPr>
          <p:cNvSpPr/>
          <p:nvPr/>
        </p:nvSpPr>
        <p:spPr bwMode="auto">
          <a:xfrm>
            <a:off x="1971797" y="3755839"/>
            <a:ext cx="1930400" cy="3077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Azure </a:t>
            </a:r>
            <a:b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b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services</a:t>
            </a:r>
          </a:p>
        </p:txBody>
      </p:sp>
      <p:sp>
        <p:nvSpPr>
          <p:cNvPr id="76" name="Rectangle 75">
            <a:extLst>
              <a:ext uri="{FF2B5EF4-FFF2-40B4-BE49-F238E27FC236}">
                <a16:creationId xmlns:a16="http://schemas.microsoft.com/office/drawing/2014/main" id="{3EE8E3A7-D28B-49F6-9862-3ADC8B4BD965}"/>
              </a:ext>
            </a:extLst>
          </p:cNvPr>
          <p:cNvSpPr/>
          <p:nvPr/>
        </p:nvSpPr>
        <p:spPr bwMode="auto">
          <a:xfrm>
            <a:off x="1971797" y="5125851"/>
            <a:ext cx="2065348" cy="3077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Azure Data Services</a:t>
            </a:r>
          </a:p>
        </p:txBody>
      </p:sp>
      <p:sp>
        <p:nvSpPr>
          <p:cNvPr id="45" name="Rectangle 44">
            <a:extLst>
              <a:ext uri="{FF2B5EF4-FFF2-40B4-BE49-F238E27FC236}">
                <a16:creationId xmlns:a16="http://schemas.microsoft.com/office/drawing/2014/main" id="{31C4964B-B374-4838-A2ED-1D3345C20BE7}"/>
              </a:ext>
            </a:extLst>
          </p:cNvPr>
          <p:cNvSpPr/>
          <p:nvPr/>
        </p:nvSpPr>
        <p:spPr bwMode="auto">
          <a:xfrm>
            <a:off x="9747371" y="2203957"/>
            <a:ext cx="158873" cy="866778"/>
          </a:xfrm>
          <a:custGeom>
            <a:avLst/>
            <a:gdLst>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0 w 844403"/>
              <a:gd name="connsiteY4" fmla="*/ 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91440 w 844403"/>
              <a:gd name="connsiteY4" fmla="*/ 9144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Lst>
            <a:ahLst/>
            <a:cxnLst>
              <a:cxn ang="0">
                <a:pos x="connsiteX0" y="connsiteY0"/>
              </a:cxn>
              <a:cxn ang="0">
                <a:pos x="connsiteX1" y="connsiteY1"/>
              </a:cxn>
              <a:cxn ang="0">
                <a:pos x="connsiteX2" y="connsiteY2"/>
              </a:cxn>
              <a:cxn ang="0">
                <a:pos x="connsiteX3" y="connsiteY3"/>
              </a:cxn>
            </a:cxnLst>
            <a:rect l="l" t="t" r="r" b="b"/>
            <a:pathLst>
              <a:path w="844403" h="1219200">
                <a:moveTo>
                  <a:pt x="0" y="0"/>
                </a:moveTo>
                <a:lnTo>
                  <a:pt x="844403" y="0"/>
                </a:lnTo>
                <a:lnTo>
                  <a:pt x="844403" y="1219200"/>
                </a:lnTo>
                <a:lnTo>
                  <a:pt x="0" y="1219200"/>
                </a:lnTo>
              </a:path>
            </a:pathLst>
          </a:cu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ectangle 44">
            <a:extLst>
              <a:ext uri="{FF2B5EF4-FFF2-40B4-BE49-F238E27FC236}">
                <a16:creationId xmlns:a16="http://schemas.microsoft.com/office/drawing/2014/main" id="{6FA2B741-F970-4DF6-BC21-94D91AD0394F}"/>
              </a:ext>
            </a:extLst>
          </p:cNvPr>
          <p:cNvSpPr/>
          <p:nvPr/>
        </p:nvSpPr>
        <p:spPr bwMode="auto">
          <a:xfrm>
            <a:off x="9747371" y="3325686"/>
            <a:ext cx="158873" cy="2535873"/>
          </a:xfrm>
          <a:custGeom>
            <a:avLst/>
            <a:gdLst>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0 w 844403"/>
              <a:gd name="connsiteY4" fmla="*/ 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91440 w 844403"/>
              <a:gd name="connsiteY4" fmla="*/ 9144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Lst>
            <a:ahLst/>
            <a:cxnLst>
              <a:cxn ang="0">
                <a:pos x="connsiteX0" y="connsiteY0"/>
              </a:cxn>
              <a:cxn ang="0">
                <a:pos x="connsiteX1" y="connsiteY1"/>
              </a:cxn>
              <a:cxn ang="0">
                <a:pos x="connsiteX2" y="connsiteY2"/>
              </a:cxn>
              <a:cxn ang="0">
                <a:pos x="connsiteX3" y="connsiteY3"/>
              </a:cxn>
            </a:cxnLst>
            <a:rect l="l" t="t" r="r" b="b"/>
            <a:pathLst>
              <a:path w="844403" h="1219200">
                <a:moveTo>
                  <a:pt x="0" y="0"/>
                </a:moveTo>
                <a:lnTo>
                  <a:pt x="844403" y="0"/>
                </a:lnTo>
                <a:lnTo>
                  <a:pt x="844403" y="1219200"/>
                </a:lnTo>
                <a:lnTo>
                  <a:pt x="0" y="1219200"/>
                </a:lnTo>
              </a:path>
            </a:pathLst>
          </a:cu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ectangle 81">
            <a:extLst>
              <a:ext uri="{FF2B5EF4-FFF2-40B4-BE49-F238E27FC236}">
                <a16:creationId xmlns:a16="http://schemas.microsoft.com/office/drawing/2014/main" id="{DCC83065-A3AF-4C73-8263-A2E81B535327}"/>
              </a:ext>
            </a:extLst>
          </p:cNvPr>
          <p:cNvSpPr/>
          <p:nvPr/>
        </p:nvSpPr>
        <p:spPr bwMode="auto">
          <a:xfrm>
            <a:off x="10056414" y="2483458"/>
            <a:ext cx="1930400" cy="3077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Every</a:t>
            </a:r>
            <a:b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b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Developer</a:t>
            </a:r>
          </a:p>
        </p:txBody>
      </p:sp>
      <p:sp>
        <p:nvSpPr>
          <p:cNvPr id="83" name="Rectangle 82">
            <a:extLst>
              <a:ext uri="{FF2B5EF4-FFF2-40B4-BE49-F238E27FC236}">
                <a16:creationId xmlns:a16="http://schemas.microsoft.com/office/drawing/2014/main" id="{E955EC1A-2701-4C34-975B-420FCF650B2C}"/>
              </a:ext>
            </a:extLst>
          </p:cNvPr>
          <p:cNvSpPr/>
          <p:nvPr/>
        </p:nvSpPr>
        <p:spPr bwMode="auto">
          <a:xfrm>
            <a:off x="10056414" y="4439734"/>
            <a:ext cx="1930400" cy="3077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Pro</a:t>
            </a:r>
            <a:b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b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Developer</a:t>
            </a:r>
          </a:p>
        </p:txBody>
      </p:sp>
      <p:sp>
        <p:nvSpPr>
          <p:cNvPr id="46" name="Rectangle 44">
            <a:extLst>
              <a:ext uri="{FF2B5EF4-FFF2-40B4-BE49-F238E27FC236}">
                <a16:creationId xmlns:a16="http://schemas.microsoft.com/office/drawing/2014/main" id="{86FF114B-FA1F-42A5-9844-A5FA7F51A716}"/>
              </a:ext>
            </a:extLst>
          </p:cNvPr>
          <p:cNvSpPr/>
          <p:nvPr/>
        </p:nvSpPr>
        <p:spPr bwMode="auto">
          <a:xfrm rot="10800000">
            <a:off x="1743727" y="2203956"/>
            <a:ext cx="123267" cy="3657599"/>
          </a:xfrm>
          <a:custGeom>
            <a:avLst/>
            <a:gdLst>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0 w 844403"/>
              <a:gd name="connsiteY4" fmla="*/ 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91440 w 844403"/>
              <a:gd name="connsiteY4" fmla="*/ 9144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Lst>
            <a:ahLst/>
            <a:cxnLst>
              <a:cxn ang="0">
                <a:pos x="connsiteX0" y="connsiteY0"/>
              </a:cxn>
              <a:cxn ang="0">
                <a:pos x="connsiteX1" y="connsiteY1"/>
              </a:cxn>
              <a:cxn ang="0">
                <a:pos x="connsiteX2" y="connsiteY2"/>
              </a:cxn>
              <a:cxn ang="0">
                <a:pos x="connsiteX3" y="connsiteY3"/>
              </a:cxn>
            </a:cxnLst>
            <a:rect l="l" t="t" r="r" b="b"/>
            <a:pathLst>
              <a:path w="844403" h="1219200">
                <a:moveTo>
                  <a:pt x="0" y="0"/>
                </a:moveTo>
                <a:lnTo>
                  <a:pt x="844403" y="0"/>
                </a:lnTo>
                <a:lnTo>
                  <a:pt x="844403" y="1219200"/>
                </a:lnTo>
                <a:lnTo>
                  <a:pt x="0" y="1219200"/>
                </a:lnTo>
              </a:path>
            </a:pathLst>
          </a:cu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46042EAB-83B1-481A-8F09-823C81864ED9}"/>
              </a:ext>
            </a:extLst>
          </p:cNvPr>
          <p:cNvSpPr/>
          <p:nvPr/>
        </p:nvSpPr>
        <p:spPr bwMode="auto">
          <a:xfrm>
            <a:off x="370271" y="3084219"/>
            <a:ext cx="1930400" cy="3077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Azure </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DevOps</a:t>
            </a:r>
          </a:p>
        </p:txBody>
      </p:sp>
      <p:sp>
        <p:nvSpPr>
          <p:cNvPr id="116" name="Rectangle 115">
            <a:extLst>
              <a:ext uri="{FF2B5EF4-FFF2-40B4-BE49-F238E27FC236}">
                <a16:creationId xmlns:a16="http://schemas.microsoft.com/office/drawing/2014/main" id="{81A577DE-F920-463E-AACF-5F709ECC5EC8}"/>
              </a:ext>
            </a:extLst>
          </p:cNvPr>
          <p:cNvSpPr/>
          <p:nvPr/>
        </p:nvSpPr>
        <p:spPr bwMode="auto">
          <a:xfrm rot="8549602">
            <a:off x="4760012" y="5603288"/>
            <a:ext cx="118663" cy="118663"/>
          </a:xfrm>
          <a:custGeom>
            <a:avLst/>
            <a:gdLst>
              <a:gd name="connsiteX0" fmla="*/ 0 w 251286"/>
              <a:gd name="connsiteY0" fmla="*/ 0 h 251286"/>
              <a:gd name="connsiteX1" fmla="*/ 251286 w 251286"/>
              <a:gd name="connsiteY1" fmla="*/ 0 h 251286"/>
              <a:gd name="connsiteX2" fmla="*/ 251286 w 251286"/>
              <a:gd name="connsiteY2" fmla="*/ 251286 h 251286"/>
              <a:gd name="connsiteX3" fmla="*/ 0 w 251286"/>
              <a:gd name="connsiteY3" fmla="*/ 251286 h 251286"/>
              <a:gd name="connsiteX4" fmla="*/ 0 w 251286"/>
              <a:gd name="connsiteY4" fmla="*/ 0 h 251286"/>
              <a:gd name="connsiteX0" fmla="*/ 251286 w 342726"/>
              <a:gd name="connsiteY0" fmla="*/ 251286 h 342726"/>
              <a:gd name="connsiteX1" fmla="*/ 0 w 342726"/>
              <a:gd name="connsiteY1" fmla="*/ 251286 h 342726"/>
              <a:gd name="connsiteX2" fmla="*/ 0 w 342726"/>
              <a:gd name="connsiteY2" fmla="*/ 0 h 342726"/>
              <a:gd name="connsiteX3" fmla="*/ 251286 w 342726"/>
              <a:gd name="connsiteY3" fmla="*/ 0 h 342726"/>
              <a:gd name="connsiteX4" fmla="*/ 342726 w 342726"/>
              <a:gd name="connsiteY4" fmla="*/ 342726 h 342726"/>
              <a:gd name="connsiteX0" fmla="*/ 251286 w 251286"/>
              <a:gd name="connsiteY0" fmla="*/ 251286 h 251286"/>
              <a:gd name="connsiteX1" fmla="*/ 0 w 251286"/>
              <a:gd name="connsiteY1" fmla="*/ 251286 h 251286"/>
              <a:gd name="connsiteX2" fmla="*/ 0 w 251286"/>
              <a:gd name="connsiteY2" fmla="*/ 0 h 251286"/>
              <a:gd name="connsiteX3" fmla="*/ 251286 w 251286"/>
              <a:gd name="connsiteY3" fmla="*/ 0 h 251286"/>
              <a:gd name="connsiteX0" fmla="*/ 0 w 251286"/>
              <a:gd name="connsiteY0" fmla="*/ 251286 h 251286"/>
              <a:gd name="connsiteX1" fmla="*/ 0 w 251286"/>
              <a:gd name="connsiteY1" fmla="*/ 0 h 251286"/>
              <a:gd name="connsiteX2" fmla="*/ 251286 w 251286"/>
              <a:gd name="connsiteY2" fmla="*/ 0 h 251286"/>
            </a:gdLst>
            <a:ahLst/>
            <a:cxnLst>
              <a:cxn ang="0">
                <a:pos x="connsiteX0" y="connsiteY0"/>
              </a:cxn>
              <a:cxn ang="0">
                <a:pos x="connsiteX1" y="connsiteY1"/>
              </a:cxn>
              <a:cxn ang="0">
                <a:pos x="connsiteX2" y="connsiteY2"/>
              </a:cxn>
            </a:cxnLst>
            <a:rect l="l" t="t" r="r" b="b"/>
            <a:pathLst>
              <a:path w="251286" h="251286">
                <a:moveTo>
                  <a:pt x="0" y="251286"/>
                </a:moveTo>
                <a:lnTo>
                  <a:pt x="0" y="0"/>
                </a:lnTo>
                <a:lnTo>
                  <a:pt x="251286" y="0"/>
                </a:lnTo>
              </a:path>
            </a:pathLst>
          </a:custGeom>
          <a:noFill/>
          <a:ln w="15875">
            <a:solidFill>
              <a:schemeClr val="tx1"/>
            </a:solidFill>
            <a:prstDash val="solid"/>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17" name="Rectangle 115">
            <a:extLst>
              <a:ext uri="{FF2B5EF4-FFF2-40B4-BE49-F238E27FC236}">
                <a16:creationId xmlns:a16="http://schemas.microsoft.com/office/drawing/2014/main" id="{B8CBF296-01B6-4B65-9DBE-AF1E86BF69B6}"/>
              </a:ext>
            </a:extLst>
          </p:cNvPr>
          <p:cNvSpPr/>
          <p:nvPr/>
        </p:nvSpPr>
        <p:spPr bwMode="auto">
          <a:xfrm rot="9676055" flipH="1" flipV="1">
            <a:off x="7776609" y="2582443"/>
            <a:ext cx="118663" cy="118663"/>
          </a:xfrm>
          <a:custGeom>
            <a:avLst/>
            <a:gdLst>
              <a:gd name="connsiteX0" fmla="*/ 0 w 251286"/>
              <a:gd name="connsiteY0" fmla="*/ 0 h 251286"/>
              <a:gd name="connsiteX1" fmla="*/ 251286 w 251286"/>
              <a:gd name="connsiteY1" fmla="*/ 0 h 251286"/>
              <a:gd name="connsiteX2" fmla="*/ 251286 w 251286"/>
              <a:gd name="connsiteY2" fmla="*/ 251286 h 251286"/>
              <a:gd name="connsiteX3" fmla="*/ 0 w 251286"/>
              <a:gd name="connsiteY3" fmla="*/ 251286 h 251286"/>
              <a:gd name="connsiteX4" fmla="*/ 0 w 251286"/>
              <a:gd name="connsiteY4" fmla="*/ 0 h 251286"/>
              <a:gd name="connsiteX0" fmla="*/ 251286 w 342726"/>
              <a:gd name="connsiteY0" fmla="*/ 251286 h 342726"/>
              <a:gd name="connsiteX1" fmla="*/ 0 w 342726"/>
              <a:gd name="connsiteY1" fmla="*/ 251286 h 342726"/>
              <a:gd name="connsiteX2" fmla="*/ 0 w 342726"/>
              <a:gd name="connsiteY2" fmla="*/ 0 h 342726"/>
              <a:gd name="connsiteX3" fmla="*/ 251286 w 342726"/>
              <a:gd name="connsiteY3" fmla="*/ 0 h 342726"/>
              <a:gd name="connsiteX4" fmla="*/ 342726 w 342726"/>
              <a:gd name="connsiteY4" fmla="*/ 342726 h 342726"/>
              <a:gd name="connsiteX0" fmla="*/ 251286 w 251286"/>
              <a:gd name="connsiteY0" fmla="*/ 251286 h 251286"/>
              <a:gd name="connsiteX1" fmla="*/ 0 w 251286"/>
              <a:gd name="connsiteY1" fmla="*/ 251286 h 251286"/>
              <a:gd name="connsiteX2" fmla="*/ 0 w 251286"/>
              <a:gd name="connsiteY2" fmla="*/ 0 h 251286"/>
              <a:gd name="connsiteX3" fmla="*/ 251286 w 251286"/>
              <a:gd name="connsiteY3" fmla="*/ 0 h 251286"/>
              <a:gd name="connsiteX0" fmla="*/ 0 w 251286"/>
              <a:gd name="connsiteY0" fmla="*/ 251286 h 251286"/>
              <a:gd name="connsiteX1" fmla="*/ 0 w 251286"/>
              <a:gd name="connsiteY1" fmla="*/ 0 h 251286"/>
              <a:gd name="connsiteX2" fmla="*/ 251286 w 251286"/>
              <a:gd name="connsiteY2" fmla="*/ 0 h 251286"/>
            </a:gdLst>
            <a:ahLst/>
            <a:cxnLst>
              <a:cxn ang="0">
                <a:pos x="connsiteX0" y="connsiteY0"/>
              </a:cxn>
              <a:cxn ang="0">
                <a:pos x="connsiteX1" y="connsiteY1"/>
              </a:cxn>
              <a:cxn ang="0">
                <a:pos x="connsiteX2" y="connsiteY2"/>
              </a:cxn>
            </a:cxnLst>
            <a:rect l="l" t="t" r="r" b="b"/>
            <a:pathLst>
              <a:path w="251286" h="251286">
                <a:moveTo>
                  <a:pt x="0" y="251286"/>
                </a:moveTo>
                <a:lnTo>
                  <a:pt x="0" y="0"/>
                </a:lnTo>
                <a:lnTo>
                  <a:pt x="251286" y="0"/>
                </a:lnTo>
              </a:path>
            </a:pathLst>
          </a:custGeom>
          <a:ln w="15875">
            <a:solidFill>
              <a:schemeClr val="tx1"/>
            </a:solidFill>
            <a:prstDash val="solid"/>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85" name="Group 84">
            <a:extLst>
              <a:ext uri="{FF2B5EF4-FFF2-40B4-BE49-F238E27FC236}">
                <a16:creationId xmlns:a16="http://schemas.microsoft.com/office/drawing/2014/main" id="{42090407-35DE-4B83-8DD6-E485A87198DE}"/>
              </a:ext>
            </a:extLst>
          </p:cNvPr>
          <p:cNvGrpSpPr>
            <a:grpSpLocks noChangeAspect="1"/>
          </p:cNvGrpSpPr>
          <p:nvPr/>
        </p:nvGrpSpPr>
        <p:grpSpPr>
          <a:xfrm>
            <a:off x="5902929" y="1974013"/>
            <a:ext cx="782320" cy="782320"/>
            <a:chOff x="5216175" y="2901971"/>
            <a:chExt cx="1715723" cy="1715723"/>
          </a:xfrm>
        </p:grpSpPr>
        <p:sp>
          <p:nvSpPr>
            <p:cNvPr id="98" name="Oval 97">
              <a:extLst>
                <a:ext uri="{FF2B5EF4-FFF2-40B4-BE49-F238E27FC236}">
                  <a16:creationId xmlns:a16="http://schemas.microsoft.com/office/drawing/2014/main" id="{5AB4507E-CCF1-41D7-9F3D-CE57330D0C87}"/>
                </a:ext>
              </a:extLst>
            </p:cNvPr>
            <p:cNvSpPr/>
            <p:nvPr/>
          </p:nvSpPr>
          <p:spPr bwMode="auto">
            <a:xfrm>
              <a:off x="5216175" y="2901971"/>
              <a:ext cx="1715723" cy="1715723"/>
            </a:xfrm>
            <a:prstGeom prst="ellipse">
              <a:avLst/>
            </a:prstGeom>
            <a:solidFill>
              <a:srgbClr val="5C005C"/>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49" tIns="131640" rIns="164549" bIns="131640" numCol="1" spcCol="0" rtlCol="0" fromWordArt="0" anchor="ctr" anchorCtr="0" forceAA="0" compatLnSpc="1">
              <a:prstTxWarp prst="textNoShape">
                <a:avLst/>
              </a:prstTxWarp>
              <a:noAutofit/>
            </a:bodyPr>
            <a:lstStyle/>
            <a:p>
              <a:pPr marL="0" marR="0" lvl="0" indent="0" algn="l" defTabSz="838973"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99" name="Group 4">
              <a:extLst>
                <a:ext uri="{FF2B5EF4-FFF2-40B4-BE49-F238E27FC236}">
                  <a16:creationId xmlns:a16="http://schemas.microsoft.com/office/drawing/2014/main" id="{E1399CE0-C195-4004-B044-7C2365D1E431}"/>
                </a:ext>
              </a:extLst>
            </p:cNvPr>
            <p:cNvGrpSpPr>
              <a:grpSpLocks noChangeAspect="1"/>
            </p:cNvGrpSpPr>
            <p:nvPr/>
          </p:nvGrpSpPr>
          <p:grpSpPr bwMode="auto">
            <a:xfrm>
              <a:off x="5681957" y="3458106"/>
              <a:ext cx="784088" cy="603380"/>
              <a:chOff x="2880" y="2176"/>
              <a:chExt cx="256" cy="197"/>
            </a:xfrm>
            <a:solidFill>
              <a:srgbClr val="D2D2D2"/>
            </a:solidFill>
          </p:grpSpPr>
          <p:sp>
            <p:nvSpPr>
              <p:cNvPr id="100" name="Freeform 5">
                <a:extLst>
                  <a:ext uri="{FF2B5EF4-FFF2-40B4-BE49-F238E27FC236}">
                    <a16:creationId xmlns:a16="http://schemas.microsoft.com/office/drawing/2014/main" id="{63FBBCA9-463D-485B-8AF9-07B0F3B46F07}"/>
                  </a:ext>
                </a:extLst>
              </p:cNvPr>
              <p:cNvSpPr>
                <a:spLocks/>
              </p:cNvSpPr>
              <p:nvPr/>
            </p:nvSpPr>
            <p:spPr bwMode="auto">
              <a:xfrm>
                <a:off x="3017" y="2320"/>
                <a:ext cx="52" cy="5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1" name="Freeform 6">
                <a:extLst>
                  <a:ext uri="{FF2B5EF4-FFF2-40B4-BE49-F238E27FC236}">
                    <a16:creationId xmlns:a16="http://schemas.microsoft.com/office/drawing/2014/main" id="{1F93A438-9B7A-4293-AD8B-6D82C950DF5C}"/>
                  </a:ext>
                </a:extLst>
              </p:cNvPr>
              <p:cNvSpPr>
                <a:spLocks/>
              </p:cNvSpPr>
              <p:nvPr/>
            </p:nvSpPr>
            <p:spPr bwMode="auto">
              <a:xfrm>
                <a:off x="3053" y="2283"/>
                <a:ext cx="52" cy="5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2" name="Freeform 7">
                <a:extLst>
                  <a:ext uri="{FF2B5EF4-FFF2-40B4-BE49-F238E27FC236}">
                    <a16:creationId xmlns:a16="http://schemas.microsoft.com/office/drawing/2014/main" id="{11F95798-84A3-49A3-A53F-AFA635CB4415}"/>
                  </a:ext>
                </a:extLst>
              </p:cNvPr>
              <p:cNvSpPr>
                <a:spLocks noEditPoints="1"/>
              </p:cNvSpPr>
              <p:nvPr/>
            </p:nvSpPr>
            <p:spPr bwMode="auto">
              <a:xfrm>
                <a:off x="2909" y="2247"/>
                <a:ext cx="124" cy="126"/>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3" name="Freeform 8">
                <a:extLst>
                  <a:ext uri="{FF2B5EF4-FFF2-40B4-BE49-F238E27FC236}">
                    <a16:creationId xmlns:a16="http://schemas.microsoft.com/office/drawing/2014/main" id="{6EF37E04-53FC-4650-8A07-813170854360}"/>
                  </a:ext>
                </a:extLst>
              </p:cNvPr>
              <p:cNvSpPr>
                <a:spLocks/>
              </p:cNvSpPr>
              <p:nvPr/>
            </p:nvSpPr>
            <p:spPr bwMode="auto">
              <a:xfrm>
                <a:off x="3017" y="2247"/>
                <a:ext cx="52" cy="53"/>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4" name="Freeform 9">
                <a:extLst>
                  <a:ext uri="{FF2B5EF4-FFF2-40B4-BE49-F238E27FC236}">
                    <a16:creationId xmlns:a16="http://schemas.microsoft.com/office/drawing/2014/main" id="{2ABEA582-E5FB-4E95-B474-12B242EB4E77}"/>
                  </a:ext>
                </a:extLst>
              </p:cNvPr>
              <p:cNvSpPr>
                <a:spLocks/>
              </p:cNvSpPr>
              <p:nvPr/>
            </p:nvSpPr>
            <p:spPr bwMode="auto">
              <a:xfrm>
                <a:off x="2880" y="2176"/>
                <a:ext cx="256" cy="170"/>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106" name="Rectangle 105">
            <a:extLst>
              <a:ext uri="{FF2B5EF4-FFF2-40B4-BE49-F238E27FC236}">
                <a16:creationId xmlns:a16="http://schemas.microsoft.com/office/drawing/2014/main" id="{ECEDB18B-E7B3-40EF-8E13-EA774934A73E}"/>
              </a:ext>
            </a:extLst>
          </p:cNvPr>
          <p:cNvSpPr/>
          <p:nvPr/>
        </p:nvSpPr>
        <p:spPr bwMode="auto">
          <a:xfrm>
            <a:off x="4555717" y="5308349"/>
            <a:ext cx="1186867"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SQL Azure </a:t>
            </a:r>
          </a:p>
        </p:txBody>
      </p:sp>
      <p:sp>
        <p:nvSpPr>
          <p:cNvPr id="49" name="Rectangle 48">
            <a:extLst>
              <a:ext uri="{FF2B5EF4-FFF2-40B4-BE49-F238E27FC236}">
                <a16:creationId xmlns:a16="http://schemas.microsoft.com/office/drawing/2014/main" id="{F5A090BC-7098-4C88-86E7-918B09634BE4}"/>
              </a:ext>
            </a:extLst>
          </p:cNvPr>
          <p:cNvSpPr/>
          <p:nvPr/>
        </p:nvSpPr>
        <p:spPr bwMode="auto">
          <a:xfrm>
            <a:off x="7056240" y="5261828"/>
            <a:ext cx="1186867"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Cosmos DB</a:t>
            </a:r>
          </a:p>
        </p:txBody>
      </p:sp>
      <p:sp>
        <p:nvSpPr>
          <p:cNvPr id="58" name="Rectangle 57">
            <a:extLst>
              <a:ext uri="{FF2B5EF4-FFF2-40B4-BE49-F238E27FC236}">
                <a16:creationId xmlns:a16="http://schemas.microsoft.com/office/drawing/2014/main" id="{9F0E9332-68D4-455A-899E-DB89CED6F4E3}"/>
              </a:ext>
            </a:extLst>
          </p:cNvPr>
          <p:cNvSpPr/>
          <p:nvPr/>
        </p:nvSpPr>
        <p:spPr bwMode="auto">
          <a:xfrm>
            <a:off x="3658884" y="4009487"/>
            <a:ext cx="1186867"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API</a:t>
            </a:r>
            <a:b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b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management</a:t>
            </a:r>
          </a:p>
        </p:txBody>
      </p:sp>
      <p:sp>
        <p:nvSpPr>
          <p:cNvPr id="59" name="Rectangle 58">
            <a:extLst>
              <a:ext uri="{FF2B5EF4-FFF2-40B4-BE49-F238E27FC236}">
                <a16:creationId xmlns:a16="http://schemas.microsoft.com/office/drawing/2014/main" id="{3C43DF3F-8048-4DA2-83C1-BC350364A983}"/>
              </a:ext>
            </a:extLst>
          </p:cNvPr>
          <p:cNvSpPr/>
          <p:nvPr/>
        </p:nvSpPr>
        <p:spPr bwMode="auto">
          <a:xfrm>
            <a:off x="5060881" y="4009487"/>
            <a:ext cx="1186867"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Azure</a:t>
            </a:r>
            <a:b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b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Functions</a:t>
            </a:r>
          </a:p>
        </p:txBody>
      </p:sp>
      <p:sp>
        <p:nvSpPr>
          <p:cNvPr id="60" name="Rectangle 59">
            <a:extLst>
              <a:ext uri="{FF2B5EF4-FFF2-40B4-BE49-F238E27FC236}">
                <a16:creationId xmlns:a16="http://schemas.microsoft.com/office/drawing/2014/main" id="{D7E75506-FA06-40E6-A39B-CC17A1CE3B79}"/>
              </a:ext>
            </a:extLst>
          </p:cNvPr>
          <p:cNvSpPr/>
          <p:nvPr/>
        </p:nvSpPr>
        <p:spPr bwMode="auto">
          <a:xfrm>
            <a:off x="6462877" y="4009487"/>
            <a:ext cx="1186867" cy="387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AKS</a:t>
            </a:r>
          </a:p>
        </p:txBody>
      </p:sp>
      <p:sp>
        <p:nvSpPr>
          <p:cNvPr id="64" name="Rectangle 63">
            <a:extLst>
              <a:ext uri="{FF2B5EF4-FFF2-40B4-BE49-F238E27FC236}">
                <a16:creationId xmlns:a16="http://schemas.microsoft.com/office/drawing/2014/main" id="{C030A8E6-0CDE-4F9F-B6C4-69F164040065}"/>
              </a:ext>
            </a:extLst>
          </p:cNvPr>
          <p:cNvSpPr/>
          <p:nvPr/>
        </p:nvSpPr>
        <p:spPr bwMode="auto">
          <a:xfrm>
            <a:off x="7864875" y="4009487"/>
            <a:ext cx="1186867" cy="387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Cognitive</a:t>
            </a:r>
            <a:b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b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Services</a:t>
            </a:r>
          </a:p>
        </p:txBody>
      </p:sp>
      <p:pic>
        <p:nvPicPr>
          <p:cNvPr id="66" name="Picture 65" descr="App Service API">
            <a:extLst>
              <a:ext uri="{FF2B5EF4-FFF2-40B4-BE49-F238E27FC236}">
                <a16:creationId xmlns:a16="http://schemas.microsoft.com/office/drawing/2014/main" id="{A8C7BA46-42AC-4900-B541-A21F0F32135B}"/>
              </a:ext>
            </a:extLst>
          </p:cNvPr>
          <p:cNvPicPr>
            <a:picLocks noChangeAspect="1"/>
          </p:cNvPicPr>
          <p:nvPr/>
        </p:nvPicPr>
        <p:blipFill>
          <a:blip r:embed="rId3"/>
          <a:stretch>
            <a:fillRect/>
          </a:stretch>
        </p:blipFill>
        <p:spPr>
          <a:xfrm>
            <a:off x="4074347" y="3558484"/>
            <a:ext cx="355940" cy="301166"/>
          </a:xfrm>
          <a:prstGeom prst="rect">
            <a:avLst/>
          </a:prstGeom>
        </p:spPr>
      </p:pic>
      <p:pic>
        <p:nvPicPr>
          <p:cNvPr id="68" name="Picture 67" descr="Cognitive Services">
            <a:extLst>
              <a:ext uri="{FF2B5EF4-FFF2-40B4-BE49-F238E27FC236}">
                <a16:creationId xmlns:a16="http://schemas.microsoft.com/office/drawing/2014/main" id="{453E90A1-2FD4-4E8D-925F-5A4BE2752EFD}"/>
              </a:ext>
            </a:extLst>
          </p:cNvPr>
          <p:cNvPicPr>
            <a:picLocks noChangeAspect="1"/>
          </p:cNvPicPr>
          <p:nvPr/>
        </p:nvPicPr>
        <p:blipFill>
          <a:blip r:embed="rId4"/>
          <a:stretch>
            <a:fillRect/>
          </a:stretch>
        </p:blipFill>
        <p:spPr>
          <a:xfrm>
            <a:off x="8220291" y="3565386"/>
            <a:ext cx="476035" cy="287363"/>
          </a:xfrm>
          <a:prstGeom prst="rect">
            <a:avLst/>
          </a:prstGeom>
        </p:spPr>
      </p:pic>
      <p:grpSp>
        <p:nvGrpSpPr>
          <p:cNvPr id="10" name="Group 4">
            <a:extLst>
              <a:ext uri="{FF2B5EF4-FFF2-40B4-BE49-F238E27FC236}">
                <a16:creationId xmlns:a16="http://schemas.microsoft.com/office/drawing/2014/main" id="{D9FBC71E-E190-4EB1-94D4-8343C9017655}"/>
              </a:ext>
            </a:extLst>
          </p:cNvPr>
          <p:cNvGrpSpPr>
            <a:grpSpLocks noChangeAspect="1"/>
          </p:cNvGrpSpPr>
          <p:nvPr/>
        </p:nvGrpSpPr>
        <p:grpSpPr bwMode="auto">
          <a:xfrm>
            <a:off x="5459939" y="3529883"/>
            <a:ext cx="391926" cy="358370"/>
            <a:chOff x="3455" y="2166"/>
            <a:chExt cx="292" cy="267"/>
          </a:xfrm>
        </p:grpSpPr>
        <p:sp>
          <p:nvSpPr>
            <p:cNvPr id="11" name="AutoShape 3">
              <a:extLst>
                <a:ext uri="{FF2B5EF4-FFF2-40B4-BE49-F238E27FC236}">
                  <a16:creationId xmlns:a16="http://schemas.microsoft.com/office/drawing/2014/main" id="{56D959A0-3624-48C9-B256-D6567D058905}"/>
                </a:ext>
              </a:extLst>
            </p:cNvPr>
            <p:cNvSpPr>
              <a:spLocks noChangeAspect="1" noChangeArrowheads="1" noTextEdit="1"/>
            </p:cNvSpPr>
            <p:nvPr/>
          </p:nvSpPr>
          <p:spPr bwMode="auto">
            <a:xfrm>
              <a:off x="3455" y="2168"/>
              <a:ext cx="29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Freeform 5">
              <a:extLst>
                <a:ext uri="{FF2B5EF4-FFF2-40B4-BE49-F238E27FC236}">
                  <a16:creationId xmlns:a16="http://schemas.microsoft.com/office/drawing/2014/main" id="{71D65926-4165-4E01-AA59-3BD56FD8C060}"/>
                </a:ext>
              </a:extLst>
            </p:cNvPr>
            <p:cNvSpPr>
              <a:spLocks/>
            </p:cNvSpPr>
            <p:nvPr/>
          </p:nvSpPr>
          <p:spPr bwMode="auto">
            <a:xfrm>
              <a:off x="3654" y="2214"/>
              <a:ext cx="93" cy="166"/>
            </a:xfrm>
            <a:custGeom>
              <a:avLst/>
              <a:gdLst>
                <a:gd name="T0" fmla="*/ 8 w 53"/>
                <a:gd name="T1" fmla="*/ 2 h 95"/>
                <a:gd name="T2" fmla="*/ 2 w 53"/>
                <a:gd name="T3" fmla="*/ 2 h 95"/>
                <a:gd name="T4" fmla="*/ 1 w 53"/>
                <a:gd name="T5" fmla="*/ 5 h 95"/>
                <a:gd name="T6" fmla="*/ 2 w 53"/>
                <a:gd name="T7" fmla="*/ 8 h 95"/>
                <a:gd name="T8" fmla="*/ 39 w 53"/>
                <a:gd name="T9" fmla="*/ 44 h 95"/>
                <a:gd name="T10" fmla="*/ 39 w 53"/>
                <a:gd name="T11" fmla="*/ 50 h 95"/>
                <a:gd name="T12" fmla="*/ 2 w 53"/>
                <a:gd name="T13" fmla="*/ 88 h 95"/>
                <a:gd name="T14" fmla="*/ 2 w 53"/>
                <a:gd name="T15" fmla="*/ 94 h 95"/>
                <a:gd name="T16" fmla="*/ 7 w 53"/>
                <a:gd name="T17" fmla="*/ 94 h 95"/>
                <a:gd name="T18" fmla="*/ 51 w 53"/>
                <a:gd name="T19" fmla="*/ 50 h 95"/>
                <a:gd name="T20" fmla="*/ 51 w 53"/>
                <a:gd name="T21" fmla="*/ 44 h 95"/>
                <a:gd name="T22" fmla="*/ 8 w 53"/>
                <a:gd name="T23" fmla="*/ 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95">
                  <a:moveTo>
                    <a:pt x="8" y="2"/>
                  </a:moveTo>
                  <a:cubicBezTo>
                    <a:pt x="6" y="0"/>
                    <a:pt x="4" y="0"/>
                    <a:pt x="2" y="2"/>
                  </a:cubicBezTo>
                  <a:cubicBezTo>
                    <a:pt x="1" y="2"/>
                    <a:pt x="1" y="3"/>
                    <a:pt x="1" y="5"/>
                  </a:cubicBezTo>
                  <a:cubicBezTo>
                    <a:pt x="1" y="6"/>
                    <a:pt x="1" y="7"/>
                    <a:pt x="2" y="8"/>
                  </a:cubicBezTo>
                  <a:cubicBezTo>
                    <a:pt x="39" y="44"/>
                    <a:pt x="39" y="44"/>
                    <a:pt x="39" y="44"/>
                  </a:cubicBezTo>
                  <a:cubicBezTo>
                    <a:pt x="41" y="46"/>
                    <a:pt x="41" y="48"/>
                    <a:pt x="39" y="50"/>
                  </a:cubicBezTo>
                  <a:cubicBezTo>
                    <a:pt x="2" y="88"/>
                    <a:pt x="2" y="88"/>
                    <a:pt x="2" y="88"/>
                  </a:cubicBezTo>
                  <a:cubicBezTo>
                    <a:pt x="0" y="90"/>
                    <a:pt x="0" y="92"/>
                    <a:pt x="2" y="94"/>
                  </a:cubicBezTo>
                  <a:cubicBezTo>
                    <a:pt x="3" y="95"/>
                    <a:pt x="6" y="95"/>
                    <a:pt x="7" y="94"/>
                  </a:cubicBezTo>
                  <a:cubicBezTo>
                    <a:pt x="51" y="50"/>
                    <a:pt x="51" y="50"/>
                    <a:pt x="51" y="50"/>
                  </a:cubicBezTo>
                  <a:cubicBezTo>
                    <a:pt x="53" y="48"/>
                    <a:pt x="53" y="46"/>
                    <a:pt x="51" y="44"/>
                  </a:cubicBezTo>
                  <a:lnTo>
                    <a:pt x="8" y="2"/>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Freeform 6">
              <a:extLst>
                <a:ext uri="{FF2B5EF4-FFF2-40B4-BE49-F238E27FC236}">
                  <a16:creationId xmlns:a16="http://schemas.microsoft.com/office/drawing/2014/main" id="{E3BC1A8C-401B-4144-8485-97B2DF878DC2}"/>
                </a:ext>
              </a:extLst>
            </p:cNvPr>
            <p:cNvSpPr>
              <a:spLocks/>
            </p:cNvSpPr>
            <p:nvPr/>
          </p:nvSpPr>
          <p:spPr bwMode="auto">
            <a:xfrm>
              <a:off x="3457" y="2214"/>
              <a:ext cx="93" cy="166"/>
            </a:xfrm>
            <a:custGeom>
              <a:avLst/>
              <a:gdLst>
                <a:gd name="T0" fmla="*/ 14 w 53"/>
                <a:gd name="T1" fmla="*/ 50 h 95"/>
                <a:gd name="T2" fmla="*/ 14 w 53"/>
                <a:gd name="T3" fmla="*/ 44 h 95"/>
                <a:gd name="T4" fmla="*/ 50 w 53"/>
                <a:gd name="T5" fmla="*/ 8 h 95"/>
                <a:gd name="T6" fmla="*/ 52 w 53"/>
                <a:gd name="T7" fmla="*/ 5 h 95"/>
                <a:gd name="T8" fmla="*/ 50 w 53"/>
                <a:gd name="T9" fmla="*/ 2 h 95"/>
                <a:gd name="T10" fmla="*/ 45 w 53"/>
                <a:gd name="T11" fmla="*/ 2 h 95"/>
                <a:gd name="T12" fmla="*/ 1 w 53"/>
                <a:gd name="T13" fmla="*/ 44 h 95"/>
                <a:gd name="T14" fmla="*/ 1 w 53"/>
                <a:gd name="T15" fmla="*/ 50 h 95"/>
                <a:gd name="T16" fmla="*/ 45 w 53"/>
                <a:gd name="T17" fmla="*/ 94 h 95"/>
                <a:gd name="T18" fmla="*/ 51 w 53"/>
                <a:gd name="T19" fmla="*/ 94 h 95"/>
                <a:gd name="T20" fmla="*/ 51 w 53"/>
                <a:gd name="T21" fmla="*/ 88 h 95"/>
                <a:gd name="T22" fmla="*/ 14 w 53"/>
                <a:gd name="T23" fmla="*/ 5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95">
                  <a:moveTo>
                    <a:pt x="14" y="50"/>
                  </a:moveTo>
                  <a:cubicBezTo>
                    <a:pt x="12" y="48"/>
                    <a:pt x="12" y="46"/>
                    <a:pt x="14" y="44"/>
                  </a:cubicBezTo>
                  <a:cubicBezTo>
                    <a:pt x="50" y="8"/>
                    <a:pt x="50" y="8"/>
                    <a:pt x="50" y="8"/>
                  </a:cubicBezTo>
                  <a:cubicBezTo>
                    <a:pt x="51" y="7"/>
                    <a:pt x="52" y="6"/>
                    <a:pt x="52" y="5"/>
                  </a:cubicBezTo>
                  <a:cubicBezTo>
                    <a:pt x="52" y="3"/>
                    <a:pt x="51" y="2"/>
                    <a:pt x="50" y="2"/>
                  </a:cubicBezTo>
                  <a:cubicBezTo>
                    <a:pt x="49" y="0"/>
                    <a:pt x="46" y="0"/>
                    <a:pt x="45" y="2"/>
                  </a:cubicBezTo>
                  <a:cubicBezTo>
                    <a:pt x="1" y="44"/>
                    <a:pt x="1" y="44"/>
                    <a:pt x="1" y="44"/>
                  </a:cubicBezTo>
                  <a:cubicBezTo>
                    <a:pt x="0" y="46"/>
                    <a:pt x="0" y="48"/>
                    <a:pt x="1" y="50"/>
                  </a:cubicBezTo>
                  <a:cubicBezTo>
                    <a:pt x="45" y="94"/>
                    <a:pt x="45" y="94"/>
                    <a:pt x="45" y="94"/>
                  </a:cubicBezTo>
                  <a:cubicBezTo>
                    <a:pt x="47" y="95"/>
                    <a:pt x="49" y="95"/>
                    <a:pt x="51" y="94"/>
                  </a:cubicBezTo>
                  <a:cubicBezTo>
                    <a:pt x="53" y="92"/>
                    <a:pt x="53" y="90"/>
                    <a:pt x="51" y="88"/>
                  </a:cubicBezTo>
                  <a:lnTo>
                    <a:pt x="14" y="5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Rectangle 7">
              <a:extLst>
                <a:ext uri="{FF2B5EF4-FFF2-40B4-BE49-F238E27FC236}">
                  <a16:creationId xmlns:a16="http://schemas.microsoft.com/office/drawing/2014/main" id="{0309A89D-3BE2-465B-8284-586CF7078A9F}"/>
                </a:ext>
              </a:extLst>
            </p:cNvPr>
            <p:cNvSpPr>
              <a:spLocks noChangeArrowheads="1"/>
            </p:cNvSpPr>
            <p:nvPr/>
          </p:nvSpPr>
          <p:spPr bwMode="auto">
            <a:xfrm>
              <a:off x="3613" y="2256"/>
              <a:ext cx="60" cy="1"/>
            </a:xfrm>
            <a:prstGeom prst="rect">
              <a:avLst/>
            </a:prstGeom>
            <a:solidFill>
              <a:srgbClr val="FBD0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Freeform 8">
              <a:extLst>
                <a:ext uri="{FF2B5EF4-FFF2-40B4-BE49-F238E27FC236}">
                  <a16:creationId xmlns:a16="http://schemas.microsoft.com/office/drawing/2014/main" id="{010424EC-D73F-4A27-95D3-AB013C4D3012}"/>
                </a:ext>
              </a:extLst>
            </p:cNvPr>
            <p:cNvSpPr>
              <a:spLocks/>
            </p:cNvSpPr>
            <p:nvPr/>
          </p:nvSpPr>
          <p:spPr bwMode="auto">
            <a:xfrm>
              <a:off x="3536" y="2166"/>
              <a:ext cx="98" cy="267"/>
            </a:xfrm>
            <a:custGeom>
              <a:avLst/>
              <a:gdLst>
                <a:gd name="T0" fmla="*/ 14 w 98"/>
                <a:gd name="T1" fmla="*/ 267 h 267"/>
                <a:gd name="T2" fmla="*/ 98 w 98"/>
                <a:gd name="T3" fmla="*/ 113 h 267"/>
                <a:gd name="T4" fmla="*/ 40 w 98"/>
                <a:gd name="T5" fmla="*/ 111 h 267"/>
                <a:gd name="T6" fmla="*/ 90 w 98"/>
                <a:gd name="T7" fmla="*/ 0 h 267"/>
                <a:gd name="T8" fmla="*/ 47 w 98"/>
                <a:gd name="T9" fmla="*/ 0 h 267"/>
                <a:gd name="T10" fmla="*/ 0 w 98"/>
                <a:gd name="T11" fmla="*/ 134 h 267"/>
                <a:gd name="T12" fmla="*/ 58 w 98"/>
                <a:gd name="T13" fmla="*/ 135 h 267"/>
                <a:gd name="T14" fmla="*/ 14 w 98"/>
                <a:gd name="T15" fmla="*/ 267 h 267"/>
                <a:gd name="T16" fmla="*/ 14 w 98"/>
                <a:gd name="T17"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267">
                  <a:moveTo>
                    <a:pt x="14" y="267"/>
                  </a:moveTo>
                  <a:lnTo>
                    <a:pt x="98" y="113"/>
                  </a:lnTo>
                  <a:lnTo>
                    <a:pt x="40" y="111"/>
                  </a:lnTo>
                  <a:lnTo>
                    <a:pt x="90" y="0"/>
                  </a:lnTo>
                  <a:lnTo>
                    <a:pt x="47" y="0"/>
                  </a:lnTo>
                  <a:lnTo>
                    <a:pt x="0" y="134"/>
                  </a:lnTo>
                  <a:lnTo>
                    <a:pt x="58" y="135"/>
                  </a:lnTo>
                  <a:lnTo>
                    <a:pt x="14" y="267"/>
                  </a:lnTo>
                  <a:lnTo>
                    <a:pt x="14" y="267"/>
                  </a:lnTo>
                  <a:close/>
                </a:path>
              </a:pathLst>
            </a:custGeom>
            <a:solidFill>
              <a:srgbClr val="FAD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 name="Freeform 9">
              <a:extLst>
                <a:ext uri="{FF2B5EF4-FFF2-40B4-BE49-F238E27FC236}">
                  <a16:creationId xmlns:a16="http://schemas.microsoft.com/office/drawing/2014/main" id="{C2853B26-EC5C-45E4-9D1D-C924989A0AFF}"/>
                </a:ext>
              </a:extLst>
            </p:cNvPr>
            <p:cNvSpPr>
              <a:spLocks/>
            </p:cNvSpPr>
            <p:nvPr/>
          </p:nvSpPr>
          <p:spPr bwMode="auto">
            <a:xfrm>
              <a:off x="3613" y="2166"/>
              <a:ext cx="58" cy="90"/>
            </a:xfrm>
            <a:custGeom>
              <a:avLst/>
              <a:gdLst>
                <a:gd name="T0" fmla="*/ 0 w 58"/>
                <a:gd name="T1" fmla="*/ 90 h 90"/>
                <a:gd name="T2" fmla="*/ 58 w 58"/>
                <a:gd name="T3" fmla="*/ 0 h 90"/>
                <a:gd name="T4" fmla="*/ 58 w 58"/>
                <a:gd name="T5" fmla="*/ 0 h 90"/>
                <a:gd name="T6" fmla="*/ 0 w 58"/>
                <a:gd name="T7" fmla="*/ 90 h 90"/>
              </a:gdLst>
              <a:ahLst/>
              <a:cxnLst>
                <a:cxn ang="0">
                  <a:pos x="T0" y="T1"/>
                </a:cxn>
                <a:cxn ang="0">
                  <a:pos x="T2" y="T3"/>
                </a:cxn>
                <a:cxn ang="0">
                  <a:pos x="T4" y="T5"/>
                </a:cxn>
                <a:cxn ang="0">
                  <a:pos x="T6" y="T7"/>
                </a:cxn>
              </a:cxnLst>
              <a:rect l="0" t="0" r="r" b="b"/>
              <a:pathLst>
                <a:path w="58" h="90">
                  <a:moveTo>
                    <a:pt x="0" y="90"/>
                  </a:moveTo>
                  <a:lnTo>
                    <a:pt x="58" y="0"/>
                  </a:lnTo>
                  <a:lnTo>
                    <a:pt x="58" y="0"/>
                  </a:lnTo>
                  <a:lnTo>
                    <a:pt x="0" y="90"/>
                  </a:ln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 name="Freeform 10">
              <a:extLst>
                <a:ext uri="{FF2B5EF4-FFF2-40B4-BE49-F238E27FC236}">
                  <a16:creationId xmlns:a16="http://schemas.microsoft.com/office/drawing/2014/main" id="{061A0690-FB5D-4A54-9542-538EBB2C1196}"/>
                </a:ext>
              </a:extLst>
            </p:cNvPr>
            <p:cNvSpPr>
              <a:spLocks/>
            </p:cNvSpPr>
            <p:nvPr/>
          </p:nvSpPr>
          <p:spPr bwMode="auto">
            <a:xfrm>
              <a:off x="3550" y="2256"/>
              <a:ext cx="123" cy="177"/>
            </a:xfrm>
            <a:custGeom>
              <a:avLst/>
              <a:gdLst>
                <a:gd name="T0" fmla="*/ 123 w 123"/>
                <a:gd name="T1" fmla="*/ 0 h 177"/>
                <a:gd name="T2" fmla="*/ 0 w 123"/>
                <a:gd name="T3" fmla="*/ 177 h 177"/>
                <a:gd name="T4" fmla="*/ 0 w 123"/>
                <a:gd name="T5" fmla="*/ 177 h 177"/>
                <a:gd name="T6" fmla="*/ 123 w 123"/>
                <a:gd name="T7" fmla="*/ 0 h 177"/>
              </a:gdLst>
              <a:ahLst/>
              <a:cxnLst>
                <a:cxn ang="0">
                  <a:pos x="T0" y="T1"/>
                </a:cxn>
                <a:cxn ang="0">
                  <a:pos x="T2" y="T3"/>
                </a:cxn>
                <a:cxn ang="0">
                  <a:pos x="T4" y="T5"/>
                </a:cxn>
                <a:cxn ang="0">
                  <a:pos x="T6" y="T7"/>
                </a:cxn>
              </a:cxnLst>
              <a:rect l="0" t="0" r="r" b="b"/>
              <a:pathLst>
                <a:path w="123" h="177">
                  <a:moveTo>
                    <a:pt x="123" y="0"/>
                  </a:moveTo>
                  <a:lnTo>
                    <a:pt x="0" y="177"/>
                  </a:lnTo>
                  <a:lnTo>
                    <a:pt x="0" y="177"/>
                  </a:lnTo>
                  <a:lnTo>
                    <a:pt x="123" y="0"/>
                  </a:ln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Freeform 11">
              <a:extLst>
                <a:ext uri="{FF2B5EF4-FFF2-40B4-BE49-F238E27FC236}">
                  <a16:creationId xmlns:a16="http://schemas.microsoft.com/office/drawing/2014/main" id="{A2FF4B99-53A7-4889-B22C-74D5BABFF444}"/>
                </a:ext>
              </a:extLst>
            </p:cNvPr>
            <p:cNvSpPr>
              <a:spLocks/>
            </p:cNvSpPr>
            <p:nvPr/>
          </p:nvSpPr>
          <p:spPr bwMode="auto">
            <a:xfrm>
              <a:off x="3550" y="2166"/>
              <a:ext cx="123" cy="267"/>
            </a:xfrm>
            <a:custGeom>
              <a:avLst/>
              <a:gdLst>
                <a:gd name="T0" fmla="*/ 84 w 123"/>
                <a:gd name="T1" fmla="*/ 113 h 267"/>
                <a:gd name="T2" fmla="*/ 0 w 123"/>
                <a:gd name="T3" fmla="*/ 267 h 267"/>
                <a:gd name="T4" fmla="*/ 123 w 123"/>
                <a:gd name="T5" fmla="*/ 90 h 267"/>
                <a:gd name="T6" fmla="*/ 63 w 123"/>
                <a:gd name="T7" fmla="*/ 90 h 267"/>
                <a:gd name="T8" fmla="*/ 63 w 123"/>
                <a:gd name="T9" fmla="*/ 90 h 267"/>
                <a:gd name="T10" fmla="*/ 63 w 123"/>
                <a:gd name="T11" fmla="*/ 90 h 267"/>
                <a:gd name="T12" fmla="*/ 121 w 123"/>
                <a:gd name="T13" fmla="*/ 0 h 267"/>
                <a:gd name="T14" fmla="*/ 76 w 123"/>
                <a:gd name="T15" fmla="*/ 0 h 267"/>
                <a:gd name="T16" fmla="*/ 26 w 123"/>
                <a:gd name="T17" fmla="*/ 111 h 267"/>
                <a:gd name="T18" fmla="*/ 84 w 123"/>
                <a:gd name="T19" fmla="*/ 11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67">
                  <a:moveTo>
                    <a:pt x="84" y="113"/>
                  </a:moveTo>
                  <a:lnTo>
                    <a:pt x="0" y="267"/>
                  </a:lnTo>
                  <a:lnTo>
                    <a:pt x="123" y="90"/>
                  </a:lnTo>
                  <a:lnTo>
                    <a:pt x="63" y="90"/>
                  </a:lnTo>
                  <a:lnTo>
                    <a:pt x="63" y="90"/>
                  </a:lnTo>
                  <a:lnTo>
                    <a:pt x="63" y="90"/>
                  </a:lnTo>
                  <a:lnTo>
                    <a:pt x="121" y="0"/>
                  </a:lnTo>
                  <a:lnTo>
                    <a:pt x="76" y="0"/>
                  </a:lnTo>
                  <a:lnTo>
                    <a:pt x="26" y="111"/>
                  </a:lnTo>
                  <a:lnTo>
                    <a:pt x="84" y="113"/>
                  </a:lnTo>
                  <a:close/>
                </a:path>
              </a:pathLst>
            </a:custGeom>
            <a:solidFill>
              <a:srgbClr val="F9C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79" name="Group 78">
            <a:extLst>
              <a:ext uri="{FF2B5EF4-FFF2-40B4-BE49-F238E27FC236}">
                <a16:creationId xmlns:a16="http://schemas.microsoft.com/office/drawing/2014/main" id="{46F7461B-EDBD-4075-BB9F-6959F506667A}"/>
              </a:ext>
              <a:ext uri="{C183D7F6-B498-43B3-948B-1728B52AA6E4}">
                <adec:decorative xmlns:adec="http://schemas.microsoft.com/office/drawing/2017/decorative" val="1"/>
              </a:ext>
            </a:extLst>
          </p:cNvPr>
          <p:cNvGrpSpPr/>
          <p:nvPr/>
        </p:nvGrpSpPr>
        <p:grpSpPr>
          <a:xfrm>
            <a:off x="6804571" y="3522756"/>
            <a:ext cx="503479" cy="372623"/>
            <a:chOff x="6831056" y="2631009"/>
            <a:chExt cx="986340" cy="729992"/>
          </a:xfrm>
        </p:grpSpPr>
        <p:sp>
          <p:nvSpPr>
            <p:cNvPr id="80" name="Freeform: Shape 79">
              <a:extLst>
                <a:ext uri="{FF2B5EF4-FFF2-40B4-BE49-F238E27FC236}">
                  <a16:creationId xmlns:a16="http://schemas.microsoft.com/office/drawing/2014/main" id="{BD4C8D32-061B-4ED9-9B3D-FB38B2107AE9}"/>
                </a:ext>
              </a:extLst>
            </p:cNvPr>
            <p:cNvSpPr/>
            <p:nvPr/>
          </p:nvSpPr>
          <p:spPr>
            <a:xfrm>
              <a:off x="7123053" y="2631009"/>
              <a:ext cx="169766" cy="254648"/>
            </a:xfrm>
            <a:custGeom>
              <a:avLst/>
              <a:gdLst>
                <a:gd name="connsiteX0" fmla="*/ 463205 w 485031"/>
                <a:gd name="connsiteY0" fmla="*/ 555361 h 727546"/>
                <a:gd name="connsiteX1" fmla="*/ 36377 w 485031"/>
                <a:gd name="connsiteY1" fmla="*/ 720271 h 727546"/>
                <a:gd name="connsiteX2" fmla="*/ 36377 w 485031"/>
                <a:gd name="connsiteY2" fmla="*/ 36377 h 727546"/>
                <a:gd name="connsiteX3" fmla="*/ 463205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63205" y="555361"/>
                  </a:moveTo>
                  <a:lnTo>
                    <a:pt x="36377" y="720271"/>
                  </a:lnTo>
                  <a:lnTo>
                    <a:pt x="36377" y="36377"/>
                  </a:lnTo>
                  <a:lnTo>
                    <a:pt x="463205" y="18673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1" name="Freeform: Shape 80">
              <a:extLst>
                <a:ext uri="{FF2B5EF4-FFF2-40B4-BE49-F238E27FC236}">
                  <a16:creationId xmlns:a16="http://schemas.microsoft.com/office/drawing/2014/main" id="{C6EF328A-619A-4DA2-8289-0AA47F64ADD2}"/>
                </a:ext>
              </a:extLst>
            </p:cNvPr>
            <p:cNvSpPr/>
            <p:nvPr/>
          </p:nvSpPr>
          <p:spPr>
            <a:xfrm>
              <a:off x="6990636" y="2632707"/>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1 w 388024"/>
                <a:gd name="connsiteY10" fmla="*/ 172186 h 727546"/>
                <a:gd name="connsiteX11" fmla="*/ 99431 w 388024"/>
                <a:gd name="connsiteY11" fmla="*/ 574762 h 727546"/>
                <a:gd name="connsiteX12" fmla="*/ 84880 w 388024"/>
                <a:gd name="connsiteY12" fmla="*/ 565061 h 727546"/>
                <a:gd name="connsiteX13" fmla="*/ 70330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201288 w 388024"/>
                <a:gd name="connsiteY19" fmla="*/ 147935 h 727546"/>
                <a:gd name="connsiteX20" fmla="*/ 201288 w 388024"/>
                <a:gd name="connsiteY20" fmla="*/ 599014 h 727546"/>
                <a:gd name="connsiteX21" fmla="*/ 177036 w 388024"/>
                <a:gd name="connsiteY21" fmla="*/ 594163 h 727546"/>
                <a:gd name="connsiteX22" fmla="*/ 152785 w 388024"/>
                <a:gd name="connsiteY22" fmla="*/ 579612 h 727546"/>
                <a:gd name="connsiteX23" fmla="*/ 249791 w 388024"/>
                <a:gd name="connsiteY23" fmla="*/ 613564 h 727546"/>
                <a:gd name="connsiteX24" fmla="*/ 220689 w 388024"/>
                <a:gd name="connsiteY24" fmla="*/ 603864 h 727546"/>
                <a:gd name="connsiteX25" fmla="*/ 220689 w 388024"/>
                <a:gd name="connsiteY25" fmla="*/ 13823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23265 h 727546"/>
                <a:gd name="connsiteX31" fmla="*/ 249791 w 388024"/>
                <a:gd name="connsiteY31" fmla="*/ 613564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30" y="560211"/>
                  </a:moveTo>
                  <a:lnTo>
                    <a:pt x="55779" y="555361"/>
                  </a:lnTo>
                  <a:lnTo>
                    <a:pt x="55779" y="186737"/>
                  </a:lnTo>
                  <a:lnTo>
                    <a:pt x="70330" y="181887"/>
                  </a:lnTo>
                  <a:lnTo>
                    <a:pt x="84880" y="177036"/>
                  </a:lnTo>
                  <a:lnTo>
                    <a:pt x="99431" y="172186"/>
                  </a:lnTo>
                  <a:lnTo>
                    <a:pt x="99431" y="574762"/>
                  </a:lnTo>
                  <a:lnTo>
                    <a:pt x="84880" y="565061"/>
                  </a:lnTo>
                  <a:lnTo>
                    <a:pt x="70330" y="560211"/>
                  </a:lnTo>
                  <a:close/>
                  <a:moveTo>
                    <a:pt x="152785" y="579612"/>
                  </a:moveTo>
                  <a:lnTo>
                    <a:pt x="128533" y="574762"/>
                  </a:lnTo>
                  <a:lnTo>
                    <a:pt x="128533" y="162485"/>
                  </a:lnTo>
                  <a:lnTo>
                    <a:pt x="152785" y="157635"/>
                  </a:lnTo>
                  <a:lnTo>
                    <a:pt x="177036" y="152785"/>
                  </a:lnTo>
                  <a:lnTo>
                    <a:pt x="201288" y="147935"/>
                  </a:lnTo>
                  <a:lnTo>
                    <a:pt x="201288" y="599014"/>
                  </a:lnTo>
                  <a:lnTo>
                    <a:pt x="177036" y="594163"/>
                  </a:lnTo>
                  <a:lnTo>
                    <a:pt x="152785" y="579612"/>
                  </a:lnTo>
                  <a:close/>
                  <a:moveTo>
                    <a:pt x="249791" y="613564"/>
                  </a:moveTo>
                  <a:lnTo>
                    <a:pt x="220689" y="603864"/>
                  </a:lnTo>
                  <a:lnTo>
                    <a:pt x="220689" y="138234"/>
                  </a:lnTo>
                  <a:lnTo>
                    <a:pt x="249791" y="128533"/>
                  </a:lnTo>
                  <a:lnTo>
                    <a:pt x="278893" y="118833"/>
                  </a:lnTo>
                  <a:lnTo>
                    <a:pt x="312845" y="109132"/>
                  </a:lnTo>
                  <a:lnTo>
                    <a:pt x="312845" y="632966"/>
                  </a:lnTo>
                  <a:lnTo>
                    <a:pt x="278893" y="623265"/>
                  </a:lnTo>
                  <a:lnTo>
                    <a:pt x="249791" y="613564"/>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4" name="Freeform: Shape 83">
              <a:extLst>
                <a:ext uri="{FF2B5EF4-FFF2-40B4-BE49-F238E27FC236}">
                  <a16:creationId xmlns:a16="http://schemas.microsoft.com/office/drawing/2014/main" id="{AEFE997B-FEF7-4947-A1D7-3E94B62F870D}"/>
                </a:ext>
              </a:extLst>
            </p:cNvPr>
            <p:cNvSpPr/>
            <p:nvPr/>
          </p:nvSpPr>
          <p:spPr>
            <a:xfrm>
              <a:off x="7467678" y="2631009"/>
              <a:ext cx="169766" cy="254648"/>
            </a:xfrm>
            <a:custGeom>
              <a:avLst/>
              <a:gdLst>
                <a:gd name="connsiteX0" fmla="*/ 458354 w 485031"/>
                <a:gd name="connsiteY0" fmla="*/ 555361 h 727546"/>
                <a:gd name="connsiteX1" fmla="*/ 36377 w 485031"/>
                <a:gd name="connsiteY1" fmla="*/ 720271 h 727546"/>
                <a:gd name="connsiteX2" fmla="*/ 36377 w 485031"/>
                <a:gd name="connsiteY2" fmla="*/ 36377 h 727546"/>
                <a:gd name="connsiteX3" fmla="*/ 45835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8354" y="555361"/>
                  </a:moveTo>
                  <a:lnTo>
                    <a:pt x="36377" y="720271"/>
                  </a:lnTo>
                  <a:lnTo>
                    <a:pt x="36377" y="36377"/>
                  </a:lnTo>
                  <a:lnTo>
                    <a:pt x="458354" y="18673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7" name="Freeform: Shape 106">
              <a:extLst>
                <a:ext uri="{FF2B5EF4-FFF2-40B4-BE49-F238E27FC236}">
                  <a16:creationId xmlns:a16="http://schemas.microsoft.com/office/drawing/2014/main" id="{22393AC2-92E2-41B4-82C6-0E23F1C00628}"/>
                </a:ext>
              </a:extLst>
            </p:cNvPr>
            <p:cNvSpPr/>
            <p:nvPr/>
          </p:nvSpPr>
          <p:spPr>
            <a:xfrm>
              <a:off x="7335261" y="2632707"/>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29 w 388024"/>
                <a:gd name="connsiteY5" fmla="*/ 560211 h 727546"/>
                <a:gd name="connsiteX6" fmla="*/ 50928 w 388024"/>
                <a:gd name="connsiteY6" fmla="*/ 555361 h 727546"/>
                <a:gd name="connsiteX7" fmla="*/ 50928 w 388024"/>
                <a:gd name="connsiteY7" fmla="*/ 186737 h 727546"/>
                <a:gd name="connsiteX8" fmla="*/ 65479 w 388024"/>
                <a:gd name="connsiteY8" fmla="*/ 181887 h 727546"/>
                <a:gd name="connsiteX9" fmla="*/ 80030 w 388024"/>
                <a:gd name="connsiteY9" fmla="*/ 177036 h 727546"/>
                <a:gd name="connsiteX10" fmla="*/ 94581 w 388024"/>
                <a:gd name="connsiteY10" fmla="*/ 172186 h 727546"/>
                <a:gd name="connsiteX11" fmla="*/ 94581 w 388024"/>
                <a:gd name="connsiteY11" fmla="*/ 574762 h 727546"/>
                <a:gd name="connsiteX12" fmla="*/ 84880 w 388024"/>
                <a:gd name="connsiteY12" fmla="*/ 565061 h 727546"/>
                <a:gd name="connsiteX13" fmla="*/ 70329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196438 w 388024"/>
                <a:gd name="connsiteY19" fmla="*/ 147935 h 727546"/>
                <a:gd name="connsiteX20" fmla="*/ 196438 w 388024"/>
                <a:gd name="connsiteY20" fmla="*/ 599014 h 727546"/>
                <a:gd name="connsiteX21" fmla="*/ 172186 w 388024"/>
                <a:gd name="connsiteY21" fmla="*/ 594163 h 727546"/>
                <a:gd name="connsiteX22" fmla="*/ 152785 w 388024"/>
                <a:gd name="connsiteY22" fmla="*/ 579612 h 727546"/>
                <a:gd name="connsiteX23" fmla="*/ 249791 w 388024"/>
                <a:gd name="connsiteY23" fmla="*/ 613564 h 727546"/>
                <a:gd name="connsiteX24" fmla="*/ 220689 w 388024"/>
                <a:gd name="connsiteY24" fmla="*/ 603864 h 727546"/>
                <a:gd name="connsiteX25" fmla="*/ 220689 w 388024"/>
                <a:gd name="connsiteY25" fmla="*/ 13823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23265 h 727546"/>
                <a:gd name="connsiteX31" fmla="*/ 249791 w 388024"/>
                <a:gd name="connsiteY31" fmla="*/ 613564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29" y="560211"/>
                  </a:moveTo>
                  <a:lnTo>
                    <a:pt x="50928" y="555361"/>
                  </a:lnTo>
                  <a:lnTo>
                    <a:pt x="50928" y="186737"/>
                  </a:lnTo>
                  <a:lnTo>
                    <a:pt x="65479" y="181887"/>
                  </a:lnTo>
                  <a:lnTo>
                    <a:pt x="80030" y="177036"/>
                  </a:lnTo>
                  <a:lnTo>
                    <a:pt x="94581" y="172186"/>
                  </a:lnTo>
                  <a:lnTo>
                    <a:pt x="94581" y="574762"/>
                  </a:lnTo>
                  <a:lnTo>
                    <a:pt x="84880" y="565061"/>
                  </a:lnTo>
                  <a:lnTo>
                    <a:pt x="70329" y="560211"/>
                  </a:lnTo>
                  <a:close/>
                  <a:moveTo>
                    <a:pt x="152785" y="579612"/>
                  </a:moveTo>
                  <a:lnTo>
                    <a:pt x="128533" y="574762"/>
                  </a:lnTo>
                  <a:lnTo>
                    <a:pt x="128533" y="162485"/>
                  </a:lnTo>
                  <a:lnTo>
                    <a:pt x="152785" y="157635"/>
                  </a:lnTo>
                  <a:lnTo>
                    <a:pt x="177036" y="152785"/>
                  </a:lnTo>
                  <a:lnTo>
                    <a:pt x="196438" y="147935"/>
                  </a:lnTo>
                  <a:lnTo>
                    <a:pt x="196438" y="599014"/>
                  </a:lnTo>
                  <a:lnTo>
                    <a:pt x="172186" y="594163"/>
                  </a:lnTo>
                  <a:lnTo>
                    <a:pt x="152785" y="579612"/>
                  </a:lnTo>
                  <a:close/>
                  <a:moveTo>
                    <a:pt x="249791" y="613564"/>
                  </a:moveTo>
                  <a:lnTo>
                    <a:pt x="220689" y="603864"/>
                  </a:lnTo>
                  <a:lnTo>
                    <a:pt x="220689" y="138234"/>
                  </a:lnTo>
                  <a:lnTo>
                    <a:pt x="249791" y="128533"/>
                  </a:lnTo>
                  <a:lnTo>
                    <a:pt x="278893" y="118833"/>
                  </a:lnTo>
                  <a:lnTo>
                    <a:pt x="312845" y="109132"/>
                  </a:lnTo>
                  <a:lnTo>
                    <a:pt x="312845" y="632966"/>
                  </a:lnTo>
                  <a:lnTo>
                    <a:pt x="278893" y="623265"/>
                  </a:lnTo>
                  <a:lnTo>
                    <a:pt x="249791" y="613564"/>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8" name="Freeform: Shape 107">
              <a:extLst>
                <a:ext uri="{FF2B5EF4-FFF2-40B4-BE49-F238E27FC236}">
                  <a16:creationId xmlns:a16="http://schemas.microsoft.com/office/drawing/2014/main" id="{50A64DC3-C00E-4C0D-B954-4BBB0A594905}"/>
                </a:ext>
              </a:extLst>
            </p:cNvPr>
            <p:cNvSpPr/>
            <p:nvPr/>
          </p:nvSpPr>
          <p:spPr>
            <a:xfrm>
              <a:off x="7123053" y="3104655"/>
              <a:ext cx="169766" cy="254648"/>
            </a:xfrm>
            <a:custGeom>
              <a:avLst/>
              <a:gdLst>
                <a:gd name="connsiteX0" fmla="*/ 463205 w 485031"/>
                <a:gd name="connsiteY0" fmla="*/ 550510 h 727546"/>
                <a:gd name="connsiteX1" fmla="*/ 36377 w 485031"/>
                <a:gd name="connsiteY1" fmla="*/ 715421 h 727546"/>
                <a:gd name="connsiteX2" fmla="*/ 36377 w 485031"/>
                <a:gd name="connsiteY2" fmla="*/ 36377 h 727546"/>
                <a:gd name="connsiteX3" fmla="*/ 463205 w 485031"/>
                <a:gd name="connsiteY3" fmla="*/ 18188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63205" y="550510"/>
                  </a:moveTo>
                  <a:lnTo>
                    <a:pt x="36377" y="715421"/>
                  </a:lnTo>
                  <a:lnTo>
                    <a:pt x="36377" y="36377"/>
                  </a:lnTo>
                  <a:lnTo>
                    <a:pt x="463205" y="18188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9" name="Freeform: Shape 108">
              <a:extLst>
                <a:ext uri="{FF2B5EF4-FFF2-40B4-BE49-F238E27FC236}">
                  <a16:creationId xmlns:a16="http://schemas.microsoft.com/office/drawing/2014/main" id="{3FB16B8A-A377-4A12-9DFC-FD475E313BA2}"/>
                </a:ext>
              </a:extLst>
            </p:cNvPr>
            <p:cNvSpPr/>
            <p:nvPr/>
          </p:nvSpPr>
          <p:spPr>
            <a:xfrm>
              <a:off x="6990636" y="3106353"/>
              <a:ext cx="135813" cy="254648"/>
            </a:xfrm>
            <a:custGeom>
              <a:avLst/>
              <a:gdLst>
                <a:gd name="connsiteX0" fmla="*/ 36377 w 388024"/>
                <a:gd name="connsiteY0" fmla="*/ 147934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4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1 w 388024"/>
                <a:gd name="connsiteY10" fmla="*/ 172186 h 727546"/>
                <a:gd name="connsiteX11" fmla="*/ 99431 w 388024"/>
                <a:gd name="connsiteY11" fmla="*/ 569912 h 727546"/>
                <a:gd name="connsiteX12" fmla="*/ 84880 w 388024"/>
                <a:gd name="connsiteY12" fmla="*/ 565061 h 727546"/>
                <a:gd name="connsiteX13" fmla="*/ 70330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201288 w 388024"/>
                <a:gd name="connsiteY19" fmla="*/ 147934 h 727546"/>
                <a:gd name="connsiteX20" fmla="*/ 201288 w 388024"/>
                <a:gd name="connsiteY20" fmla="*/ 599013 h 727546"/>
                <a:gd name="connsiteX21" fmla="*/ 177036 w 388024"/>
                <a:gd name="connsiteY21" fmla="*/ 594163 h 727546"/>
                <a:gd name="connsiteX22" fmla="*/ 152785 w 388024"/>
                <a:gd name="connsiteY22" fmla="*/ 579612 h 727546"/>
                <a:gd name="connsiteX23" fmla="*/ 249791 w 388024"/>
                <a:gd name="connsiteY23" fmla="*/ 613565 h 727546"/>
                <a:gd name="connsiteX24" fmla="*/ 220689 w 388024"/>
                <a:gd name="connsiteY24" fmla="*/ 603864 h 727546"/>
                <a:gd name="connsiteX25" fmla="*/ 220689 w 388024"/>
                <a:gd name="connsiteY25" fmla="*/ 13338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18415 h 727546"/>
                <a:gd name="connsiteX31" fmla="*/ 249791 w 388024"/>
                <a:gd name="connsiteY31" fmla="*/ 6135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4"/>
                  </a:moveTo>
                  <a:lnTo>
                    <a:pt x="36377" y="594163"/>
                  </a:lnTo>
                  <a:lnTo>
                    <a:pt x="351648" y="715421"/>
                  </a:lnTo>
                  <a:lnTo>
                    <a:pt x="351648" y="36377"/>
                  </a:lnTo>
                  <a:lnTo>
                    <a:pt x="36377" y="147934"/>
                  </a:lnTo>
                  <a:close/>
                  <a:moveTo>
                    <a:pt x="70330" y="560211"/>
                  </a:moveTo>
                  <a:lnTo>
                    <a:pt x="55779" y="555361"/>
                  </a:lnTo>
                  <a:lnTo>
                    <a:pt x="55779" y="186737"/>
                  </a:lnTo>
                  <a:lnTo>
                    <a:pt x="70330" y="181887"/>
                  </a:lnTo>
                  <a:lnTo>
                    <a:pt x="84880" y="177036"/>
                  </a:lnTo>
                  <a:lnTo>
                    <a:pt x="99431" y="172186"/>
                  </a:lnTo>
                  <a:lnTo>
                    <a:pt x="99431" y="569912"/>
                  </a:lnTo>
                  <a:lnTo>
                    <a:pt x="84880" y="565061"/>
                  </a:lnTo>
                  <a:lnTo>
                    <a:pt x="70330" y="560211"/>
                  </a:lnTo>
                  <a:close/>
                  <a:moveTo>
                    <a:pt x="152785" y="579612"/>
                  </a:moveTo>
                  <a:lnTo>
                    <a:pt x="128533" y="574762"/>
                  </a:lnTo>
                  <a:lnTo>
                    <a:pt x="128533" y="162485"/>
                  </a:lnTo>
                  <a:lnTo>
                    <a:pt x="152785" y="157635"/>
                  </a:lnTo>
                  <a:lnTo>
                    <a:pt x="177036" y="152785"/>
                  </a:lnTo>
                  <a:lnTo>
                    <a:pt x="201288" y="147934"/>
                  </a:lnTo>
                  <a:lnTo>
                    <a:pt x="201288" y="599013"/>
                  </a:lnTo>
                  <a:lnTo>
                    <a:pt x="177036" y="594163"/>
                  </a:lnTo>
                  <a:lnTo>
                    <a:pt x="152785" y="579612"/>
                  </a:lnTo>
                  <a:close/>
                  <a:moveTo>
                    <a:pt x="249791" y="613565"/>
                  </a:moveTo>
                  <a:lnTo>
                    <a:pt x="220689" y="603864"/>
                  </a:lnTo>
                  <a:lnTo>
                    <a:pt x="220689" y="133384"/>
                  </a:lnTo>
                  <a:lnTo>
                    <a:pt x="249791" y="128533"/>
                  </a:lnTo>
                  <a:lnTo>
                    <a:pt x="278893" y="118833"/>
                  </a:lnTo>
                  <a:lnTo>
                    <a:pt x="312845" y="109132"/>
                  </a:lnTo>
                  <a:lnTo>
                    <a:pt x="312845" y="632966"/>
                  </a:lnTo>
                  <a:lnTo>
                    <a:pt x="278893" y="618415"/>
                  </a:lnTo>
                  <a:lnTo>
                    <a:pt x="249791" y="613565"/>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E3C7046A-2604-4D84-9701-30C80C5C5058}"/>
                </a:ext>
              </a:extLst>
            </p:cNvPr>
            <p:cNvSpPr/>
            <p:nvPr/>
          </p:nvSpPr>
          <p:spPr>
            <a:xfrm>
              <a:off x="7467678" y="3104655"/>
              <a:ext cx="169766" cy="254648"/>
            </a:xfrm>
            <a:custGeom>
              <a:avLst/>
              <a:gdLst>
                <a:gd name="connsiteX0" fmla="*/ 458354 w 485031"/>
                <a:gd name="connsiteY0" fmla="*/ 550510 h 727546"/>
                <a:gd name="connsiteX1" fmla="*/ 36377 w 485031"/>
                <a:gd name="connsiteY1" fmla="*/ 715421 h 727546"/>
                <a:gd name="connsiteX2" fmla="*/ 36377 w 485031"/>
                <a:gd name="connsiteY2" fmla="*/ 36377 h 727546"/>
                <a:gd name="connsiteX3" fmla="*/ 458354 w 485031"/>
                <a:gd name="connsiteY3" fmla="*/ 18188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8354" y="550510"/>
                  </a:moveTo>
                  <a:lnTo>
                    <a:pt x="36377" y="715421"/>
                  </a:lnTo>
                  <a:lnTo>
                    <a:pt x="36377" y="36377"/>
                  </a:lnTo>
                  <a:lnTo>
                    <a:pt x="458354" y="18188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88404095-B658-4801-A743-C877FAEB3BED}"/>
                </a:ext>
              </a:extLst>
            </p:cNvPr>
            <p:cNvSpPr/>
            <p:nvPr/>
          </p:nvSpPr>
          <p:spPr>
            <a:xfrm>
              <a:off x="7335261" y="3106353"/>
              <a:ext cx="135813" cy="254648"/>
            </a:xfrm>
            <a:custGeom>
              <a:avLst/>
              <a:gdLst>
                <a:gd name="connsiteX0" fmla="*/ 36377 w 388024"/>
                <a:gd name="connsiteY0" fmla="*/ 147934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4 h 727546"/>
                <a:gd name="connsiteX5" fmla="*/ 70329 w 388024"/>
                <a:gd name="connsiteY5" fmla="*/ 560211 h 727546"/>
                <a:gd name="connsiteX6" fmla="*/ 50928 w 388024"/>
                <a:gd name="connsiteY6" fmla="*/ 550510 h 727546"/>
                <a:gd name="connsiteX7" fmla="*/ 50928 w 388024"/>
                <a:gd name="connsiteY7" fmla="*/ 181887 h 727546"/>
                <a:gd name="connsiteX8" fmla="*/ 65479 w 388024"/>
                <a:gd name="connsiteY8" fmla="*/ 177036 h 727546"/>
                <a:gd name="connsiteX9" fmla="*/ 80030 w 388024"/>
                <a:gd name="connsiteY9" fmla="*/ 172186 h 727546"/>
                <a:gd name="connsiteX10" fmla="*/ 94581 w 388024"/>
                <a:gd name="connsiteY10" fmla="*/ 167336 h 727546"/>
                <a:gd name="connsiteX11" fmla="*/ 94581 w 388024"/>
                <a:gd name="connsiteY11" fmla="*/ 569912 h 727546"/>
                <a:gd name="connsiteX12" fmla="*/ 80030 w 388024"/>
                <a:gd name="connsiteY12" fmla="*/ 565061 h 727546"/>
                <a:gd name="connsiteX13" fmla="*/ 70329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201288 w 388024"/>
                <a:gd name="connsiteY19" fmla="*/ 147934 h 727546"/>
                <a:gd name="connsiteX20" fmla="*/ 201288 w 388024"/>
                <a:gd name="connsiteY20" fmla="*/ 599013 h 727546"/>
                <a:gd name="connsiteX21" fmla="*/ 177036 w 388024"/>
                <a:gd name="connsiteY21" fmla="*/ 594163 h 727546"/>
                <a:gd name="connsiteX22" fmla="*/ 152785 w 388024"/>
                <a:gd name="connsiteY22" fmla="*/ 579612 h 727546"/>
                <a:gd name="connsiteX23" fmla="*/ 249791 w 388024"/>
                <a:gd name="connsiteY23" fmla="*/ 613565 h 727546"/>
                <a:gd name="connsiteX24" fmla="*/ 220689 w 388024"/>
                <a:gd name="connsiteY24" fmla="*/ 603864 h 727546"/>
                <a:gd name="connsiteX25" fmla="*/ 220689 w 388024"/>
                <a:gd name="connsiteY25" fmla="*/ 13338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18415 h 727546"/>
                <a:gd name="connsiteX31" fmla="*/ 249791 w 388024"/>
                <a:gd name="connsiteY31" fmla="*/ 6135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4"/>
                  </a:moveTo>
                  <a:lnTo>
                    <a:pt x="36377" y="594163"/>
                  </a:lnTo>
                  <a:lnTo>
                    <a:pt x="351648" y="715421"/>
                  </a:lnTo>
                  <a:lnTo>
                    <a:pt x="351648" y="36377"/>
                  </a:lnTo>
                  <a:lnTo>
                    <a:pt x="36377" y="147934"/>
                  </a:lnTo>
                  <a:close/>
                  <a:moveTo>
                    <a:pt x="70329" y="560211"/>
                  </a:moveTo>
                  <a:lnTo>
                    <a:pt x="50928" y="550510"/>
                  </a:lnTo>
                  <a:lnTo>
                    <a:pt x="50928" y="181887"/>
                  </a:lnTo>
                  <a:lnTo>
                    <a:pt x="65479" y="177036"/>
                  </a:lnTo>
                  <a:lnTo>
                    <a:pt x="80030" y="172186"/>
                  </a:lnTo>
                  <a:lnTo>
                    <a:pt x="94581" y="167336"/>
                  </a:lnTo>
                  <a:lnTo>
                    <a:pt x="94581" y="569912"/>
                  </a:lnTo>
                  <a:lnTo>
                    <a:pt x="80030" y="565061"/>
                  </a:lnTo>
                  <a:lnTo>
                    <a:pt x="70329" y="560211"/>
                  </a:lnTo>
                  <a:close/>
                  <a:moveTo>
                    <a:pt x="152785" y="579612"/>
                  </a:moveTo>
                  <a:lnTo>
                    <a:pt x="128533" y="574762"/>
                  </a:lnTo>
                  <a:lnTo>
                    <a:pt x="128533" y="162485"/>
                  </a:lnTo>
                  <a:lnTo>
                    <a:pt x="152785" y="157635"/>
                  </a:lnTo>
                  <a:lnTo>
                    <a:pt x="177036" y="152785"/>
                  </a:lnTo>
                  <a:lnTo>
                    <a:pt x="201288" y="147934"/>
                  </a:lnTo>
                  <a:lnTo>
                    <a:pt x="201288" y="599013"/>
                  </a:lnTo>
                  <a:lnTo>
                    <a:pt x="177036" y="594163"/>
                  </a:lnTo>
                  <a:lnTo>
                    <a:pt x="152785" y="579612"/>
                  </a:lnTo>
                  <a:close/>
                  <a:moveTo>
                    <a:pt x="249791" y="613565"/>
                  </a:moveTo>
                  <a:lnTo>
                    <a:pt x="220689" y="603864"/>
                  </a:lnTo>
                  <a:lnTo>
                    <a:pt x="220689" y="133384"/>
                  </a:lnTo>
                  <a:lnTo>
                    <a:pt x="249791" y="128533"/>
                  </a:lnTo>
                  <a:lnTo>
                    <a:pt x="278893" y="118833"/>
                  </a:lnTo>
                  <a:lnTo>
                    <a:pt x="312845" y="109132"/>
                  </a:lnTo>
                  <a:lnTo>
                    <a:pt x="312845" y="632966"/>
                  </a:lnTo>
                  <a:lnTo>
                    <a:pt x="278893" y="618415"/>
                  </a:lnTo>
                  <a:lnTo>
                    <a:pt x="249791" y="613565"/>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9" name="Freeform: Shape 118">
              <a:extLst>
                <a:ext uri="{FF2B5EF4-FFF2-40B4-BE49-F238E27FC236}">
                  <a16:creationId xmlns:a16="http://schemas.microsoft.com/office/drawing/2014/main" id="{98544BC8-0187-49E9-8EFB-1B16F482A2C3}"/>
                </a:ext>
              </a:extLst>
            </p:cNvPr>
            <p:cNvSpPr/>
            <p:nvPr/>
          </p:nvSpPr>
          <p:spPr>
            <a:xfrm>
              <a:off x="7308098" y="2866983"/>
              <a:ext cx="169766" cy="254648"/>
            </a:xfrm>
            <a:custGeom>
              <a:avLst/>
              <a:gdLst>
                <a:gd name="connsiteX0" fmla="*/ 453504 w 485031"/>
                <a:gd name="connsiteY0" fmla="*/ 555361 h 727546"/>
                <a:gd name="connsiteX1" fmla="*/ 36377 w 485031"/>
                <a:gd name="connsiteY1" fmla="*/ 715421 h 727546"/>
                <a:gd name="connsiteX2" fmla="*/ 36377 w 485031"/>
                <a:gd name="connsiteY2" fmla="*/ 36377 h 727546"/>
                <a:gd name="connsiteX3" fmla="*/ 45350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3504" y="555361"/>
                  </a:moveTo>
                  <a:lnTo>
                    <a:pt x="36377" y="715421"/>
                  </a:lnTo>
                  <a:lnTo>
                    <a:pt x="36377" y="36377"/>
                  </a:lnTo>
                  <a:lnTo>
                    <a:pt x="453504" y="18673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0" name="Freeform: Shape 119">
              <a:extLst>
                <a:ext uri="{FF2B5EF4-FFF2-40B4-BE49-F238E27FC236}">
                  <a16:creationId xmlns:a16="http://schemas.microsoft.com/office/drawing/2014/main" id="{8FF74F23-467D-40D9-A757-990A3F85E682}"/>
                </a:ext>
              </a:extLst>
            </p:cNvPr>
            <p:cNvSpPr/>
            <p:nvPr/>
          </p:nvSpPr>
          <p:spPr>
            <a:xfrm>
              <a:off x="7173983" y="2866983"/>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29 w 388024"/>
                <a:gd name="connsiteY5" fmla="*/ 560211 h 727546"/>
                <a:gd name="connsiteX6" fmla="*/ 55779 w 388024"/>
                <a:gd name="connsiteY6" fmla="*/ 555361 h 727546"/>
                <a:gd name="connsiteX7" fmla="*/ 55779 w 388024"/>
                <a:gd name="connsiteY7" fmla="*/ 186737 h 727546"/>
                <a:gd name="connsiteX8" fmla="*/ 70329 w 388024"/>
                <a:gd name="connsiteY8" fmla="*/ 181887 h 727546"/>
                <a:gd name="connsiteX9" fmla="*/ 84880 w 388024"/>
                <a:gd name="connsiteY9" fmla="*/ 177036 h 727546"/>
                <a:gd name="connsiteX10" fmla="*/ 99431 w 388024"/>
                <a:gd name="connsiteY10" fmla="*/ 172186 h 727546"/>
                <a:gd name="connsiteX11" fmla="*/ 99431 w 388024"/>
                <a:gd name="connsiteY11" fmla="*/ 574762 h 727546"/>
                <a:gd name="connsiteX12" fmla="*/ 84880 w 388024"/>
                <a:gd name="connsiteY12" fmla="*/ 569912 h 727546"/>
                <a:gd name="connsiteX13" fmla="*/ 70329 w 388024"/>
                <a:gd name="connsiteY13" fmla="*/ 560211 h 727546"/>
                <a:gd name="connsiteX14" fmla="*/ 152785 w 388024"/>
                <a:gd name="connsiteY14" fmla="*/ 589313 h 727546"/>
                <a:gd name="connsiteX15" fmla="*/ 128533 w 388024"/>
                <a:gd name="connsiteY15" fmla="*/ 584463 h 727546"/>
                <a:gd name="connsiteX16" fmla="*/ 128533 w 388024"/>
                <a:gd name="connsiteY16" fmla="*/ 172186 h 727546"/>
                <a:gd name="connsiteX17" fmla="*/ 152785 w 388024"/>
                <a:gd name="connsiteY17" fmla="*/ 167336 h 727546"/>
                <a:gd name="connsiteX18" fmla="*/ 177036 w 388024"/>
                <a:gd name="connsiteY18" fmla="*/ 162485 h 727546"/>
                <a:gd name="connsiteX19" fmla="*/ 201288 w 388024"/>
                <a:gd name="connsiteY19" fmla="*/ 157635 h 727546"/>
                <a:gd name="connsiteX20" fmla="*/ 201288 w 388024"/>
                <a:gd name="connsiteY20" fmla="*/ 608714 h 727546"/>
                <a:gd name="connsiteX21" fmla="*/ 172186 w 388024"/>
                <a:gd name="connsiteY21" fmla="*/ 599014 h 727546"/>
                <a:gd name="connsiteX22" fmla="*/ 152785 w 388024"/>
                <a:gd name="connsiteY22" fmla="*/ 589313 h 727546"/>
                <a:gd name="connsiteX23" fmla="*/ 249791 w 388024"/>
                <a:gd name="connsiteY23" fmla="*/ 623265 h 727546"/>
                <a:gd name="connsiteX24" fmla="*/ 220689 w 388024"/>
                <a:gd name="connsiteY24" fmla="*/ 608714 h 727546"/>
                <a:gd name="connsiteX25" fmla="*/ 220689 w 388024"/>
                <a:gd name="connsiteY25" fmla="*/ 143084 h 727546"/>
                <a:gd name="connsiteX26" fmla="*/ 249791 w 388024"/>
                <a:gd name="connsiteY26" fmla="*/ 138234 h 727546"/>
                <a:gd name="connsiteX27" fmla="*/ 278893 w 388024"/>
                <a:gd name="connsiteY27" fmla="*/ 128533 h 727546"/>
                <a:gd name="connsiteX28" fmla="*/ 312845 w 388024"/>
                <a:gd name="connsiteY28" fmla="*/ 118833 h 727546"/>
                <a:gd name="connsiteX29" fmla="*/ 312845 w 388024"/>
                <a:gd name="connsiteY29" fmla="*/ 642666 h 727546"/>
                <a:gd name="connsiteX30" fmla="*/ 278893 w 388024"/>
                <a:gd name="connsiteY30" fmla="*/ 632966 h 727546"/>
                <a:gd name="connsiteX31" fmla="*/ 249791 w 388024"/>
                <a:gd name="connsiteY31" fmla="*/ 6232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29" y="560211"/>
                  </a:moveTo>
                  <a:lnTo>
                    <a:pt x="55779" y="555361"/>
                  </a:lnTo>
                  <a:lnTo>
                    <a:pt x="55779" y="186737"/>
                  </a:lnTo>
                  <a:lnTo>
                    <a:pt x="70329" y="181887"/>
                  </a:lnTo>
                  <a:lnTo>
                    <a:pt x="84880" y="177036"/>
                  </a:lnTo>
                  <a:lnTo>
                    <a:pt x="99431" y="172186"/>
                  </a:lnTo>
                  <a:lnTo>
                    <a:pt x="99431" y="574762"/>
                  </a:lnTo>
                  <a:lnTo>
                    <a:pt x="84880" y="569912"/>
                  </a:lnTo>
                  <a:lnTo>
                    <a:pt x="70329" y="560211"/>
                  </a:lnTo>
                  <a:close/>
                  <a:moveTo>
                    <a:pt x="152785" y="589313"/>
                  </a:moveTo>
                  <a:lnTo>
                    <a:pt x="128533" y="584463"/>
                  </a:lnTo>
                  <a:lnTo>
                    <a:pt x="128533" y="172186"/>
                  </a:lnTo>
                  <a:lnTo>
                    <a:pt x="152785" y="167336"/>
                  </a:lnTo>
                  <a:lnTo>
                    <a:pt x="177036" y="162485"/>
                  </a:lnTo>
                  <a:lnTo>
                    <a:pt x="201288" y="157635"/>
                  </a:lnTo>
                  <a:lnTo>
                    <a:pt x="201288" y="608714"/>
                  </a:lnTo>
                  <a:lnTo>
                    <a:pt x="172186" y="599014"/>
                  </a:lnTo>
                  <a:lnTo>
                    <a:pt x="152785" y="589313"/>
                  </a:lnTo>
                  <a:close/>
                  <a:moveTo>
                    <a:pt x="249791" y="623265"/>
                  </a:moveTo>
                  <a:lnTo>
                    <a:pt x="220689" y="608714"/>
                  </a:lnTo>
                  <a:lnTo>
                    <a:pt x="220689" y="143084"/>
                  </a:lnTo>
                  <a:lnTo>
                    <a:pt x="249791" y="138234"/>
                  </a:lnTo>
                  <a:lnTo>
                    <a:pt x="278893" y="128533"/>
                  </a:lnTo>
                  <a:lnTo>
                    <a:pt x="312845" y="118833"/>
                  </a:lnTo>
                  <a:lnTo>
                    <a:pt x="312845" y="642666"/>
                  </a:lnTo>
                  <a:lnTo>
                    <a:pt x="278893" y="632966"/>
                  </a:lnTo>
                  <a:lnTo>
                    <a:pt x="249791" y="623265"/>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1" name="Freeform: Shape 120">
              <a:extLst>
                <a:ext uri="{FF2B5EF4-FFF2-40B4-BE49-F238E27FC236}">
                  <a16:creationId xmlns:a16="http://schemas.microsoft.com/office/drawing/2014/main" id="{294BD3D2-BE1D-4DF5-BAC2-C58A878EF268}"/>
                </a:ext>
              </a:extLst>
            </p:cNvPr>
            <p:cNvSpPr/>
            <p:nvPr/>
          </p:nvSpPr>
          <p:spPr>
            <a:xfrm>
              <a:off x="6965171" y="2866983"/>
              <a:ext cx="169766" cy="254648"/>
            </a:xfrm>
            <a:custGeom>
              <a:avLst/>
              <a:gdLst>
                <a:gd name="connsiteX0" fmla="*/ 453504 w 485031"/>
                <a:gd name="connsiteY0" fmla="*/ 555361 h 727546"/>
                <a:gd name="connsiteX1" fmla="*/ 36377 w 485031"/>
                <a:gd name="connsiteY1" fmla="*/ 715421 h 727546"/>
                <a:gd name="connsiteX2" fmla="*/ 36377 w 485031"/>
                <a:gd name="connsiteY2" fmla="*/ 36377 h 727546"/>
                <a:gd name="connsiteX3" fmla="*/ 45350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3504" y="555361"/>
                  </a:moveTo>
                  <a:lnTo>
                    <a:pt x="36377" y="715421"/>
                  </a:lnTo>
                  <a:lnTo>
                    <a:pt x="36377" y="36377"/>
                  </a:lnTo>
                  <a:lnTo>
                    <a:pt x="453504" y="18673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2" name="Freeform: Shape 121">
              <a:extLst>
                <a:ext uri="{FF2B5EF4-FFF2-40B4-BE49-F238E27FC236}">
                  <a16:creationId xmlns:a16="http://schemas.microsoft.com/office/drawing/2014/main" id="{12BF19A8-6418-48EB-B5A8-6F0EF5350601}"/>
                </a:ext>
              </a:extLst>
            </p:cNvPr>
            <p:cNvSpPr/>
            <p:nvPr/>
          </p:nvSpPr>
          <p:spPr>
            <a:xfrm>
              <a:off x="6831056" y="2866983"/>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1 w 388024"/>
                <a:gd name="connsiteY10" fmla="*/ 172186 h 727546"/>
                <a:gd name="connsiteX11" fmla="*/ 99431 w 388024"/>
                <a:gd name="connsiteY11" fmla="*/ 574762 h 727546"/>
                <a:gd name="connsiteX12" fmla="*/ 84880 w 388024"/>
                <a:gd name="connsiteY12" fmla="*/ 565061 h 727546"/>
                <a:gd name="connsiteX13" fmla="*/ 70330 w 388024"/>
                <a:gd name="connsiteY13" fmla="*/ 560211 h 727546"/>
                <a:gd name="connsiteX14" fmla="*/ 152785 w 388024"/>
                <a:gd name="connsiteY14" fmla="*/ 589313 h 727546"/>
                <a:gd name="connsiteX15" fmla="*/ 128533 w 388024"/>
                <a:gd name="connsiteY15" fmla="*/ 584463 h 727546"/>
                <a:gd name="connsiteX16" fmla="*/ 128533 w 388024"/>
                <a:gd name="connsiteY16" fmla="*/ 172186 h 727546"/>
                <a:gd name="connsiteX17" fmla="*/ 152785 w 388024"/>
                <a:gd name="connsiteY17" fmla="*/ 167336 h 727546"/>
                <a:gd name="connsiteX18" fmla="*/ 177036 w 388024"/>
                <a:gd name="connsiteY18" fmla="*/ 162485 h 727546"/>
                <a:gd name="connsiteX19" fmla="*/ 201288 w 388024"/>
                <a:gd name="connsiteY19" fmla="*/ 157635 h 727546"/>
                <a:gd name="connsiteX20" fmla="*/ 201288 w 388024"/>
                <a:gd name="connsiteY20" fmla="*/ 608714 h 727546"/>
                <a:gd name="connsiteX21" fmla="*/ 177036 w 388024"/>
                <a:gd name="connsiteY21" fmla="*/ 603864 h 727546"/>
                <a:gd name="connsiteX22" fmla="*/ 152785 w 388024"/>
                <a:gd name="connsiteY22" fmla="*/ 589313 h 727546"/>
                <a:gd name="connsiteX23" fmla="*/ 249791 w 388024"/>
                <a:gd name="connsiteY23" fmla="*/ 623265 h 727546"/>
                <a:gd name="connsiteX24" fmla="*/ 220689 w 388024"/>
                <a:gd name="connsiteY24" fmla="*/ 613564 h 727546"/>
                <a:gd name="connsiteX25" fmla="*/ 220689 w 388024"/>
                <a:gd name="connsiteY25" fmla="*/ 147935 h 727546"/>
                <a:gd name="connsiteX26" fmla="*/ 249791 w 388024"/>
                <a:gd name="connsiteY26" fmla="*/ 138234 h 727546"/>
                <a:gd name="connsiteX27" fmla="*/ 278893 w 388024"/>
                <a:gd name="connsiteY27" fmla="*/ 128533 h 727546"/>
                <a:gd name="connsiteX28" fmla="*/ 312845 w 388024"/>
                <a:gd name="connsiteY28" fmla="*/ 118833 h 727546"/>
                <a:gd name="connsiteX29" fmla="*/ 312845 w 388024"/>
                <a:gd name="connsiteY29" fmla="*/ 642666 h 727546"/>
                <a:gd name="connsiteX30" fmla="*/ 278893 w 388024"/>
                <a:gd name="connsiteY30" fmla="*/ 628115 h 727546"/>
                <a:gd name="connsiteX31" fmla="*/ 249791 w 388024"/>
                <a:gd name="connsiteY31" fmla="*/ 6232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30" y="560211"/>
                  </a:moveTo>
                  <a:lnTo>
                    <a:pt x="55779" y="555361"/>
                  </a:lnTo>
                  <a:lnTo>
                    <a:pt x="55779" y="186737"/>
                  </a:lnTo>
                  <a:lnTo>
                    <a:pt x="70330" y="181887"/>
                  </a:lnTo>
                  <a:lnTo>
                    <a:pt x="84880" y="177036"/>
                  </a:lnTo>
                  <a:lnTo>
                    <a:pt x="99431" y="172186"/>
                  </a:lnTo>
                  <a:lnTo>
                    <a:pt x="99431" y="574762"/>
                  </a:lnTo>
                  <a:lnTo>
                    <a:pt x="84880" y="565061"/>
                  </a:lnTo>
                  <a:lnTo>
                    <a:pt x="70330" y="560211"/>
                  </a:lnTo>
                  <a:close/>
                  <a:moveTo>
                    <a:pt x="152785" y="589313"/>
                  </a:moveTo>
                  <a:lnTo>
                    <a:pt x="128533" y="584463"/>
                  </a:lnTo>
                  <a:lnTo>
                    <a:pt x="128533" y="172186"/>
                  </a:lnTo>
                  <a:lnTo>
                    <a:pt x="152785" y="167336"/>
                  </a:lnTo>
                  <a:lnTo>
                    <a:pt x="177036" y="162485"/>
                  </a:lnTo>
                  <a:lnTo>
                    <a:pt x="201288" y="157635"/>
                  </a:lnTo>
                  <a:lnTo>
                    <a:pt x="201288" y="608714"/>
                  </a:lnTo>
                  <a:lnTo>
                    <a:pt x="177036" y="603864"/>
                  </a:lnTo>
                  <a:lnTo>
                    <a:pt x="152785" y="589313"/>
                  </a:lnTo>
                  <a:close/>
                  <a:moveTo>
                    <a:pt x="249791" y="623265"/>
                  </a:moveTo>
                  <a:lnTo>
                    <a:pt x="220689" y="613564"/>
                  </a:lnTo>
                  <a:lnTo>
                    <a:pt x="220689" y="147935"/>
                  </a:lnTo>
                  <a:lnTo>
                    <a:pt x="249791" y="138234"/>
                  </a:lnTo>
                  <a:lnTo>
                    <a:pt x="278893" y="128533"/>
                  </a:lnTo>
                  <a:lnTo>
                    <a:pt x="312845" y="118833"/>
                  </a:lnTo>
                  <a:lnTo>
                    <a:pt x="312845" y="642666"/>
                  </a:lnTo>
                  <a:lnTo>
                    <a:pt x="278893" y="628115"/>
                  </a:lnTo>
                  <a:lnTo>
                    <a:pt x="249791" y="623265"/>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3" name="Freeform: Shape 122">
              <a:extLst>
                <a:ext uri="{FF2B5EF4-FFF2-40B4-BE49-F238E27FC236}">
                  <a16:creationId xmlns:a16="http://schemas.microsoft.com/office/drawing/2014/main" id="{4F69E9A0-59EA-4F07-9CD4-DFCB20371859}"/>
                </a:ext>
              </a:extLst>
            </p:cNvPr>
            <p:cNvSpPr/>
            <p:nvPr/>
          </p:nvSpPr>
          <p:spPr>
            <a:xfrm>
              <a:off x="7647630" y="2866983"/>
              <a:ext cx="169766" cy="254648"/>
            </a:xfrm>
            <a:custGeom>
              <a:avLst/>
              <a:gdLst>
                <a:gd name="connsiteX0" fmla="*/ 453504 w 485031"/>
                <a:gd name="connsiteY0" fmla="*/ 555361 h 727546"/>
                <a:gd name="connsiteX1" fmla="*/ 36377 w 485031"/>
                <a:gd name="connsiteY1" fmla="*/ 715421 h 727546"/>
                <a:gd name="connsiteX2" fmla="*/ 36377 w 485031"/>
                <a:gd name="connsiteY2" fmla="*/ 36377 h 727546"/>
                <a:gd name="connsiteX3" fmla="*/ 45350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3504" y="555361"/>
                  </a:moveTo>
                  <a:lnTo>
                    <a:pt x="36377" y="715421"/>
                  </a:lnTo>
                  <a:lnTo>
                    <a:pt x="36377" y="36377"/>
                  </a:lnTo>
                  <a:lnTo>
                    <a:pt x="453504" y="18673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4" name="Freeform: Shape 123">
              <a:extLst>
                <a:ext uri="{FF2B5EF4-FFF2-40B4-BE49-F238E27FC236}">
                  <a16:creationId xmlns:a16="http://schemas.microsoft.com/office/drawing/2014/main" id="{9E0E820D-8DEB-4791-8372-64BEDDCBB2EB}"/>
                </a:ext>
              </a:extLst>
            </p:cNvPr>
            <p:cNvSpPr/>
            <p:nvPr/>
          </p:nvSpPr>
          <p:spPr>
            <a:xfrm>
              <a:off x="7511817" y="2866983"/>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2 w 388024"/>
                <a:gd name="connsiteY10" fmla="*/ 172186 h 727546"/>
                <a:gd name="connsiteX11" fmla="*/ 99432 w 388024"/>
                <a:gd name="connsiteY11" fmla="*/ 574762 h 727546"/>
                <a:gd name="connsiteX12" fmla="*/ 84880 w 388024"/>
                <a:gd name="connsiteY12" fmla="*/ 569912 h 727546"/>
                <a:gd name="connsiteX13" fmla="*/ 70330 w 388024"/>
                <a:gd name="connsiteY13" fmla="*/ 560211 h 727546"/>
                <a:gd name="connsiteX14" fmla="*/ 152785 w 388024"/>
                <a:gd name="connsiteY14" fmla="*/ 589313 h 727546"/>
                <a:gd name="connsiteX15" fmla="*/ 128533 w 388024"/>
                <a:gd name="connsiteY15" fmla="*/ 584463 h 727546"/>
                <a:gd name="connsiteX16" fmla="*/ 128533 w 388024"/>
                <a:gd name="connsiteY16" fmla="*/ 172186 h 727546"/>
                <a:gd name="connsiteX17" fmla="*/ 152785 w 388024"/>
                <a:gd name="connsiteY17" fmla="*/ 167336 h 727546"/>
                <a:gd name="connsiteX18" fmla="*/ 177036 w 388024"/>
                <a:gd name="connsiteY18" fmla="*/ 162485 h 727546"/>
                <a:gd name="connsiteX19" fmla="*/ 201288 w 388024"/>
                <a:gd name="connsiteY19" fmla="*/ 157635 h 727546"/>
                <a:gd name="connsiteX20" fmla="*/ 201288 w 388024"/>
                <a:gd name="connsiteY20" fmla="*/ 608714 h 727546"/>
                <a:gd name="connsiteX21" fmla="*/ 177036 w 388024"/>
                <a:gd name="connsiteY21" fmla="*/ 599014 h 727546"/>
                <a:gd name="connsiteX22" fmla="*/ 152785 w 388024"/>
                <a:gd name="connsiteY22" fmla="*/ 589313 h 727546"/>
                <a:gd name="connsiteX23" fmla="*/ 249791 w 388024"/>
                <a:gd name="connsiteY23" fmla="*/ 623265 h 727546"/>
                <a:gd name="connsiteX24" fmla="*/ 225540 w 388024"/>
                <a:gd name="connsiteY24" fmla="*/ 608714 h 727546"/>
                <a:gd name="connsiteX25" fmla="*/ 225540 w 388024"/>
                <a:gd name="connsiteY25" fmla="*/ 143084 h 727546"/>
                <a:gd name="connsiteX26" fmla="*/ 254641 w 388024"/>
                <a:gd name="connsiteY26" fmla="*/ 138234 h 727546"/>
                <a:gd name="connsiteX27" fmla="*/ 283743 w 388024"/>
                <a:gd name="connsiteY27" fmla="*/ 128533 h 727546"/>
                <a:gd name="connsiteX28" fmla="*/ 317696 w 388024"/>
                <a:gd name="connsiteY28" fmla="*/ 118833 h 727546"/>
                <a:gd name="connsiteX29" fmla="*/ 317696 w 388024"/>
                <a:gd name="connsiteY29" fmla="*/ 642666 h 727546"/>
                <a:gd name="connsiteX30" fmla="*/ 283743 w 388024"/>
                <a:gd name="connsiteY30" fmla="*/ 632966 h 727546"/>
                <a:gd name="connsiteX31" fmla="*/ 249791 w 388024"/>
                <a:gd name="connsiteY31" fmla="*/ 6232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30" y="560211"/>
                  </a:moveTo>
                  <a:lnTo>
                    <a:pt x="55779" y="555361"/>
                  </a:lnTo>
                  <a:lnTo>
                    <a:pt x="55779" y="186737"/>
                  </a:lnTo>
                  <a:lnTo>
                    <a:pt x="70330" y="181887"/>
                  </a:lnTo>
                  <a:lnTo>
                    <a:pt x="84880" y="177036"/>
                  </a:lnTo>
                  <a:lnTo>
                    <a:pt x="99432" y="172186"/>
                  </a:lnTo>
                  <a:lnTo>
                    <a:pt x="99432" y="574762"/>
                  </a:lnTo>
                  <a:lnTo>
                    <a:pt x="84880" y="569912"/>
                  </a:lnTo>
                  <a:lnTo>
                    <a:pt x="70330" y="560211"/>
                  </a:lnTo>
                  <a:close/>
                  <a:moveTo>
                    <a:pt x="152785" y="589313"/>
                  </a:moveTo>
                  <a:lnTo>
                    <a:pt x="128533" y="584463"/>
                  </a:lnTo>
                  <a:lnTo>
                    <a:pt x="128533" y="172186"/>
                  </a:lnTo>
                  <a:lnTo>
                    <a:pt x="152785" y="167336"/>
                  </a:lnTo>
                  <a:lnTo>
                    <a:pt x="177036" y="162485"/>
                  </a:lnTo>
                  <a:lnTo>
                    <a:pt x="201288" y="157635"/>
                  </a:lnTo>
                  <a:lnTo>
                    <a:pt x="201288" y="608714"/>
                  </a:lnTo>
                  <a:lnTo>
                    <a:pt x="177036" y="599014"/>
                  </a:lnTo>
                  <a:lnTo>
                    <a:pt x="152785" y="589313"/>
                  </a:lnTo>
                  <a:close/>
                  <a:moveTo>
                    <a:pt x="249791" y="623265"/>
                  </a:moveTo>
                  <a:lnTo>
                    <a:pt x="225540" y="608714"/>
                  </a:lnTo>
                  <a:lnTo>
                    <a:pt x="225540" y="143084"/>
                  </a:lnTo>
                  <a:lnTo>
                    <a:pt x="254641" y="138234"/>
                  </a:lnTo>
                  <a:lnTo>
                    <a:pt x="283743" y="128533"/>
                  </a:lnTo>
                  <a:lnTo>
                    <a:pt x="317696" y="118833"/>
                  </a:lnTo>
                  <a:lnTo>
                    <a:pt x="317696" y="642666"/>
                  </a:lnTo>
                  <a:lnTo>
                    <a:pt x="283743" y="632966"/>
                  </a:lnTo>
                  <a:lnTo>
                    <a:pt x="249791" y="623265"/>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pic>
        <p:nvPicPr>
          <p:cNvPr id="125" name="Graphic 124" descr="Cosmos DB&#10;(dark theme)">
            <a:extLst>
              <a:ext uri="{FF2B5EF4-FFF2-40B4-BE49-F238E27FC236}">
                <a16:creationId xmlns:a16="http://schemas.microsoft.com/office/drawing/2014/main" id="{3EE5980E-74FF-4091-95B1-35B8EDB222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52123" y="4744571"/>
            <a:ext cx="395102" cy="359182"/>
          </a:xfrm>
          <a:prstGeom prst="rect">
            <a:avLst/>
          </a:prstGeom>
        </p:spPr>
      </p:pic>
      <p:pic>
        <p:nvPicPr>
          <p:cNvPr id="128" name="Graphic 127" descr="SQL Database">
            <a:extLst>
              <a:ext uri="{FF2B5EF4-FFF2-40B4-BE49-F238E27FC236}">
                <a16:creationId xmlns:a16="http://schemas.microsoft.com/office/drawing/2014/main" id="{0B5FDDF5-D5B0-4EB9-A671-D4C8147AB3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4586" y="4777052"/>
            <a:ext cx="387262" cy="387262"/>
          </a:xfrm>
          <a:prstGeom prst="rect">
            <a:avLst/>
          </a:prstGeom>
        </p:spPr>
      </p:pic>
      <p:sp>
        <p:nvSpPr>
          <p:cNvPr id="105" name="Title 1">
            <a:extLst>
              <a:ext uri="{FF2B5EF4-FFF2-40B4-BE49-F238E27FC236}">
                <a16:creationId xmlns:a16="http://schemas.microsoft.com/office/drawing/2014/main" id="{EBF3F60B-18FA-4E76-985B-F9C2BC6AA231}"/>
              </a:ext>
            </a:extLst>
          </p:cNvPr>
          <p:cNvSpPr txBox="1">
            <a:spLocks/>
          </p:cNvSpPr>
          <p:nvPr/>
        </p:nvSpPr>
        <p:spPr>
          <a:xfrm>
            <a:off x="2833045" y="1007015"/>
            <a:ext cx="6645537" cy="1107996"/>
          </a:xfrm>
          <a:prstGeom prst="rect">
            <a:avLst/>
          </a:prstGeom>
        </p:spPr>
        <p:txBody>
          <a:bodyPr vert="horz" wrap="non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a:lstStyle>
          <a:p>
            <a:pPr lvl="0" algn="ctr">
              <a:defRPr/>
            </a:pPr>
            <a:r>
              <a:rPr lang="es-MX" dirty="0">
                <a:solidFill>
                  <a:schemeClr val="tx1"/>
                </a:solidFill>
              </a:rPr>
              <a:t>Azure + Power Apps - Sin límites
</a:t>
            </a:r>
            <a:endParaRPr kumimoji="0" lang="en-US" sz="3600" b="0" i="0" u="none" strike="noStrike" kern="1200" cap="none" spc="-50" normalizeH="0" baseline="0" noProof="0" dirty="0">
              <a:ln w="3175">
                <a:noFill/>
              </a:ln>
              <a:solidFill>
                <a:schemeClr val="tx1"/>
              </a:solidFill>
              <a:effectLst/>
              <a:uLnTx/>
              <a:uFillTx/>
              <a:latin typeface="Segoe UI Semibold"/>
              <a:ea typeface="+mn-ea"/>
              <a:cs typeface="Segoe UI" pitchFamily="34" charset="0"/>
            </a:endParaRPr>
          </a:p>
        </p:txBody>
      </p:sp>
      <p:pic>
        <p:nvPicPr>
          <p:cNvPr id="129" name="Picture 128" descr="DevOps Azure Artifacts">
            <a:extLst>
              <a:ext uri="{FF2B5EF4-FFF2-40B4-BE49-F238E27FC236}">
                <a16:creationId xmlns:a16="http://schemas.microsoft.com/office/drawing/2014/main" id="{16CB57D5-0397-4994-887D-74D9452058BB}"/>
              </a:ext>
            </a:extLst>
          </p:cNvPr>
          <p:cNvPicPr>
            <a:picLocks noChangeAspect="1"/>
          </p:cNvPicPr>
          <p:nvPr/>
        </p:nvPicPr>
        <p:blipFill>
          <a:blip r:embed="rId9"/>
          <a:stretch>
            <a:fillRect/>
          </a:stretch>
        </p:blipFill>
        <p:spPr>
          <a:xfrm>
            <a:off x="722530" y="3636386"/>
            <a:ext cx="462334" cy="462493"/>
          </a:xfrm>
          <a:prstGeom prst="rect">
            <a:avLst/>
          </a:prstGeom>
        </p:spPr>
      </p:pic>
      <p:pic>
        <p:nvPicPr>
          <p:cNvPr id="131" name="Picture 130" descr="DevOps Azure Repos">
            <a:extLst>
              <a:ext uri="{FF2B5EF4-FFF2-40B4-BE49-F238E27FC236}">
                <a16:creationId xmlns:a16="http://schemas.microsoft.com/office/drawing/2014/main" id="{5D0F8517-AB54-47C6-82DB-603B9369167C}"/>
              </a:ext>
            </a:extLst>
          </p:cNvPr>
          <p:cNvPicPr>
            <a:picLocks noChangeAspect="1"/>
          </p:cNvPicPr>
          <p:nvPr/>
        </p:nvPicPr>
        <p:blipFill>
          <a:blip r:embed="rId10"/>
          <a:stretch>
            <a:fillRect/>
          </a:stretch>
        </p:blipFill>
        <p:spPr>
          <a:xfrm>
            <a:off x="1090681" y="4214315"/>
            <a:ext cx="409868" cy="459495"/>
          </a:xfrm>
          <a:prstGeom prst="rect">
            <a:avLst/>
          </a:prstGeom>
        </p:spPr>
      </p:pic>
      <p:pic>
        <p:nvPicPr>
          <p:cNvPr id="132" name="Picture 131" descr="DevOps Azure Boards">
            <a:extLst>
              <a:ext uri="{FF2B5EF4-FFF2-40B4-BE49-F238E27FC236}">
                <a16:creationId xmlns:a16="http://schemas.microsoft.com/office/drawing/2014/main" id="{6348AD49-AD67-490A-A814-B91268061040}"/>
              </a:ext>
            </a:extLst>
          </p:cNvPr>
          <p:cNvPicPr>
            <a:picLocks noChangeAspect="1"/>
          </p:cNvPicPr>
          <p:nvPr/>
        </p:nvPicPr>
        <p:blipFill>
          <a:blip r:embed="rId11"/>
          <a:stretch>
            <a:fillRect/>
          </a:stretch>
        </p:blipFill>
        <p:spPr>
          <a:xfrm>
            <a:off x="385380" y="4240305"/>
            <a:ext cx="489828" cy="489996"/>
          </a:xfrm>
          <a:prstGeom prst="rect">
            <a:avLst/>
          </a:prstGeom>
        </p:spPr>
      </p:pic>
      <p:grpSp>
        <p:nvGrpSpPr>
          <p:cNvPr id="113" name="Group 112">
            <a:extLst>
              <a:ext uri="{FF2B5EF4-FFF2-40B4-BE49-F238E27FC236}">
                <a16:creationId xmlns:a16="http://schemas.microsoft.com/office/drawing/2014/main" id="{42C99C07-D2E4-4976-89E5-6BBD88BB27D7}"/>
              </a:ext>
              <a:ext uri="{C183D7F6-B498-43B3-948B-1728B52AA6E4}">
                <adec:decorative xmlns:adec="http://schemas.microsoft.com/office/drawing/2017/decorative" val="1"/>
              </a:ext>
            </a:extLst>
          </p:cNvPr>
          <p:cNvGrpSpPr/>
          <p:nvPr/>
        </p:nvGrpSpPr>
        <p:grpSpPr>
          <a:xfrm>
            <a:off x="10208146" y="5133865"/>
            <a:ext cx="576564" cy="582596"/>
            <a:chOff x="1481404" y="2575560"/>
            <a:chExt cx="1337758" cy="1337756"/>
          </a:xfrm>
        </p:grpSpPr>
        <p:sp>
          <p:nvSpPr>
            <p:cNvPr id="130" name="Oval 57">
              <a:extLst>
                <a:ext uri="{FF2B5EF4-FFF2-40B4-BE49-F238E27FC236}">
                  <a16:creationId xmlns:a16="http://schemas.microsoft.com/office/drawing/2014/main" id="{CE027DFE-AF01-4AB8-8B76-315826587A92}"/>
                </a:ext>
              </a:extLst>
            </p:cNvPr>
            <p:cNvSpPr/>
            <p:nvPr/>
          </p:nvSpPr>
          <p:spPr bwMode="auto">
            <a:xfrm>
              <a:off x="1481404" y="2575560"/>
              <a:ext cx="1337758" cy="1337756"/>
            </a:xfrm>
            <a:prstGeom prst="ellipse">
              <a:avLst/>
            </a:prstGeom>
            <a:solidFill>
              <a:srgbClr val="5C2D91"/>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49" tIns="131640" rIns="164549" bIns="131640" numCol="1" spcCol="0" rtlCol="0" fromWordArt="0" anchor="ctr" anchorCtr="0" forceAA="0" compatLnSpc="1">
              <a:prstTxWarp prst="textNoShape">
                <a:avLst/>
              </a:prstTxWarp>
              <a:noAutofit/>
            </a:bodyPr>
            <a:lstStyle/>
            <a:p>
              <a:pPr marL="0" marR="0" lvl="0" indent="0" algn="l" defTabSz="838973"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33" name="Graphic 93">
              <a:extLst>
                <a:ext uri="{FF2B5EF4-FFF2-40B4-BE49-F238E27FC236}">
                  <a16:creationId xmlns:a16="http://schemas.microsoft.com/office/drawing/2014/main" id="{32C54939-427F-44A2-9110-7B8F99A5F088}"/>
                </a:ext>
              </a:extLst>
            </p:cNvPr>
            <p:cNvSpPr/>
            <p:nvPr/>
          </p:nvSpPr>
          <p:spPr>
            <a:xfrm>
              <a:off x="1857087" y="2956707"/>
              <a:ext cx="586392" cy="575464"/>
            </a:xfrm>
            <a:custGeom>
              <a:avLst/>
              <a:gdLst>
                <a:gd name="connsiteX0" fmla="*/ 737711 w 1533525"/>
                <a:gd name="connsiteY0" fmla="*/ 216694 h 1504950"/>
                <a:gd name="connsiteX1" fmla="*/ 401479 w 1533525"/>
                <a:gd name="connsiteY1" fmla="*/ 552926 h 1504950"/>
                <a:gd name="connsiteX2" fmla="*/ 187166 w 1533525"/>
                <a:gd name="connsiteY2" fmla="*/ 386239 h 1504950"/>
                <a:gd name="connsiteX3" fmla="*/ 102394 w 1533525"/>
                <a:gd name="connsiteY3" fmla="*/ 428149 h 1504950"/>
                <a:gd name="connsiteX4" fmla="*/ 102394 w 1533525"/>
                <a:gd name="connsiteY4" fmla="*/ 852011 h 1504950"/>
                <a:gd name="connsiteX5" fmla="*/ 187166 w 1533525"/>
                <a:gd name="connsiteY5" fmla="*/ 893921 h 1504950"/>
                <a:gd name="connsiteX6" fmla="*/ 401479 w 1533525"/>
                <a:gd name="connsiteY6" fmla="*/ 727234 h 1504950"/>
                <a:gd name="connsiteX7" fmla="*/ 737711 w 1533525"/>
                <a:gd name="connsiteY7" fmla="*/ 1064419 h 1504950"/>
                <a:gd name="connsiteX8" fmla="*/ 949166 w 1533525"/>
                <a:gd name="connsiteY8" fmla="*/ 979646 h 1504950"/>
                <a:gd name="connsiteX9" fmla="*/ 949166 w 1533525"/>
                <a:gd name="connsiteY9" fmla="*/ 301466 h 1504950"/>
                <a:gd name="connsiteX10" fmla="*/ 737711 w 1533525"/>
                <a:gd name="connsiteY10" fmla="*/ 216694 h 1504950"/>
                <a:gd name="connsiteX11" fmla="*/ 187166 w 1533525"/>
                <a:gd name="connsiteY11" fmla="*/ 767239 h 1504950"/>
                <a:gd name="connsiteX12" fmla="*/ 187166 w 1533525"/>
                <a:gd name="connsiteY12" fmla="*/ 512921 h 1504950"/>
                <a:gd name="connsiteX13" fmla="*/ 313849 w 1533525"/>
                <a:gd name="connsiteY13" fmla="*/ 639604 h 1504950"/>
                <a:gd name="connsiteX14" fmla="*/ 187166 w 1533525"/>
                <a:gd name="connsiteY14" fmla="*/ 767239 h 1504950"/>
                <a:gd name="connsiteX15" fmla="*/ 513874 w 1533525"/>
                <a:gd name="connsiteY15" fmla="*/ 640556 h 1504950"/>
                <a:gd name="connsiteX16" fmla="*/ 737711 w 1533525"/>
                <a:gd name="connsiteY16" fmla="*/ 466249 h 1504950"/>
                <a:gd name="connsiteX17" fmla="*/ 737711 w 1533525"/>
                <a:gd name="connsiteY17" fmla="*/ 814864 h 1504950"/>
                <a:gd name="connsiteX18" fmla="*/ 513874 w 1533525"/>
                <a:gd name="connsiteY18" fmla="*/ 640556 h 1504950"/>
                <a:gd name="connsiteX19" fmla="*/ 1140619 w 1533525"/>
                <a:gd name="connsiteY19" fmla="*/ 7144 h 1504950"/>
                <a:gd name="connsiteX20" fmla="*/ 1531144 w 1533525"/>
                <a:gd name="connsiteY20" fmla="*/ 159544 h 1504950"/>
                <a:gd name="connsiteX21" fmla="*/ 1531144 w 1533525"/>
                <a:gd name="connsiteY21" fmla="*/ 1331119 h 1504950"/>
                <a:gd name="connsiteX22" fmla="*/ 1140619 w 1533525"/>
                <a:gd name="connsiteY22" fmla="*/ 1502569 h 1504950"/>
                <a:gd name="connsiteX23" fmla="*/ 7144 w 1533525"/>
                <a:gd name="connsiteY23" fmla="*/ 1159669 h 1504950"/>
                <a:gd name="connsiteX24" fmla="*/ 7144 w 1533525"/>
                <a:gd name="connsiteY24" fmla="*/ 1121569 h 1504950"/>
                <a:gd name="connsiteX25" fmla="*/ 1133951 w 1533525"/>
                <a:gd name="connsiteY25" fmla="*/ 1211104 h 1504950"/>
                <a:gd name="connsiteX26" fmla="*/ 1145381 w 1533525"/>
                <a:gd name="connsiteY26" fmla="*/ 1212056 h 1504950"/>
                <a:gd name="connsiteX27" fmla="*/ 1140619 w 1533525"/>
                <a:gd name="connsiteY27" fmla="*/ 7144 h 150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33525" h="1504950">
                  <a:moveTo>
                    <a:pt x="737711" y="216694"/>
                  </a:moveTo>
                  <a:lnTo>
                    <a:pt x="401479" y="552926"/>
                  </a:lnTo>
                  <a:lnTo>
                    <a:pt x="187166" y="386239"/>
                  </a:lnTo>
                  <a:lnTo>
                    <a:pt x="102394" y="428149"/>
                  </a:lnTo>
                  <a:lnTo>
                    <a:pt x="102394" y="852011"/>
                  </a:lnTo>
                  <a:lnTo>
                    <a:pt x="187166" y="893921"/>
                  </a:lnTo>
                  <a:lnTo>
                    <a:pt x="401479" y="727234"/>
                  </a:lnTo>
                  <a:lnTo>
                    <a:pt x="737711" y="1064419"/>
                  </a:lnTo>
                  <a:lnTo>
                    <a:pt x="949166" y="979646"/>
                  </a:lnTo>
                  <a:lnTo>
                    <a:pt x="949166" y="301466"/>
                  </a:lnTo>
                  <a:lnTo>
                    <a:pt x="737711" y="216694"/>
                  </a:lnTo>
                  <a:close/>
                  <a:moveTo>
                    <a:pt x="187166" y="767239"/>
                  </a:moveTo>
                  <a:lnTo>
                    <a:pt x="187166" y="512921"/>
                  </a:lnTo>
                  <a:lnTo>
                    <a:pt x="313849" y="639604"/>
                  </a:lnTo>
                  <a:lnTo>
                    <a:pt x="187166" y="767239"/>
                  </a:lnTo>
                  <a:close/>
                  <a:moveTo>
                    <a:pt x="513874" y="640556"/>
                  </a:moveTo>
                  <a:lnTo>
                    <a:pt x="737711" y="466249"/>
                  </a:lnTo>
                  <a:lnTo>
                    <a:pt x="737711" y="814864"/>
                  </a:lnTo>
                  <a:lnTo>
                    <a:pt x="513874" y="640556"/>
                  </a:lnTo>
                  <a:close/>
                  <a:moveTo>
                    <a:pt x="1140619" y="7144"/>
                  </a:moveTo>
                  <a:lnTo>
                    <a:pt x="1531144" y="159544"/>
                  </a:lnTo>
                  <a:lnTo>
                    <a:pt x="1531144" y="1331119"/>
                  </a:lnTo>
                  <a:lnTo>
                    <a:pt x="1140619" y="1502569"/>
                  </a:lnTo>
                  <a:lnTo>
                    <a:pt x="7144" y="1159669"/>
                  </a:lnTo>
                  <a:lnTo>
                    <a:pt x="7144" y="1121569"/>
                  </a:lnTo>
                  <a:lnTo>
                    <a:pt x="1133951" y="1211104"/>
                  </a:lnTo>
                  <a:lnTo>
                    <a:pt x="1145381" y="1212056"/>
                  </a:lnTo>
                  <a:lnTo>
                    <a:pt x="1140619" y="714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34" name="Group 133">
            <a:extLst>
              <a:ext uri="{FF2B5EF4-FFF2-40B4-BE49-F238E27FC236}">
                <a16:creationId xmlns:a16="http://schemas.microsoft.com/office/drawing/2014/main" id="{FFB54675-30E7-46B0-B5C2-EF0B6D312ADB}"/>
              </a:ext>
              <a:ext uri="{C183D7F6-B498-43B3-948B-1728B52AA6E4}">
                <adec:decorative xmlns:adec="http://schemas.microsoft.com/office/drawing/2017/decorative" val="1"/>
              </a:ext>
            </a:extLst>
          </p:cNvPr>
          <p:cNvGrpSpPr/>
          <p:nvPr/>
        </p:nvGrpSpPr>
        <p:grpSpPr>
          <a:xfrm>
            <a:off x="10950569" y="5122077"/>
            <a:ext cx="647487" cy="594384"/>
            <a:chOff x="6731238" y="2575560"/>
            <a:chExt cx="1337758" cy="1337756"/>
          </a:xfrm>
        </p:grpSpPr>
        <p:sp>
          <p:nvSpPr>
            <p:cNvPr id="135" name="Oval 58">
              <a:extLst>
                <a:ext uri="{FF2B5EF4-FFF2-40B4-BE49-F238E27FC236}">
                  <a16:creationId xmlns:a16="http://schemas.microsoft.com/office/drawing/2014/main" id="{DA3875BE-251D-4C54-8763-99F39719EC73}"/>
                </a:ext>
              </a:extLst>
            </p:cNvPr>
            <p:cNvSpPr/>
            <p:nvPr/>
          </p:nvSpPr>
          <p:spPr bwMode="auto">
            <a:xfrm>
              <a:off x="6731238" y="2575560"/>
              <a:ext cx="1337758" cy="1337756"/>
            </a:xfrm>
            <a:prstGeom prst="ellipse">
              <a:avLst/>
            </a:prstGeom>
            <a:solidFill>
              <a:srgbClr val="0067B8"/>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49" tIns="131640" rIns="164549" bIns="131640" numCol="1" spcCol="0" rtlCol="0" fromWordArt="0" anchor="ctr" anchorCtr="0" forceAA="0" compatLnSpc="1">
              <a:prstTxWarp prst="textNoShape">
                <a:avLst/>
              </a:prstTxWarp>
              <a:noAutofit/>
            </a:bodyPr>
            <a:lstStyle/>
            <a:p>
              <a:pPr marL="0" marR="0" lvl="0" indent="0" algn="l" defTabSz="838973"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36" name="Freeform 21">
              <a:extLst>
                <a:ext uri="{FF2B5EF4-FFF2-40B4-BE49-F238E27FC236}">
                  <a16:creationId xmlns:a16="http://schemas.microsoft.com/office/drawing/2014/main" id="{2158CA65-A899-4438-AF00-C9E9816920CD}"/>
                </a:ext>
              </a:extLst>
            </p:cNvPr>
            <p:cNvSpPr>
              <a:spLocks noChangeAspect="1" noEditPoints="1"/>
            </p:cNvSpPr>
            <p:nvPr/>
          </p:nvSpPr>
          <p:spPr bwMode="auto">
            <a:xfrm>
              <a:off x="7106891" y="2956402"/>
              <a:ext cx="586452" cy="576072"/>
            </a:xfrm>
            <a:custGeom>
              <a:avLst/>
              <a:gdLst>
                <a:gd name="T0" fmla="*/ 71 w 1130"/>
                <a:gd name="T1" fmla="*/ 628 h 1110"/>
                <a:gd name="T2" fmla="*/ 132 w 1130"/>
                <a:gd name="T3" fmla="*/ 659 h 1110"/>
                <a:gd name="T4" fmla="*/ 293 w 1130"/>
                <a:gd name="T5" fmla="*/ 536 h 1110"/>
                <a:gd name="T6" fmla="*/ 542 w 1130"/>
                <a:gd name="T7" fmla="*/ 785 h 1110"/>
                <a:gd name="T8" fmla="*/ 699 w 1130"/>
                <a:gd name="T9" fmla="*/ 721 h 1110"/>
                <a:gd name="T10" fmla="*/ 699 w 1130"/>
                <a:gd name="T11" fmla="*/ 219 h 1110"/>
                <a:gd name="T12" fmla="*/ 542 w 1130"/>
                <a:gd name="T13" fmla="*/ 156 h 1110"/>
                <a:gd name="T14" fmla="*/ 293 w 1130"/>
                <a:gd name="T15" fmla="*/ 405 h 1110"/>
                <a:gd name="T16" fmla="*/ 132 w 1130"/>
                <a:gd name="T17" fmla="*/ 281 h 1110"/>
                <a:gd name="T18" fmla="*/ 71 w 1130"/>
                <a:gd name="T19" fmla="*/ 313 h 1110"/>
                <a:gd name="T20" fmla="*/ 132 w 1130"/>
                <a:gd name="T21" fmla="*/ 377 h 1110"/>
                <a:gd name="T22" fmla="*/ 228 w 1130"/>
                <a:gd name="T23" fmla="*/ 470 h 1110"/>
                <a:gd name="T24" fmla="*/ 132 w 1130"/>
                <a:gd name="T25" fmla="*/ 564 h 1110"/>
                <a:gd name="T26" fmla="*/ 71 w 1130"/>
                <a:gd name="T27" fmla="*/ 628 h 1110"/>
                <a:gd name="T28" fmla="*/ 376 w 1130"/>
                <a:gd name="T29" fmla="*/ 470 h 1110"/>
                <a:gd name="T30" fmla="*/ 542 w 1130"/>
                <a:gd name="T31" fmla="*/ 341 h 1110"/>
                <a:gd name="T32" fmla="*/ 542 w 1130"/>
                <a:gd name="T33" fmla="*/ 599 h 1110"/>
                <a:gd name="T34" fmla="*/ 376 w 1130"/>
                <a:gd name="T35" fmla="*/ 470 h 1110"/>
                <a:gd name="T36" fmla="*/ 841 w 1130"/>
                <a:gd name="T37" fmla="*/ 0 h 1110"/>
                <a:gd name="T38" fmla="*/ 1130 w 1130"/>
                <a:gd name="T39" fmla="*/ 113 h 1110"/>
                <a:gd name="T40" fmla="*/ 1130 w 1130"/>
                <a:gd name="T41" fmla="*/ 983 h 1110"/>
                <a:gd name="T42" fmla="*/ 841 w 1130"/>
                <a:gd name="T43" fmla="*/ 1110 h 1110"/>
                <a:gd name="T44" fmla="*/ 0 w 1130"/>
                <a:gd name="T45" fmla="*/ 856 h 1110"/>
                <a:gd name="T46" fmla="*/ 0 w 1130"/>
                <a:gd name="T47" fmla="*/ 827 h 1110"/>
                <a:gd name="T48" fmla="*/ 835 w 1130"/>
                <a:gd name="T49" fmla="*/ 894 h 1110"/>
                <a:gd name="T50" fmla="*/ 844 w 1130"/>
                <a:gd name="T51" fmla="*/ 894 h 1110"/>
                <a:gd name="T52" fmla="*/ 841 w 1130"/>
                <a:gd name="T53"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0" h="1110">
                  <a:moveTo>
                    <a:pt x="71" y="628"/>
                  </a:moveTo>
                  <a:lnTo>
                    <a:pt x="132" y="659"/>
                  </a:lnTo>
                  <a:lnTo>
                    <a:pt x="293" y="536"/>
                  </a:lnTo>
                  <a:lnTo>
                    <a:pt x="542" y="785"/>
                  </a:lnTo>
                  <a:lnTo>
                    <a:pt x="699" y="721"/>
                  </a:lnTo>
                  <a:lnTo>
                    <a:pt x="699" y="219"/>
                  </a:lnTo>
                  <a:lnTo>
                    <a:pt x="542" y="156"/>
                  </a:lnTo>
                  <a:lnTo>
                    <a:pt x="293" y="405"/>
                  </a:lnTo>
                  <a:lnTo>
                    <a:pt x="132" y="281"/>
                  </a:lnTo>
                  <a:lnTo>
                    <a:pt x="71" y="313"/>
                  </a:lnTo>
                  <a:lnTo>
                    <a:pt x="132" y="377"/>
                  </a:lnTo>
                  <a:lnTo>
                    <a:pt x="228" y="470"/>
                  </a:lnTo>
                  <a:lnTo>
                    <a:pt x="132" y="564"/>
                  </a:lnTo>
                  <a:lnTo>
                    <a:pt x="71" y="628"/>
                  </a:lnTo>
                  <a:close/>
                  <a:moveTo>
                    <a:pt x="376" y="470"/>
                  </a:moveTo>
                  <a:lnTo>
                    <a:pt x="542" y="341"/>
                  </a:lnTo>
                  <a:lnTo>
                    <a:pt x="542" y="599"/>
                  </a:lnTo>
                  <a:lnTo>
                    <a:pt x="376" y="470"/>
                  </a:lnTo>
                  <a:close/>
                  <a:moveTo>
                    <a:pt x="841" y="0"/>
                  </a:moveTo>
                  <a:lnTo>
                    <a:pt x="1130" y="113"/>
                  </a:lnTo>
                  <a:lnTo>
                    <a:pt x="1130" y="983"/>
                  </a:lnTo>
                  <a:lnTo>
                    <a:pt x="841" y="1110"/>
                  </a:lnTo>
                  <a:lnTo>
                    <a:pt x="0" y="856"/>
                  </a:lnTo>
                  <a:lnTo>
                    <a:pt x="0" y="827"/>
                  </a:lnTo>
                  <a:lnTo>
                    <a:pt x="835" y="894"/>
                  </a:lnTo>
                  <a:lnTo>
                    <a:pt x="844" y="894"/>
                  </a:lnTo>
                  <a:lnTo>
                    <a:pt x="841"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useBgFill="1">
        <p:nvSpPr>
          <p:cNvPr id="137" name="Rectangle 136">
            <a:extLst>
              <a:ext uri="{FF2B5EF4-FFF2-40B4-BE49-F238E27FC236}">
                <a16:creationId xmlns:a16="http://schemas.microsoft.com/office/drawing/2014/main" id="{553AA327-FB38-4A85-8C04-9FB10A7E4B2A}"/>
              </a:ext>
            </a:extLst>
          </p:cNvPr>
          <p:cNvSpPr/>
          <p:nvPr/>
        </p:nvSpPr>
        <p:spPr bwMode="auto">
          <a:xfrm>
            <a:off x="10208146" y="5815242"/>
            <a:ext cx="576564" cy="391289"/>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Visual </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Studio</a:t>
            </a:r>
          </a:p>
        </p:txBody>
      </p:sp>
      <p:sp useBgFill="1">
        <p:nvSpPr>
          <p:cNvPr id="138" name="Rectangle 137">
            <a:extLst>
              <a:ext uri="{FF2B5EF4-FFF2-40B4-BE49-F238E27FC236}">
                <a16:creationId xmlns:a16="http://schemas.microsoft.com/office/drawing/2014/main" id="{9AB9E4B5-7C3C-4095-B96D-572147A2FC6E}"/>
              </a:ext>
            </a:extLst>
          </p:cNvPr>
          <p:cNvSpPr/>
          <p:nvPr/>
        </p:nvSpPr>
        <p:spPr bwMode="auto">
          <a:xfrm>
            <a:off x="10986030" y="5815242"/>
            <a:ext cx="576564" cy="391289"/>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VS </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Code</a:t>
            </a:r>
          </a:p>
        </p:txBody>
      </p:sp>
      <p:sp>
        <p:nvSpPr>
          <p:cNvPr id="146" name="Rectangle 145">
            <a:extLst>
              <a:ext uri="{FF2B5EF4-FFF2-40B4-BE49-F238E27FC236}">
                <a16:creationId xmlns:a16="http://schemas.microsoft.com/office/drawing/2014/main" id="{EF04A815-B554-4A13-AF1B-6EF52671B0A5}"/>
              </a:ext>
            </a:extLst>
          </p:cNvPr>
          <p:cNvSpPr/>
          <p:nvPr/>
        </p:nvSpPr>
        <p:spPr bwMode="auto">
          <a:xfrm>
            <a:off x="5316030" y="2864093"/>
            <a:ext cx="2000250" cy="10369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896302" rtl="0" eaLnBrk="1" fontAlgn="auto" latinLnBrk="0" hangingPunct="1">
              <a:lnSpc>
                <a:spcPct val="90000"/>
              </a:lnSpc>
              <a:spcBef>
                <a:spcPts val="0"/>
              </a:spcBef>
              <a:spcAft>
                <a:spcPts val="576"/>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Semibold"/>
                <a:ea typeface="+mn-ea"/>
                <a:cs typeface="+mn-cs"/>
              </a:rPr>
              <a:t>Power Apps</a:t>
            </a:r>
          </a:p>
        </p:txBody>
      </p:sp>
      <p:sp>
        <p:nvSpPr>
          <p:cNvPr id="158" name="Rectangle 157">
            <a:extLst>
              <a:ext uri="{FF2B5EF4-FFF2-40B4-BE49-F238E27FC236}">
                <a16:creationId xmlns:a16="http://schemas.microsoft.com/office/drawing/2014/main" id="{33BFCEE9-EE22-4F43-8816-7E0F271B371F}"/>
              </a:ext>
            </a:extLst>
          </p:cNvPr>
          <p:cNvSpPr/>
          <p:nvPr/>
        </p:nvSpPr>
        <p:spPr bwMode="auto">
          <a:xfrm>
            <a:off x="5805978" y="5271077"/>
            <a:ext cx="1186867" cy="387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SQL Data</a:t>
            </a:r>
            <a:b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b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Warehouse</a:t>
            </a:r>
          </a:p>
        </p:txBody>
      </p:sp>
      <p:pic>
        <p:nvPicPr>
          <p:cNvPr id="159" name="Graphic 158" descr="SQL Data Warehouse">
            <a:extLst>
              <a:ext uri="{FF2B5EF4-FFF2-40B4-BE49-F238E27FC236}">
                <a16:creationId xmlns:a16="http://schemas.microsoft.com/office/drawing/2014/main" id="{FDF9B061-5750-4C3C-9F5E-EADBAF478C7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170636" y="4704636"/>
            <a:ext cx="457550" cy="457550"/>
          </a:xfrm>
          <a:prstGeom prst="rect">
            <a:avLst/>
          </a:prstGeom>
        </p:spPr>
      </p:pic>
    </p:spTree>
    <p:extLst>
      <p:ext uri="{BB962C8B-B14F-4D97-AF65-F5344CB8AC3E}">
        <p14:creationId xmlns:p14="http://schemas.microsoft.com/office/powerpoint/2010/main" val="353598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par>
                                <p:cTn id="11" presetID="10"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
                                        <p:tgtEl>
                                          <p:spTgt spid="7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500"/>
                                        <p:tgtEl>
                                          <p:spTgt spid="8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par>
                                <p:cTn id="44" presetID="10" presetClass="entr" presetSubtype="0"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par>
                                <p:cTn id="47" presetID="10" presetClass="entr" presetSubtype="0"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500"/>
                                        <p:tgtEl>
                                          <p:spTgt spid="79"/>
                                        </p:tgtEl>
                                      </p:cBhvr>
                                    </p:animEffect>
                                  </p:childTnLst>
                                </p:cTn>
                              </p:par>
                              <p:par>
                                <p:cTn id="56" presetID="10" presetClass="entr" presetSubtype="0" fill="hold" nodeType="withEffect">
                                  <p:stCondLst>
                                    <p:cond delay="0"/>
                                  </p:stCondLst>
                                  <p:childTnLst>
                                    <p:set>
                                      <p:cBhvr>
                                        <p:cTn id="57" dur="1" fill="hold">
                                          <p:stCondLst>
                                            <p:cond delay="0"/>
                                          </p:stCondLst>
                                        </p:cTn>
                                        <p:tgtEl>
                                          <p:spTgt spid="125"/>
                                        </p:tgtEl>
                                        <p:attrNameLst>
                                          <p:attrName>style.visibility</p:attrName>
                                        </p:attrNameLst>
                                      </p:cBhvr>
                                      <p:to>
                                        <p:strVal val="visible"/>
                                      </p:to>
                                    </p:set>
                                    <p:animEffect transition="in" filter="fade">
                                      <p:cBhvr>
                                        <p:cTn id="58" dur="500"/>
                                        <p:tgtEl>
                                          <p:spTgt spid="125"/>
                                        </p:tgtEl>
                                      </p:cBhvr>
                                    </p:animEffect>
                                  </p:childTnLst>
                                </p:cTn>
                              </p:par>
                              <p:par>
                                <p:cTn id="59" presetID="10" presetClass="entr" presetSubtype="0" fill="hold"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nodeType="with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fade">
                                      <p:cBhvr>
                                        <p:cTn id="64" dur="500"/>
                                        <p:tgtEl>
                                          <p:spTgt spid="113"/>
                                        </p:tgtEl>
                                      </p:cBhvr>
                                    </p:animEffect>
                                  </p:childTnLst>
                                </p:cTn>
                              </p:par>
                              <p:par>
                                <p:cTn id="65" presetID="10" presetClass="entr" presetSubtype="0" fill="hold" nodeType="withEffect">
                                  <p:stCondLst>
                                    <p:cond delay="0"/>
                                  </p:stCondLst>
                                  <p:childTnLst>
                                    <p:set>
                                      <p:cBhvr>
                                        <p:cTn id="66" dur="1" fill="hold">
                                          <p:stCondLst>
                                            <p:cond delay="0"/>
                                          </p:stCondLst>
                                        </p:cTn>
                                        <p:tgtEl>
                                          <p:spTgt spid="134"/>
                                        </p:tgtEl>
                                        <p:attrNameLst>
                                          <p:attrName>style.visibility</p:attrName>
                                        </p:attrNameLst>
                                      </p:cBhvr>
                                      <p:to>
                                        <p:strVal val="visible"/>
                                      </p:to>
                                    </p:set>
                                    <p:animEffect transition="in" filter="fade">
                                      <p:cBhvr>
                                        <p:cTn id="67" dur="500"/>
                                        <p:tgtEl>
                                          <p:spTgt spid="1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7"/>
                                        </p:tgtEl>
                                        <p:attrNameLst>
                                          <p:attrName>style.visibility</p:attrName>
                                        </p:attrNameLst>
                                      </p:cBhvr>
                                      <p:to>
                                        <p:strVal val="visible"/>
                                      </p:to>
                                    </p:set>
                                    <p:animEffect transition="in" filter="fade">
                                      <p:cBhvr>
                                        <p:cTn id="70" dur="500"/>
                                        <p:tgtEl>
                                          <p:spTgt spid="13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8"/>
                                        </p:tgtEl>
                                        <p:attrNameLst>
                                          <p:attrName>style.visibility</p:attrName>
                                        </p:attrNameLst>
                                      </p:cBhvr>
                                      <p:to>
                                        <p:strVal val="visible"/>
                                      </p:to>
                                    </p:set>
                                    <p:animEffect transition="in" filter="fade">
                                      <p:cBhvr>
                                        <p:cTn id="73" dur="500"/>
                                        <p:tgtEl>
                                          <p:spTgt spid="1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58"/>
                                        </p:tgtEl>
                                        <p:attrNameLst>
                                          <p:attrName>style.visibility</p:attrName>
                                        </p:attrNameLst>
                                      </p:cBhvr>
                                      <p:to>
                                        <p:strVal val="visible"/>
                                      </p:to>
                                    </p:set>
                                    <p:animEffect transition="in" filter="fade">
                                      <p:cBhvr>
                                        <p:cTn id="76" dur="500"/>
                                        <p:tgtEl>
                                          <p:spTgt spid="158"/>
                                        </p:tgtEl>
                                      </p:cBhvr>
                                    </p:animEffect>
                                  </p:childTnLst>
                                </p:cTn>
                              </p:par>
                              <p:par>
                                <p:cTn id="77" presetID="10" presetClass="entr" presetSubtype="0" fill="hold" nodeType="withEffect">
                                  <p:stCondLst>
                                    <p:cond delay="0"/>
                                  </p:stCondLst>
                                  <p:childTnLst>
                                    <p:set>
                                      <p:cBhvr>
                                        <p:cTn id="78" dur="1" fill="hold">
                                          <p:stCondLst>
                                            <p:cond delay="0"/>
                                          </p:stCondLst>
                                        </p:cTn>
                                        <p:tgtEl>
                                          <p:spTgt spid="159"/>
                                        </p:tgtEl>
                                        <p:attrNameLst>
                                          <p:attrName>style.visibility</p:attrName>
                                        </p:attrNameLst>
                                      </p:cBhvr>
                                      <p:to>
                                        <p:strVal val="visible"/>
                                      </p:to>
                                    </p:set>
                                    <p:animEffect transition="in" filter="fade">
                                      <p:cBhvr>
                                        <p:cTn id="79" dur="500"/>
                                        <p:tgtEl>
                                          <p:spTgt spid="159"/>
                                        </p:tgtEl>
                                      </p:cBhvr>
                                    </p:animEffect>
                                  </p:childTnLst>
                                </p:cTn>
                              </p:par>
                              <p:par>
                                <p:cTn id="80" presetID="10" presetClass="entr" presetSubtype="0" fill="hold" nodeType="withEffect">
                                  <p:stCondLst>
                                    <p:cond delay="0"/>
                                  </p:stCondLst>
                                  <p:childTnLst>
                                    <p:set>
                                      <p:cBhvr>
                                        <p:cTn id="81" dur="1" fill="hold">
                                          <p:stCondLst>
                                            <p:cond delay="0"/>
                                          </p:stCondLst>
                                        </p:cTn>
                                        <p:tgtEl>
                                          <p:spTgt spid="129"/>
                                        </p:tgtEl>
                                        <p:attrNameLst>
                                          <p:attrName>style.visibility</p:attrName>
                                        </p:attrNameLst>
                                      </p:cBhvr>
                                      <p:to>
                                        <p:strVal val="visible"/>
                                      </p:to>
                                    </p:set>
                                    <p:animEffect transition="in" filter="fade">
                                      <p:cBhvr>
                                        <p:cTn id="82" dur="500"/>
                                        <p:tgtEl>
                                          <p:spTgt spid="129"/>
                                        </p:tgtEl>
                                      </p:cBhvr>
                                    </p:animEffect>
                                  </p:childTnLst>
                                </p:cTn>
                              </p:par>
                              <p:par>
                                <p:cTn id="83" presetID="10" presetClass="entr" presetSubtype="0" fill="hold" nodeType="withEffect">
                                  <p:stCondLst>
                                    <p:cond delay="0"/>
                                  </p:stCondLst>
                                  <p:childTnLst>
                                    <p:set>
                                      <p:cBhvr>
                                        <p:cTn id="84" dur="1" fill="hold">
                                          <p:stCondLst>
                                            <p:cond delay="0"/>
                                          </p:stCondLst>
                                        </p:cTn>
                                        <p:tgtEl>
                                          <p:spTgt spid="131"/>
                                        </p:tgtEl>
                                        <p:attrNameLst>
                                          <p:attrName>style.visibility</p:attrName>
                                        </p:attrNameLst>
                                      </p:cBhvr>
                                      <p:to>
                                        <p:strVal val="visible"/>
                                      </p:to>
                                    </p:set>
                                    <p:animEffect transition="in" filter="fade">
                                      <p:cBhvr>
                                        <p:cTn id="85" dur="500"/>
                                        <p:tgtEl>
                                          <p:spTgt spid="131"/>
                                        </p:tgtEl>
                                      </p:cBhvr>
                                    </p:animEffect>
                                  </p:childTnLst>
                                </p:cTn>
                              </p:par>
                              <p:par>
                                <p:cTn id="86" presetID="10" presetClass="entr" presetSubtype="0" fill="hold" nodeType="withEffect">
                                  <p:stCondLst>
                                    <p:cond delay="0"/>
                                  </p:stCondLst>
                                  <p:childTnLst>
                                    <p:set>
                                      <p:cBhvr>
                                        <p:cTn id="87" dur="1" fill="hold">
                                          <p:stCondLst>
                                            <p:cond delay="0"/>
                                          </p:stCondLst>
                                        </p:cTn>
                                        <p:tgtEl>
                                          <p:spTgt spid="132"/>
                                        </p:tgtEl>
                                        <p:attrNameLst>
                                          <p:attrName>style.visibility</p:attrName>
                                        </p:attrNameLst>
                                      </p:cBhvr>
                                      <p:to>
                                        <p:strVal val="visible"/>
                                      </p:to>
                                    </p:set>
                                    <p:animEffect transition="in" filter="fade">
                                      <p:cBhvr>
                                        <p:cTn id="88" dur="500"/>
                                        <p:tgtEl>
                                          <p:spTgt spid="1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105"/>
                                        </p:tgtEl>
                                        <p:attrNameLst>
                                          <p:attrName>style.visibility</p:attrName>
                                        </p:attrNameLst>
                                      </p:cBhvr>
                                      <p:to>
                                        <p:strVal val="visible"/>
                                      </p:to>
                                    </p:set>
                                    <p:animEffect transition="in" filter="fade">
                                      <p:cBhvr>
                                        <p:cTn id="95" dur="500"/>
                                        <p:tgtEl>
                                          <p:spTgt spid="10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1"/>
                                        </p:tgtEl>
                                        <p:attrNameLst>
                                          <p:attrName>style.visibility</p:attrName>
                                        </p:attrNameLst>
                                      </p:cBhvr>
                                      <p:to>
                                        <p:strVal val="visible"/>
                                      </p:to>
                                    </p:set>
                                    <p:animEffect transition="in" filter="fade">
                                      <p:cBhvr>
                                        <p:cTn id="98" dur="500"/>
                                        <p:tgtEl>
                                          <p:spTgt spid="11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10"/>
                                        </p:tgtEl>
                                        <p:attrNameLst>
                                          <p:attrName>style.visibility</p:attrName>
                                        </p:attrNameLst>
                                      </p:cBhvr>
                                      <p:to>
                                        <p:strVal val="visible"/>
                                      </p:to>
                                    </p:set>
                                    <p:animEffect transition="in" filter="fade">
                                      <p:cBhvr>
                                        <p:cTn id="101" dur="500"/>
                                        <p:tgtEl>
                                          <p:spTgt spid="110"/>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116"/>
                                        </p:tgtEl>
                                        <p:attrNameLst>
                                          <p:attrName>style.visibility</p:attrName>
                                        </p:attrNameLst>
                                      </p:cBhvr>
                                      <p:to>
                                        <p:strVal val="visible"/>
                                      </p:to>
                                    </p:set>
                                    <p:animEffect transition="in" filter="fade">
                                      <p:cBhvr>
                                        <p:cTn id="105" dur="500"/>
                                        <p:tgtEl>
                                          <p:spTgt spid="116"/>
                                        </p:tgtEl>
                                      </p:cBhvr>
                                    </p:animEffect>
                                  </p:childTnLst>
                                </p:cTn>
                              </p:par>
                            </p:childTnLst>
                          </p:cTn>
                        </p:par>
                        <p:par>
                          <p:cTn id="106" fill="hold">
                            <p:stCondLst>
                              <p:cond delay="1500"/>
                            </p:stCondLst>
                            <p:childTnLst>
                              <p:par>
                                <p:cTn id="107" presetID="10" presetClass="entr" presetSubtype="0" fill="hold" grpId="0" nodeType="afterEffect">
                                  <p:stCondLst>
                                    <p:cond delay="0"/>
                                  </p:stCondLst>
                                  <p:childTnLst>
                                    <p:set>
                                      <p:cBhvr>
                                        <p:cTn id="108" dur="1" fill="hold">
                                          <p:stCondLst>
                                            <p:cond delay="0"/>
                                          </p:stCondLst>
                                        </p:cTn>
                                        <p:tgtEl>
                                          <p:spTgt spid="117"/>
                                        </p:tgtEl>
                                        <p:attrNameLst>
                                          <p:attrName>style.visibility</p:attrName>
                                        </p:attrNameLst>
                                      </p:cBhvr>
                                      <p:to>
                                        <p:strVal val="visible"/>
                                      </p:to>
                                    </p:set>
                                    <p:animEffect transition="in" filter="fade">
                                      <p:cBhvr>
                                        <p:cTn id="109"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75" grpId="0"/>
      <p:bldP spid="76" grpId="0"/>
      <p:bldP spid="78" grpId="0" animBg="1"/>
      <p:bldP spid="83" grpId="0"/>
      <p:bldP spid="48" grpId="0"/>
      <p:bldP spid="116" grpId="0" animBg="1"/>
      <p:bldP spid="117" grpId="0" animBg="1"/>
      <p:bldP spid="106" grpId="0"/>
      <p:bldP spid="49" grpId="0"/>
      <p:bldP spid="58" grpId="0"/>
      <p:bldP spid="59" grpId="0"/>
      <p:bldP spid="60" grpId="0"/>
      <p:bldP spid="64" grpId="0"/>
      <p:bldP spid="105" grpId="0"/>
      <p:bldP spid="137" grpId="0" animBg="1"/>
      <p:bldP spid="138" grpId="0" animBg="1"/>
      <p:bldP spid="158" grpId="0"/>
    </p:bldLst>
  </p:timing>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3864</TotalTime>
  <Words>1421</Words>
  <Application>Microsoft Office PowerPoint</Application>
  <PresentationFormat>Panorámica</PresentationFormat>
  <Paragraphs>141</Paragraphs>
  <Slides>18</Slides>
  <Notes>7</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18</vt:i4>
      </vt:variant>
    </vt:vector>
  </HeadingPairs>
  <TitlesOfParts>
    <vt:vector size="28" baseType="lpstr">
      <vt:lpstr>Aharoni</vt:lpstr>
      <vt:lpstr>Arial</vt:lpstr>
      <vt:lpstr>Calibri</vt:lpstr>
      <vt:lpstr>Segoe UI</vt:lpstr>
      <vt:lpstr>Segoe UI Semibold</vt:lpstr>
      <vt:lpstr>Segoe UI Semilight</vt:lpstr>
      <vt:lpstr>Wingdings</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Introducción al laboratorio práctico</vt:lpstr>
      <vt:lpstr>Presentación de PowerPoint</vt:lpstr>
      <vt:lpstr>Componentes del laboratorio
</vt:lpstr>
      <vt:lpstr>Resultado del laboratorio Aplicación Simple Power Apps Canvas para crear, leer, actualizar y eliminar elementos de producto (CRUD)</vt:lpstr>
      <vt:lpstr>Presentación de PowerPoint</vt:lpstr>
      <vt:lpstr>Lab Manual : https://aka.ms/PowerAppsAzureLab </vt:lpstr>
      <vt:lpstr>Tomas de sesión
</vt:lpstr>
      <vt:lpstr>Recursos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Daniel  Villamizar</cp:lastModifiedBy>
  <cp:revision>145</cp:revision>
  <dcterms:created xsi:type="dcterms:W3CDTF">2019-01-14T06:35:35Z</dcterms:created>
  <dcterms:modified xsi:type="dcterms:W3CDTF">2020-11-28T00:22:31Z</dcterms:modified>
</cp:coreProperties>
</file>