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98" r:id="rId1"/>
  </p:sldMasterIdLst>
  <p:notesMasterIdLst>
    <p:notesMasterId r:id="rId17"/>
  </p:notesMasterIdLst>
  <p:handoutMasterIdLst>
    <p:handoutMasterId r:id="rId18"/>
  </p:handoutMasterIdLst>
  <p:sldIdLst>
    <p:sldId id="1663" r:id="rId2"/>
    <p:sldId id="1993" r:id="rId3"/>
    <p:sldId id="2910" r:id="rId4"/>
    <p:sldId id="10558" r:id="rId5"/>
    <p:sldId id="2076137116" r:id="rId6"/>
    <p:sldId id="11155" r:id="rId7"/>
    <p:sldId id="1529" r:id="rId8"/>
    <p:sldId id="259" r:id="rId9"/>
    <p:sldId id="2076136323" r:id="rId10"/>
    <p:sldId id="2076136324" r:id="rId11"/>
    <p:sldId id="276" r:id="rId12"/>
    <p:sldId id="1527" r:id="rId13"/>
    <p:sldId id="2076136321" r:id="rId14"/>
    <p:sldId id="1995" r:id="rId15"/>
    <p:sldId id="1532"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737373"/>
    <a:srgbClr val="000000"/>
    <a:srgbClr val="D2D2D2"/>
    <a:srgbClr val="008575"/>
    <a:srgbClr val="D83B01"/>
    <a:srgbClr val="274B47"/>
    <a:srgbClr val="50E6FF"/>
    <a:srgbClr val="FEF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90F00A-1120-427E-9E58-FCFBC15E1667}" v="21" dt="2019-12-23T23:18:55.6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777" autoAdjust="0"/>
  </p:normalViewPr>
  <p:slideViewPr>
    <p:cSldViewPr snapToGrid="0">
      <p:cViewPr varScale="1">
        <p:scale>
          <a:sx n="102" d="100"/>
          <a:sy n="102" d="100"/>
        </p:scale>
        <p:origin x="-606" y="21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ap Ladhani" userId="3d4da799-6a66-4f70-9057-ada103025953" providerId="ADAL" clId="{DB402DE7-7735-4F22-980D-44A8552FD1DB}"/>
    <pc:docChg chg="custSel modSld">
      <pc:chgData name="Pratap Ladhani" userId="3d4da799-6a66-4f70-9057-ada103025953" providerId="ADAL" clId="{DB402DE7-7735-4F22-980D-44A8552FD1DB}" dt="2019-12-23T23:12:10.448" v="12" actId="313"/>
      <pc:docMkLst>
        <pc:docMk/>
      </pc:docMkLst>
      <pc:sldChg chg="modSp mod">
        <pc:chgData name="Pratap Ladhani" userId="3d4da799-6a66-4f70-9057-ada103025953" providerId="ADAL" clId="{DB402DE7-7735-4F22-980D-44A8552FD1DB}" dt="2019-12-23T23:11:26.201" v="3" actId="20577"/>
        <pc:sldMkLst>
          <pc:docMk/>
          <pc:sldMk cId="1261847679" sldId="259"/>
        </pc:sldMkLst>
        <pc:spChg chg="mod">
          <ac:chgData name="Pratap Ladhani" userId="3d4da799-6a66-4f70-9057-ada103025953" providerId="ADAL" clId="{DB402DE7-7735-4F22-980D-44A8552FD1DB}" dt="2019-12-23T23:11:26.201" v="3" actId="20577"/>
          <ac:spMkLst>
            <pc:docMk/>
            <pc:sldMk cId="1261847679" sldId="259"/>
            <ac:spMk id="2" creationId="{00000000-0000-0000-0000-000000000000}"/>
          </ac:spMkLst>
        </pc:spChg>
        <pc:spChg chg="mod">
          <ac:chgData name="Pratap Ladhani" userId="3d4da799-6a66-4f70-9057-ada103025953" providerId="ADAL" clId="{DB402DE7-7735-4F22-980D-44A8552FD1DB}" dt="2019-12-23T23:11:23.982" v="2" actId="20577"/>
          <ac:spMkLst>
            <pc:docMk/>
            <pc:sldMk cId="1261847679" sldId="259"/>
            <ac:spMk id="3" creationId="{00000000-0000-0000-0000-000000000000}"/>
          </ac:spMkLst>
        </pc:spChg>
      </pc:sldChg>
      <pc:sldChg chg="modSp mod">
        <pc:chgData name="Pratap Ladhani" userId="3d4da799-6a66-4f70-9057-ada103025953" providerId="ADAL" clId="{DB402DE7-7735-4F22-980D-44A8552FD1DB}" dt="2019-12-23T23:12:07.073" v="10" actId="313"/>
        <pc:sldMkLst>
          <pc:docMk/>
          <pc:sldMk cId="2336616198" sldId="1663"/>
        </pc:sldMkLst>
        <pc:spChg chg="mod">
          <ac:chgData name="Pratap Ladhani" userId="3d4da799-6a66-4f70-9057-ada103025953" providerId="ADAL" clId="{DB402DE7-7735-4F22-980D-44A8552FD1DB}" dt="2019-12-23T23:12:07.073" v="10" actId="313"/>
          <ac:spMkLst>
            <pc:docMk/>
            <pc:sldMk cId="2336616198" sldId="1663"/>
            <ac:spMk id="4" creationId="{00000000-0000-0000-0000-000000000000}"/>
          </ac:spMkLst>
        </pc:spChg>
      </pc:sldChg>
      <pc:sldChg chg="modSp mod">
        <pc:chgData name="Pratap Ladhani" userId="3d4da799-6a66-4f70-9057-ada103025953" providerId="ADAL" clId="{DB402DE7-7735-4F22-980D-44A8552FD1DB}" dt="2019-12-23T23:12:10.448" v="12" actId="313"/>
        <pc:sldMkLst>
          <pc:docMk/>
          <pc:sldMk cId="777405677" sldId="1993"/>
        </pc:sldMkLst>
        <pc:spChg chg="mod">
          <ac:chgData name="Pratap Ladhani" userId="3d4da799-6a66-4f70-9057-ada103025953" providerId="ADAL" clId="{DB402DE7-7735-4F22-980D-44A8552FD1DB}" dt="2019-12-23T23:12:10.448" v="12" actId="313"/>
          <ac:spMkLst>
            <pc:docMk/>
            <pc:sldMk cId="777405677" sldId="1993"/>
            <ac:spMk id="3" creationId="{594FEAA8-FE25-4C46-ACCD-B22594AB0C52}"/>
          </ac:spMkLst>
        </pc:spChg>
      </pc:sldChg>
      <pc:sldChg chg="modSp mod">
        <pc:chgData name="Pratap Ladhani" userId="3d4da799-6a66-4f70-9057-ada103025953" providerId="ADAL" clId="{DB402DE7-7735-4F22-980D-44A8552FD1DB}" dt="2019-12-23T23:12:02.663" v="9" actId="313"/>
        <pc:sldMkLst>
          <pc:docMk/>
          <pc:sldMk cId="665024486" sldId="1995"/>
        </pc:sldMkLst>
        <pc:spChg chg="mod">
          <ac:chgData name="Pratap Ladhani" userId="3d4da799-6a66-4f70-9057-ada103025953" providerId="ADAL" clId="{DB402DE7-7735-4F22-980D-44A8552FD1DB}" dt="2019-12-23T23:12:02.663" v="9" actId="313"/>
          <ac:spMkLst>
            <pc:docMk/>
            <pc:sldMk cId="665024486" sldId="1995"/>
            <ac:spMk id="3" creationId="{594FEAA8-FE25-4C46-ACCD-B22594AB0C52}"/>
          </ac:spMkLst>
        </pc:spChg>
      </pc:sldChg>
      <pc:sldChg chg="modSp mod">
        <pc:chgData name="Pratap Ladhani" userId="3d4da799-6a66-4f70-9057-ada103025953" providerId="ADAL" clId="{DB402DE7-7735-4F22-980D-44A8552FD1DB}" dt="2019-12-23T23:11:36.095" v="4" actId="20577"/>
        <pc:sldMkLst>
          <pc:docMk/>
          <pc:sldMk cId="1373593759" sldId="2910"/>
        </pc:sldMkLst>
        <pc:spChg chg="mod">
          <ac:chgData name="Pratap Ladhani" userId="3d4da799-6a66-4f70-9057-ada103025953" providerId="ADAL" clId="{DB402DE7-7735-4F22-980D-44A8552FD1DB}" dt="2019-12-23T23:11:36.095" v="4" actId="20577"/>
          <ac:spMkLst>
            <pc:docMk/>
            <pc:sldMk cId="1373593759" sldId="2910"/>
            <ac:spMk id="6" creationId="{50384A69-F528-4554-AE08-86C3E726041D}"/>
          </ac:spMkLst>
        </pc:spChg>
      </pc:sldChg>
      <pc:sldChg chg="modSp">
        <pc:chgData name="Pratap Ladhani" userId="3d4da799-6a66-4f70-9057-ada103025953" providerId="ADAL" clId="{DB402DE7-7735-4F22-980D-44A8552FD1DB}" dt="2019-12-23T23:11:49.831" v="5" actId="313"/>
        <pc:sldMkLst>
          <pc:docMk/>
          <pc:sldMk cId="3535981564" sldId="11155"/>
        </pc:sldMkLst>
        <pc:spChg chg="mod">
          <ac:chgData name="Pratap Ladhani" userId="3d4da799-6a66-4f70-9057-ada103025953" providerId="ADAL" clId="{DB402DE7-7735-4F22-980D-44A8552FD1DB}" dt="2019-12-23T23:11:49.831" v="5" actId="313"/>
          <ac:spMkLst>
            <pc:docMk/>
            <pc:sldMk cId="3535981564" sldId="11155"/>
            <ac:spMk id="105" creationId="{EBF3F60B-18FA-4E76-985B-F9C2BC6AA231}"/>
          </ac:spMkLst>
        </pc:spChg>
      </pc:sldChg>
      <pc:sldChg chg="modSp mod">
        <pc:chgData name="Pratap Ladhani" userId="3d4da799-6a66-4f70-9057-ada103025953" providerId="ADAL" clId="{DB402DE7-7735-4F22-980D-44A8552FD1DB}" dt="2019-12-23T23:12:00.653" v="8" actId="313"/>
        <pc:sldMkLst>
          <pc:docMk/>
          <pc:sldMk cId="266833972" sldId="2076136321"/>
        </pc:sldMkLst>
        <pc:spChg chg="mod">
          <ac:chgData name="Pratap Ladhani" userId="3d4da799-6a66-4f70-9057-ada103025953" providerId="ADAL" clId="{DB402DE7-7735-4F22-980D-44A8552FD1DB}" dt="2019-12-23T23:12:00.653" v="8" actId="313"/>
          <ac:spMkLst>
            <pc:docMk/>
            <pc:sldMk cId="266833972" sldId="2076136321"/>
            <ac:spMk id="5" creationId="{00000000-0000-0000-0000-000000000000}"/>
          </ac:spMkLst>
        </pc:spChg>
      </pc:sldChg>
      <pc:sldChg chg="modSp mod">
        <pc:chgData name="Pratap Ladhani" userId="3d4da799-6a66-4f70-9057-ada103025953" providerId="ADAL" clId="{DB402DE7-7735-4F22-980D-44A8552FD1DB}" dt="2019-12-23T23:11:55.033" v="6" actId="313"/>
        <pc:sldMkLst>
          <pc:docMk/>
          <pc:sldMk cId="3271622365" sldId="2076136324"/>
        </pc:sldMkLst>
        <pc:spChg chg="mod">
          <ac:chgData name="Pratap Ladhani" userId="3d4da799-6a66-4f70-9057-ada103025953" providerId="ADAL" clId="{DB402DE7-7735-4F22-980D-44A8552FD1DB}" dt="2019-12-23T23:11:55.033" v="6" actId="313"/>
          <ac:spMkLst>
            <pc:docMk/>
            <pc:sldMk cId="3271622365" sldId="2076136324"/>
            <ac:spMk id="2" creationId="{88E0AA88-3CDC-45C6-811C-351BD3737E16}"/>
          </ac:spMkLst>
        </pc:spChg>
      </pc:sldChg>
    </pc:docChg>
  </pc:docChgLst>
  <pc:docChgLst>
    <pc:chgData name="Pratap Ladhani" userId="3d4da799-6a66-4f70-9057-ada103025953" providerId="ADAL" clId="{8290F00A-1120-427E-9E58-FCFBC15E1667}"/>
    <pc:docChg chg="custSel modSld">
      <pc:chgData name="Pratap Ladhani" userId="3d4da799-6a66-4f70-9057-ada103025953" providerId="ADAL" clId="{8290F00A-1120-427E-9E58-FCFBC15E1667}" dt="2019-12-23T23:18:47.767" v="100" actId="20577"/>
      <pc:docMkLst>
        <pc:docMk/>
      </pc:docMkLst>
      <pc:sldChg chg="modSp mod modNotesTx">
        <pc:chgData name="Pratap Ladhani" userId="3d4da799-6a66-4f70-9057-ada103025953" providerId="ADAL" clId="{8290F00A-1120-427E-9E58-FCFBC15E1667}" dt="2019-12-23T23:13:59.494" v="1" actId="20577"/>
        <pc:sldMkLst>
          <pc:docMk/>
          <pc:sldMk cId="3535981564" sldId="11155"/>
        </pc:sldMkLst>
        <pc:spChg chg="mod">
          <ac:chgData name="Pratap Ladhani" userId="3d4da799-6a66-4f70-9057-ada103025953" providerId="ADAL" clId="{8290F00A-1120-427E-9E58-FCFBC15E1667}" dt="2019-12-23T23:13:53.076" v="0" actId="20577"/>
          <ac:spMkLst>
            <pc:docMk/>
            <pc:sldMk cId="3535981564" sldId="11155"/>
            <ac:spMk id="146" creationId="{EF04A815-B554-4A13-AF1B-6EF52671B0A5}"/>
          </ac:spMkLst>
        </pc:spChg>
      </pc:sldChg>
      <pc:sldChg chg="addSp modSp mod">
        <pc:chgData name="Pratap Ladhani" userId="3d4da799-6a66-4f70-9057-ada103025953" providerId="ADAL" clId="{8290F00A-1120-427E-9E58-FCFBC15E1667}" dt="2019-12-23T23:18:47.767" v="100" actId="20577"/>
        <pc:sldMkLst>
          <pc:docMk/>
          <pc:sldMk cId="3109998530" sldId="2076136323"/>
        </pc:sldMkLst>
        <pc:spChg chg="add mod">
          <ac:chgData name="Pratap Ladhani" userId="3d4da799-6a66-4f70-9057-ada103025953" providerId="ADAL" clId="{8290F00A-1120-427E-9E58-FCFBC15E1667}" dt="2019-12-23T23:17:47.014" v="81" actId="1076"/>
          <ac:spMkLst>
            <pc:docMk/>
            <pc:sldMk cId="3109998530" sldId="2076136323"/>
            <ac:spMk id="3" creationId="{0977C279-41B3-458E-A64B-4AD684249201}"/>
          </ac:spMkLst>
        </pc:spChg>
        <pc:spChg chg="add mod ord">
          <ac:chgData name="Pratap Ladhani" userId="3d4da799-6a66-4f70-9057-ada103025953" providerId="ADAL" clId="{8290F00A-1120-427E-9E58-FCFBC15E1667}" dt="2019-12-23T23:18:17.142" v="87" actId="692"/>
          <ac:spMkLst>
            <pc:docMk/>
            <pc:sldMk cId="3109998530" sldId="2076136323"/>
            <ac:spMk id="6" creationId="{64BB3574-E27E-4783-9756-C87E9AAA017B}"/>
          </ac:spMkLst>
        </pc:spChg>
        <pc:spChg chg="mod">
          <ac:chgData name="Pratap Ladhani" userId="3d4da799-6a66-4f70-9057-ada103025953" providerId="ADAL" clId="{8290F00A-1120-427E-9E58-FCFBC15E1667}" dt="2019-12-23T23:15:21.022" v="54" actId="21"/>
          <ac:spMkLst>
            <pc:docMk/>
            <pc:sldMk cId="3109998530" sldId="2076136323"/>
            <ac:spMk id="16" creationId="{13061650-C891-4238-8757-755DAF8CF176}"/>
          </ac:spMkLst>
        </pc:spChg>
        <pc:spChg chg="add mod">
          <ac:chgData name="Pratap Ladhani" userId="3d4da799-6a66-4f70-9057-ada103025953" providerId="ADAL" clId="{8290F00A-1120-427E-9E58-FCFBC15E1667}" dt="2019-12-23T23:18:47.767" v="100" actId="20577"/>
          <ac:spMkLst>
            <pc:docMk/>
            <pc:sldMk cId="3109998530" sldId="2076136323"/>
            <ac:spMk id="19" creationId="{A2E00C81-882C-410A-8469-94E4EF27CCEB}"/>
          </ac:spMkLst>
        </pc:spChg>
        <pc:picChg chg="mod modCrop">
          <ac:chgData name="Pratap Ladhani" userId="3d4da799-6a66-4f70-9057-ada103025953" providerId="ADAL" clId="{8290F00A-1120-427E-9E58-FCFBC15E1667}" dt="2019-12-23T23:18:36.854" v="88" actId="732"/>
          <ac:picMkLst>
            <pc:docMk/>
            <pc:sldMk cId="3109998530" sldId="2076136323"/>
            <ac:picMk id="4" creationId="{5532E53C-EDE1-4B9A-A772-5455E549042B}"/>
          </ac:picMkLst>
        </pc:picChg>
        <pc:cxnChg chg="mod">
          <ac:chgData name="Pratap Ladhani" userId="3d4da799-6a66-4f70-9057-ada103025953" providerId="ADAL" clId="{8290F00A-1120-427E-9E58-FCFBC15E1667}" dt="2019-12-23T23:17:44.908" v="80" actId="1076"/>
          <ac:cxnSpMkLst>
            <pc:docMk/>
            <pc:sldMk cId="3109998530" sldId="2076136323"/>
            <ac:cxnSpMk id="18" creationId="{EEA7FA2A-3335-4483-97A3-C9FFA4CFB8D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12/23/2019 3:13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12/23/2019 3:13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12/23/2019 3:13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kick off, I wanted to mention the overall mission of Power Apps. Our goal is to empower </a:t>
            </a:r>
            <a:r>
              <a:rPr lang="en-US" u="sng" dirty="0"/>
              <a:t>every</a:t>
            </a:r>
            <a:r>
              <a:rPr lang="en-US" u="none" dirty="0"/>
              <a:t> developer to do more. </a:t>
            </a:r>
          </a:p>
          <a:p>
            <a:endParaRPr lang="en-US" u="none" dirty="0"/>
          </a:p>
          <a:p>
            <a:r>
              <a:rPr lang="en-US" u="none" dirty="0"/>
              <a:t>It is pretty simple. </a:t>
            </a:r>
          </a:p>
          <a:p>
            <a:endParaRPr lang="en-US" u="none" dirty="0"/>
          </a:p>
          <a:p>
            <a:r>
              <a:rPr lang="en-US" u="none" dirty="0"/>
              <a:t>It means that we want to make it so citizen developers – that is, truck drivers, security guards, dispatchers, accountants and more – to be able to solve their own problems. </a:t>
            </a:r>
          </a:p>
          <a:p>
            <a:endParaRPr lang="en-US" u="none" dirty="0"/>
          </a:p>
          <a:p>
            <a:r>
              <a:rPr lang="en-US" u="none" dirty="0"/>
              <a:t>It also means that we want to make IT and Pro Developers, that can write code, more productive and more efficient. </a:t>
            </a:r>
          </a:p>
          <a:p>
            <a:endParaRPr lang="en-US" u="none" dirty="0"/>
          </a:p>
          <a:p>
            <a:r>
              <a:rPr lang="en-US" u="none" dirty="0"/>
              <a:t>Every developer – even if you do not know it yet – are welcome to Power Apps.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12/23/2019 3:13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071006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12/23/2019 3:13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086190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Microsoft Power Platform – Empowering millions of people to achieve more</a:t>
            </a:r>
          </a:p>
          <a:p>
            <a:endParaRPr lang="en-US" dirty="0"/>
          </a:p>
          <a:p>
            <a:r>
              <a:rPr lang="en-US" sz="1200" b="0" i="0" kern="1200" dirty="0">
                <a:solidFill>
                  <a:schemeClr val="tx1"/>
                </a:solidFill>
                <a:effectLst/>
                <a:latin typeface="+mn-lt"/>
                <a:ea typeface="+mn-ea"/>
                <a:cs typeface="+mn-cs"/>
              </a:rPr>
              <a:t>Our vision for the Power Platform started from the recognition that data is increasingly flowing from everything, and a belief that organizations that harness their data – to gain insights then used to drive intelligent business processes – will outperform those that don’t.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also recognize there aren’t enough programmers, data scientists and tech professionals to go around. So our goal was to build a platform targeting these technology experts </a:t>
            </a:r>
            <a:r>
              <a:rPr lang="en-US" sz="1200" b="0" i="1"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the millions of other frontline workers who see opportunities every day to create something better than the status quo, but who’ve never been empowered to do anything about it.</a:t>
            </a:r>
          </a:p>
          <a:p>
            <a:endParaRPr lang="en-US" sz="1200" b="0" i="0" kern="1200" dirty="0">
              <a:solidFill>
                <a:schemeClr val="tx1"/>
              </a:solidFill>
              <a:effectLst/>
              <a:latin typeface="+mn-lt"/>
              <a:ea typeface="+mn-ea"/>
              <a:cs typeface="+mn-cs"/>
            </a:endParaRPr>
          </a:p>
          <a:p>
            <a:pPr marL="0" marR="0" lvl="0" indent="0" algn="l" defTabSz="91387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Segoe UI Semilight" panose="020B0402040204020203" pitchFamily="34" charset="0"/>
              </a:rPr>
              <a:t>The Common Data Service, Data Connectors, and new AI Builder also are common building blocks across the Power Platform. </a:t>
            </a:r>
            <a:endParaRPr kumimoji="0" lang="en-US" sz="12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868122" marR="0" lvl="0" indent="0" algn="l" defTabSz="1388537"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9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12/23/2019 3:13 PM</a:t>
            </a:fld>
            <a:endParaRPr kumimoji="0" lang="en-US" sz="19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9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3773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Apps is all about being fast, and moving quickly, to develop your applications. </a:t>
            </a:r>
          </a:p>
          <a:p>
            <a:endParaRPr lang="en-US" dirty="0"/>
          </a:p>
          <a:p>
            <a:r>
              <a:rPr lang="en-US" dirty="0"/>
              <a:t>What is great is that you will never hit limits with Power Apps. That is because Power Apps has great connectivity into Azure – for compute or API services, like Azure Functions, API Management, or Azure Kubernetes Service. It also can connect to all the Azure data services, like Azure SQL, Cosmos DB, or SQL Data Warehouse. </a:t>
            </a:r>
          </a:p>
          <a:p>
            <a:endParaRPr lang="en-US" dirty="0"/>
          </a:p>
          <a:p>
            <a:r>
              <a:rPr lang="en-US" dirty="0"/>
              <a:t>On top of that – all the standard dev tools work. You can use Visual Studio to write plugins. You can write VS Code to write custom controls. And you can use Azure DevOps to deploy. </a:t>
            </a:r>
          </a:p>
          <a:p>
            <a:endParaRPr lang="en-US" dirty="0"/>
          </a:p>
          <a:p>
            <a:r>
              <a:rPr lang="en-US" dirty="0"/>
              <a:t>In the end – there are no limits to what you can do with Power Apps.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07690-42B8-481C-95C6-156A089EC1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42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12/23/2019 3:13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12/23/2019 3:13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kern="1200" dirty="0">
                <a:solidFill>
                  <a:schemeClr val="tx1"/>
                </a:solidFill>
                <a:latin typeface="Segoe UI" pitchFamily="34" charset="0"/>
                <a:ea typeface="+mn-ea"/>
                <a:cs typeface="+mn-cs"/>
              </a:rPr>
              <a:t>This slide is required. </a:t>
            </a:r>
            <a:r>
              <a:rPr lang="en-US" sz="900" b="1" u="sng" kern="1200" dirty="0">
                <a:solidFill>
                  <a:schemeClr val="tx1"/>
                </a:solidFill>
                <a:latin typeface="Segoe UI" pitchFamily="34" charset="0"/>
                <a:ea typeface="+mn-ea"/>
                <a:cs typeface="+mn-cs"/>
              </a:rPr>
              <a:t>Do NOT delete</a:t>
            </a:r>
            <a:r>
              <a:rPr lang="en-US" sz="900" b="1" kern="1200" dirty="0">
                <a:solidFill>
                  <a:schemeClr val="tx1"/>
                </a:solidFill>
                <a:latin typeface="Segoe UI" pitchFamily="34" charset="0"/>
                <a:ea typeface="+mn-ea"/>
                <a:cs typeface="+mn-cs"/>
              </a:rPr>
              <a:t>. This slide is</a:t>
            </a:r>
            <a:r>
              <a:rPr lang="en-US" sz="900" b="1" kern="1200" baseline="0" dirty="0">
                <a:solidFill>
                  <a:schemeClr val="tx1"/>
                </a:solidFill>
                <a:latin typeface="Segoe UI" pitchFamily="34" charset="0"/>
                <a:ea typeface="+mn-ea"/>
                <a:cs typeface="+mn-cs"/>
              </a:rPr>
              <a:t> required just prior to the “session resources” slide</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b="0" kern="1200" baseline="0" dirty="0">
              <a:solidFill>
                <a:schemeClr val="tx1"/>
              </a:solidFill>
              <a:latin typeface="Segoe UI" pitchFamily="34" charset="0"/>
              <a:ea typeface="+mn-ea"/>
              <a:cs typeface="+mn-cs"/>
            </a:endParaRPr>
          </a:p>
          <a:p>
            <a:pPr marL="0" marR="0" lvl="0" indent="0" algn="l" defTabSz="932472" rtl="0" eaLnBrk="1" fontAlgn="base" latinLnBrk="0" hangingPunct="1">
              <a:lnSpc>
                <a:spcPct val="90000"/>
              </a:lnSpc>
              <a:spcBef>
                <a:spcPts val="0"/>
              </a:spcBef>
              <a:spcAft>
                <a:spcPct val="0"/>
              </a:spcAft>
              <a:buClrTx/>
              <a:buSzTx/>
              <a:buFontTx/>
              <a:buNone/>
              <a:tabLst/>
              <a:defRPr/>
            </a:pPr>
            <a:r>
              <a:rPr kumimoji="0" lang="en-US" sz="9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SESSION TAKEAWAYS &amp; ACTIONS:</a:t>
            </a:r>
            <a:br>
              <a:rPr kumimoji="0" lang="en-US" sz="9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br>
            <a:r>
              <a:rPr kumimoji="0" lang="en-US" sz="9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Bullet points highlighting the </a:t>
            </a:r>
            <a:r>
              <a:rPr kumimoji="0" lang="en-US" sz="900" b="0" i="1"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primary actions learners should take away or knowledge learners should recall </a:t>
            </a:r>
            <a:r>
              <a:rPr kumimoji="0" lang="en-US" sz="9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to help them successfully perform in role (e.g. practical guidance, tips, suggested behavior changes.)</a:t>
            </a:r>
          </a:p>
          <a:p>
            <a:pPr marL="0" marR="0" lvl="0" indent="0" algn="l" defTabSz="932472" rtl="0" eaLnBrk="1" fontAlgn="base" latinLnBrk="0" hangingPunct="1">
              <a:lnSpc>
                <a:spcPct val="90000"/>
              </a:lnSpc>
              <a:spcBef>
                <a:spcPts val="0"/>
              </a:spcBef>
              <a:spcAft>
                <a:spcPct val="0"/>
              </a:spcAft>
              <a:buClrTx/>
              <a:buSzTx/>
              <a:buFontTx/>
              <a:buNone/>
              <a:tabLst/>
              <a:defRPr/>
            </a:pPr>
            <a:endParaRPr kumimoji="0" lang="en-US" sz="9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a:p>
            <a:pPr marL="0" marR="0" lvl="0" indent="0" algn="l" defTabSz="932472" rtl="0" eaLnBrk="1" fontAlgn="base" latinLnBrk="0" hangingPunct="1">
              <a:lnSpc>
                <a:spcPct val="90000"/>
              </a:lnSpc>
              <a:spcBef>
                <a:spcPts val="0"/>
              </a:spcBef>
              <a:spcAft>
                <a:spcPct val="0"/>
              </a:spcAft>
              <a:buClrTx/>
              <a:buSzTx/>
              <a:buFontTx/>
              <a:buNone/>
              <a:tabLst/>
              <a:defRPr/>
            </a:pPr>
            <a:r>
              <a:rPr kumimoji="0" lang="en-US" sz="900" b="0" i="0" u="none" strike="noStrike" kern="1200" cap="none" spc="0" normalizeH="0" baseline="0" dirty="0">
                <a:ln>
                  <a:noFill/>
                </a:ln>
                <a:gradFill>
                  <a:gsLst>
                    <a:gs pos="0">
                      <a:srgbClr val="FFFFFF"/>
                    </a:gs>
                    <a:gs pos="100000">
                      <a:srgbClr val="FFFFFF"/>
                    </a:gs>
                  </a:gsLst>
                  <a:lin ang="5400000" scaled="0"/>
                </a:gradFill>
                <a:effectLst/>
                <a:uLnTx/>
                <a:uFillTx/>
                <a:latin typeface="Segoe UI Semilight"/>
                <a:ea typeface="+mn-ea"/>
                <a:cs typeface="+mn-cs"/>
              </a:rPr>
              <a:t>Please Note: Session Takeaways are not required for Group Discussions; however, takeaways should be captured real time by the facilitator during the session and those key points should be emphasized during the discussion or workshop. </a:t>
            </a:r>
            <a:r>
              <a:rPr lang="en-US" sz="900" kern="1200" dirty="0">
                <a:solidFill>
                  <a:schemeClr val="tx1"/>
                </a:solidFill>
                <a:latin typeface="Segoe UI" pitchFamily="34" charset="0"/>
                <a:ea typeface="+mn-ea"/>
                <a:cs typeface="+mn-cs"/>
              </a:rPr>
              <a:t>If you have questions, please contact your Track Content Lead.</a:t>
            </a: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12/23/2019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308431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12/23/2019 3:13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a:extLst>
              <a:ext uri="{FF2B5EF4-FFF2-40B4-BE49-F238E27FC236}">
                <a16:creationId xmlns:a16="http://schemas.microsoft.com/office/drawing/2014/main" id="{23FA8978-02B3-4541-BCF6-2F788A6CC40F}"/>
              </a:ext>
            </a:extLst>
          </p:cNvPr>
          <p:cNvPicPr>
            <a:picLocks noChangeAspect="1"/>
          </p:cNvPicPr>
          <p:nvPr/>
        </p:nvPicPr>
        <p:blipFill>
          <a:blip r:embed="rId3"/>
          <a:stretch>
            <a:fillRect/>
          </a:stretch>
        </p:blipFill>
        <p:spPr>
          <a:xfrm>
            <a:off x="5926306" y="2312052"/>
            <a:ext cx="5673389" cy="2233897"/>
          </a:xfrm>
          <a:prstGeom prst="rect">
            <a:avLst/>
          </a:prstGeom>
        </p:spPr>
      </p:pic>
    </p:spTree>
    <p:extLst>
      <p:ext uri="{BB962C8B-B14F-4D97-AF65-F5344CB8AC3E}">
        <p14:creationId xmlns:p14="http://schemas.microsoft.com/office/powerpoint/2010/main" val="34608990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570795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1" orient="horz" pos="905" userDrawn="1">
          <p15:clr>
            <a:srgbClr val="5ACBF0"/>
          </p15:clr>
        </p15:guide>
        <p15:guide id="32" orient="horz" pos="1271" userDrawn="1">
          <p15:clr>
            <a:srgbClr val="5ACBF0"/>
          </p15:clr>
        </p15:guide>
        <p15:guide id="33"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57387FE4-3EBA-4EC1-809B-BFA952A5C33B}"/>
              </a:ext>
            </a:extLst>
          </p:cNvPr>
          <p:cNvPicPr>
            <a:picLocks noChangeAspect="1"/>
          </p:cNvPicPr>
          <p:nvPr/>
        </p:nvPicPr>
        <p:blipFill>
          <a:blip r:embed="rId2"/>
          <a:stretch>
            <a:fillRect/>
          </a:stretch>
        </p:blipFill>
        <p:spPr>
          <a:xfrm>
            <a:off x="8338557" y="4984965"/>
            <a:ext cx="3261138" cy="1284073"/>
          </a:xfrm>
          <a:prstGeom prst="rect">
            <a:avLst/>
          </a:prstGeom>
        </p:spPr>
      </p:pic>
    </p:spTree>
    <p:extLst>
      <p:ext uri="{BB962C8B-B14F-4D97-AF65-F5344CB8AC3E}">
        <p14:creationId xmlns:p14="http://schemas.microsoft.com/office/powerpoint/2010/main" val="11294453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userDrawn="1">
          <p15:clr>
            <a:srgbClr val="FBAE40"/>
          </p15:clr>
        </p15:guide>
        <p15:guide id="6" pos="6135" userDrawn="1">
          <p15:clr>
            <a:srgbClr val="5ACBF0"/>
          </p15:clr>
        </p15:guide>
        <p15:guide id="7" orient="horz" pos="1910" userDrawn="1">
          <p15:clr>
            <a:srgbClr val="5ACBF0"/>
          </p15:clr>
        </p15:guide>
        <p15:guide id="8"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691179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C22AD601-C60B-44FE-9AB7-586AE7A20A4D}"/>
              </a:ext>
            </a:extLst>
          </p:cNvPr>
          <p:cNvPicPr>
            <a:picLocks noChangeAspect="1"/>
          </p:cNvPicPr>
          <p:nvPr/>
        </p:nvPicPr>
        <p:blipFill>
          <a:blip r:embed="rId2"/>
          <a:stretch>
            <a:fillRect/>
          </a:stretch>
        </p:blipFill>
        <p:spPr>
          <a:xfrm>
            <a:off x="8338557" y="4984965"/>
            <a:ext cx="3261138" cy="1284073"/>
          </a:xfrm>
          <a:prstGeom prst="rect">
            <a:avLst/>
          </a:prstGeom>
        </p:spPr>
      </p:pic>
    </p:spTree>
    <p:extLst>
      <p:ext uri="{BB962C8B-B14F-4D97-AF65-F5344CB8AC3E}">
        <p14:creationId xmlns:p14="http://schemas.microsoft.com/office/powerpoint/2010/main" val="15780556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941389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0CAD36FB-F281-4966-BFEA-EFEAA6B09124}"/>
              </a:ext>
            </a:extLst>
          </p:cNvPr>
          <p:cNvPicPr>
            <a:picLocks noChangeAspect="1"/>
          </p:cNvPicPr>
          <p:nvPr/>
        </p:nvPicPr>
        <p:blipFill>
          <a:blip r:embed="rId2"/>
          <a:stretch>
            <a:fillRect/>
          </a:stretch>
        </p:blipFill>
        <p:spPr>
          <a:xfrm>
            <a:off x="8338557" y="4984965"/>
            <a:ext cx="3261138" cy="1284073"/>
          </a:xfrm>
          <a:prstGeom prst="rect">
            <a:avLst/>
          </a:prstGeom>
        </p:spPr>
      </p:pic>
    </p:spTree>
    <p:extLst>
      <p:ext uri="{BB962C8B-B14F-4D97-AF65-F5344CB8AC3E}">
        <p14:creationId xmlns:p14="http://schemas.microsoft.com/office/powerpoint/2010/main" val="521367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505">
          <p15:clr>
            <a:srgbClr val="5ACBF0"/>
          </p15:clr>
        </p15:guide>
        <p15:guide id="5" orient="horz" pos="2160" userDrawn="1">
          <p15:clr>
            <a:srgbClr val="FBAE40"/>
          </p15:clr>
        </p15:guide>
        <p15:guide id="6" pos="6127" userDrawn="1">
          <p15:clr>
            <a:srgbClr val="5ACBF0"/>
          </p15:clr>
        </p15:guide>
        <p15:guide id="7" orient="horz" pos="1911"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6064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3470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7898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1142347"/>
      </p:ext>
    </p:extLst>
  </p:cSld>
  <p:clrMapOvr>
    <a:masterClrMapping/>
  </p:clrMapOvr>
  <p:transition>
    <p:fade/>
  </p:transition>
  <p:extLst>
    <p:ext uri="{DCECCB84-F9BA-43D5-87BE-67443E8EF086}">
      <p15:sldGuideLst xmlns:p15="http://schemas.microsoft.com/office/powerpoint/2012/main">
        <p15:guide id="4" orient="horz" pos="1272" userDrawn="1">
          <p15:clr>
            <a:srgbClr val="5ACBF0"/>
          </p15:clr>
        </p15:guide>
        <p15:guide id="5" orient="horz" pos="905" userDrawn="1">
          <p15:clr>
            <a:srgbClr val="5ACBF0"/>
          </p15:clr>
        </p15:guide>
        <p15:guide id="6"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EC821D64-7009-4A41-B38C-1FB61D7E5F75}"/>
              </a:ext>
            </a:extLst>
          </p:cNvPr>
          <p:cNvPicPr>
            <a:picLocks noChangeAspect="1"/>
          </p:cNvPicPr>
          <p:nvPr/>
        </p:nvPicPr>
        <p:blipFill>
          <a:blip r:embed="rId3"/>
          <a:stretch>
            <a:fillRect/>
          </a:stretch>
        </p:blipFill>
        <p:spPr>
          <a:xfrm>
            <a:off x="5926306" y="2312052"/>
            <a:ext cx="5673389" cy="2233897"/>
          </a:xfrm>
          <a:prstGeom prst="rect">
            <a:avLst/>
          </a:prstGeom>
        </p:spPr>
      </p:pic>
    </p:spTree>
    <p:extLst>
      <p:ext uri="{BB962C8B-B14F-4D97-AF65-F5344CB8AC3E}">
        <p14:creationId xmlns:p14="http://schemas.microsoft.com/office/powerpoint/2010/main" val="154799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5" name="MS logo white - EMF" descr="Microsoft logo white text version">
            <a:extLst>
              <a:ext uri="{FF2B5EF4-FFF2-40B4-BE49-F238E27FC236}">
                <a16:creationId xmlns:a16="http://schemas.microsoft.com/office/drawing/2014/main" id="{843871CD-4A70-4663-8DFC-E7DC850674F8}"/>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
        <p:nvSpPr>
          <p:cNvPr id="6" name="Text Box 3" descr="This is a copyright notice that should be included on the final slide.">
            <a:extLst>
              <a:ext uri="{FF2B5EF4-FFF2-40B4-BE49-F238E27FC236}">
                <a16:creationId xmlns:a16="http://schemas.microsoft.com/office/drawing/2014/main" id="{000E66F7-4476-46BB-A354-EEB4B16373D0}"/>
              </a:ext>
            </a:extLst>
          </p:cNvPr>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6619653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689742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4" userDrawn="1">
          <p15:clr>
            <a:srgbClr val="5ACBF0"/>
          </p15:clr>
        </p15:guide>
        <p15:guide id="4"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724065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452125"/>
      </p:ext>
    </p:extLst>
  </p:cSld>
  <p:clrMapOvr>
    <a:masterClrMapping/>
  </p:clrMapOvr>
  <p:transition>
    <p:fade/>
  </p:transition>
  <p:extLst>
    <p:ext uri="{DCECCB84-F9BA-43D5-87BE-67443E8EF086}">
      <p15:sldGuideLst xmlns:p15="http://schemas.microsoft.com/office/powerpoint/2012/main">
        <p15:guide id="5" orient="horz" pos="288" userDrawn="1">
          <p15:clr>
            <a:srgbClr val="5ACBF0"/>
          </p15:clr>
        </p15:guide>
        <p15:guide id="6" orient="horz" pos="905" userDrawn="1">
          <p15:clr>
            <a:srgbClr val="5ACBF0"/>
          </p15:clr>
        </p15:guide>
        <p15:guide id="7" orient="horz" pos="1272"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3170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3892637"/>
      </p:ext>
    </p:extLst>
  </p:cSld>
  <p:clrMapOvr>
    <a:masterClrMapping/>
  </p:clrMapOvr>
  <p:transition>
    <p:fade/>
  </p:transition>
  <p:extLst>
    <p:ext uri="{DCECCB84-F9BA-43D5-87BE-67443E8EF086}">
      <p15:sldGuideLst xmlns:p15="http://schemas.microsoft.com/office/powerpoint/2012/main">
        <p15:guide id="4" orient="horz" pos="288" userDrawn="1">
          <p15:clr>
            <a:srgbClr val="5ACBF0"/>
          </p15:clr>
        </p15:guide>
        <p15:guide id="5" orient="horz" pos="1272" userDrawn="1">
          <p15:clr>
            <a:srgbClr val="5ACBF0"/>
          </p15:clr>
        </p15:guide>
        <p15:guide id="6"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5678470"/>
      </p:ext>
    </p:extLst>
  </p:cSld>
  <p:clrMapOvr>
    <a:masterClrMapping/>
  </p:clrMapOvr>
  <p:transition>
    <p:fade/>
  </p:transition>
  <p:hf sldNum="0" hdr="0" ftr="0" dt="0"/>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114968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3824531"/>
      </p:ext>
    </p:extLst>
  </p:cSld>
  <p:clrMapOvr>
    <a:masterClrMapping/>
  </p:clrMapOvr>
  <p:transition>
    <p:fade/>
  </p:transition>
  <p:hf sldNum="0"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p:nvPicPr>
        <p:blipFill>
          <a:blip r:embed="rId23"/>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itle Placeholder 1">
            <a:extLst>
              <a:ext uri="{FF2B5EF4-FFF2-40B4-BE49-F238E27FC236}">
                <a16:creationId xmlns:a16="http://schemas.microsoft.com/office/drawing/2014/main" id="{88700171-C2E6-463F-82DC-3543759292ED}"/>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50" name="Text Placeholder 3">
            <a:extLst>
              <a:ext uri="{FF2B5EF4-FFF2-40B4-BE49-F238E27FC236}">
                <a16:creationId xmlns:a16="http://schemas.microsoft.com/office/drawing/2014/main" id="{D3CC38CB-126F-421D-842A-E3FE7B91ECFA}"/>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1" name="GRID" hidden="1">
            <a:extLst>
              <a:ext uri="{FF2B5EF4-FFF2-40B4-BE49-F238E27FC236}">
                <a16:creationId xmlns:a16="http://schemas.microsoft.com/office/drawing/2014/main" id="{321D47DB-6A46-4E92-8969-C6606302135C}"/>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E886F4CD-44F4-432F-B70A-22E90D3BBA5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348B373-40BC-4EDD-AE93-07CA023D53E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4E86FB7-7DD5-43AD-B411-525CBE40DE5A}"/>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405769B-7C3C-4067-8649-D9F8838EFB6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549B85B-B4BE-49CC-84CC-2849B6273C4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9E2EA1-74D8-4617-B542-B41D63C599E1}"/>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78CFAB-3E38-4C0F-A609-2B785739E29C}"/>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B3133B2-6778-48F5-85CC-9F013CB2F61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DA3FA39-DD2A-4435-9B39-596DA7F2D88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32CA999-03D6-437C-8608-7D9ABEC95CD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A210B6E-73AA-4263-962E-D0BA99D966EF}"/>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86832F7-66E1-40C6-801C-3BC41894D418}"/>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B944692-DA7F-4AEE-893E-F4E07C4724B1}"/>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2D496D-72C4-4B41-ABEC-491843EEC5AA}"/>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B1BABF8-0B23-45CB-AE46-774AD63C4EBC}"/>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E28ED60-1689-45C4-A3A1-863DFF58DAD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E4FC392-1B52-42A3-A547-D92D40A2F43E}"/>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DB78E78-894B-478F-B76E-3A0F235A849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A292495-FD21-428C-947C-2CC75051440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6B6E1D9-E116-4D8B-B578-839C7B3CEBB7}"/>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6A8A67-D01E-4F43-9BB6-2433E68CB315}"/>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BECBC1E-9CFC-4CCC-8270-12858F62113F}"/>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39205D-08FC-4EDE-B0D5-9C9DDF06FF91}"/>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184B344-8C68-4962-A48E-B886BBC0EC5D}"/>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BB2268-8E4E-4224-A6CF-DFE4B3D0C353}"/>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EF83E8F-DAC0-496D-8200-DAAA4AA907E5}"/>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948872E-F605-4251-B9C8-752B6632EEE8}"/>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EEE11C6-CED0-41ED-B9B4-D74765B0E556}"/>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099F-CEC7-4132-A0AC-ECA53E07D673}"/>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2326B35-30FE-4F17-B2C1-A185756AE3E6}"/>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C5B49C9-AE3A-4629-A0BC-F0B042CD899B}"/>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60AF76A-AEAD-434C-B131-BE7EC2D123CA}"/>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3AEC985-83D4-474B-8478-F1AFAE3DC752}"/>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A65AEF3-553E-4952-ACC6-F966894AB1E6}"/>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8D5F3A1C-040B-4A23-9333-4C942327DD08}"/>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607A31F7-4848-4752-8E70-7FDA77AE16F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4E11E37B-FC9E-4692-999E-0A35E8E6B8EB}"/>
              </a:ext>
              <a:ext uri="{C183D7F6-B498-43B3-948B-1728B52AA6E4}">
                <adec:decorative xmlns:adec="http://schemas.microsoft.com/office/drawing/2017/decorative" val="0"/>
              </a:ext>
            </a:extLst>
          </p:cNvPr>
          <p:cNvPicPr>
            <a:picLocks noChangeAspect="1"/>
          </p:cNvPicPr>
          <p:nvPr userDrawn="1"/>
        </p:nvPicPr>
        <p:blipFill rotWithShape="1">
          <a:blip r:embed="rId2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651443310"/>
      </p:ext>
    </p:extLst>
  </p:cSld>
  <p:clrMap bg1="lt1" tx1="dk1" bg2="lt2" tx2="dk2" accent1="accent1" accent2="accent2" accent3="accent3" accent4="accent4" accent5="accent5" accent6="accent6" hlink="hlink" folHlink="folHlink"/>
  <p:sldLayoutIdLst>
    <p:sldLayoutId id="2147484799" r:id="rId1"/>
    <p:sldLayoutId id="2147484801" r:id="rId2"/>
    <p:sldLayoutId id="2147484802" r:id="rId3"/>
    <p:sldLayoutId id="2147484803" r:id="rId4"/>
    <p:sldLayoutId id="2147484804" r:id="rId5"/>
    <p:sldLayoutId id="2147484805" r:id="rId6"/>
    <p:sldLayoutId id="2147484806" r:id="rId7"/>
    <p:sldLayoutId id="2147484807" r:id="rId8"/>
    <p:sldLayoutId id="2147484808" r:id="rId9"/>
    <p:sldLayoutId id="2147484809" r:id="rId10"/>
    <p:sldLayoutId id="2147484813" r:id="rId11"/>
    <p:sldLayoutId id="2147484814" r:id="rId12"/>
    <p:sldLayoutId id="2147484815" r:id="rId13"/>
    <p:sldLayoutId id="2147484816" r:id="rId14"/>
    <p:sldLayoutId id="2147484817" r:id="rId15"/>
    <p:sldLayoutId id="2147484818" r:id="rId16"/>
    <p:sldLayoutId id="2147484819" r:id="rId17"/>
    <p:sldLayoutId id="2147484820" r:id="rId18"/>
    <p:sldLayoutId id="2147484821" r:id="rId19"/>
    <p:sldLayoutId id="2147484822" r:id="rId20"/>
    <p:sldLayoutId id="2147484823" r:id="rId2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userDrawn="1">
          <p15:clr>
            <a:srgbClr val="C35EA4"/>
          </p15:clr>
        </p15:guide>
        <p15:guide id="32" pos="7313" userDrawn="1">
          <p15:clr>
            <a:srgbClr val="C35EA4"/>
          </p15:clr>
        </p15:guide>
        <p15:guide id="33" orient="horz" pos="369" userDrawn="1">
          <p15:clr>
            <a:srgbClr val="C35EA4"/>
          </p15:clr>
        </p15:guide>
        <p15:guide id="34" orient="horz" pos="3949" userDrawn="1">
          <p15:clr>
            <a:srgbClr val="C35EA4"/>
          </p15:clr>
        </p15:guide>
        <p15:guide id="35" orient="horz" pos="184" userDrawn="1">
          <p15:clr>
            <a:srgbClr val="A4A3A4"/>
          </p15:clr>
        </p15:guide>
        <p15:guide id="36" pos="185" userDrawn="1">
          <p15:clr>
            <a:srgbClr val="A4A3A4"/>
          </p15:clr>
        </p15:guide>
        <p15:guide id="37" orient="horz" pos="4135" userDrawn="1">
          <p15:clr>
            <a:srgbClr val="A4A3A4"/>
          </p15:clr>
        </p15:guide>
        <p15:guide id="38"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aka.ms/PowerAppsAzureLab"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aka.ms/PowerApps-Resources" TargetMode="External"/><Relationship Id="rId2" Type="http://schemas.openxmlformats.org/officeDocument/2006/relationships/hyperlink" Target="https://aka.ms/AppInADay" TargetMode="External"/><Relationship Id="rId1" Type="http://schemas.openxmlformats.org/officeDocument/2006/relationships/slideLayout" Target="../slideLayouts/slideLayout4.xml"/><Relationship Id="rId4" Type="http://schemas.openxmlformats.org/officeDocument/2006/relationships/hyperlink" Target="https://aka.ms/PowerUp"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svg"/><Relationship Id="rId3" Type="http://schemas.openxmlformats.org/officeDocument/2006/relationships/image" Target="../media/image14.emf"/><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7.svg"/><Relationship Id="rId11" Type="http://schemas.openxmlformats.org/officeDocument/2006/relationships/image" Target="../media/image22.emf"/><Relationship Id="rId5" Type="http://schemas.openxmlformats.org/officeDocument/2006/relationships/image" Target="../media/image16.png"/><Relationship Id="rId10" Type="http://schemas.openxmlformats.org/officeDocument/2006/relationships/image" Target="../media/image21.emf"/><Relationship Id="rId4" Type="http://schemas.openxmlformats.org/officeDocument/2006/relationships/image" Target="../media/image15.emf"/><Relationship Id="rId9" Type="http://schemas.openxmlformats.org/officeDocument/2006/relationships/image" Target="../media/image2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image" Target="../media/image25.emf"/><Relationship Id="rId1" Type="http://schemas.openxmlformats.org/officeDocument/2006/relationships/slideLayout" Target="../slideLayouts/slideLayout5.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Hands-on with Power Apps and Azure</a:t>
            </a:r>
          </a:p>
        </p:txBody>
      </p:sp>
      <p:sp>
        <p:nvSpPr>
          <p:cNvPr id="5" name="Text Placeholder 4"/>
          <p:cNvSpPr>
            <a:spLocks noGrp="1"/>
          </p:cNvSpPr>
          <p:nvPr>
            <p:ph type="body" sz="quarter" idx="12"/>
          </p:nvPr>
        </p:nvSpPr>
        <p:spPr>
          <a:xfrm>
            <a:off x="582042" y="3962400"/>
            <a:ext cx="4164583" cy="215444"/>
          </a:xfrm>
        </p:spPr>
        <p:txBody>
          <a:bodyPr/>
          <a:lstStyle/>
          <a:p>
            <a:endParaRPr lang="en-US" sz="1400" dirty="0"/>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AA88-3CDC-45C6-811C-351BD3737E16}"/>
              </a:ext>
            </a:extLst>
          </p:cNvPr>
          <p:cNvSpPr>
            <a:spLocks noGrp="1"/>
          </p:cNvSpPr>
          <p:nvPr>
            <p:ph type="title"/>
          </p:nvPr>
        </p:nvSpPr>
        <p:spPr>
          <a:xfrm>
            <a:off x="588263" y="457200"/>
            <a:ext cx="11018520" cy="861774"/>
          </a:xfrm>
        </p:spPr>
        <p:txBody>
          <a:bodyPr/>
          <a:lstStyle/>
          <a:p>
            <a:r>
              <a:rPr lang="en-US" dirty="0"/>
              <a:t>Lab outcome</a:t>
            </a:r>
            <a:br>
              <a:rPr lang="en-US" dirty="0"/>
            </a:br>
            <a:r>
              <a:rPr lang="en-US" sz="2000" dirty="0"/>
              <a:t>Simple Power Apps Canvas App to Create, Read, Update &amp; Delete (CRUD) Product Items</a:t>
            </a:r>
            <a:endParaRPr lang="en-US" sz="2800" dirty="0"/>
          </a:p>
        </p:txBody>
      </p:sp>
      <p:pic>
        <p:nvPicPr>
          <p:cNvPr id="4" name="Picture 3">
            <a:extLst>
              <a:ext uri="{FF2B5EF4-FFF2-40B4-BE49-F238E27FC236}">
                <a16:creationId xmlns:a16="http://schemas.microsoft.com/office/drawing/2014/main" id="{27400D4C-06A8-4C61-9130-C383C6BB359D}"/>
              </a:ext>
            </a:extLst>
          </p:cNvPr>
          <p:cNvPicPr>
            <a:picLocks noChangeAspect="1"/>
          </p:cNvPicPr>
          <p:nvPr/>
        </p:nvPicPr>
        <p:blipFill>
          <a:blip r:embed="rId2"/>
          <a:stretch>
            <a:fillRect/>
          </a:stretch>
        </p:blipFill>
        <p:spPr>
          <a:xfrm>
            <a:off x="1596401" y="1660383"/>
            <a:ext cx="2257740" cy="4010585"/>
          </a:xfrm>
          <a:prstGeom prst="rect">
            <a:avLst/>
          </a:prstGeom>
        </p:spPr>
      </p:pic>
      <p:pic>
        <p:nvPicPr>
          <p:cNvPr id="5" name="Picture 4">
            <a:extLst>
              <a:ext uri="{FF2B5EF4-FFF2-40B4-BE49-F238E27FC236}">
                <a16:creationId xmlns:a16="http://schemas.microsoft.com/office/drawing/2014/main" id="{F4E89EC6-CC69-4D02-B26E-B3ECEB2342DD}"/>
              </a:ext>
            </a:extLst>
          </p:cNvPr>
          <p:cNvPicPr>
            <a:picLocks noChangeAspect="1"/>
          </p:cNvPicPr>
          <p:nvPr/>
        </p:nvPicPr>
        <p:blipFill>
          <a:blip r:embed="rId3"/>
          <a:stretch>
            <a:fillRect/>
          </a:stretch>
        </p:blipFill>
        <p:spPr>
          <a:xfrm>
            <a:off x="4950459" y="1660383"/>
            <a:ext cx="2291082" cy="4015348"/>
          </a:xfrm>
          <a:prstGeom prst="rect">
            <a:avLst/>
          </a:prstGeom>
        </p:spPr>
      </p:pic>
      <p:pic>
        <p:nvPicPr>
          <p:cNvPr id="6" name="Picture 5">
            <a:extLst>
              <a:ext uri="{FF2B5EF4-FFF2-40B4-BE49-F238E27FC236}">
                <a16:creationId xmlns:a16="http://schemas.microsoft.com/office/drawing/2014/main" id="{FCBACE29-A00F-4DCF-AAFB-3D514E173BF8}"/>
              </a:ext>
            </a:extLst>
          </p:cNvPr>
          <p:cNvPicPr>
            <a:picLocks noChangeAspect="1"/>
          </p:cNvPicPr>
          <p:nvPr/>
        </p:nvPicPr>
        <p:blipFill>
          <a:blip r:embed="rId4"/>
          <a:stretch>
            <a:fillRect/>
          </a:stretch>
        </p:blipFill>
        <p:spPr>
          <a:xfrm>
            <a:off x="8337859" y="1660383"/>
            <a:ext cx="2291082" cy="4034401"/>
          </a:xfrm>
          <a:prstGeom prst="rect">
            <a:avLst/>
          </a:prstGeom>
        </p:spPr>
      </p:pic>
    </p:spTree>
    <p:extLst>
      <p:ext uri="{BB962C8B-B14F-4D97-AF65-F5344CB8AC3E}">
        <p14:creationId xmlns:p14="http://schemas.microsoft.com/office/powerpoint/2010/main" val="32716223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Lab instructions and time estimates</a:t>
            </a:r>
          </a:p>
        </p:txBody>
      </p:sp>
      <p:sp>
        <p:nvSpPr>
          <p:cNvPr id="2" name="Content Placeholder 1"/>
          <p:cNvSpPr>
            <a:spLocks noGrp="1"/>
          </p:cNvSpPr>
          <p:nvPr>
            <p:ph type="body" sz="quarter" idx="10"/>
          </p:nvPr>
        </p:nvSpPr>
        <p:spPr>
          <a:xfrm>
            <a:off x="584200" y="1340966"/>
            <a:ext cx="11018838" cy="4833938"/>
          </a:xfrm>
        </p:spPr>
        <p:txBody>
          <a:bodyPr>
            <a:normAutofit fontScale="92500" lnSpcReduction="20000"/>
          </a:bodyPr>
          <a:lstStyle/>
          <a:p>
            <a:pPr marL="403225" lvl="0" indent="-403225">
              <a:lnSpc>
                <a:spcPct val="150000"/>
              </a:lnSpc>
              <a:spcBef>
                <a:spcPts val="0"/>
              </a:spcBef>
              <a:spcAft>
                <a:spcPts val="600"/>
              </a:spcAft>
              <a:buFont typeface="Wingdings" panose="05000000000000000000" pitchFamily="2" charset="2"/>
              <a:buChar char="Ø"/>
            </a:pPr>
            <a:r>
              <a:rPr lang="en-US" dirty="0"/>
              <a:t>Lab introduction (10 minutes)</a:t>
            </a:r>
          </a:p>
          <a:p>
            <a:pPr marL="403225" indent="-403225">
              <a:lnSpc>
                <a:spcPct val="150000"/>
              </a:lnSpc>
              <a:spcBef>
                <a:spcPts val="0"/>
              </a:spcBef>
              <a:spcAft>
                <a:spcPts val="600"/>
              </a:spcAft>
              <a:buFont typeface="Wingdings" panose="05000000000000000000" pitchFamily="2" charset="2"/>
              <a:buChar char="Ø"/>
            </a:pPr>
            <a:r>
              <a:rPr lang="en-US" dirty="0"/>
              <a:t>Deploy API App and test (15 minutes)</a:t>
            </a:r>
          </a:p>
          <a:p>
            <a:pPr marL="860425" lvl="1" indent="-403225">
              <a:lnSpc>
                <a:spcPct val="150000"/>
              </a:lnSpc>
              <a:spcBef>
                <a:spcPts val="0"/>
              </a:spcBef>
              <a:spcAft>
                <a:spcPts val="600"/>
              </a:spcAft>
              <a:buFont typeface="Wingdings" panose="05000000000000000000" pitchFamily="2" charset="2"/>
              <a:buChar char="Ø"/>
            </a:pPr>
            <a:r>
              <a:rPr lang="en-US" dirty="0"/>
              <a:t>Deploy API app in your own subscription</a:t>
            </a:r>
          </a:p>
          <a:p>
            <a:pPr marL="860425" lvl="1" indent="-403225">
              <a:lnSpc>
                <a:spcPct val="150000"/>
              </a:lnSpc>
              <a:spcBef>
                <a:spcPts val="0"/>
              </a:spcBef>
              <a:spcAft>
                <a:spcPts val="600"/>
              </a:spcAft>
              <a:buFont typeface="Wingdings" panose="05000000000000000000" pitchFamily="2" charset="2"/>
              <a:buChar char="Ø"/>
            </a:pPr>
            <a:r>
              <a:rPr lang="en-US" dirty="0"/>
              <a:t>Create custom connector</a:t>
            </a:r>
          </a:p>
          <a:p>
            <a:pPr marL="403225" indent="-403225">
              <a:lnSpc>
                <a:spcPct val="150000"/>
              </a:lnSpc>
              <a:spcBef>
                <a:spcPts val="0"/>
              </a:spcBef>
              <a:spcAft>
                <a:spcPts val="600"/>
              </a:spcAft>
              <a:buFont typeface="Wingdings" panose="05000000000000000000" pitchFamily="2" charset="2"/>
              <a:buChar char="Ø"/>
            </a:pPr>
            <a:r>
              <a:rPr lang="en-US" dirty="0"/>
              <a:t>Create a PowerApp Canvas app (30 minutes)</a:t>
            </a:r>
          </a:p>
          <a:p>
            <a:pPr marL="860425" lvl="1" indent="-403225">
              <a:lnSpc>
                <a:spcPct val="150000"/>
              </a:lnSpc>
              <a:spcBef>
                <a:spcPts val="0"/>
              </a:spcBef>
              <a:spcAft>
                <a:spcPts val="600"/>
              </a:spcAft>
              <a:buFont typeface="Wingdings" panose="05000000000000000000" pitchFamily="2" charset="2"/>
              <a:buChar char="Ø"/>
            </a:pPr>
            <a:r>
              <a:rPr lang="en-US" dirty="0"/>
              <a:t>Create list screen</a:t>
            </a:r>
          </a:p>
          <a:p>
            <a:pPr marL="860425" lvl="1" indent="-403225">
              <a:lnSpc>
                <a:spcPct val="150000"/>
              </a:lnSpc>
              <a:spcBef>
                <a:spcPts val="0"/>
              </a:spcBef>
              <a:spcAft>
                <a:spcPts val="600"/>
              </a:spcAft>
              <a:buFont typeface="Wingdings" panose="05000000000000000000" pitchFamily="2" charset="2"/>
              <a:buChar char="Ø"/>
            </a:pPr>
            <a:r>
              <a:rPr lang="en-US" dirty="0"/>
              <a:t>Create Edit / Add screen</a:t>
            </a:r>
          </a:p>
          <a:p>
            <a:pPr marL="860425" lvl="1" indent="-403225">
              <a:lnSpc>
                <a:spcPct val="150000"/>
              </a:lnSpc>
              <a:spcBef>
                <a:spcPts val="0"/>
              </a:spcBef>
              <a:spcAft>
                <a:spcPts val="600"/>
              </a:spcAft>
              <a:buFont typeface="Wingdings" panose="05000000000000000000" pitchFamily="2" charset="2"/>
              <a:buChar char="Ø"/>
            </a:pPr>
            <a:r>
              <a:rPr lang="en-US" dirty="0"/>
              <a:t>Wire up the navigation and logic</a:t>
            </a:r>
          </a:p>
          <a:p>
            <a:pPr marL="403225" indent="-403225">
              <a:lnSpc>
                <a:spcPct val="150000"/>
              </a:lnSpc>
              <a:spcBef>
                <a:spcPts val="0"/>
              </a:spcBef>
              <a:spcAft>
                <a:spcPts val="600"/>
              </a:spcAft>
              <a:buFont typeface="Wingdings" panose="05000000000000000000" pitchFamily="2" charset="2"/>
              <a:buChar char="Ø"/>
            </a:pPr>
            <a:r>
              <a:rPr lang="en-US" dirty="0"/>
              <a:t>Q &amp; A (5 minutes)</a:t>
            </a:r>
          </a:p>
          <a:p>
            <a:pPr marL="0" indent="0">
              <a:lnSpc>
                <a:spcPct val="150000"/>
              </a:lnSpc>
              <a:spcBef>
                <a:spcPts val="0"/>
              </a:spcBef>
              <a:spcAft>
                <a:spcPts val="600"/>
              </a:spcAft>
              <a:buNone/>
            </a:pPr>
            <a:endParaRPr lang="en-US" dirty="0"/>
          </a:p>
          <a:p>
            <a:pPr lvl="1">
              <a:lnSpc>
                <a:spcPct val="150000"/>
              </a:lnSpc>
              <a:spcBef>
                <a:spcPts val="0"/>
              </a:spcBef>
              <a:spcAft>
                <a:spcPts val="600"/>
              </a:spcAft>
              <a:buFont typeface="Wingdings" panose="05000000000000000000" pitchFamily="2" charset="2"/>
              <a:buChar char="Ø"/>
            </a:pPr>
            <a:endParaRPr lang="en-US" dirty="0"/>
          </a:p>
          <a:p>
            <a:pPr lvl="1">
              <a:lnSpc>
                <a:spcPct val="150000"/>
              </a:lnSpc>
              <a:spcBef>
                <a:spcPts val="0"/>
              </a:spcBef>
              <a:spcAft>
                <a:spcPts val="600"/>
              </a:spcAft>
              <a:buFont typeface="Wingdings" panose="05000000000000000000" pitchFamily="2" charset="2"/>
              <a:buChar char="Ø"/>
            </a:pPr>
            <a:endParaRPr lang="en-US" dirty="0"/>
          </a:p>
          <a:p>
            <a:pPr marL="457189" lvl="1" indent="0">
              <a:lnSpc>
                <a:spcPct val="150000"/>
              </a:lnSpc>
              <a:spcBef>
                <a:spcPts val="0"/>
              </a:spcBef>
              <a:spcAft>
                <a:spcPts val="600"/>
              </a:spcAft>
              <a:buNone/>
            </a:pPr>
            <a:endParaRPr lang="en-US" dirty="0"/>
          </a:p>
        </p:txBody>
      </p:sp>
    </p:spTree>
    <p:extLst>
      <p:ext uri="{BB962C8B-B14F-4D97-AF65-F5344CB8AC3E}">
        <p14:creationId xmlns:p14="http://schemas.microsoft.com/office/powerpoint/2010/main" val="15755615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1703628"/>
            <a:ext cx="10285984" cy="1828193"/>
          </a:xfrm>
        </p:spPr>
        <p:txBody>
          <a:bodyPr/>
          <a:lstStyle/>
          <a:p>
            <a:r>
              <a:rPr lang="en-US" dirty="0"/>
              <a:t>Lab Manual : </a:t>
            </a:r>
            <a:r>
              <a:rPr lang="en-US" sz="4800" dirty="0">
                <a:hlinkClick r:id="rId3"/>
              </a:rPr>
              <a:t>https://aka.ms/PowerAppsAzureLab</a:t>
            </a:r>
            <a:r>
              <a:rPr lang="en-US" sz="4800" dirty="0"/>
              <a:t> </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takeaways</a:t>
            </a:r>
          </a:p>
        </p:txBody>
      </p:sp>
      <p:sp>
        <p:nvSpPr>
          <p:cNvPr id="5" name="Text Placeholder 4"/>
          <p:cNvSpPr>
            <a:spLocks noGrp="1"/>
          </p:cNvSpPr>
          <p:nvPr>
            <p:ph type="body" sz="quarter" idx="10"/>
          </p:nvPr>
        </p:nvSpPr>
        <p:spPr>
          <a:xfrm>
            <a:off x="584200" y="1435100"/>
            <a:ext cx="11018838" cy="4308872"/>
          </a:xfrm>
        </p:spPr>
        <p:txBody>
          <a:bodyPr/>
          <a:lstStyle/>
          <a:p>
            <a:r>
              <a:rPr lang="en-US" dirty="0"/>
              <a:t>Power Apps can provide a rapid cross-platform UX to consume a lot of Azure services</a:t>
            </a:r>
          </a:p>
          <a:p>
            <a:r>
              <a:rPr lang="en-US" dirty="0"/>
              <a:t>Power Apps can help accelerate large cloud migrations by providing an interim Hybrid layer</a:t>
            </a:r>
          </a:p>
          <a:p>
            <a:endParaRPr lang="en-US" dirty="0"/>
          </a:p>
          <a:p>
            <a:pPr marL="0" indent="0">
              <a:buNone/>
            </a:pPr>
            <a:r>
              <a:rPr lang="en-US" b="1" dirty="0"/>
              <a:t>Call to Action: </a:t>
            </a:r>
          </a:p>
          <a:p>
            <a:r>
              <a:rPr lang="en-US" dirty="0"/>
              <a:t>Use the skills acquired to imagine new customer demos/POCs</a:t>
            </a:r>
          </a:p>
          <a:p>
            <a:r>
              <a:rPr lang="en-US" dirty="0"/>
              <a:t>Have a conversation with your customers to drive adoption of Power Platform</a:t>
            </a:r>
          </a:p>
        </p:txBody>
      </p:sp>
    </p:spTree>
    <p:extLst>
      <p:ext uri="{BB962C8B-B14F-4D97-AF65-F5344CB8AC3E}">
        <p14:creationId xmlns:p14="http://schemas.microsoft.com/office/powerpoint/2010/main" val="2668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86B3-2E9F-4CAE-AC12-CC36992ED806}"/>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594FEAA8-FE25-4C46-ACCD-B22594AB0C52}"/>
              </a:ext>
            </a:extLst>
          </p:cNvPr>
          <p:cNvSpPr>
            <a:spLocks noGrp="1"/>
          </p:cNvSpPr>
          <p:nvPr>
            <p:ph type="body" sz="quarter" idx="10"/>
          </p:nvPr>
        </p:nvSpPr>
        <p:spPr>
          <a:xfrm>
            <a:off x="586389" y="1434370"/>
            <a:ext cx="11515963" cy="1982081"/>
          </a:xfrm>
        </p:spPr>
        <p:txBody>
          <a:bodyPr/>
          <a:lstStyle/>
          <a:p>
            <a:pPr marL="228600" indent="-228600">
              <a:buFont typeface="Wingdings" panose="05000000000000000000" pitchFamily="2" charset="2"/>
              <a:buChar char=""/>
            </a:pPr>
            <a:r>
              <a:rPr lang="en-US" dirty="0"/>
              <a:t>App in a Day: </a:t>
            </a:r>
            <a:r>
              <a:rPr lang="en-US" dirty="0">
                <a:hlinkClick r:id="rId2"/>
              </a:rPr>
              <a:t>https://aka.ms/AppInADay</a:t>
            </a:r>
            <a:r>
              <a:rPr lang="en-US" dirty="0"/>
              <a:t> </a:t>
            </a:r>
          </a:p>
          <a:p>
            <a:pPr marL="228600" indent="-228600">
              <a:buFont typeface="Wingdings" panose="05000000000000000000" pitchFamily="2" charset="2"/>
              <a:buChar char=""/>
            </a:pPr>
            <a:r>
              <a:rPr lang="en-US" dirty="0"/>
              <a:t>Power Apps Learning Resources: </a:t>
            </a:r>
            <a:r>
              <a:rPr lang="en-US" dirty="0">
                <a:hlinkClick r:id="rId3"/>
              </a:rPr>
              <a:t>https://aka.ms/PowerApps-Resources</a:t>
            </a:r>
            <a:r>
              <a:rPr lang="en-US" dirty="0"/>
              <a:t> </a:t>
            </a:r>
          </a:p>
          <a:p>
            <a:pPr marL="228600" indent="-228600">
              <a:buFont typeface="Wingdings" panose="05000000000000000000" pitchFamily="2" charset="2"/>
              <a:buChar char=""/>
            </a:pPr>
            <a:r>
              <a:rPr lang="en-US" dirty="0"/>
              <a:t>Microsoft Learning Path : </a:t>
            </a:r>
            <a:r>
              <a:rPr lang="en-US" dirty="0">
                <a:hlinkClick r:id="rId4"/>
              </a:rPr>
              <a:t>https://aka.ms/PowerUp</a:t>
            </a:r>
            <a:r>
              <a:rPr lang="en-US" dirty="0"/>
              <a:t> </a:t>
            </a:r>
          </a:p>
          <a:p>
            <a:endParaRPr lang="en-US" dirty="0"/>
          </a:p>
        </p:txBody>
      </p:sp>
    </p:spTree>
    <p:extLst>
      <p:ext uri="{BB962C8B-B14F-4D97-AF65-F5344CB8AC3E}">
        <p14:creationId xmlns:p14="http://schemas.microsoft.com/office/powerpoint/2010/main" val="6650244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86B3-2E9F-4CAE-AC12-CC36992ED806}"/>
              </a:ext>
            </a:extLst>
          </p:cNvPr>
          <p:cNvSpPr>
            <a:spLocks noGrp="1"/>
          </p:cNvSpPr>
          <p:nvPr>
            <p:ph type="title"/>
          </p:nvPr>
        </p:nvSpPr>
        <p:spPr/>
        <p:txBody>
          <a:bodyPr/>
          <a:lstStyle/>
          <a:p>
            <a:r>
              <a:rPr lang="en-US" dirty="0"/>
              <a:t>Session Objectives</a:t>
            </a:r>
          </a:p>
        </p:txBody>
      </p:sp>
      <p:sp>
        <p:nvSpPr>
          <p:cNvPr id="3" name="Text Placeholder 2">
            <a:extLst>
              <a:ext uri="{FF2B5EF4-FFF2-40B4-BE49-F238E27FC236}">
                <a16:creationId xmlns:a16="http://schemas.microsoft.com/office/drawing/2014/main" id="{594FEAA8-FE25-4C46-ACCD-B22594AB0C52}"/>
              </a:ext>
            </a:extLst>
          </p:cNvPr>
          <p:cNvSpPr>
            <a:spLocks noGrp="1"/>
          </p:cNvSpPr>
          <p:nvPr>
            <p:ph type="body" sz="quarter" idx="10"/>
          </p:nvPr>
        </p:nvSpPr>
        <p:spPr>
          <a:xfrm>
            <a:off x="586390" y="1434370"/>
            <a:ext cx="11018520" cy="1895904"/>
          </a:xfrm>
        </p:spPr>
        <p:txBody>
          <a:bodyPr/>
          <a:lstStyle/>
          <a:p>
            <a:r>
              <a:rPr lang="en-US" dirty="0"/>
              <a:t>At the end of this session, you should be better able to…</a:t>
            </a:r>
          </a:p>
          <a:p>
            <a:pPr marL="457200" indent="-457200">
              <a:buFont typeface="Arial" panose="020B0604020202020204" pitchFamily="34" charset="0"/>
              <a:buChar char="•"/>
            </a:pPr>
            <a:r>
              <a:rPr lang="en-US" dirty="0"/>
              <a:t>Build a Power Apps and Azure solution</a:t>
            </a:r>
          </a:p>
          <a:p>
            <a:pPr marL="457200" indent="-457200">
              <a:buFont typeface="Arial" panose="020B0604020202020204" pitchFamily="34" charset="0"/>
              <a:buChar char="•"/>
            </a:pPr>
            <a:r>
              <a:rPr lang="en-US" dirty="0"/>
              <a:t>Demonstrate the advantages to use Power Apps to deliver a POC rapidly</a:t>
            </a:r>
          </a:p>
        </p:txBody>
      </p:sp>
    </p:spTree>
    <p:extLst>
      <p:ext uri="{BB962C8B-B14F-4D97-AF65-F5344CB8AC3E}">
        <p14:creationId xmlns:p14="http://schemas.microsoft.com/office/powerpoint/2010/main" val="7774056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708701-922A-45C8-8885-7BFCAB797204}"/>
              </a:ext>
            </a:extLst>
          </p:cNvPr>
          <p:cNvSpPr>
            <a:spLocks noGrp="1"/>
          </p:cNvSpPr>
          <p:nvPr>
            <p:ph type="title" idx="4294967295"/>
          </p:nvPr>
        </p:nvSpPr>
        <p:spPr>
          <a:xfrm>
            <a:off x="566738" y="1693863"/>
            <a:ext cx="11625262" cy="609600"/>
          </a:xfrm>
        </p:spPr>
        <p:txBody>
          <a:bodyPr/>
          <a:lstStyle/>
          <a:p>
            <a:r>
              <a:rPr lang="en-US" sz="4400">
                <a:solidFill>
                  <a:srgbClr val="7030A0"/>
                </a:solidFill>
              </a:rPr>
              <a:t>Empower every </a:t>
            </a:r>
            <a:r>
              <a:rPr lang="en-US" sz="4400"/>
              <a:t>developer to do more.  </a:t>
            </a:r>
          </a:p>
        </p:txBody>
      </p:sp>
      <p:sp>
        <p:nvSpPr>
          <p:cNvPr id="6" name="Title 2">
            <a:extLst>
              <a:ext uri="{FF2B5EF4-FFF2-40B4-BE49-F238E27FC236}">
                <a16:creationId xmlns:a16="http://schemas.microsoft.com/office/drawing/2014/main" id="{50384A69-F528-4554-AE08-86C3E726041D}"/>
              </a:ext>
            </a:extLst>
          </p:cNvPr>
          <p:cNvSpPr txBox="1">
            <a:spLocks/>
          </p:cNvSpPr>
          <p:nvPr/>
        </p:nvSpPr>
        <p:spPr>
          <a:xfrm>
            <a:off x="567234" y="1308028"/>
            <a:ext cx="11624766" cy="332399"/>
          </a:xfrm>
          <a:prstGeom prst="rect">
            <a:avLst/>
          </a:prstGeom>
          <a:noFill/>
        </p:spPr>
        <p:txBody>
          <a:bodyPr vert="horz"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sz="2400" dirty="0">
                <a:solidFill>
                  <a:srgbClr val="7030A0"/>
                </a:solidFill>
              </a:rPr>
              <a:t>Power Apps Mission</a:t>
            </a:r>
            <a:endParaRPr lang="en-US" sz="2400" dirty="0"/>
          </a:p>
        </p:txBody>
      </p:sp>
      <p:sp>
        <p:nvSpPr>
          <p:cNvPr id="7" name="Title 2">
            <a:extLst>
              <a:ext uri="{FF2B5EF4-FFF2-40B4-BE49-F238E27FC236}">
                <a16:creationId xmlns:a16="http://schemas.microsoft.com/office/drawing/2014/main" id="{11097CB6-D3FF-40B9-97CE-FE9608DFD290}"/>
              </a:ext>
            </a:extLst>
          </p:cNvPr>
          <p:cNvSpPr txBox="1">
            <a:spLocks/>
          </p:cNvSpPr>
          <p:nvPr/>
        </p:nvSpPr>
        <p:spPr>
          <a:xfrm>
            <a:off x="567234" y="2705293"/>
            <a:ext cx="4185835" cy="3877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sz="2800">
                <a:solidFill>
                  <a:srgbClr val="7030A0"/>
                </a:solidFill>
              </a:rPr>
              <a:t>Citizen Developers.</a:t>
            </a:r>
            <a:endParaRPr lang="en-US" sz="2800"/>
          </a:p>
        </p:txBody>
      </p:sp>
      <p:sp>
        <p:nvSpPr>
          <p:cNvPr id="8" name="Title 2">
            <a:extLst>
              <a:ext uri="{FF2B5EF4-FFF2-40B4-BE49-F238E27FC236}">
                <a16:creationId xmlns:a16="http://schemas.microsoft.com/office/drawing/2014/main" id="{581EB5A0-D266-4EE7-B2E7-05A9ADB80FC5}"/>
              </a:ext>
            </a:extLst>
          </p:cNvPr>
          <p:cNvSpPr txBox="1">
            <a:spLocks/>
          </p:cNvSpPr>
          <p:nvPr/>
        </p:nvSpPr>
        <p:spPr>
          <a:xfrm>
            <a:off x="567233" y="3994997"/>
            <a:ext cx="4185835" cy="3877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sz="2800">
                <a:solidFill>
                  <a:srgbClr val="7030A0"/>
                </a:solidFill>
              </a:rPr>
              <a:t>Pro Developers.</a:t>
            </a:r>
            <a:endParaRPr lang="en-US" sz="2800"/>
          </a:p>
        </p:txBody>
      </p:sp>
      <p:sp>
        <p:nvSpPr>
          <p:cNvPr id="9" name="Title 2">
            <a:extLst>
              <a:ext uri="{FF2B5EF4-FFF2-40B4-BE49-F238E27FC236}">
                <a16:creationId xmlns:a16="http://schemas.microsoft.com/office/drawing/2014/main" id="{E526BFB1-0D0F-4BF1-8997-B8E237807386}"/>
              </a:ext>
            </a:extLst>
          </p:cNvPr>
          <p:cNvSpPr txBox="1">
            <a:spLocks/>
          </p:cNvSpPr>
          <p:nvPr/>
        </p:nvSpPr>
        <p:spPr>
          <a:xfrm>
            <a:off x="570368" y="3350145"/>
            <a:ext cx="4182700" cy="3877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sz="2800">
                <a:solidFill>
                  <a:srgbClr val="7030A0"/>
                </a:solidFill>
              </a:rPr>
              <a:t>IT Developers.</a:t>
            </a:r>
            <a:endParaRPr lang="en-US" sz="2800"/>
          </a:p>
        </p:txBody>
      </p:sp>
      <p:pic>
        <p:nvPicPr>
          <p:cNvPr id="13" name="Picture 12" descr="A screenshot of a computer&#10;&#10;Description generated with high confidence">
            <a:extLst>
              <a:ext uri="{FF2B5EF4-FFF2-40B4-BE49-F238E27FC236}">
                <a16:creationId xmlns:a16="http://schemas.microsoft.com/office/drawing/2014/main" id="{9E67B805-C385-4BAD-8D4D-159079C773DC}"/>
              </a:ext>
            </a:extLst>
          </p:cNvPr>
          <p:cNvPicPr>
            <a:picLocks noChangeAspect="1"/>
          </p:cNvPicPr>
          <p:nvPr/>
        </p:nvPicPr>
        <p:blipFill rotWithShape="1">
          <a:blip r:embed="rId3">
            <a:clrChange>
              <a:clrFrom>
                <a:srgbClr val="E6E6E6"/>
              </a:clrFrom>
              <a:clrTo>
                <a:srgbClr val="E6E6E6">
                  <a:alpha val="0"/>
                </a:srgbClr>
              </a:clrTo>
            </a:clrChange>
          </a:blip>
          <a:srcRect l="12834" r="17936"/>
          <a:stretch/>
        </p:blipFill>
        <p:spPr>
          <a:xfrm>
            <a:off x="4552796" y="2420318"/>
            <a:ext cx="5866646" cy="3987804"/>
          </a:xfrm>
          <a:prstGeom prst="rect">
            <a:avLst/>
          </a:prstGeom>
        </p:spPr>
      </p:pic>
    </p:spTree>
    <p:extLst>
      <p:ext uri="{BB962C8B-B14F-4D97-AF65-F5344CB8AC3E}">
        <p14:creationId xmlns:p14="http://schemas.microsoft.com/office/powerpoint/2010/main" val="13735937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6BDA88C-E9BE-1547-B4FC-ECBECB494A4A}"/>
              </a:ext>
            </a:extLst>
          </p:cNvPr>
          <p:cNvGrpSpPr/>
          <p:nvPr/>
        </p:nvGrpSpPr>
        <p:grpSpPr>
          <a:xfrm>
            <a:off x="6095999" y="1"/>
            <a:ext cx="6096001" cy="6858000"/>
            <a:chOff x="6095999" y="1"/>
            <a:chExt cx="6096001" cy="6858000"/>
          </a:xfrm>
        </p:grpSpPr>
        <p:pic>
          <p:nvPicPr>
            <p:cNvPr id="6" name="Picture 5" descr="A picture containing man, tennis, person, holding&#10;&#10;Description generated with very high confidence">
              <a:extLst>
                <a:ext uri="{FF2B5EF4-FFF2-40B4-BE49-F238E27FC236}">
                  <a16:creationId xmlns:a16="http://schemas.microsoft.com/office/drawing/2014/main" id="{F2FF5783-D261-C145-8AC7-11FD65856F69}"/>
                </a:ext>
              </a:extLst>
            </p:cNvPr>
            <p:cNvPicPr>
              <a:picLocks noChangeAspect="1"/>
            </p:cNvPicPr>
            <p:nvPr/>
          </p:nvPicPr>
          <p:blipFill rotWithShape="1">
            <a:blip r:embed="rId3"/>
            <a:srcRect l="11769" r="39590" b="21838"/>
            <a:stretch/>
          </p:blipFill>
          <p:spPr>
            <a:xfrm>
              <a:off x="6096000" y="1"/>
              <a:ext cx="6096000" cy="6858000"/>
            </a:xfrm>
            <a:prstGeom prst="rect">
              <a:avLst/>
            </a:prstGeom>
          </p:spPr>
        </p:pic>
        <p:pic>
          <p:nvPicPr>
            <p:cNvPr id="4" name="Picture 3">
              <a:extLst>
                <a:ext uri="{FF2B5EF4-FFF2-40B4-BE49-F238E27FC236}">
                  <a16:creationId xmlns:a16="http://schemas.microsoft.com/office/drawing/2014/main" id="{E7225A24-9021-CF45-8AA4-585830FC2498}"/>
                </a:ext>
              </a:extLst>
            </p:cNvPr>
            <p:cNvPicPr>
              <a:picLocks noChangeAspect="1"/>
            </p:cNvPicPr>
            <p:nvPr/>
          </p:nvPicPr>
          <p:blipFill>
            <a:blip r:embed="rId4"/>
            <a:stretch>
              <a:fillRect/>
            </a:stretch>
          </p:blipFill>
          <p:spPr>
            <a:xfrm>
              <a:off x="6095999" y="3102429"/>
              <a:ext cx="2607129" cy="3415162"/>
            </a:xfrm>
            <a:prstGeom prst="rect">
              <a:avLst/>
            </a:prstGeom>
          </p:spPr>
        </p:pic>
      </p:grpSp>
      <p:grpSp>
        <p:nvGrpSpPr>
          <p:cNvPr id="9" name="Group 8">
            <a:extLst>
              <a:ext uri="{FF2B5EF4-FFF2-40B4-BE49-F238E27FC236}">
                <a16:creationId xmlns:a16="http://schemas.microsoft.com/office/drawing/2014/main" id="{7995BDE9-43D6-664D-862F-8221A33A2076}"/>
              </a:ext>
            </a:extLst>
          </p:cNvPr>
          <p:cNvGrpSpPr/>
          <p:nvPr/>
        </p:nvGrpSpPr>
        <p:grpSpPr>
          <a:xfrm>
            <a:off x="678081" y="1381810"/>
            <a:ext cx="4963647" cy="3555936"/>
            <a:chOff x="678081" y="669955"/>
            <a:chExt cx="4963647" cy="3555936"/>
          </a:xfrm>
        </p:grpSpPr>
        <p:sp>
          <p:nvSpPr>
            <p:cNvPr id="5" name="Rectangle 4">
              <a:extLst>
                <a:ext uri="{FF2B5EF4-FFF2-40B4-BE49-F238E27FC236}">
                  <a16:creationId xmlns:a16="http://schemas.microsoft.com/office/drawing/2014/main" id="{CE775BF6-A318-4267-8140-54E9440ADBFA}"/>
                </a:ext>
              </a:extLst>
            </p:cNvPr>
            <p:cNvSpPr/>
            <p:nvPr/>
          </p:nvSpPr>
          <p:spPr>
            <a:xfrm>
              <a:off x="678081" y="669955"/>
              <a:ext cx="4963647" cy="3046988"/>
            </a:xfrm>
            <a:prstGeom prst="rect">
              <a:avLst/>
            </a:prstGeom>
          </p:spPr>
          <p:txBody>
            <a:bodyPr wrap="square">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3200" b="0" i="0" u="none" strike="noStrike" kern="1200" cap="none" spc="0" normalizeH="0" baseline="0" noProof="0" dirty="0">
                  <a:ln>
                    <a:noFill/>
                  </a:ln>
                  <a:solidFill>
                    <a:srgbClr val="41424E"/>
                  </a:solidFill>
                  <a:effectLst/>
                  <a:uLnTx/>
                  <a:uFillTx/>
                  <a:latin typeface="Segoe UI" panose="020B0502040204020203" pitchFamily="34" charset="0"/>
                  <a:ea typeface="+mn-ea"/>
                  <a:cs typeface="+mn-cs"/>
                </a:rPr>
                <a:t>“Microsoft 365, Dynamics 365, and the </a:t>
              </a:r>
              <a:r>
                <a:rPr kumimoji="0" lang="en-US" sz="3200" b="1" i="0" u="none" strike="noStrike" kern="1200" cap="none" spc="0" normalizeH="0" baseline="0" noProof="0" dirty="0">
                  <a:ln>
                    <a:noFill/>
                  </a:ln>
                  <a:solidFill>
                    <a:srgbClr val="0278D7"/>
                  </a:solidFill>
                  <a:effectLst/>
                  <a:uLnTx/>
                  <a:uFillTx/>
                  <a:latin typeface="Segoe UI" panose="020B0502040204020203" pitchFamily="34" charset="0"/>
                  <a:ea typeface="+mn-ea"/>
                  <a:cs typeface="+mn-cs"/>
                </a:rPr>
                <a:t>Power Platform</a:t>
              </a:r>
              <a:r>
                <a:rPr lang="en-US" sz="3200" dirty="0">
                  <a:solidFill>
                    <a:srgbClr val="41424E"/>
                  </a:solidFill>
                  <a:latin typeface="Segoe UI" panose="020B0502040204020203" pitchFamily="34" charset="0"/>
                </a:rPr>
                <a:t>, o</a:t>
              </a:r>
              <a:r>
                <a:rPr kumimoji="0" lang="en-US" sz="3200" b="0" i="0" u="none" strike="noStrike" kern="1200" cap="none" spc="0" normalizeH="0" baseline="0" noProof="0" dirty="0">
                  <a:ln>
                    <a:noFill/>
                  </a:ln>
                  <a:solidFill>
                    <a:srgbClr val="41424E"/>
                  </a:solidFill>
                  <a:effectLst/>
                  <a:uLnTx/>
                  <a:uFillTx/>
                  <a:latin typeface="Segoe UI" panose="020B0502040204020203" pitchFamily="34" charset="0"/>
                  <a:ea typeface="+mn-ea"/>
                  <a:cs typeface="+mn-cs"/>
                </a:rPr>
                <a:t>n top of what we’re doing with Azure, is the core of what we </a:t>
              </a:r>
              <a:br>
                <a:rPr kumimoji="0" lang="en-US" sz="3200" b="0" i="0" u="none" strike="noStrike" kern="1200" cap="none" spc="0" normalizeH="0" baseline="0" noProof="0" dirty="0">
                  <a:ln>
                    <a:noFill/>
                  </a:ln>
                  <a:solidFill>
                    <a:srgbClr val="41424E"/>
                  </a:solidFill>
                  <a:effectLst/>
                  <a:uLnTx/>
                  <a:uFillTx/>
                  <a:latin typeface="Segoe UI" panose="020B0502040204020203" pitchFamily="34" charset="0"/>
                  <a:ea typeface="+mn-ea"/>
                  <a:cs typeface="+mn-cs"/>
                </a:rPr>
              </a:br>
              <a:r>
                <a:rPr kumimoji="0" lang="en-US" sz="3200" b="0" i="0" u="none" strike="noStrike" kern="1200" cap="none" spc="0" normalizeH="0" baseline="0" noProof="0" dirty="0">
                  <a:ln>
                    <a:noFill/>
                  </a:ln>
                  <a:solidFill>
                    <a:srgbClr val="41424E"/>
                  </a:solidFill>
                  <a:effectLst/>
                  <a:uLnTx/>
                  <a:uFillTx/>
                  <a:latin typeface="Segoe UI" panose="020B0502040204020203" pitchFamily="34" charset="0"/>
                  <a:ea typeface="+mn-ea"/>
                  <a:cs typeface="+mn-cs"/>
                </a:rPr>
                <a:t>are doing as a company.”</a:t>
              </a:r>
            </a:p>
          </p:txBody>
        </p:sp>
        <p:sp>
          <p:nvSpPr>
            <p:cNvPr id="8" name="Rectangle 7">
              <a:extLst>
                <a:ext uri="{FF2B5EF4-FFF2-40B4-BE49-F238E27FC236}">
                  <a16:creationId xmlns:a16="http://schemas.microsoft.com/office/drawing/2014/main" id="{F873B576-F81E-3F42-9102-7006216E1D7A}"/>
                </a:ext>
              </a:extLst>
            </p:cNvPr>
            <p:cNvSpPr/>
            <p:nvPr/>
          </p:nvSpPr>
          <p:spPr>
            <a:xfrm>
              <a:off x="678081" y="3887337"/>
              <a:ext cx="4600649" cy="338554"/>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a:ln>
                    <a:noFill/>
                  </a:ln>
                  <a:solidFill>
                    <a:srgbClr val="41424E"/>
                  </a:solidFill>
                  <a:effectLst/>
                  <a:uLnTx/>
                  <a:uFillTx/>
                  <a:latin typeface="Segoe UI" panose="020B0502040204020203" pitchFamily="34" charset="0"/>
                  <a:ea typeface="+mn-ea"/>
                  <a:cs typeface="+mn-cs"/>
                </a:rPr>
                <a:t>     </a:t>
              </a:r>
              <a:r>
                <a:rPr kumimoji="0" lang="en-US" sz="1600" b="0" i="1" u="none" strike="noStrike" kern="1200" cap="none" spc="0" normalizeH="0" baseline="0" noProof="0">
                  <a:ln>
                    <a:noFill/>
                  </a:ln>
                  <a:solidFill>
                    <a:srgbClr val="0278D7"/>
                  </a:solidFill>
                  <a:effectLst/>
                  <a:uLnTx/>
                  <a:uFillTx/>
                  <a:latin typeface="Segoe UI" panose="020B0502040204020203" pitchFamily="34" charset="0"/>
                  <a:ea typeface="+mn-ea"/>
                  <a:cs typeface="+mn-cs"/>
                </a:rPr>
                <a:t>--Satya Nadella, January 2019</a:t>
              </a:r>
              <a:endParaRPr kumimoji="0" lang="en-US" sz="1600" b="0" i="0" u="none" strike="noStrike" kern="1200" cap="none" spc="0" normalizeH="0" baseline="0" noProof="0">
                <a:ln>
                  <a:noFill/>
                </a:ln>
                <a:solidFill>
                  <a:srgbClr val="0278D7"/>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21029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DDD0FB91-EB2B-42FE-9233-F393EEE78874}"/>
              </a:ext>
            </a:extLst>
          </p:cNvPr>
          <p:cNvCxnSpPr>
            <a:cxnSpLocks/>
            <a:stCxn id="107" idx="2"/>
          </p:cNvCxnSpPr>
          <p:nvPr/>
        </p:nvCxnSpPr>
        <p:spPr>
          <a:xfrm>
            <a:off x="1821698" y="2954866"/>
            <a:ext cx="8167900" cy="5342"/>
          </a:xfrm>
          <a:prstGeom prst="line">
            <a:avLst/>
          </a:prstGeom>
          <a:ln w="15875">
            <a:solidFill>
              <a:schemeClr val="tx1"/>
            </a:solidFill>
            <a:miter lim="800000"/>
            <a:headEnd type="none" w="lg" len="med"/>
            <a:tailEnd type="none" w="lg" len="med"/>
          </a:ln>
          <a:effectLst/>
        </p:spPr>
        <p:style>
          <a:lnRef idx="1">
            <a:schemeClr val="accent1"/>
          </a:lnRef>
          <a:fillRef idx="0">
            <a:schemeClr val="accent1"/>
          </a:fillRef>
          <a:effectRef idx="0">
            <a:schemeClr val="accent1"/>
          </a:effectRef>
          <a:fontRef idx="minor">
            <a:schemeClr val="tx1"/>
          </a:fontRef>
        </p:style>
      </p:cxnSp>
      <p:sp>
        <p:nvSpPr>
          <p:cNvPr id="63" name="Title 1">
            <a:extLst>
              <a:ext uri="{FF2B5EF4-FFF2-40B4-BE49-F238E27FC236}">
                <a16:creationId xmlns:a16="http://schemas.microsoft.com/office/drawing/2014/main" id="{4C1E6A9C-5586-47B8-9AE9-1901B6E355E1}"/>
              </a:ext>
            </a:extLst>
          </p:cNvPr>
          <p:cNvSpPr txBox="1">
            <a:spLocks/>
          </p:cNvSpPr>
          <p:nvPr/>
        </p:nvSpPr>
        <p:spPr>
          <a:xfrm>
            <a:off x="561889" y="456230"/>
            <a:ext cx="8101656"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a:lstStyle>
          <a:p>
            <a:pPr marL="0" marR="0" lvl="0" indent="0" algn="l" defTabSz="932384"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1A1A1A"/>
                </a:solidFill>
                <a:effectLst/>
                <a:uLnTx/>
                <a:uFillTx/>
                <a:latin typeface="Segoe UI Semibold"/>
                <a:ea typeface="+mn-ea"/>
                <a:cs typeface="Segoe UI" pitchFamily="34" charset="0"/>
              </a:rPr>
              <a:t>Microsoft Power Platform</a:t>
            </a:r>
          </a:p>
        </p:txBody>
      </p:sp>
      <p:grpSp>
        <p:nvGrpSpPr>
          <p:cNvPr id="98" name="Group 97">
            <a:extLst>
              <a:ext uri="{FF2B5EF4-FFF2-40B4-BE49-F238E27FC236}">
                <a16:creationId xmlns:a16="http://schemas.microsoft.com/office/drawing/2014/main" id="{CE12E11D-A83F-41A6-BC3E-39B76CC23A19}"/>
              </a:ext>
            </a:extLst>
          </p:cNvPr>
          <p:cNvGrpSpPr>
            <a:grpSpLocks noChangeAspect="1"/>
          </p:cNvGrpSpPr>
          <p:nvPr/>
        </p:nvGrpSpPr>
        <p:grpSpPr>
          <a:xfrm>
            <a:off x="4302245" y="2429236"/>
            <a:ext cx="1051262" cy="1051262"/>
            <a:chOff x="5216175" y="2901971"/>
            <a:chExt cx="1715723" cy="1715723"/>
          </a:xfrm>
          <a:effectLst/>
        </p:grpSpPr>
        <p:sp>
          <p:nvSpPr>
            <p:cNvPr id="118" name="Oval 117">
              <a:extLst>
                <a:ext uri="{FF2B5EF4-FFF2-40B4-BE49-F238E27FC236}">
                  <a16:creationId xmlns:a16="http://schemas.microsoft.com/office/drawing/2014/main" id="{1EDEF4A0-F38D-4EDB-8429-7E0E7E6068ED}"/>
                </a:ext>
              </a:extLst>
            </p:cNvPr>
            <p:cNvSpPr/>
            <p:nvPr/>
          </p:nvSpPr>
          <p:spPr bwMode="auto">
            <a:xfrm>
              <a:off x="5216175" y="2901971"/>
              <a:ext cx="1715723" cy="1715723"/>
            </a:xfrm>
            <a:prstGeom prst="ellipse">
              <a:avLst/>
            </a:prstGeom>
            <a:solidFill>
              <a:srgbClr val="742774"/>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02" tIns="131603" rIns="164502" bIns="131603" numCol="1" spcCol="0" rtlCol="0" fromWordArt="0" anchor="ctr" anchorCtr="0" forceAA="0" compatLnSpc="1">
              <a:prstTxWarp prst="textNoShape">
                <a:avLst/>
              </a:prstTxWarp>
              <a:noAutofit/>
            </a:bodyPr>
            <a:lstStyle/>
            <a:p>
              <a:pPr marL="0" marR="0" lvl="0" indent="0" algn="l" defTabSz="838651"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119" name="Group 4">
              <a:extLst>
                <a:ext uri="{FF2B5EF4-FFF2-40B4-BE49-F238E27FC236}">
                  <a16:creationId xmlns:a16="http://schemas.microsoft.com/office/drawing/2014/main" id="{B24915F4-3375-469B-8F3D-F19EE5A7C51B}"/>
                </a:ext>
              </a:extLst>
            </p:cNvPr>
            <p:cNvGrpSpPr>
              <a:grpSpLocks noChangeAspect="1"/>
            </p:cNvGrpSpPr>
            <p:nvPr/>
          </p:nvGrpSpPr>
          <p:grpSpPr bwMode="auto">
            <a:xfrm>
              <a:off x="5681957" y="3458106"/>
              <a:ext cx="784088" cy="603380"/>
              <a:chOff x="2880" y="2176"/>
              <a:chExt cx="256" cy="197"/>
            </a:xfrm>
            <a:solidFill>
              <a:srgbClr val="D2D2D2"/>
            </a:solidFill>
          </p:grpSpPr>
          <p:sp>
            <p:nvSpPr>
              <p:cNvPr id="120" name="Freeform 5">
                <a:extLst>
                  <a:ext uri="{FF2B5EF4-FFF2-40B4-BE49-F238E27FC236}">
                    <a16:creationId xmlns:a16="http://schemas.microsoft.com/office/drawing/2014/main" id="{1139E122-9A8D-4592-80A0-FE761D7A1665}"/>
                  </a:ext>
                </a:extLst>
              </p:cNvPr>
              <p:cNvSpPr>
                <a:spLocks/>
              </p:cNvSpPr>
              <p:nvPr/>
            </p:nvSpPr>
            <p:spPr bwMode="auto">
              <a:xfrm>
                <a:off x="3017" y="2320"/>
                <a:ext cx="52" cy="5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21" name="Freeform 6">
                <a:extLst>
                  <a:ext uri="{FF2B5EF4-FFF2-40B4-BE49-F238E27FC236}">
                    <a16:creationId xmlns:a16="http://schemas.microsoft.com/office/drawing/2014/main" id="{6FC5D41A-81CC-410A-A87F-49EAA9940A9F}"/>
                  </a:ext>
                </a:extLst>
              </p:cNvPr>
              <p:cNvSpPr>
                <a:spLocks/>
              </p:cNvSpPr>
              <p:nvPr/>
            </p:nvSpPr>
            <p:spPr bwMode="auto">
              <a:xfrm>
                <a:off x="3053" y="2283"/>
                <a:ext cx="52" cy="5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22" name="Freeform 7">
                <a:extLst>
                  <a:ext uri="{FF2B5EF4-FFF2-40B4-BE49-F238E27FC236}">
                    <a16:creationId xmlns:a16="http://schemas.microsoft.com/office/drawing/2014/main" id="{ED373A55-9984-4282-AB95-F131CCC77F19}"/>
                  </a:ext>
                </a:extLst>
              </p:cNvPr>
              <p:cNvSpPr>
                <a:spLocks noEditPoints="1"/>
              </p:cNvSpPr>
              <p:nvPr/>
            </p:nvSpPr>
            <p:spPr bwMode="auto">
              <a:xfrm>
                <a:off x="2909" y="2247"/>
                <a:ext cx="124" cy="126"/>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23" name="Freeform 8">
                <a:extLst>
                  <a:ext uri="{FF2B5EF4-FFF2-40B4-BE49-F238E27FC236}">
                    <a16:creationId xmlns:a16="http://schemas.microsoft.com/office/drawing/2014/main" id="{A1B1CBBF-CADE-43C7-82B8-5B4E006F65A6}"/>
                  </a:ext>
                </a:extLst>
              </p:cNvPr>
              <p:cNvSpPr>
                <a:spLocks/>
              </p:cNvSpPr>
              <p:nvPr/>
            </p:nvSpPr>
            <p:spPr bwMode="auto">
              <a:xfrm>
                <a:off x="3017" y="2247"/>
                <a:ext cx="52" cy="53"/>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24" name="Freeform 9">
                <a:extLst>
                  <a:ext uri="{FF2B5EF4-FFF2-40B4-BE49-F238E27FC236}">
                    <a16:creationId xmlns:a16="http://schemas.microsoft.com/office/drawing/2014/main" id="{6A137F24-C555-42B4-8EE2-2269892676F7}"/>
                  </a:ext>
                </a:extLst>
              </p:cNvPr>
              <p:cNvSpPr>
                <a:spLocks/>
              </p:cNvSpPr>
              <p:nvPr/>
            </p:nvSpPr>
            <p:spPr bwMode="auto">
              <a:xfrm>
                <a:off x="2880" y="2176"/>
                <a:ext cx="256" cy="170"/>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8" name="Group 7">
            <a:extLst>
              <a:ext uri="{FF2B5EF4-FFF2-40B4-BE49-F238E27FC236}">
                <a16:creationId xmlns:a16="http://schemas.microsoft.com/office/drawing/2014/main" id="{444821CC-847D-407E-BF37-C2F779E0C19C}"/>
              </a:ext>
            </a:extLst>
          </p:cNvPr>
          <p:cNvGrpSpPr/>
          <p:nvPr/>
        </p:nvGrpSpPr>
        <p:grpSpPr>
          <a:xfrm>
            <a:off x="1821698" y="2429235"/>
            <a:ext cx="1051262" cy="1496906"/>
            <a:chOff x="3652520" y="2333616"/>
            <a:chExt cx="1051560" cy="1497330"/>
          </a:xfrm>
          <a:effectLst/>
        </p:grpSpPr>
        <p:sp>
          <p:nvSpPr>
            <p:cNvPr id="107" name="Oval 106">
              <a:extLst>
                <a:ext uri="{FF2B5EF4-FFF2-40B4-BE49-F238E27FC236}">
                  <a16:creationId xmlns:a16="http://schemas.microsoft.com/office/drawing/2014/main" id="{28F45A20-B240-4E82-B5FA-B37D401BCE1C}"/>
                </a:ext>
              </a:extLst>
            </p:cNvPr>
            <p:cNvSpPr/>
            <p:nvPr/>
          </p:nvSpPr>
          <p:spPr bwMode="auto">
            <a:xfrm>
              <a:off x="3652520" y="2333616"/>
              <a:ext cx="1051560" cy="1051560"/>
            </a:xfrm>
            <a:prstGeom prst="ellipse">
              <a:avLst/>
            </a:prstGeom>
            <a:solidFill>
              <a:srgbClr val="FFC000"/>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02" tIns="131603" rIns="164502" bIns="131603" numCol="1" spcCol="0" rtlCol="0" fromWordArt="0" anchor="ctr" anchorCtr="0" forceAA="0" compatLnSpc="1">
              <a:prstTxWarp prst="textNoShape">
                <a:avLst/>
              </a:prstTxWarp>
              <a:noAutofit/>
            </a:bodyPr>
            <a:lstStyle/>
            <a:p>
              <a:pPr marL="0" marR="0" lvl="0" indent="0" algn="l" defTabSz="838651"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solidFill>
                  <a:srgbClr val="1A1A1A"/>
                </a:solidFill>
                <a:effectLst/>
                <a:uLnTx/>
                <a:uFillTx/>
                <a:latin typeface="Segoe UI"/>
                <a:ea typeface="+mn-ea"/>
                <a:cs typeface="Segoe UI" pitchFamily="34" charset="0"/>
              </a:endParaRPr>
            </a:p>
          </p:txBody>
        </p:sp>
        <p:grpSp>
          <p:nvGrpSpPr>
            <p:cNvPr id="108" name="Group 12">
              <a:extLst>
                <a:ext uri="{FF2B5EF4-FFF2-40B4-BE49-F238E27FC236}">
                  <a16:creationId xmlns:a16="http://schemas.microsoft.com/office/drawing/2014/main" id="{BEBE1C06-609A-486F-8F71-1A4008D238C9}"/>
                </a:ext>
              </a:extLst>
            </p:cNvPr>
            <p:cNvGrpSpPr>
              <a:grpSpLocks noChangeAspect="1"/>
            </p:cNvGrpSpPr>
            <p:nvPr/>
          </p:nvGrpSpPr>
          <p:grpSpPr bwMode="auto">
            <a:xfrm>
              <a:off x="3936139" y="2675429"/>
              <a:ext cx="484321" cy="367935"/>
              <a:chOff x="4543" y="2176"/>
              <a:chExt cx="258" cy="196"/>
            </a:xfrm>
            <a:solidFill>
              <a:schemeClr val="bg1"/>
            </a:solidFill>
          </p:grpSpPr>
          <p:sp>
            <p:nvSpPr>
              <p:cNvPr id="109" name="Freeform 13">
                <a:extLst>
                  <a:ext uri="{FF2B5EF4-FFF2-40B4-BE49-F238E27FC236}">
                    <a16:creationId xmlns:a16="http://schemas.microsoft.com/office/drawing/2014/main" id="{205CD46B-A014-4A82-A9B6-843CD898AF78}"/>
                  </a:ext>
                </a:extLst>
              </p:cNvPr>
              <p:cNvSpPr>
                <a:spLocks/>
              </p:cNvSpPr>
              <p:nvPr/>
            </p:nvSpPr>
            <p:spPr bwMode="auto">
              <a:xfrm>
                <a:off x="4543" y="2176"/>
                <a:ext cx="258" cy="170"/>
              </a:xfrm>
              <a:custGeom>
                <a:avLst/>
                <a:gdLst>
                  <a:gd name="T0" fmla="*/ 635 w 720"/>
                  <a:gd name="T1" fmla="*/ 467 h 467"/>
                  <a:gd name="T2" fmla="*/ 620 w 720"/>
                  <a:gd name="T3" fmla="*/ 467 h 467"/>
                  <a:gd name="T4" fmla="*/ 620 w 720"/>
                  <a:gd name="T5" fmla="*/ 438 h 467"/>
                  <a:gd name="T6" fmla="*/ 635 w 720"/>
                  <a:gd name="T7" fmla="*/ 438 h 467"/>
                  <a:gd name="T8" fmla="*/ 691 w 720"/>
                  <a:gd name="T9" fmla="*/ 382 h 467"/>
                  <a:gd name="T10" fmla="*/ 691 w 720"/>
                  <a:gd name="T11" fmla="*/ 85 h 467"/>
                  <a:gd name="T12" fmla="*/ 635 w 720"/>
                  <a:gd name="T13" fmla="*/ 29 h 467"/>
                  <a:gd name="T14" fmla="*/ 85 w 720"/>
                  <a:gd name="T15" fmla="*/ 29 h 467"/>
                  <a:gd name="T16" fmla="*/ 29 w 720"/>
                  <a:gd name="T17" fmla="*/ 85 h 467"/>
                  <a:gd name="T18" fmla="*/ 29 w 720"/>
                  <a:gd name="T19" fmla="*/ 382 h 467"/>
                  <a:gd name="T20" fmla="*/ 85 w 720"/>
                  <a:gd name="T21" fmla="*/ 438 h 467"/>
                  <a:gd name="T22" fmla="*/ 99 w 720"/>
                  <a:gd name="T23" fmla="*/ 438 h 467"/>
                  <a:gd name="T24" fmla="*/ 99 w 720"/>
                  <a:gd name="T25" fmla="*/ 467 h 467"/>
                  <a:gd name="T26" fmla="*/ 85 w 720"/>
                  <a:gd name="T27" fmla="*/ 467 h 467"/>
                  <a:gd name="T28" fmla="*/ 0 w 720"/>
                  <a:gd name="T29" fmla="*/ 382 h 467"/>
                  <a:gd name="T30" fmla="*/ 0 w 720"/>
                  <a:gd name="T31" fmla="*/ 85 h 467"/>
                  <a:gd name="T32" fmla="*/ 85 w 720"/>
                  <a:gd name="T33" fmla="*/ 0 h 467"/>
                  <a:gd name="T34" fmla="*/ 635 w 720"/>
                  <a:gd name="T35" fmla="*/ 0 h 467"/>
                  <a:gd name="T36" fmla="*/ 720 w 720"/>
                  <a:gd name="T37" fmla="*/ 85 h 467"/>
                  <a:gd name="T38" fmla="*/ 720 w 720"/>
                  <a:gd name="T39" fmla="*/ 382 h 467"/>
                  <a:gd name="T40" fmla="*/ 635 w 720"/>
                  <a:gd name="T41"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0" h="467">
                    <a:moveTo>
                      <a:pt x="635" y="467"/>
                    </a:moveTo>
                    <a:cubicBezTo>
                      <a:pt x="620" y="467"/>
                      <a:pt x="620" y="467"/>
                      <a:pt x="620" y="467"/>
                    </a:cubicBezTo>
                    <a:cubicBezTo>
                      <a:pt x="620" y="438"/>
                      <a:pt x="620" y="438"/>
                      <a:pt x="620" y="438"/>
                    </a:cubicBezTo>
                    <a:cubicBezTo>
                      <a:pt x="635" y="438"/>
                      <a:pt x="635" y="438"/>
                      <a:pt x="635" y="438"/>
                    </a:cubicBezTo>
                    <a:cubicBezTo>
                      <a:pt x="666" y="438"/>
                      <a:pt x="691" y="413"/>
                      <a:pt x="691" y="382"/>
                    </a:cubicBezTo>
                    <a:cubicBezTo>
                      <a:pt x="691" y="85"/>
                      <a:pt x="691" y="85"/>
                      <a:pt x="691" y="85"/>
                    </a:cubicBezTo>
                    <a:cubicBezTo>
                      <a:pt x="691" y="54"/>
                      <a:pt x="666" y="29"/>
                      <a:pt x="635" y="29"/>
                    </a:cubicBezTo>
                    <a:cubicBezTo>
                      <a:pt x="85" y="29"/>
                      <a:pt x="85" y="29"/>
                      <a:pt x="85" y="29"/>
                    </a:cubicBezTo>
                    <a:cubicBezTo>
                      <a:pt x="54" y="29"/>
                      <a:pt x="29" y="54"/>
                      <a:pt x="29" y="85"/>
                    </a:cubicBezTo>
                    <a:cubicBezTo>
                      <a:pt x="29" y="382"/>
                      <a:pt x="29" y="382"/>
                      <a:pt x="29" y="382"/>
                    </a:cubicBezTo>
                    <a:cubicBezTo>
                      <a:pt x="29" y="413"/>
                      <a:pt x="54" y="438"/>
                      <a:pt x="85" y="438"/>
                    </a:cubicBezTo>
                    <a:cubicBezTo>
                      <a:pt x="99" y="438"/>
                      <a:pt x="99" y="438"/>
                      <a:pt x="99" y="438"/>
                    </a:cubicBezTo>
                    <a:cubicBezTo>
                      <a:pt x="99" y="467"/>
                      <a:pt x="99" y="467"/>
                      <a:pt x="99" y="467"/>
                    </a:cubicBezTo>
                    <a:cubicBezTo>
                      <a:pt x="85" y="467"/>
                      <a:pt x="85" y="467"/>
                      <a:pt x="85" y="467"/>
                    </a:cubicBezTo>
                    <a:cubicBezTo>
                      <a:pt x="38" y="467"/>
                      <a:pt x="0" y="429"/>
                      <a:pt x="0" y="382"/>
                    </a:cubicBezTo>
                    <a:cubicBezTo>
                      <a:pt x="0" y="85"/>
                      <a:pt x="0" y="85"/>
                      <a:pt x="0" y="85"/>
                    </a:cubicBezTo>
                    <a:cubicBezTo>
                      <a:pt x="0" y="38"/>
                      <a:pt x="38" y="0"/>
                      <a:pt x="85" y="0"/>
                    </a:cubicBezTo>
                    <a:cubicBezTo>
                      <a:pt x="635" y="0"/>
                      <a:pt x="635" y="0"/>
                      <a:pt x="635" y="0"/>
                    </a:cubicBezTo>
                    <a:cubicBezTo>
                      <a:pt x="682" y="0"/>
                      <a:pt x="720" y="38"/>
                      <a:pt x="720" y="85"/>
                    </a:cubicBezTo>
                    <a:cubicBezTo>
                      <a:pt x="720" y="382"/>
                      <a:pt x="720" y="382"/>
                      <a:pt x="720" y="382"/>
                    </a:cubicBezTo>
                    <a:cubicBezTo>
                      <a:pt x="720" y="429"/>
                      <a:pt x="682" y="467"/>
                      <a:pt x="635" y="46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latin typeface="Segoe UI Semilight"/>
                  <a:ea typeface="+mn-ea"/>
                  <a:cs typeface="+mn-cs"/>
                </a:endParaRPr>
              </a:p>
            </p:txBody>
          </p:sp>
          <p:sp>
            <p:nvSpPr>
              <p:cNvPr id="110" name="Freeform 14">
                <a:extLst>
                  <a:ext uri="{FF2B5EF4-FFF2-40B4-BE49-F238E27FC236}">
                    <a16:creationId xmlns:a16="http://schemas.microsoft.com/office/drawing/2014/main" id="{2096627B-9B88-4BD1-927D-A2D1075DE28B}"/>
                  </a:ext>
                </a:extLst>
              </p:cNvPr>
              <p:cNvSpPr>
                <a:spLocks/>
              </p:cNvSpPr>
              <p:nvPr/>
            </p:nvSpPr>
            <p:spPr bwMode="auto">
              <a:xfrm>
                <a:off x="4591" y="2311"/>
                <a:ext cx="28" cy="61"/>
              </a:xfrm>
              <a:custGeom>
                <a:avLst/>
                <a:gdLst>
                  <a:gd name="T0" fmla="*/ 40 w 79"/>
                  <a:gd name="T1" fmla="*/ 169 h 169"/>
                  <a:gd name="T2" fmla="*/ 0 w 79"/>
                  <a:gd name="T3" fmla="*/ 130 h 169"/>
                  <a:gd name="T4" fmla="*/ 0 w 79"/>
                  <a:gd name="T5" fmla="*/ 39 h 169"/>
                  <a:gd name="T6" fmla="*/ 40 w 79"/>
                  <a:gd name="T7" fmla="*/ 0 h 169"/>
                  <a:gd name="T8" fmla="*/ 40 w 79"/>
                  <a:gd name="T9" fmla="*/ 0 h 169"/>
                  <a:gd name="T10" fmla="*/ 79 w 79"/>
                  <a:gd name="T11" fmla="*/ 39 h 169"/>
                  <a:gd name="T12" fmla="*/ 79 w 79"/>
                  <a:gd name="T13" fmla="*/ 130 h 169"/>
                  <a:gd name="T14" fmla="*/ 40 w 79"/>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69">
                    <a:moveTo>
                      <a:pt x="40" y="169"/>
                    </a:moveTo>
                    <a:cubicBezTo>
                      <a:pt x="18" y="169"/>
                      <a:pt x="0" y="152"/>
                      <a:pt x="0" y="130"/>
                    </a:cubicBezTo>
                    <a:cubicBezTo>
                      <a:pt x="0" y="39"/>
                      <a:pt x="0" y="39"/>
                      <a:pt x="0" y="39"/>
                    </a:cubicBezTo>
                    <a:cubicBezTo>
                      <a:pt x="0" y="17"/>
                      <a:pt x="18" y="0"/>
                      <a:pt x="40" y="0"/>
                    </a:cubicBezTo>
                    <a:cubicBezTo>
                      <a:pt x="40" y="0"/>
                      <a:pt x="40" y="0"/>
                      <a:pt x="40" y="0"/>
                    </a:cubicBezTo>
                    <a:cubicBezTo>
                      <a:pt x="62" y="0"/>
                      <a:pt x="79" y="17"/>
                      <a:pt x="79" y="39"/>
                    </a:cubicBezTo>
                    <a:cubicBezTo>
                      <a:pt x="79" y="130"/>
                      <a:pt x="79" y="130"/>
                      <a:pt x="79" y="130"/>
                    </a:cubicBezTo>
                    <a:cubicBezTo>
                      <a:pt x="79" y="152"/>
                      <a:pt x="62" y="169"/>
                      <a:pt x="40"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latin typeface="Segoe UI Semilight"/>
                  <a:ea typeface="+mn-ea"/>
                  <a:cs typeface="+mn-cs"/>
                </a:endParaRPr>
              </a:p>
            </p:txBody>
          </p:sp>
          <p:sp>
            <p:nvSpPr>
              <p:cNvPr id="111" name="Freeform 15">
                <a:extLst>
                  <a:ext uri="{FF2B5EF4-FFF2-40B4-BE49-F238E27FC236}">
                    <a16:creationId xmlns:a16="http://schemas.microsoft.com/office/drawing/2014/main" id="{C334BDA8-F437-49D1-988E-96B90D9653FD}"/>
                  </a:ext>
                </a:extLst>
              </p:cNvPr>
              <p:cNvSpPr>
                <a:spLocks/>
              </p:cNvSpPr>
              <p:nvPr/>
            </p:nvSpPr>
            <p:spPr bwMode="auto">
              <a:xfrm>
                <a:off x="4635" y="2259"/>
                <a:ext cx="29" cy="113"/>
              </a:xfrm>
              <a:custGeom>
                <a:avLst/>
                <a:gdLst>
                  <a:gd name="T0" fmla="*/ 40 w 79"/>
                  <a:gd name="T1" fmla="*/ 312 h 312"/>
                  <a:gd name="T2" fmla="*/ 0 w 79"/>
                  <a:gd name="T3" fmla="*/ 273 h 312"/>
                  <a:gd name="T4" fmla="*/ 0 w 79"/>
                  <a:gd name="T5" fmla="*/ 40 h 312"/>
                  <a:gd name="T6" fmla="*/ 40 w 79"/>
                  <a:gd name="T7" fmla="*/ 0 h 312"/>
                  <a:gd name="T8" fmla="*/ 79 w 79"/>
                  <a:gd name="T9" fmla="*/ 40 h 312"/>
                  <a:gd name="T10" fmla="*/ 79 w 79"/>
                  <a:gd name="T11" fmla="*/ 273 h 312"/>
                  <a:gd name="T12" fmla="*/ 40 w 79"/>
                  <a:gd name="T13" fmla="*/ 312 h 312"/>
                </a:gdLst>
                <a:ahLst/>
                <a:cxnLst>
                  <a:cxn ang="0">
                    <a:pos x="T0" y="T1"/>
                  </a:cxn>
                  <a:cxn ang="0">
                    <a:pos x="T2" y="T3"/>
                  </a:cxn>
                  <a:cxn ang="0">
                    <a:pos x="T4" y="T5"/>
                  </a:cxn>
                  <a:cxn ang="0">
                    <a:pos x="T6" y="T7"/>
                  </a:cxn>
                  <a:cxn ang="0">
                    <a:pos x="T8" y="T9"/>
                  </a:cxn>
                  <a:cxn ang="0">
                    <a:pos x="T10" y="T11"/>
                  </a:cxn>
                  <a:cxn ang="0">
                    <a:pos x="T12" y="T13"/>
                  </a:cxn>
                </a:cxnLst>
                <a:rect l="0" t="0" r="r" b="b"/>
                <a:pathLst>
                  <a:path w="79" h="312">
                    <a:moveTo>
                      <a:pt x="40" y="312"/>
                    </a:moveTo>
                    <a:cubicBezTo>
                      <a:pt x="18" y="312"/>
                      <a:pt x="0" y="295"/>
                      <a:pt x="0" y="273"/>
                    </a:cubicBezTo>
                    <a:cubicBezTo>
                      <a:pt x="0" y="40"/>
                      <a:pt x="0" y="40"/>
                      <a:pt x="0" y="40"/>
                    </a:cubicBezTo>
                    <a:cubicBezTo>
                      <a:pt x="0" y="18"/>
                      <a:pt x="18" y="0"/>
                      <a:pt x="40" y="0"/>
                    </a:cubicBezTo>
                    <a:cubicBezTo>
                      <a:pt x="62" y="0"/>
                      <a:pt x="79" y="18"/>
                      <a:pt x="79" y="40"/>
                    </a:cubicBezTo>
                    <a:cubicBezTo>
                      <a:pt x="79" y="273"/>
                      <a:pt x="79" y="273"/>
                      <a:pt x="79" y="273"/>
                    </a:cubicBezTo>
                    <a:cubicBezTo>
                      <a:pt x="79" y="295"/>
                      <a:pt x="62" y="312"/>
                      <a:pt x="40" y="3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latin typeface="Segoe UI Semilight"/>
                  <a:ea typeface="+mn-ea"/>
                  <a:cs typeface="+mn-cs"/>
                </a:endParaRPr>
              </a:p>
            </p:txBody>
          </p:sp>
          <p:sp>
            <p:nvSpPr>
              <p:cNvPr id="112" name="Freeform 16">
                <a:extLst>
                  <a:ext uri="{FF2B5EF4-FFF2-40B4-BE49-F238E27FC236}">
                    <a16:creationId xmlns:a16="http://schemas.microsoft.com/office/drawing/2014/main" id="{D47FDF7F-2B5D-4FD9-95A8-9D62F5A38EFB}"/>
                  </a:ext>
                </a:extLst>
              </p:cNvPr>
              <p:cNvSpPr>
                <a:spLocks/>
              </p:cNvSpPr>
              <p:nvPr/>
            </p:nvSpPr>
            <p:spPr bwMode="auto">
              <a:xfrm>
                <a:off x="4724" y="2223"/>
                <a:ext cx="29" cy="149"/>
              </a:xfrm>
              <a:custGeom>
                <a:avLst/>
                <a:gdLst>
                  <a:gd name="T0" fmla="*/ 40 w 79"/>
                  <a:gd name="T1" fmla="*/ 409 h 409"/>
                  <a:gd name="T2" fmla="*/ 0 w 79"/>
                  <a:gd name="T3" fmla="*/ 370 h 409"/>
                  <a:gd name="T4" fmla="*/ 0 w 79"/>
                  <a:gd name="T5" fmla="*/ 39 h 409"/>
                  <a:gd name="T6" fmla="*/ 40 w 79"/>
                  <a:gd name="T7" fmla="*/ 0 h 409"/>
                  <a:gd name="T8" fmla="*/ 79 w 79"/>
                  <a:gd name="T9" fmla="*/ 39 h 409"/>
                  <a:gd name="T10" fmla="*/ 79 w 79"/>
                  <a:gd name="T11" fmla="*/ 370 h 409"/>
                  <a:gd name="T12" fmla="*/ 40 w 79"/>
                  <a:gd name="T13" fmla="*/ 409 h 409"/>
                </a:gdLst>
                <a:ahLst/>
                <a:cxnLst>
                  <a:cxn ang="0">
                    <a:pos x="T0" y="T1"/>
                  </a:cxn>
                  <a:cxn ang="0">
                    <a:pos x="T2" y="T3"/>
                  </a:cxn>
                  <a:cxn ang="0">
                    <a:pos x="T4" y="T5"/>
                  </a:cxn>
                  <a:cxn ang="0">
                    <a:pos x="T6" y="T7"/>
                  </a:cxn>
                  <a:cxn ang="0">
                    <a:pos x="T8" y="T9"/>
                  </a:cxn>
                  <a:cxn ang="0">
                    <a:pos x="T10" y="T11"/>
                  </a:cxn>
                  <a:cxn ang="0">
                    <a:pos x="T12" y="T13"/>
                  </a:cxn>
                </a:cxnLst>
                <a:rect l="0" t="0" r="r" b="b"/>
                <a:pathLst>
                  <a:path w="79" h="409">
                    <a:moveTo>
                      <a:pt x="40" y="409"/>
                    </a:moveTo>
                    <a:cubicBezTo>
                      <a:pt x="18" y="409"/>
                      <a:pt x="0" y="392"/>
                      <a:pt x="0" y="370"/>
                    </a:cubicBezTo>
                    <a:cubicBezTo>
                      <a:pt x="0" y="39"/>
                      <a:pt x="0" y="39"/>
                      <a:pt x="0" y="39"/>
                    </a:cubicBezTo>
                    <a:cubicBezTo>
                      <a:pt x="0" y="18"/>
                      <a:pt x="18" y="0"/>
                      <a:pt x="40" y="0"/>
                    </a:cubicBezTo>
                    <a:cubicBezTo>
                      <a:pt x="61" y="0"/>
                      <a:pt x="79" y="18"/>
                      <a:pt x="79" y="39"/>
                    </a:cubicBezTo>
                    <a:cubicBezTo>
                      <a:pt x="79" y="370"/>
                      <a:pt x="79" y="370"/>
                      <a:pt x="79" y="370"/>
                    </a:cubicBezTo>
                    <a:cubicBezTo>
                      <a:pt x="79" y="392"/>
                      <a:pt x="61" y="409"/>
                      <a:pt x="40" y="40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latin typeface="Segoe UI Semilight"/>
                  <a:ea typeface="+mn-ea"/>
                  <a:cs typeface="+mn-cs"/>
                </a:endParaRPr>
              </a:p>
            </p:txBody>
          </p:sp>
          <p:sp>
            <p:nvSpPr>
              <p:cNvPr id="113" name="Freeform 17">
                <a:extLst>
                  <a:ext uri="{FF2B5EF4-FFF2-40B4-BE49-F238E27FC236}">
                    <a16:creationId xmlns:a16="http://schemas.microsoft.com/office/drawing/2014/main" id="{29251F67-3E7A-4AB6-B764-25FEA60FFA12}"/>
                  </a:ext>
                </a:extLst>
              </p:cNvPr>
              <p:cNvSpPr>
                <a:spLocks/>
              </p:cNvSpPr>
              <p:nvPr/>
            </p:nvSpPr>
            <p:spPr bwMode="auto">
              <a:xfrm>
                <a:off x="4680" y="2280"/>
                <a:ext cx="28" cy="92"/>
              </a:xfrm>
              <a:custGeom>
                <a:avLst/>
                <a:gdLst>
                  <a:gd name="T0" fmla="*/ 40 w 79"/>
                  <a:gd name="T1" fmla="*/ 252 h 252"/>
                  <a:gd name="T2" fmla="*/ 0 w 79"/>
                  <a:gd name="T3" fmla="*/ 213 h 252"/>
                  <a:gd name="T4" fmla="*/ 0 w 79"/>
                  <a:gd name="T5" fmla="*/ 40 h 252"/>
                  <a:gd name="T6" fmla="*/ 40 w 79"/>
                  <a:gd name="T7" fmla="*/ 0 h 252"/>
                  <a:gd name="T8" fmla="*/ 79 w 79"/>
                  <a:gd name="T9" fmla="*/ 40 h 252"/>
                  <a:gd name="T10" fmla="*/ 79 w 79"/>
                  <a:gd name="T11" fmla="*/ 213 h 252"/>
                  <a:gd name="T12" fmla="*/ 40 w 79"/>
                  <a:gd name="T13" fmla="*/ 252 h 252"/>
                </a:gdLst>
                <a:ahLst/>
                <a:cxnLst>
                  <a:cxn ang="0">
                    <a:pos x="T0" y="T1"/>
                  </a:cxn>
                  <a:cxn ang="0">
                    <a:pos x="T2" y="T3"/>
                  </a:cxn>
                  <a:cxn ang="0">
                    <a:pos x="T4" y="T5"/>
                  </a:cxn>
                  <a:cxn ang="0">
                    <a:pos x="T6" y="T7"/>
                  </a:cxn>
                  <a:cxn ang="0">
                    <a:pos x="T8" y="T9"/>
                  </a:cxn>
                  <a:cxn ang="0">
                    <a:pos x="T10" y="T11"/>
                  </a:cxn>
                  <a:cxn ang="0">
                    <a:pos x="T12" y="T13"/>
                  </a:cxn>
                </a:cxnLst>
                <a:rect l="0" t="0" r="r" b="b"/>
                <a:pathLst>
                  <a:path w="79" h="252">
                    <a:moveTo>
                      <a:pt x="40" y="252"/>
                    </a:moveTo>
                    <a:cubicBezTo>
                      <a:pt x="18" y="252"/>
                      <a:pt x="0" y="235"/>
                      <a:pt x="0" y="213"/>
                    </a:cubicBezTo>
                    <a:cubicBezTo>
                      <a:pt x="0" y="40"/>
                      <a:pt x="0" y="40"/>
                      <a:pt x="0" y="40"/>
                    </a:cubicBezTo>
                    <a:cubicBezTo>
                      <a:pt x="0" y="18"/>
                      <a:pt x="18" y="0"/>
                      <a:pt x="40" y="0"/>
                    </a:cubicBezTo>
                    <a:cubicBezTo>
                      <a:pt x="61" y="0"/>
                      <a:pt x="79" y="18"/>
                      <a:pt x="79" y="40"/>
                    </a:cubicBezTo>
                    <a:cubicBezTo>
                      <a:pt x="79" y="213"/>
                      <a:pt x="79" y="213"/>
                      <a:pt x="79" y="213"/>
                    </a:cubicBezTo>
                    <a:cubicBezTo>
                      <a:pt x="79" y="235"/>
                      <a:pt x="62" y="252"/>
                      <a:pt x="40" y="2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latin typeface="Segoe UI Semilight"/>
                  <a:ea typeface="+mn-ea"/>
                  <a:cs typeface="+mn-cs"/>
                </a:endParaRPr>
              </a:p>
            </p:txBody>
          </p:sp>
        </p:grpSp>
        <p:sp>
          <p:nvSpPr>
            <p:cNvPr id="17" name="Rectangle 16">
              <a:extLst>
                <a:ext uri="{FF2B5EF4-FFF2-40B4-BE49-F238E27FC236}">
                  <a16:creationId xmlns:a16="http://schemas.microsoft.com/office/drawing/2014/main" id="{F3DD603F-7F47-43E6-B1AC-13C35FAABCC8}"/>
                </a:ext>
              </a:extLst>
            </p:cNvPr>
            <p:cNvSpPr/>
            <p:nvPr/>
          </p:nvSpPr>
          <p:spPr bwMode="auto">
            <a:xfrm>
              <a:off x="3902202" y="3634096"/>
              <a:ext cx="552196" cy="1968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8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Power BI</a:t>
              </a:r>
            </a:p>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Business analytics</a:t>
              </a:r>
            </a:p>
          </p:txBody>
        </p:sp>
      </p:grpSp>
      <p:sp>
        <p:nvSpPr>
          <p:cNvPr id="128" name="Rectangle 127">
            <a:extLst>
              <a:ext uri="{FF2B5EF4-FFF2-40B4-BE49-F238E27FC236}">
                <a16:creationId xmlns:a16="http://schemas.microsoft.com/office/drawing/2014/main" id="{E00758DF-4989-4603-88C7-7F5C9861F625}"/>
              </a:ext>
            </a:extLst>
          </p:cNvPr>
          <p:cNvSpPr/>
          <p:nvPr/>
        </p:nvSpPr>
        <p:spPr bwMode="auto">
          <a:xfrm>
            <a:off x="4551857" y="3729348"/>
            <a:ext cx="552039" cy="10366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800" b="1" i="0" u="none" strike="noStrike" kern="1200" cap="none" spc="0" normalizeH="0" baseline="0" noProof="0">
                <a:ln>
                  <a:noFill/>
                </a:ln>
                <a:solidFill>
                  <a:srgbClr val="1A1A1A"/>
                </a:solidFill>
                <a:effectLst/>
                <a:uLnTx/>
                <a:uFillTx/>
                <a:latin typeface="Segoe UI"/>
                <a:ea typeface="+mn-ea"/>
                <a:cs typeface="Segoe UI" pitchFamily="34" charset="0"/>
              </a:rPr>
              <a:t>Power Apps</a:t>
            </a:r>
          </a:p>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 development</a:t>
            </a:r>
          </a:p>
        </p:txBody>
      </p:sp>
      <p:grpSp>
        <p:nvGrpSpPr>
          <p:cNvPr id="7" name="Group 6">
            <a:extLst>
              <a:ext uri="{FF2B5EF4-FFF2-40B4-BE49-F238E27FC236}">
                <a16:creationId xmlns:a16="http://schemas.microsoft.com/office/drawing/2014/main" id="{36A25DC1-39A2-409B-A8B9-3CC71C46A14F}"/>
              </a:ext>
            </a:extLst>
          </p:cNvPr>
          <p:cNvGrpSpPr/>
          <p:nvPr/>
        </p:nvGrpSpPr>
        <p:grpSpPr>
          <a:xfrm>
            <a:off x="6528258" y="2417400"/>
            <a:ext cx="1555241" cy="2351956"/>
            <a:chOff x="7233314" y="2333616"/>
            <a:chExt cx="1555682" cy="2352623"/>
          </a:xfrm>
          <a:effectLst/>
        </p:grpSpPr>
        <p:grpSp>
          <p:nvGrpSpPr>
            <p:cNvPr id="100" name="Group 99">
              <a:extLst>
                <a:ext uri="{FF2B5EF4-FFF2-40B4-BE49-F238E27FC236}">
                  <a16:creationId xmlns:a16="http://schemas.microsoft.com/office/drawing/2014/main" id="{1E9DD084-E2F0-42BC-A037-38C6CFC4B075}"/>
                </a:ext>
              </a:extLst>
            </p:cNvPr>
            <p:cNvGrpSpPr/>
            <p:nvPr/>
          </p:nvGrpSpPr>
          <p:grpSpPr>
            <a:xfrm>
              <a:off x="7487920" y="2333616"/>
              <a:ext cx="1051560" cy="1051560"/>
              <a:chOff x="4726930" y="4471473"/>
              <a:chExt cx="703088" cy="703088"/>
            </a:xfrm>
            <a:effectLst>
              <a:outerShdw blurRad="177800" dist="177800" dir="5400000" algn="t" rotWithShape="0">
                <a:prstClr val="black">
                  <a:alpha val="10000"/>
                </a:prstClr>
              </a:outerShdw>
            </a:effectLst>
          </p:grpSpPr>
          <p:sp>
            <p:nvSpPr>
              <p:cNvPr id="114" name="Oval 113">
                <a:extLst>
                  <a:ext uri="{FF2B5EF4-FFF2-40B4-BE49-F238E27FC236}">
                    <a16:creationId xmlns:a16="http://schemas.microsoft.com/office/drawing/2014/main" id="{7177F338-8EF3-47F7-BEE4-38AC5F78A2E9}"/>
                  </a:ext>
                </a:extLst>
              </p:cNvPr>
              <p:cNvSpPr/>
              <p:nvPr/>
            </p:nvSpPr>
            <p:spPr bwMode="auto">
              <a:xfrm>
                <a:off x="4726930" y="4471473"/>
                <a:ext cx="703088" cy="703088"/>
              </a:xfrm>
              <a:prstGeom prst="ellipse">
                <a:avLst/>
              </a:prstGeom>
              <a:solidFill>
                <a:srgbClr val="287EFF"/>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02" tIns="131603" rIns="164502" bIns="131603" numCol="1" spcCol="0" rtlCol="0" fromWordArt="0" anchor="ctr" anchorCtr="0" forceAA="0" compatLnSpc="1">
                <a:prstTxWarp prst="textNoShape">
                  <a:avLst/>
                </a:prstTxWarp>
                <a:noAutofit/>
              </a:bodyPr>
              <a:lstStyle/>
              <a:p>
                <a:pPr marL="0" marR="0" lvl="0" indent="0" algn="l" defTabSz="838651"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solidFill>
                    <a:srgbClr val="1A1A1A"/>
                  </a:solidFill>
                  <a:effectLst/>
                  <a:uLnTx/>
                  <a:uFillTx/>
                  <a:latin typeface="Segoe UI"/>
                  <a:ea typeface="+mn-ea"/>
                  <a:cs typeface="Segoe UI" pitchFamily="34" charset="0"/>
                </a:endParaRPr>
              </a:p>
            </p:txBody>
          </p:sp>
          <p:grpSp>
            <p:nvGrpSpPr>
              <p:cNvPr id="115" name="Group 114">
                <a:extLst>
                  <a:ext uri="{FF2B5EF4-FFF2-40B4-BE49-F238E27FC236}">
                    <a16:creationId xmlns:a16="http://schemas.microsoft.com/office/drawing/2014/main" id="{E3996239-B2B9-4496-A7D3-A39DA171609D}"/>
                  </a:ext>
                </a:extLst>
              </p:cNvPr>
              <p:cNvGrpSpPr/>
              <p:nvPr/>
            </p:nvGrpSpPr>
            <p:grpSpPr>
              <a:xfrm>
                <a:off x="4902990" y="4689695"/>
                <a:ext cx="350968" cy="266644"/>
                <a:chOff x="-1146792" y="678443"/>
                <a:chExt cx="1017587" cy="773113"/>
              </a:xfrm>
              <a:solidFill>
                <a:srgbClr val="D2D2D2"/>
              </a:solidFill>
            </p:grpSpPr>
            <p:sp>
              <p:nvSpPr>
                <p:cNvPr id="116" name="Freeform 5">
                  <a:extLst>
                    <a:ext uri="{FF2B5EF4-FFF2-40B4-BE49-F238E27FC236}">
                      <a16:creationId xmlns:a16="http://schemas.microsoft.com/office/drawing/2014/main" id="{3B50786F-E7AF-418A-849D-5CC39CD2173D}"/>
                    </a:ext>
                  </a:extLst>
                </p:cNvPr>
                <p:cNvSpPr>
                  <a:spLocks/>
                </p:cNvSpPr>
                <p:nvPr/>
              </p:nvSpPr>
              <p:spPr bwMode="auto">
                <a:xfrm>
                  <a:off x="-1146792" y="678443"/>
                  <a:ext cx="1017587" cy="669925"/>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4" tIns="43928" rIns="87854"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390"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srgbClr val="1A1A1A"/>
                    </a:solidFill>
                    <a:effectLst/>
                    <a:uLnTx/>
                    <a:uFillTx/>
                    <a:latin typeface="Segoe UI"/>
                    <a:ea typeface="+mn-ea"/>
                    <a:cs typeface="+mn-cs"/>
                  </a:endParaRPr>
                </a:p>
              </p:txBody>
            </p:sp>
            <p:sp>
              <p:nvSpPr>
                <p:cNvPr id="117" name="Freeform 6">
                  <a:extLst>
                    <a:ext uri="{FF2B5EF4-FFF2-40B4-BE49-F238E27FC236}">
                      <a16:creationId xmlns:a16="http://schemas.microsoft.com/office/drawing/2014/main" id="{DD9B0C91-7EF5-4028-A72A-BC28868B03AE}"/>
                    </a:ext>
                  </a:extLst>
                </p:cNvPr>
                <p:cNvSpPr>
                  <a:spLocks noEditPoints="1"/>
                </p:cNvSpPr>
                <p:nvPr/>
              </p:nvSpPr>
              <p:spPr bwMode="auto">
                <a:xfrm>
                  <a:off x="-1146792" y="845131"/>
                  <a:ext cx="777875" cy="606425"/>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4" tIns="43928" rIns="87854"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390"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srgbClr val="1A1A1A"/>
                    </a:solidFill>
                    <a:effectLst/>
                    <a:uLnTx/>
                    <a:uFillTx/>
                    <a:latin typeface="Segoe UI"/>
                    <a:ea typeface="+mn-ea"/>
                    <a:cs typeface="+mn-cs"/>
                  </a:endParaRPr>
                </a:p>
              </p:txBody>
            </p:sp>
          </p:grpSp>
        </p:grpSp>
        <p:sp>
          <p:nvSpPr>
            <p:cNvPr id="129" name="Rectangle 128">
              <a:extLst>
                <a:ext uri="{FF2B5EF4-FFF2-40B4-BE49-F238E27FC236}">
                  <a16:creationId xmlns:a16="http://schemas.microsoft.com/office/drawing/2014/main" id="{79814888-8963-4CFD-8FB2-F655784DA35D}"/>
                </a:ext>
              </a:extLst>
            </p:cNvPr>
            <p:cNvSpPr/>
            <p:nvPr/>
          </p:nvSpPr>
          <p:spPr bwMode="auto">
            <a:xfrm>
              <a:off x="7233314" y="3637428"/>
              <a:ext cx="1555682" cy="10488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800" b="1" i="0" u="none" strike="noStrike" kern="1200" cap="none" spc="0" normalizeH="0" baseline="0" noProof="0">
                  <a:ln>
                    <a:noFill/>
                  </a:ln>
                  <a:solidFill>
                    <a:srgbClr val="1A1A1A"/>
                  </a:solidFill>
                  <a:effectLst/>
                  <a:uLnTx/>
                  <a:uFillTx/>
                  <a:latin typeface="Segoe UI"/>
                  <a:ea typeface="+mn-ea"/>
                  <a:cs typeface="Segoe UI" pitchFamily="34" charset="0"/>
                </a:rPr>
                <a:t>Power Automate</a:t>
              </a:r>
            </a:p>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Process automation</a:t>
              </a:r>
            </a:p>
          </p:txBody>
        </p:sp>
      </p:grpSp>
      <p:grpSp>
        <p:nvGrpSpPr>
          <p:cNvPr id="41" name="Group 40">
            <a:extLst>
              <a:ext uri="{FF2B5EF4-FFF2-40B4-BE49-F238E27FC236}">
                <a16:creationId xmlns:a16="http://schemas.microsoft.com/office/drawing/2014/main" id="{A6BF7233-3FA0-4E1C-B665-62FB3AD683FE}"/>
              </a:ext>
            </a:extLst>
          </p:cNvPr>
          <p:cNvGrpSpPr/>
          <p:nvPr/>
        </p:nvGrpSpPr>
        <p:grpSpPr>
          <a:xfrm>
            <a:off x="9007564" y="2429235"/>
            <a:ext cx="1555241" cy="2351956"/>
            <a:chOff x="7233314" y="2333616"/>
            <a:chExt cx="1555682" cy="2352623"/>
          </a:xfrm>
          <a:effectLst/>
        </p:grpSpPr>
        <p:sp>
          <p:nvSpPr>
            <p:cNvPr id="44" name="Oval 43">
              <a:extLst>
                <a:ext uri="{FF2B5EF4-FFF2-40B4-BE49-F238E27FC236}">
                  <a16:creationId xmlns:a16="http://schemas.microsoft.com/office/drawing/2014/main" id="{9071C593-1573-4DC0-83E9-F26C60AF6FDA}"/>
                </a:ext>
              </a:extLst>
            </p:cNvPr>
            <p:cNvSpPr/>
            <p:nvPr/>
          </p:nvSpPr>
          <p:spPr bwMode="auto">
            <a:xfrm>
              <a:off x="7487920" y="2333616"/>
              <a:ext cx="1051560" cy="1051560"/>
            </a:xfrm>
            <a:prstGeom prst="ellipse">
              <a:avLst/>
            </a:prstGeom>
            <a:solidFill>
              <a:srgbClr val="14848F"/>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02" tIns="131603" rIns="164502" bIns="131603" numCol="1" spcCol="0" rtlCol="0" fromWordArt="0" anchor="ctr" anchorCtr="0" forceAA="0" compatLnSpc="1">
              <a:prstTxWarp prst="textNoShape">
                <a:avLst/>
              </a:prstTxWarp>
              <a:noAutofit/>
            </a:bodyPr>
            <a:lstStyle/>
            <a:p>
              <a:pPr marL="0" marR="0" lvl="0" indent="0" algn="l" defTabSz="838651"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43" name="Rectangle 42">
              <a:extLst>
                <a:ext uri="{FF2B5EF4-FFF2-40B4-BE49-F238E27FC236}">
                  <a16:creationId xmlns:a16="http://schemas.microsoft.com/office/drawing/2014/main" id="{36B8F1B8-8FD2-4CD6-803B-E4CC828F4287}"/>
                </a:ext>
              </a:extLst>
            </p:cNvPr>
            <p:cNvSpPr/>
            <p:nvPr/>
          </p:nvSpPr>
          <p:spPr bwMode="auto">
            <a:xfrm>
              <a:off x="7233314" y="3637428"/>
              <a:ext cx="1555682" cy="10488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800" b="1" i="0" u="none" strike="noStrike" kern="1200" cap="none" spc="0" normalizeH="0" baseline="0" noProof="0">
                  <a:ln>
                    <a:noFill/>
                  </a:ln>
                  <a:solidFill>
                    <a:srgbClr val="1A1A1A"/>
                  </a:solidFill>
                  <a:effectLst/>
                  <a:uLnTx/>
                  <a:uFillTx/>
                  <a:latin typeface="Segoe UI"/>
                  <a:ea typeface="+mn-ea"/>
                  <a:cs typeface="Segoe UI" pitchFamily="34" charset="0"/>
                </a:rPr>
                <a:t>Power Virtual Agents</a:t>
              </a:r>
            </a:p>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Intelligent virtual agents</a:t>
              </a:r>
            </a:p>
          </p:txBody>
        </p:sp>
      </p:grpSp>
      <p:pic>
        <p:nvPicPr>
          <p:cNvPr id="6" name="Picture 5" descr="A picture containing drawing&#10;&#10;Description automatically generated">
            <a:extLst>
              <a:ext uri="{FF2B5EF4-FFF2-40B4-BE49-F238E27FC236}">
                <a16:creationId xmlns:a16="http://schemas.microsoft.com/office/drawing/2014/main" id="{F690597A-6B3C-4A98-B6A1-0FE58ED99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394" y="2694177"/>
            <a:ext cx="553237" cy="553237"/>
          </a:xfrm>
          <a:prstGeom prst="rect">
            <a:avLst/>
          </a:prstGeom>
        </p:spPr>
      </p:pic>
      <p:sp>
        <p:nvSpPr>
          <p:cNvPr id="49" name="Rectangle 48">
            <a:extLst>
              <a:ext uri="{FF2B5EF4-FFF2-40B4-BE49-F238E27FC236}">
                <a16:creationId xmlns:a16="http://schemas.microsoft.com/office/drawing/2014/main" id="{190B96B7-8807-41BB-BD62-FC84902D23FD}"/>
              </a:ext>
            </a:extLst>
          </p:cNvPr>
          <p:cNvSpPr/>
          <p:nvPr/>
        </p:nvSpPr>
        <p:spPr>
          <a:xfrm>
            <a:off x="561888" y="1093569"/>
            <a:ext cx="10992076" cy="307777"/>
          </a:xfrm>
          <a:prstGeom prst="rect">
            <a:avLst/>
          </a:prstGeom>
          <a:noFill/>
          <a:ln w="9525" cap="flat" cmpd="sng" algn="ctr">
            <a:noFill/>
            <a:prstDash val="dash"/>
          </a:ln>
          <a:effectLst/>
        </p:spPr>
        <p:txBody>
          <a:bodyPr wrap="square" lIns="0" tIns="0" rIns="0" bIns="0" rtlCol="0" anchor="ctr" anchorCtr="0">
            <a:spAutoFit/>
          </a:bodyPr>
          <a:lstStyle/>
          <a:p>
            <a:pPr marL="0" marR="0" lvl="0" indent="0" algn="l" defTabSz="913523"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1A1A1A"/>
                </a:solidFill>
                <a:effectLst/>
                <a:uLnTx/>
                <a:uFillTx/>
                <a:latin typeface="Segoe UI Semilight"/>
                <a:ea typeface="+mn-ea"/>
                <a:cs typeface="Segoe UI Semilight"/>
              </a:rPr>
              <a:t>The low-code platform that spans Office 365, Azure, Dynamics 365, and standalone applications</a:t>
            </a:r>
          </a:p>
        </p:txBody>
      </p:sp>
      <p:grpSp>
        <p:nvGrpSpPr>
          <p:cNvPr id="2" name="Group 1">
            <a:extLst>
              <a:ext uri="{FF2B5EF4-FFF2-40B4-BE49-F238E27FC236}">
                <a16:creationId xmlns:a16="http://schemas.microsoft.com/office/drawing/2014/main" id="{43F28516-5338-49F7-B4D9-03D344404671}"/>
              </a:ext>
            </a:extLst>
          </p:cNvPr>
          <p:cNvGrpSpPr/>
          <p:nvPr/>
        </p:nvGrpSpPr>
        <p:grpSpPr>
          <a:xfrm>
            <a:off x="3598846" y="4686064"/>
            <a:ext cx="5053602" cy="1607164"/>
            <a:chOff x="3598846" y="4686064"/>
            <a:chExt cx="5053602" cy="1607164"/>
          </a:xfrm>
        </p:grpSpPr>
        <p:sp>
          <p:nvSpPr>
            <p:cNvPr id="125" name="Rectangle 42">
              <a:extLst>
                <a:ext uri="{FF2B5EF4-FFF2-40B4-BE49-F238E27FC236}">
                  <a16:creationId xmlns:a16="http://schemas.microsoft.com/office/drawing/2014/main" id="{E1B4EA56-C12E-4AE8-B6FC-5D196CA26DBF}"/>
                </a:ext>
              </a:extLst>
            </p:cNvPr>
            <p:cNvSpPr/>
            <p:nvPr/>
          </p:nvSpPr>
          <p:spPr bwMode="auto">
            <a:xfrm flipV="1">
              <a:off x="3918861" y="4686070"/>
              <a:ext cx="4405735" cy="329847"/>
            </a:xfrm>
            <a:custGeom>
              <a:avLst/>
              <a:gdLst>
                <a:gd name="connsiteX0" fmla="*/ 0 w 3416203"/>
                <a:gd name="connsiteY0" fmla="*/ 0 h 765279"/>
                <a:gd name="connsiteX1" fmla="*/ 3416203 w 3416203"/>
                <a:gd name="connsiteY1" fmla="*/ 0 h 765279"/>
                <a:gd name="connsiteX2" fmla="*/ 3416203 w 3416203"/>
                <a:gd name="connsiteY2" fmla="*/ 765279 h 765279"/>
                <a:gd name="connsiteX3" fmla="*/ 0 w 3416203"/>
                <a:gd name="connsiteY3" fmla="*/ 765279 h 765279"/>
                <a:gd name="connsiteX4" fmla="*/ 0 w 3416203"/>
                <a:gd name="connsiteY4" fmla="*/ 0 h 765279"/>
                <a:gd name="connsiteX0" fmla="*/ 3416203 w 3507643"/>
                <a:gd name="connsiteY0" fmla="*/ 0 h 765279"/>
                <a:gd name="connsiteX1" fmla="*/ 3416203 w 3507643"/>
                <a:gd name="connsiteY1" fmla="*/ 765279 h 765279"/>
                <a:gd name="connsiteX2" fmla="*/ 0 w 3507643"/>
                <a:gd name="connsiteY2" fmla="*/ 765279 h 765279"/>
                <a:gd name="connsiteX3" fmla="*/ 0 w 3507643"/>
                <a:gd name="connsiteY3" fmla="*/ 0 h 765279"/>
                <a:gd name="connsiteX4" fmla="*/ 3507643 w 3507643"/>
                <a:gd name="connsiteY4" fmla="*/ 91440 h 765279"/>
                <a:gd name="connsiteX0" fmla="*/ 3416203 w 3416203"/>
                <a:gd name="connsiteY0" fmla="*/ 0 h 765279"/>
                <a:gd name="connsiteX1" fmla="*/ 3416203 w 3416203"/>
                <a:gd name="connsiteY1" fmla="*/ 765279 h 765279"/>
                <a:gd name="connsiteX2" fmla="*/ 0 w 3416203"/>
                <a:gd name="connsiteY2" fmla="*/ 765279 h 765279"/>
                <a:gd name="connsiteX3" fmla="*/ 0 w 3416203"/>
                <a:gd name="connsiteY3" fmla="*/ 0 h 765279"/>
              </a:gdLst>
              <a:ahLst/>
              <a:cxnLst>
                <a:cxn ang="0">
                  <a:pos x="connsiteX0" y="connsiteY0"/>
                </a:cxn>
                <a:cxn ang="0">
                  <a:pos x="connsiteX1" y="connsiteY1"/>
                </a:cxn>
                <a:cxn ang="0">
                  <a:pos x="connsiteX2" y="connsiteY2"/>
                </a:cxn>
                <a:cxn ang="0">
                  <a:pos x="connsiteX3" y="connsiteY3"/>
                </a:cxn>
              </a:cxnLst>
              <a:rect l="l" t="t" r="r" b="b"/>
              <a:pathLst>
                <a:path w="3416203" h="765279">
                  <a:moveTo>
                    <a:pt x="3416203" y="0"/>
                  </a:moveTo>
                  <a:lnTo>
                    <a:pt x="3416203" y="765279"/>
                  </a:lnTo>
                  <a:lnTo>
                    <a:pt x="0" y="765279"/>
                  </a:lnTo>
                  <a:lnTo>
                    <a:pt x="0" y="0"/>
                  </a:lnTo>
                </a:path>
              </a:pathLst>
            </a:custGeom>
            <a:ln w="15875">
              <a:solidFill>
                <a:schemeClr val="tx1"/>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l"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a:extLst>
                <a:ext uri="{FF2B5EF4-FFF2-40B4-BE49-F238E27FC236}">
                  <a16:creationId xmlns:a16="http://schemas.microsoft.com/office/drawing/2014/main" id="{28FA43D3-DAC8-43B6-9175-8CDF494EDFC5}"/>
                </a:ext>
              </a:extLst>
            </p:cNvPr>
            <p:cNvSpPr/>
            <p:nvPr/>
          </p:nvSpPr>
          <p:spPr bwMode="auto">
            <a:xfrm>
              <a:off x="8048575" y="5882748"/>
              <a:ext cx="552039" cy="1967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Common</a:t>
              </a:r>
              <a:b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b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Data Service</a:t>
              </a:r>
            </a:p>
          </p:txBody>
        </p:sp>
        <p:sp>
          <p:nvSpPr>
            <p:cNvPr id="36" name="Rectangle 35">
              <a:extLst>
                <a:ext uri="{FF2B5EF4-FFF2-40B4-BE49-F238E27FC236}">
                  <a16:creationId xmlns:a16="http://schemas.microsoft.com/office/drawing/2014/main" id="{FA807B61-C0AF-491F-9476-BCCE77C58688}"/>
                </a:ext>
              </a:extLst>
            </p:cNvPr>
            <p:cNvSpPr/>
            <p:nvPr/>
          </p:nvSpPr>
          <p:spPr bwMode="auto">
            <a:xfrm>
              <a:off x="3598846" y="5847584"/>
              <a:ext cx="552039" cy="4456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Data</a:t>
              </a:r>
              <a:b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b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connectors</a:t>
              </a:r>
            </a:p>
          </p:txBody>
        </p:sp>
        <p:pic>
          <p:nvPicPr>
            <p:cNvPr id="5" name="Graphic 4">
              <a:extLst>
                <a:ext uri="{FF2B5EF4-FFF2-40B4-BE49-F238E27FC236}">
                  <a16:creationId xmlns:a16="http://schemas.microsoft.com/office/drawing/2014/main" id="{DFF9E895-FAAD-41E1-B07D-80A674FE1F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96743" y="5118868"/>
              <a:ext cx="655705" cy="655705"/>
            </a:xfrm>
            <a:prstGeom prst="rect">
              <a:avLst/>
            </a:prstGeom>
          </p:spPr>
        </p:pic>
        <p:sp>
          <p:nvSpPr>
            <p:cNvPr id="52" name="plug" title="Icon of a power plug showing an A to B connection">
              <a:extLst>
                <a:ext uri="{FF2B5EF4-FFF2-40B4-BE49-F238E27FC236}">
                  <a16:creationId xmlns:a16="http://schemas.microsoft.com/office/drawing/2014/main" id="{08E9A98E-D227-41E2-8D4C-406C42F7DD12}"/>
                </a:ext>
              </a:extLst>
            </p:cNvPr>
            <p:cNvSpPr>
              <a:spLocks noChangeAspect="1" noEditPoints="1"/>
            </p:cNvSpPr>
            <p:nvPr/>
          </p:nvSpPr>
          <p:spPr bwMode="auto">
            <a:xfrm>
              <a:off x="3611119" y="5029808"/>
              <a:ext cx="615483" cy="583406"/>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9050">
              <a:solidFill>
                <a:schemeClr val="tx1"/>
              </a:solidFill>
              <a:headEnd/>
              <a:tailEnd/>
            </a:ln>
          </p:spPr>
          <p:style>
            <a:lnRef idx="1">
              <a:schemeClr val="dk1"/>
            </a:lnRef>
            <a:fillRef idx="0">
              <a:schemeClr val="dk1"/>
            </a:fillRef>
            <a:effectRef idx="0">
              <a:schemeClr val="dk1"/>
            </a:effectRef>
            <a:fontRef idx="minor">
              <a:schemeClr val="tx1"/>
            </a:fontRef>
          </p:style>
          <p:txBody>
            <a:bodyPr vert="horz" wrap="square" lIns="91414" tIns="45706" rIns="91414" bIns="45706"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marL="0" marR="0" lvl="0" indent="0" algn="ctr" defTabSz="914049"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pic>
          <p:nvPicPr>
            <p:cNvPr id="3" name="Graphic 2">
              <a:extLst>
                <a:ext uri="{FF2B5EF4-FFF2-40B4-BE49-F238E27FC236}">
                  <a16:creationId xmlns:a16="http://schemas.microsoft.com/office/drawing/2014/main" id="{8CEF11E0-9187-4794-94D0-A9497286CF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3072" y="5118868"/>
              <a:ext cx="700873" cy="719646"/>
            </a:xfrm>
            <a:prstGeom prst="rect">
              <a:avLst/>
            </a:prstGeom>
          </p:spPr>
        </p:pic>
        <p:grpSp>
          <p:nvGrpSpPr>
            <p:cNvPr id="45" name="Group 44">
              <a:extLst>
                <a:ext uri="{FF2B5EF4-FFF2-40B4-BE49-F238E27FC236}">
                  <a16:creationId xmlns:a16="http://schemas.microsoft.com/office/drawing/2014/main" id="{10564AC1-CE23-4D08-882C-02C844AD60E3}"/>
                </a:ext>
              </a:extLst>
            </p:cNvPr>
            <p:cNvGrpSpPr/>
            <p:nvPr/>
          </p:nvGrpSpPr>
          <p:grpSpPr>
            <a:xfrm>
              <a:off x="5879090" y="4686064"/>
              <a:ext cx="552039" cy="1542599"/>
              <a:chOff x="5784065" y="4859576"/>
              <a:chExt cx="552196" cy="1543038"/>
            </a:xfrm>
          </p:grpSpPr>
          <p:sp>
            <p:nvSpPr>
              <p:cNvPr id="46" name="Rectangle 45">
                <a:extLst>
                  <a:ext uri="{FF2B5EF4-FFF2-40B4-BE49-F238E27FC236}">
                    <a16:creationId xmlns:a16="http://schemas.microsoft.com/office/drawing/2014/main" id="{72BC886B-71D6-482A-886D-4DD48ACDF75B}"/>
                  </a:ext>
                </a:extLst>
              </p:cNvPr>
              <p:cNvSpPr/>
              <p:nvPr/>
            </p:nvSpPr>
            <p:spPr bwMode="auto">
              <a:xfrm>
                <a:off x="5784065" y="6205764"/>
                <a:ext cx="552196" cy="1968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ts val="40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AI Builder</a:t>
                </a:r>
              </a:p>
            </p:txBody>
          </p:sp>
          <p:cxnSp>
            <p:nvCxnSpPr>
              <p:cNvPr id="47" name="Straight Connector 46">
                <a:extLst>
                  <a:ext uri="{FF2B5EF4-FFF2-40B4-BE49-F238E27FC236}">
                    <a16:creationId xmlns:a16="http://schemas.microsoft.com/office/drawing/2014/main" id="{AE41A5B8-43CB-4CA0-ABCB-BEF90927F13A}"/>
                  </a:ext>
                </a:extLst>
              </p:cNvPr>
              <p:cNvCxnSpPr>
                <a:cxnSpLocks/>
              </p:cNvCxnSpPr>
              <p:nvPr/>
            </p:nvCxnSpPr>
            <p:spPr>
              <a:xfrm>
                <a:off x="6038779" y="4859576"/>
                <a:ext cx="0" cy="329941"/>
              </a:xfrm>
              <a:prstGeom prst="line">
                <a:avLst/>
              </a:prstGeom>
              <a:ln w="15875">
                <a:solidFill>
                  <a:schemeClr val="tx1"/>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364210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Oval 109">
            <a:extLst>
              <a:ext uri="{FF2B5EF4-FFF2-40B4-BE49-F238E27FC236}">
                <a16:creationId xmlns:a16="http://schemas.microsoft.com/office/drawing/2014/main" id="{F6EB6220-44DF-4D65-AB5F-908AA6863E8D}"/>
              </a:ext>
            </a:extLst>
          </p:cNvPr>
          <p:cNvSpPr/>
          <p:nvPr/>
        </p:nvSpPr>
        <p:spPr bwMode="auto">
          <a:xfrm rot="5400000" flipV="1">
            <a:off x="2468341" y="3265203"/>
            <a:ext cx="3143985" cy="1619015"/>
          </a:xfrm>
          <a:custGeom>
            <a:avLst/>
            <a:gdLst>
              <a:gd name="connsiteX0" fmla="*/ 0 w 4439378"/>
              <a:gd name="connsiteY0" fmla="*/ 2219689 h 4439378"/>
              <a:gd name="connsiteX1" fmla="*/ 2219689 w 4439378"/>
              <a:gd name="connsiteY1" fmla="*/ 0 h 4439378"/>
              <a:gd name="connsiteX2" fmla="*/ 4439378 w 4439378"/>
              <a:gd name="connsiteY2" fmla="*/ 2219689 h 4439378"/>
              <a:gd name="connsiteX3" fmla="*/ 2219689 w 4439378"/>
              <a:gd name="connsiteY3" fmla="*/ 4439378 h 4439378"/>
              <a:gd name="connsiteX4" fmla="*/ 0 w 4439378"/>
              <a:gd name="connsiteY4" fmla="*/ 2219689 h 4439378"/>
              <a:gd name="connsiteX0" fmla="*/ 2219689 w 4439378"/>
              <a:gd name="connsiteY0" fmla="*/ 4439378 h 4530818"/>
              <a:gd name="connsiteX1" fmla="*/ 0 w 4439378"/>
              <a:gd name="connsiteY1" fmla="*/ 2219689 h 4530818"/>
              <a:gd name="connsiteX2" fmla="*/ 2219689 w 4439378"/>
              <a:gd name="connsiteY2" fmla="*/ 0 h 4530818"/>
              <a:gd name="connsiteX3" fmla="*/ 4439378 w 4439378"/>
              <a:gd name="connsiteY3" fmla="*/ 2219689 h 4530818"/>
              <a:gd name="connsiteX4" fmla="*/ 2311129 w 4439378"/>
              <a:gd name="connsiteY4" fmla="*/ 4530818 h 4530818"/>
              <a:gd name="connsiteX0" fmla="*/ 2219689 w 4439378"/>
              <a:gd name="connsiteY0" fmla="*/ 4439378 h 4439378"/>
              <a:gd name="connsiteX1" fmla="*/ 0 w 4439378"/>
              <a:gd name="connsiteY1" fmla="*/ 2219689 h 4439378"/>
              <a:gd name="connsiteX2" fmla="*/ 2219689 w 4439378"/>
              <a:gd name="connsiteY2" fmla="*/ 0 h 4439378"/>
              <a:gd name="connsiteX3" fmla="*/ 4439378 w 4439378"/>
              <a:gd name="connsiteY3" fmla="*/ 2219689 h 4439378"/>
              <a:gd name="connsiteX0" fmla="*/ 0 w 4439378"/>
              <a:gd name="connsiteY0" fmla="*/ 2219689 h 2219689"/>
              <a:gd name="connsiteX1" fmla="*/ 2219689 w 4439378"/>
              <a:gd name="connsiteY1" fmla="*/ 0 h 2219689"/>
              <a:gd name="connsiteX2" fmla="*/ 4439378 w 4439378"/>
              <a:gd name="connsiteY2" fmla="*/ 2219689 h 2219689"/>
            </a:gdLst>
            <a:ahLst/>
            <a:cxnLst>
              <a:cxn ang="0">
                <a:pos x="connsiteX0" y="connsiteY0"/>
              </a:cxn>
              <a:cxn ang="0">
                <a:pos x="connsiteX1" y="connsiteY1"/>
              </a:cxn>
              <a:cxn ang="0">
                <a:pos x="connsiteX2" y="connsiteY2"/>
              </a:cxn>
            </a:cxnLst>
            <a:rect l="l" t="t" r="r" b="b"/>
            <a:pathLst>
              <a:path w="4439378" h="2219689">
                <a:moveTo>
                  <a:pt x="0" y="2219689"/>
                </a:moveTo>
                <a:cubicBezTo>
                  <a:pt x="0" y="993789"/>
                  <a:pt x="993789" y="0"/>
                  <a:pt x="2219689" y="0"/>
                </a:cubicBezTo>
                <a:cubicBezTo>
                  <a:pt x="3445589" y="0"/>
                  <a:pt x="4439378" y="993789"/>
                  <a:pt x="4439378" y="2219689"/>
                </a:cubicBezTo>
              </a:path>
            </a:pathLst>
          </a:custGeom>
          <a:ln w="15875">
            <a:solidFill>
              <a:schemeClr val="tx1">
                <a:lumMod val="50000"/>
                <a:lumOff val="5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Oval 109">
            <a:extLst>
              <a:ext uri="{FF2B5EF4-FFF2-40B4-BE49-F238E27FC236}">
                <a16:creationId xmlns:a16="http://schemas.microsoft.com/office/drawing/2014/main" id="{DC1A1C90-E859-4885-8039-1585F08A6029}"/>
              </a:ext>
            </a:extLst>
          </p:cNvPr>
          <p:cNvSpPr/>
          <p:nvPr/>
        </p:nvSpPr>
        <p:spPr bwMode="auto">
          <a:xfrm rot="5400000" flipH="1">
            <a:off x="6976233" y="3380167"/>
            <a:ext cx="3022042" cy="1511020"/>
          </a:xfrm>
          <a:custGeom>
            <a:avLst/>
            <a:gdLst>
              <a:gd name="connsiteX0" fmla="*/ 0 w 4439378"/>
              <a:gd name="connsiteY0" fmla="*/ 2219689 h 4439378"/>
              <a:gd name="connsiteX1" fmla="*/ 2219689 w 4439378"/>
              <a:gd name="connsiteY1" fmla="*/ 0 h 4439378"/>
              <a:gd name="connsiteX2" fmla="*/ 4439378 w 4439378"/>
              <a:gd name="connsiteY2" fmla="*/ 2219689 h 4439378"/>
              <a:gd name="connsiteX3" fmla="*/ 2219689 w 4439378"/>
              <a:gd name="connsiteY3" fmla="*/ 4439378 h 4439378"/>
              <a:gd name="connsiteX4" fmla="*/ 0 w 4439378"/>
              <a:gd name="connsiteY4" fmla="*/ 2219689 h 4439378"/>
              <a:gd name="connsiteX0" fmla="*/ 2219689 w 4439378"/>
              <a:gd name="connsiteY0" fmla="*/ 4439378 h 4530818"/>
              <a:gd name="connsiteX1" fmla="*/ 0 w 4439378"/>
              <a:gd name="connsiteY1" fmla="*/ 2219689 h 4530818"/>
              <a:gd name="connsiteX2" fmla="*/ 2219689 w 4439378"/>
              <a:gd name="connsiteY2" fmla="*/ 0 h 4530818"/>
              <a:gd name="connsiteX3" fmla="*/ 4439378 w 4439378"/>
              <a:gd name="connsiteY3" fmla="*/ 2219689 h 4530818"/>
              <a:gd name="connsiteX4" fmla="*/ 2311129 w 4439378"/>
              <a:gd name="connsiteY4" fmla="*/ 4530818 h 4530818"/>
              <a:gd name="connsiteX0" fmla="*/ 2219689 w 4439378"/>
              <a:gd name="connsiteY0" fmla="*/ 4439378 h 4439378"/>
              <a:gd name="connsiteX1" fmla="*/ 0 w 4439378"/>
              <a:gd name="connsiteY1" fmla="*/ 2219689 h 4439378"/>
              <a:gd name="connsiteX2" fmla="*/ 2219689 w 4439378"/>
              <a:gd name="connsiteY2" fmla="*/ 0 h 4439378"/>
              <a:gd name="connsiteX3" fmla="*/ 4439378 w 4439378"/>
              <a:gd name="connsiteY3" fmla="*/ 2219689 h 4439378"/>
              <a:gd name="connsiteX0" fmla="*/ 0 w 4439378"/>
              <a:gd name="connsiteY0" fmla="*/ 2219689 h 2219689"/>
              <a:gd name="connsiteX1" fmla="*/ 2219689 w 4439378"/>
              <a:gd name="connsiteY1" fmla="*/ 0 h 2219689"/>
              <a:gd name="connsiteX2" fmla="*/ 4439378 w 4439378"/>
              <a:gd name="connsiteY2" fmla="*/ 2219689 h 2219689"/>
            </a:gdLst>
            <a:ahLst/>
            <a:cxnLst>
              <a:cxn ang="0">
                <a:pos x="connsiteX0" y="connsiteY0"/>
              </a:cxn>
              <a:cxn ang="0">
                <a:pos x="connsiteX1" y="connsiteY1"/>
              </a:cxn>
              <a:cxn ang="0">
                <a:pos x="connsiteX2" y="connsiteY2"/>
              </a:cxn>
            </a:cxnLst>
            <a:rect l="l" t="t" r="r" b="b"/>
            <a:pathLst>
              <a:path w="4439378" h="2219689">
                <a:moveTo>
                  <a:pt x="0" y="2219689"/>
                </a:moveTo>
                <a:cubicBezTo>
                  <a:pt x="0" y="993789"/>
                  <a:pt x="993789" y="0"/>
                  <a:pt x="2219689" y="0"/>
                </a:cubicBezTo>
                <a:cubicBezTo>
                  <a:pt x="3445589" y="0"/>
                  <a:pt x="4439378" y="993789"/>
                  <a:pt x="4439378" y="2219689"/>
                </a:cubicBezTo>
              </a:path>
            </a:pathLst>
          </a:custGeom>
          <a:ln w="15875">
            <a:solidFill>
              <a:schemeClr val="tx1">
                <a:lumMod val="50000"/>
                <a:lumOff val="5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114" name="Oval 113">
            <a:extLst>
              <a:ext uri="{FF2B5EF4-FFF2-40B4-BE49-F238E27FC236}">
                <a16:creationId xmlns:a16="http://schemas.microsoft.com/office/drawing/2014/main" id="{6849B53C-50E3-46AD-AFD6-4A29D8EAFAB7}"/>
              </a:ext>
            </a:extLst>
          </p:cNvPr>
          <p:cNvSpPr/>
          <p:nvPr/>
        </p:nvSpPr>
        <p:spPr bwMode="auto">
          <a:xfrm>
            <a:off x="6576297" y="1972599"/>
            <a:ext cx="1184716" cy="118471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115" name="Oval 114">
            <a:extLst>
              <a:ext uri="{FF2B5EF4-FFF2-40B4-BE49-F238E27FC236}">
                <a16:creationId xmlns:a16="http://schemas.microsoft.com/office/drawing/2014/main" id="{08CBFF88-1145-445E-A1AC-6754A2F7E4F9}"/>
              </a:ext>
            </a:extLst>
          </p:cNvPr>
          <p:cNvSpPr/>
          <p:nvPr/>
        </p:nvSpPr>
        <p:spPr bwMode="auto">
          <a:xfrm>
            <a:off x="4368385" y="1972599"/>
            <a:ext cx="1184716" cy="118471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FDD7FB9C-104E-484F-A142-FFD3D1147E91}"/>
              </a:ext>
            </a:extLst>
          </p:cNvPr>
          <p:cNvSpPr txBox="1">
            <a:spLocks/>
          </p:cNvSpPr>
          <p:nvPr/>
        </p:nvSpPr>
        <p:spPr>
          <a:xfrm>
            <a:off x="2903439" y="385679"/>
            <a:ext cx="6423746" cy="553998"/>
          </a:xfrm>
          <a:prstGeom prst="rect">
            <a:avLst/>
          </a:prstGeom>
        </p:spPr>
        <p:txBody>
          <a:bodyPr vert="horz" wrap="non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chemeClr val="tx1"/>
                </a:solidFill>
                <a:effectLst/>
                <a:uLnTx/>
                <a:uFillTx/>
                <a:latin typeface="Segoe UI Semibold"/>
                <a:ea typeface="+mn-ea"/>
                <a:cs typeface="Segoe UI" pitchFamily="34" charset="0"/>
              </a:rPr>
              <a:t>Develop faster than ever before</a:t>
            </a:r>
          </a:p>
        </p:txBody>
      </p:sp>
      <p:cxnSp>
        <p:nvCxnSpPr>
          <p:cNvPr id="35" name="Straight Connector 34">
            <a:extLst>
              <a:ext uri="{FF2B5EF4-FFF2-40B4-BE49-F238E27FC236}">
                <a16:creationId xmlns:a16="http://schemas.microsoft.com/office/drawing/2014/main" id="{005CF0F6-CDCB-4F92-B963-735DF1CB13D1}"/>
              </a:ext>
            </a:extLst>
          </p:cNvPr>
          <p:cNvCxnSpPr/>
          <p:nvPr/>
        </p:nvCxnSpPr>
        <p:spPr>
          <a:xfrm>
            <a:off x="2111496" y="3224721"/>
            <a:ext cx="7496175" cy="0"/>
          </a:xfrm>
          <a:prstGeom prst="line">
            <a:avLst/>
          </a:prstGeom>
          <a:ln w="15875">
            <a:solidFill>
              <a:schemeClr val="bg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4C7EDB8-A88C-4A89-9016-AD39709358B1}"/>
              </a:ext>
            </a:extLst>
          </p:cNvPr>
          <p:cNvCxnSpPr/>
          <p:nvPr/>
        </p:nvCxnSpPr>
        <p:spPr>
          <a:xfrm>
            <a:off x="2111496" y="4594733"/>
            <a:ext cx="7496175" cy="0"/>
          </a:xfrm>
          <a:prstGeom prst="line">
            <a:avLst/>
          </a:prstGeom>
          <a:ln w="15875">
            <a:solidFill>
              <a:schemeClr val="bg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A2D818-B3F9-400D-B13C-665F5B9E3AD8}"/>
              </a:ext>
            </a:extLst>
          </p:cNvPr>
          <p:cNvCxnSpPr/>
          <p:nvPr/>
        </p:nvCxnSpPr>
        <p:spPr>
          <a:xfrm>
            <a:off x="2111496" y="5964746"/>
            <a:ext cx="7496175" cy="0"/>
          </a:xfrm>
          <a:prstGeom prst="line">
            <a:avLst/>
          </a:prstGeom>
          <a:ln w="15875">
            <a:solidFill>
              <a:schemeClr val="bg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BE7E73A-55A1-4FDE-B198-CFDAA88314C6}"/>
              </a:ext>
            </a:extLst>
          </p:cNvPr>
          <p:cNvSpPr/>
          <p:nvPr/>
        </p:nvSpPr>
        <p:spPr bwMode="auto">
          <a:xfrm>
            <a:off x="1971797" y="2441894"/>
            <a:ext cx="1930400" cy="3077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Power</a:t>
            </a:r>
            <a:b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b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Platform</a:t>
            </a:r>
          </a:p>
        </p:txBody>
      </p:sp>
      <p:sp>
        <p:nvSpPr>
          <p:cNvPr id="75" name="Rectangle 74">
            <a:extLst>
              <a:ext uri="{FF2B5EF4-FFF2-40B4-BE49-F238E27FC236}">
                <a16:creationId xmlns:a16="http://schemas.microsoft.com/office/drawing/2014/main" id="{C60A7F67-D8D0-4BFA-81D1-31A425BFFCB6}"/>
              </a:ext>
            </a:extLst>
          </p:cNvPr>
          <p:cNvSpPr/>
          <p:nvPr/>
        </p:nvSpPr>
        <p:spPr bwMode="auto">
          <a:xfrm>
            <a:off x="1971797" y="3755839"/>
            <a:ext cx="1930400" cy="3077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Azure </a:t>
            </a:r>
            <a:b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b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services</a:t>
            </a:r>
          </a:p>
        </p:txBody>
      </p:sp>
      <p:sp>
        <p:nvSpPr>
          <p:cNvPr id="76" name="Rectangle 75">
            <a:extLst>
              <a:ext uri="{FF2B5EF4-FFF2-40B4-BE49-F238E27FC236}">
                <a16:creationId xmlns:a16="http://schemas.microsoft.com/office/drawing/2014/main" id="{3EE8E3A7-D28B-49F6-9862-3ADC8B4BD965}"/>
              </a:ext>
            </a:extLst>
          </p:cNvPr>
          <p:cNvSpPr/>
          <p:nvPr/>
        </p:nvSpPr>
        <p:spPr bwMode="auto">
          <a:xfrm>
            <a:off x="1971797" y="5125851"/>
            <a:ext cx="2065348" cy="3077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Azure Data Services</a:t>
            </a:r>
          </a:p>
        </p:txBody>
      </p:sp>
      <p:sp>
        <p:nvSpPr>
          <p:cNvPr id="45" name="Rectangle 44">
            <a:extLst>
              <a:ext uri="{FF2B5EF4-FFF2-40B4-BE49-F238E27FC236}">
                <a16:creationId xmlns:a16="http://schemas.microsoft.com/office/drawing/2014/main" id="{31C4964B-B374-4838-A2ED-1D3345C20BE7}"/>
              </a:ext>
            </a:extLst>
          </p:cNvPr>
          <p:cNvSpPr/>
          <p:nvPr/>
        </p:nvSpPr>
        <p:spPr bwMode="auto">
          <a:xfrm>
            <a:off x="9747371" y="2203957"/>
            <a:ext cx="158873" cy="866778"/>
          </a:xfrm>
          <a:custGeom>
            <a:avLst/>
            <a:gdLst>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0 w 844403"/>
              <a:gd name="connsiteY4" fmla="*/ 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91440 w 844403"/>
              <a:gd name="connsiteY4" fmla="*/ 9144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Lst>
            <a:ahLst/>
            <a:cxnLst>
              <a:cxn ang="0">
                <a:pos x="connsiteX0" y="connsiteY0"/>
              </a:cxn>
              <a:cxn ang="0">
                <a:pos x="connsiteX1" y="connsiteY1"/>
              </a:cxn>
              <a:cxn ang="0">
                <a:pos x="connsiteX2" y="connsiteY2"/>
              </a:cxn>
              <a:cxn ang="0">
                <a:pos x="connsiteX3" y="connsiteY3"/>
              </a:cxn>
            </a:cxnLst>
            <a:rect l="l" t="t" r="r" b="b"/>
            <a:pathLst>
              <a:path w="844403" h="1219200">
                <a:moveTo>
                  <a:pt x="0" y="0"/>
                </a:moveTo>
                <a:lnTo>
                  <a:pt x="844403" y="0"/>
                </a:lnTo>
                <a:lnTo>
                  <a:pt x="844403" y="1219200"/>
                </a:lnTo>
                <a:lnTo>
                  <a:pt x="0" y="1219200"/>
                </a:lnTo>
              </a:path>
            </a:pathLst>
          </a:cu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ectangle 44">
            <a:extLst>
              <a:ext uri="{FF2B5EF4-FFF2-40B4-BE49-F238E27FC236}">
                <a16:creationId xmlns:a16="http://schemas.microsoft.com/office/drawing/2014/main" id="{6FA2B741-F970-4DF6-BC21-94D91AD0394F}"/>
              </a:ext>
            </a:extLst>
          </p:cNvPr>
          <p:cNvSpPr/>
          <p:nvPr/>
        </p:nvSpPr>
        <p:spPr bwMode="auto">
          <a:xfrm>
            <a:off x="9747371" y="3325686"/>
            <a:ext cx="158873" cy="2535873"/>
          </a:xfrm>
          <a:custGeom>
            <a:avLst/>
            <a:gdLst>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0 w 844403"/>
              <a:gd name="connsiteY4" fmla="*/ 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91440 w 844403"/>
              <a:gd name="connsiteY4" fmla="*/ 9144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Lst>
            <a:ahLst/>
            <a:cxnLst>
              <a:cxn ang="0">
                <a:pos x="connsiteX0" y="connsiteY0"/>
              </a:cxn>
              <a:cxn ang="0">
                <a:pos x="connsiteX1" y="connsiteY1"/>
              </a:cxn>
              <a:cxn ang="0">
                <a:pos x="connsiteX2" y="connsiteY2"/>
              </a:cxn>
              <a:cxn ang="0">
                <a:pos x="connsiteX3" y="connsiteY3"/>
              </a:cxn>
            </a:cxnLst>
            <a:rect l="l" t="t" r="r" b="b"/>
            <a:pathLst>
              <a:path w="844403" h="1219200">
                <a:moveTo>
                  <a:pt x="0" y="0"/>
                </a:moveTo>
                <a:lnTo>
                  <a:pt x="844403" y="0"/>
                </a:lnTo>
                <a:lnTo>
                  <a:pt x="844403" y="1219200"/>
                </a:lnTo>
                <a:lnTo>
                  <a:pt x="0" y="1219200"/>
                </a:lnTo>
              </a:path>
            </a:pathLst>
          </a:cu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ectangle 81">
            <a:extLst>
              <a:ext uri="{FF2B5EF4-FFF2-40B4-BE49-F238E27FC236}">
                <a16:creationId xmlns:a16="http://schemas.microsoft.com/office/drawing/2014/main" id="{DCC83065-A3AF-4C73-8263-A2E81B535327}"/>
              </a:ext>
            </a:extLst>
          </p:cNvPr>
          <p:cNvSpPr/>
          <p:nvPr/>
        </p:nvSpPr>
        <p:spPr bwMode="auto">
          <a:xfrm>
            <a:off x="10056414" y="2483458"/>
            <a:ext cx="1930400" cy="3077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Every</a:t>
            </a:r>
            <a:b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b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Developer</a:t>
            </a:r>
          </a:p>
        </p:txBody>
      </p:sp>
      <p:sp>
        <p:nvSpPr>
          <p:cNvPr id="83" name="Rectangle 82">
            <a:extLst>
              <a:ext uri="{FF2B5EF4-FFF2-40B4-BE49-F238E27FC236}">
                <a16:creationId xmlns:a16="http://schemas.microsoft.com/office/drawing/2014/main" id="{E955EC1A-2701-4C34-975B-420FCF650B2C}"/>
              </a:ext>
            </a:extLst>
          </p:cNvPr>
          <p:cNvSpPr/>
          <p:nvPr/>
        </p:nvSpPr>
        <p:spPr bwMode="auto">
          <a:xfrm>
            <a:off x="10056414" y="4439734"/>
            <a:ext cx="1930400" cy="3077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Pro</a:t>
            </a:r>
            <a:b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br>
            <a:r>
              <a:rPr kumimoji="0" lang="en-US" sz="16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Developer</a:t>
            </a:r>
          </a:p>
        </p:txBody>
      </p:sp>
      <p:sp>
        <p:nvSpPr>
          <p:cNvPr id="46" name="Rectangle 44">
            <a:extLst>
              <a:ext uri="{FF2B5EF4-FFF2-40B4-BE49-F238E27FC236}">
                <a16:creationId xmlns:a16="http://schemas.microsoft.com/office/drawing/2014/main" id="{86FF114B-FA1F-42A5-9844-A5FA7F51A716}"/>
              </a:ext>
            </a:extLst>
          </p:cNvPr>
          <p:cNvSpPr/>
          <p:nvPr/>
        </p:nvSpPr>
        <p:spPr bwMode="auto">
          <a:xfrm rot="10800000">
            <a:off x="1743727" y="2203956"/>
            <a:ext cx="123267" cy="3657599"/>
          </a:xfrm>
          <a:custGeom>
            <a:avLst/>
            <a:gdLst>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0 w 844403"/>
              <a:gd name="connsiteY4" fmla="*/ 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91440 w 844403"/>
              <a:gd name="connsiteY4" fmla="*/ 9144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Lst>
            <a:ahLst/>
            <a:cxnLst>
              <a:cxn ang="0">
                <a:pos x="connsiteX0" y="connsiteY0"/>
              </a:cxn>
              <a:cxn ang="0">
                <a:pos x="connsiteX1" y="connsiteY1"/>
              </a:cxn>
              <a:cxn ang="0">
                <a:pos x="connsiteX2" y="connsiteY2"/>
              </a:cxn>
              <a:cxn ang="0">
                <a:pos x="connsiteX3" y="connsiteY3"/>
              </a:cxn>
            </a:cxnLst>
            <a:rect l="l" t="t" r="r" b="b"/>
            <a:pathLst>
              <a:path w="844403" h="1219200">
                <a:moveTo>
                  <a:pt x="0" y="0"/>
                </a:moveTo>
                <a:lnTo>
                  <a:pt x="844403" y="0"/>
                </a:lnTo>
                <a:lnTo>
                  <a:pt x="844403" y="1219200"/>
                </a:lnTo>
                <a:lnTo>
                  <a:pt x="0" y="1219200"/>
                </a:lnTo>
              </a:path>
            </a:pathLst>
          </a:cu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46042EAB-83B1-481A-8F09-823C81864ED9}"/>
              </a:ext>
            </a:extLst>
          </p:cNvPr>
          <p:cNvSpPr/>
          <p:nvPr/>
        </p:nvSpPr>
        <p:spPr bwMode="auto">
          <a:xfrm>
            <a:off x="370271" y="3084219"/>
            <a:ext cx="1930400" cy="3077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Azure </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DevOps</a:t>
            </a:r>
          </a:p>
        </p:txBody>
      </p:sp>
      <p:sp>
        <p:nvSpPr>
          <p:cNvPr id="116" name="Rectangle 115">
            <a:extLst>
              <a:ext uri="{FF2B5EF4-FFF2-40B4-BE49-F238E27FC236}">
                <a16:creationId xmlns:a16="http://schemas.microsoft.com/office/drawing/2014/main" id="{81A577DE-F920-463E-AACF-5F709ECC5EC8}"/>
              </a:ext>
            </a:extLst>
          </p:cNvPr>
          <p:cNvSpPr/>
          <p:nvPr/>
        </p:nvSpPr>
        <p:spPr bwMode="auto">
          <a:xfrm rot="8549602">
            <a:off x="4760012" y="5603288"/>
            <a:ext cx="118663" cy="118663"/>
          </a:xfrm>
          <a:custGeom>
            <a:avLst/>
            <a:gdLst>
              <a:gd name="connsiteX0" fmla="*/ 0 w 251286"/>
              <a:gd name="connsiteY0" fmla="*/ 0 h 251286"/>
              <a:gd name="connsiteX1" fmla="*/ 251286 w 251286"/>
              <a:gd name="connsiteY1" fmla="*/ 0 h 251286"/>
              <a:gd name="connsiteX2" fmla="*/ 251286 w 251286"/>
              <a:gd name="connsiteY2" fmla="*/ 251286 h 251286"/>
              <a:gd name="connsiteX3" fmla="*/ 0 w 251286"/>
              <a:gd name="connsiteY3" fmla="*/ 251286 h 251286"/>
              <a:gd name="connsiteX4" fmla="*/ 0 w 251286"/>
              <a:gd name="connsiteY4" fmla="*/ 0 h 251286"/>
              <a:gd name="connsiteX0" fmla="*/ 251286 w 342726"/>
              <a:gd name="connsiteY0" fmla="*/ 251286 h 342726"/>
              <a:gd name="connsiteX1" fmla="*/ 0 w 342726"/>
              <a:gd name="connsiteY1" fmla="*/ 251286 h 342726"/>
              <a:gd name="connsiteX2" fmla="*/ 0 w 342726"/>
              <a:gd name="connsiteY2" fmla="*/ 0 h 342726"/>
              <a:gd name="connsiteX3" fmla="*/ 251286 w 342726"/>
              <a:gd name="connsiteY3" fmla="*/ 0 h 342726"/>
              <a:gd name="connsiteX4" fmla="*/ 342726 w 342726"/>
              <a:gd name="connsiteY4" fmla="*/ 342726 h 342726"/>
              <a:gd name="connsiteX0" fmla="*/ 251286 w 251286"/>
              <a:gd name="connsiteY0" fmla="*/ 251286 h 251286"/>
              <a:gd name="connsiteX1" fmla="*/ 0 w 251286"/>
              <a:gd name="connsiteY1" fmla="*/ 251286 h 251286"/>
              <a:gd name="connsiteX2" fmla="*/ 0 w 251286"/>
              <a:gd name="connsiteY2" fmla="*/ 0 h 251286"/>
              <a:gd name="connsiteX3" fmla="*/ 251286 w 251286"/>
              <a:gd name="connsiteY3" fmla="*/ 0 h 251286"/>
              <a:gd name="connsiteX0" fmla="*/ 0 w 251286"/>
              <a:gd name="connsiteY0" fmla="*/ 251286 h 251286"/>
              <a:gd name="connsiteX1" fmla="*/ 0 w 251286"/>
              <a:gd name="connsiteY1" fmla="*/ 0 h 251286"/>
              <a:gd name="connsiteX2" fmla="*/ 251286 w 251286"/>
              <a:gd name="connsiteY2" fmla="*/ 0 h 251286"/>
            </a:gdLst>
            <a:ahLst/>
            <a:cxnLst>
              <a:cxn ang="0">
                <a:pos x="connsiteX0" y="connsiteY0"/>
              </a:cxn>
              <a:cxn ang="0">
                <a:pos x="connsiteX1" y="connsiteY1"/>
              </a:cxn>
              <a:cxn ang="0">
                <a:pos x="connsiteX2" y="connsiteY2"/>
              </a:cxn>
            </a:cxnLst>
            <a:rect l="l" t="t" r="r" b="b"/>
            <a:pathLst>
              <a:path w="251286" h="251286">
                <a:moveTo>
                  <a:pt x="0" y="251286"/>
                </a:moveTo>
                <a:lnTo>
                  <a:pt x="0" y="0"/>
                </a:lnTo>
                <a:lnTo>
                  <a:pt x="251286" y="0"/>
                </a:lnTo>
              </a:path>
            </a:pathLst>
          </a:custGeom>
          <a:noFill/>
          <a:ln w="15875">
            <a:solidFill>
              <a:schemeClr val="tx1"/>
            </a:solidFill>
            <a:prstDash val="solid"/>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17" name="Rectangle 115">
            <a:extLst>
              <a:ext uri="{FF2B5EF4-FFF2-40B4-BE49-F238E27FC236}">
                <a16:creationId xmlns:a16="http://schemas.microsoft.com/office/drawing/2014/main" id="{B8CBF296-01B6-4B65-9DBE-AF1E86BF69B6}"/>
              </a:ext>
            </a:extLst>
          </p:cNvPr>
          <p:cNvSpPr/>
          <p:nvPr/>
        </p:nvSpPr>
        <p:spPr bwMode="auto">
          <a:xfrm rot="9676055" flipH="1" flipV="1">
            <a:off x="7776609" y="2582443"/>
            <a:ext cx="118663" cy="118663"/>
          </a:xfrm>
          <a:custGeom>
            <a:avLst/>
            <a:gdLst>
              <a:gd name="connsiteX0" fmla="*/ 0 w 251286"/>
              <a:gd name="connsiteY0" fmla="*/ 0 h 251286"/>
              <a:gd name="connsiteX1" fmla="*/ 251286 w 251286"/>
              <a:gd name="connsiteY1" fmla="*/ 0 h 251286"/>
              <a:gd name="connsiteX2" fmla="*/ 251286 w 251286"/>
              <a:gd name="connsiteY2" fmla="*/ 251286 h 251286"/>
              <a:gd name="connsiteX3" fmla="*/ 0 w 251286"/>
              <a:gd name="connsiteY3" fmla="*/ 251286 h 251286"/>
              <a:gd name="connsiteX4" fmla="*/ 0 w 251286"/>
              <a:gd name="connsiteY4" fmla="*/ 0 h 251286"/>
              <a:gd name="connsiteX0" fmla="*/ 251286 w 342726"/>
              <a:gd name="connsiteY0" fmla="*/ 251286 h 342726"/>
              <a:gd name="connsiteX1" fmla="*/ 0 w 342726"/>
              <a:gd name="connsiteY1" fmla="*/ 251286 h 342726"/>
              <a:gd name="connsiteX2" fmla="*/ 0 w 342726"/>
              <a:gd name="connsiteY2" fmla="*/ 0 h 342726"/>
              <a:gd name="connsiteX3" fmla="*/ 251286 w 342726"/>
              <a:gd name="connsiteY3" fmla="*/ 0 h 342726"/>
              <a:gd name="connsiteX4" fmla="*/ 342726 w 342726"/>
              <a:gd name="connsiteY4" fmla="*/ 342726 h 342726"/>
              <a:gd name="connsiteX0" fmla="*/ 251286 w 251286"/>
              <a:gd name="connsiteY0" fmla="*/ 251286 h 251286"/>
              <a:gd name="connsiteX1" fmla="*/ 0 w 251286"/>
              <a:gd name="connsiteY1" fmla="*/ 251286 h 251286"/>
              <a:gd name="connsiteX2" fmla="*/ 0 w 251286"/>
              <a:gd name="connsiteY2" fmla="*/ 0 h 251286"/>
              <a:gd name="connsiteX3" fmla="*/ 251286 w 251286"/>
              <a:gd name="connsiteY3" fmla="*/ 0 h 251286"/>
              <a:gd name="connsiteX0" fmla="*/ 0 w 251286"/>
              <a:gd name="connsiteY0" fmla="*/ 251286 h 251286"/>
              <a:gd name="connsiteX1" fmla="*/ 0 w 251286"/>
              <a:gd name="connsiteY1" fmla="*/ 0 h 251286"/>
              <a:gd name="connsiteX2" fmla="*/ 251286 w 251286"/>
              <a:gd name="connsiteY2" fmla="*/ 0 h 251286"/>
            </a:gdLst>
            <a:ahLst/>
            <a:cxnLst>
              <a:cxn ang="0">
                <a:pos x="connsiteX0" y="connsiteY0"/>
              </a:cxn>
              <a:cxn ang="0">
                <a:pos x="connsiteX1" y="connsiteY1"/>
              </a:cxn>
              <a:cxn ang="0">
                <a:pos x="connsiteX2" y="connsiteY2"/>
              </a:cxn>
            </a:cxnLst>
            <a:rect l="l" t="t" r="r" b="b"/>
            <a:pathLst>
              <a:path w="251286" h="251286">
                <a:moveTo>
                  <a:pt x="0" y="251286"/>
                </a:moveTo>
                <a:lnTo>
                  <a:pt x="0" y="0"/>
                </a:lnTo>
                <a:lnTo>
                  <a:pt x="251286" y="0"/>
                </a:lnTo>
              </a:path>
            </a:pathLst>
          </a:custGeom>
          <a:ln w="15875">
            <a:solidFill>
              <a:schemeClr val="tx1"/>
            </a:solidFill>
            <a:prstDash val="solid"/>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85" name="Group 84">
            <a:extLst>
              <a:ext uri="{FF2B5EF4-FFF2-40B4-BE49-F238E27FC236}">
                <a16:creationId xmlns:a16="http://schemas.microsoft.com/office/drawing/2014/main" id="{42090407-35DE-4B83-8DD6-E485A87198DE}"/>
              </a:ext>
            </a:extLst>
          </p:cNvPr>
          <p:cNvGrpSpPr>
            <a:grpSpLocks noChangeAspect="1"/>
          </p:cNvGrpSpPr>
          <p:nvPr/>
        </p:nvGrpSpPr>
        <p:grpSpPr>
          <a:xfrm>
            <a:off x="5902929" y="1974013"/>
            <a:ext cx="782320" cy="782320"/>
            <a:chOff x="5216175" y="2901971"/>
            <a:chExt cx="1715723" cy="1715723"/>
          </a:xfrm>
        </p:grpSpPr>
        <p:sp>
          <p:nvSpPr>
            <p:cNvPr id="98" name="Oval 97">
              <a:extLst>
                <a:ext uri="{FF2B5EF4-FFF2-40B4-BE49-F238E27FC236}">
                  <a16:creationId xmlns:a16="http://schemas.microsoft.com/office/drawing/2014/main" id="{5AB4507E-CCF1-41D7-9F3D-CE57330D0C87}"/>
                </a:ext>
              </a:extLst>
            </p:cNvPr>
            <p:cNvSpPr/>
            <p:nvPr/>
          </p:nvSpPr>
          <p:spPr bwMode="auto">
            <a:xfrm>
              <a:off x="5216175" y="2901971"/>
              <a:ext cx="1715723" cy="1715723"/>
            </a:xfrm>
            <a:prstGeom prst="ellipse">
              <a:avLst/>
            </a:prstGeom>
            <a:solidFill>
              <a:srgbClr val="5C005C"/>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49" tIns="131640" rIns="164549" bIns="131640" numCol="1" spcCol="0" rtlCol="0" fromWordArt="0" anchor="ctr" anchorCtr="0" forceAA="0" compatLnSpc="1">
              <a:prstTxWarp prst="textNoShape">
                <a:avLst/>
              </a:prstTxWarp>
              <a:noAutofit/>
            </a:bodyPr>
            <a:lstStyle/>
            <a:p>
              <a:pPr marL="0" marR="0" lvl="0" indent="0" algn="l" defTabSz="838973"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99" name="Group 4">
              <a:extLst>
                <a:ext uri="{FF2B5EF4-FFF2-40B4-BE49-F238E27FC236}">
                  <a16:creationId xmlns:a16="http://schemas.microsoft.com/office/drawing/2014/main" id="{E1399CE0-C195-4004-B044-7C2365D1E431}"/>
                </a:ext>
              </a:extLst>
            </p:cNvPr>
            <p:cNvGrpSpPr>
              <a:grpSpLocks noChangeAspect="1"/>
            </p:cNvGrpSpPr>
            <p:nvPr/>
          </p:nvGrpSpPr>
          <p:grpSpPr bwMode="auto">
            <a:xfrm>
              <a:off x="5681957" y="3458106"/>
              <a:ext cx="784088" cy="603380"/>
              <a:chOff x="2880" y="2176"/>
              <a:chExt cx="256" cy="197"/>
            </a:xfrm>
            <a:solidFill>
              <a:srgbClr val="D2D2D2"/>
            </a:solidFill>
          </p:grpSpPr>
          <p:sp>
            <p:nvSpPr>
              <p:cNvPr id="100" name="Freeform 5">
                <a:extLst>
                  <a:ext uri="{FF2B5EF4-FFF2-40B4-BE49-F238E27FC236}">
                    <a16:creationId xmlns:a16="http://schemas.microsoft.com/office/drawing/2014/main" id="{63FBBCA9-463D-485B-8AF9-07B0F3B46F07}"/>
                  </a:ext>
                </a:extLst>
              </p:cNvPr>
              <p:cNvSpPr>
                <a:spLocks/>
              </p:cNvSpPr>
              <p:nvPr/>
            </p:nvSpPr>
            <p:spPr bwMode="auto">
              <a:xfrm>
                <a:off x="3017" y="2320"/>
                <a:ext cx="52" cy="5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1" name="Freeform 6">
                <a:extLst>
                  <a:ext uri="{FF2B5EF4-FFF2-40B4-BE49-F238E27FC236}">
                    <a16:creationId xmlns:a16="http://schemas.microsoft.com/office/drawing/2014/main" id="{1F93A438-9B7A-4293-AD8B-6D82C950DF5C}"/>
                  </a:ext>
                </a:extLst>
              </p:cNvPr>
              <p:cNvSpPr>
                <a:spLocks/>
              </p:cNvSpPr>
              <p:nvPr/>
            </p:nvSpPr>
            <p:spPr bwMode="auto">
              <a:xfrm>
                <a:off x="3053" y="2283"/>
                <a:ext cx="52" cy="5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2" name="Freeform 7">
                <a:extLst>
                  <a:ext uri="{FF2B5EF4-FFF2-40B4-BE49-F238E27FC236}">
                    <a16:creationId xmlns:a16="http://schemas.microsoft.com/office/drawing/2014/main" id="{11F95798-84A3-49A3-A53F-AFA635CB4415}"/>
                  </a:ext>
                </a:extLst>
              </p:cNvPr>
              <p:cNvSpPr>
                <a:spLocks noEditPoints="1"/>
              </p:cNvSpPr>
              <p:nvPr/>
            </p:nvSpPr>
            <p:spPr bwMode="auto">
              <a:xfrm>
                <a:off x="2909" y="2247"/>
                <a:ext cx="124" cy="126"/>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3" name="Freeform 8">
                <a:extLst>
                  <a:ext uri="{FF2B5EF4-FFF2-40B4-BE49-F238E27FC236}">
                    <a16:creationId xmlns:a16="http://schemas.microsoft.com/office/drawing/2014/main" id="{6EF37E04-53FC-4650-8A07-813170854360}"/>
                  </a:ext>
                </a:extLst>
              </p:cNvPr>
              <p:cNvSpPr>
                <a:spLocks/>
              </p:cNvSpPr>
              <p:nvPr/>
            </p:nvSpPr>
            <p:spPr bwMode="auto">
              <a:xfrm>
                <a:off x="3017" y="2247"/>
                <a:ext cx="52" cy="53"/>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4" name="Freeform 9">
                <a:extLst>
                  <a:ext uri="{FF2B5EF4-FFF2-40B4-BE49-F238E27FC236}">
                    <a16:creationId xmlns:a16="http://schemas.microsoft.com/office/drawing/2014/main" id="{2ABEA582-E5FB-4E95-B474-12B242EB4E77}"/>
                  </a:ext>
                </a:extLst>
              </p:cNvPr>
              <p:cNvSpPr>
                <a:spLocks/>
              </p:cNvSpPr>
              <p:nvPr/>
            </p:nvSpPr>
            <p:spPr bwMode="auto">
              <a:xfrm>
                <a:off x="2880" y="2176"/>
                <a:ext cx="256" cy="170"/>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106" name="Rectangle 105">
            <a:extLst>
              <a:ext uri="{FF2B5EF4-FFF2-40B4-BE49-F238E27FC236}">
                <a16:creationId xmlns:a16="http://schemas.microsoft.com/office/drawing/2014/main" id="{ECEDB18B-E7B3-40EF-8E13-EA774934A73E}"/>
              </a:ext>
            </a:extLst>
          </p:cNvPr>
          <p:cNvSpPr/>
          <p:nvPr/>
        </p:nvSpPr>
        <p:spPr bwMode="auto">
          <a:xfrm>
            <a:off x="4555717" y="5308349"/>
            <a:ext cx="1186867"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SQL Azure </a:t>
            </a:r>
          </a:p>
        </p:txBody>
      </p:sp>
      <p:sp>
        <p:nvSpPr>
          <p:cNvPr id="49" name="Rectangle 48">
            <a:extLst>
              <a:ext uri="{FF2B5EF4-FFF2-40B4-BE49-F238E27FC236}">
                <a16:creationId xmlns:a16="http://schemas.microsoft.com/office/drawing/2014/main" id="{F5A090BC-7098-4C88-86E7-918B09634BE4}"/>
              </a:ext>
            </a:extLst>
          </p:cNvPr>
          <p:cNvSpPr/>
          <p:nvPr/>
        </p:nvSpPr>
        <p:spPr bwMode="auto">
          <a:xfrm>
            <a:off x="7056240" y="5261828"/>
            <a:ext cx="1186867"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Cosmos DB</a:t>
            </a:r>
          </a:p>
        </p:txBody>
      </p:sp>
      <p:sp>
        <p:nvSpPr>
          <p:cNvPr id="58" name="Rectangle 57">
            <a:extLst>
              <a:ext uri="{FF2B5EF4-FFF2-40B4-BE49-F238E27FC236}">
                <a16:creationId xmlns:a16="http://schemas.microsoft.com/office/drawing/2014/main" id="{9F0E9332-68D4-455A-899E-DB89CED6F4E3}"/>
              </a:ext>
            </a:extLst>
          </p:cNvPr>
          <p:cNvSpPr/>
          <p:nvPr/>
        </p:nvSpPr>
        <p:spPr bwMode="auto">
          <a:xfrm>
            <a:off x="3658884" y="4009487"/>
            <a:ext cx="1186867"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API</a:t>
            </a:r>
            <a:b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b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management</a:t>
            </a:r>
          </a:p>
        </p:txBody>
      </p:sp>
      <p:sp>
        <p:nvSpPr>
          <p:cNvPr id="59" name="Rectangle 58">
            <a:extLst>
              <a:ext uri="{FF2B5EF4-FFF2-40B4-BE49-F238E27FC236}">
                <a16:creationId xmlns:a16="http://schemas.microsoft.com/office/drawing/2014/main" id="{3C43DF3F-8048-4DA2-83C1-BC350364A983}"/>
              </a:ext>
            </a:extLst>
          </p:cNvPr>
          <p:cNvSpPr/>
          <p:nvPr/>
        </p:nvSpPr>
        <p:spPr bwMode="auto">
          <a:xfrm>
            <a:off x="5060881" y="4009487"/>
            <a:ext cx="1186867"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Azure</a:t>
            </a:r>
            <a:b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b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Functions</a:t>
            </a:r>
          </a:p>
        </p:txBody>
      </p:sp>
      <p:sp>
        <p:nvSpPr>
          <p:cNvPr id="60" name="Rectangle 59">
            <a:extLst>
              <a:ext uri="{FF2B5EF4-FFF2-40B4-BE49-F238E27FC236}">
                <a16:creationId xmlns:a16="http://schemas.microsoft.com/office/drawing/2014/main" id="{D7E75506-FA06-40E6-A39B-CC17A1CE3B79}"/>
              </a:ext>
            </a:extLst>
          </p:cNvPr>
          <p:cNvSpPr/>
          <p:nvPr/>
        </p:nvSpPr>
        <p:spPr bwMode="auto">
          <a:xfrm>
            <a:off x="6462877" y="4009487"/>
            <a:ext cx="1186867" cy="387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AKS</a:t>
            </a:r>
          </a:p>
        </p:txBody>
      </p:sp>
      <p:sp>
        <p:nvSpPr>
          <p:cNvPr id="64" name="Rectangle 63">
            <a:extLst>
              <a:ext uri="{FF2B5EF4-FFF2-40B4-BE49-F238E27FC236}">
                <a16:creationId xmlns:a16="http://schemas.microsoft.com/office/drawing/2014/main" id="{C030A8E6-0CDE-4F9F-B6C4-69F164040065}"/>
              </a:ext>
            </a:extLst>
          </p:cNvPr>
          <p:cNvSpPr/>
          <p:nvPr/>
        </p:nvSpPr>
        <p:spPr bwMode="auto">
          <a:xfrm>
            <a:off x="7864875" y="4009487"/>
            <a:ext cx="1186867" cy="387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Cognitive</a:t>
            </a:r>
            <a:b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b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Services</a:t>
            </a:r>
          </a:p>
        </p:txBody>
      </p:sp>
      <p:pic>
        <p:nvPicPr>
          <p:cNvPr id="66" name="Picture 65" descr="App Service API">
            <a:extLst>
              <a:ext uri="{FF2B5EF4-FFF2-40B4-BE49-F238E27FC236}">
                <a16:creationId xmlns:a16="http://schemas.microsoft.com/office/drawing/2014/main" id="{A8C7BA46-42AC-4900-B541-A21F0F32135B}"/>
              </a:ext>
            </a:extLst>
          </p:cNvPr>
          <p:cNvPicPr>
            <a:picLocks noChangeAspect="1"/>
          </p:cNvPicPr>
          <p:nvPr/>
        </p:nvPicPr>
        <p:blipFill>
          <a:blip r:embed="rId3"/>
          <a:stretch>
            <a:fillRect/>
          </a:stretch>
        </p:blipFill>
        <p:spPr>
          <a:xfrm>
            <a:off x="4074347" y="3558484"/>
            <a:ext cx="355940" cy="301166"/>
          </a:xfrm>
          <a:prstGeom prst="rect">
            <a:avLst/>
          </a:prstGeom>
        </p:spPr>
      </p:pic>
      <p:pic>
        <p:nvPicPr>
          <p:cNvPr id="68" name="Picture 67" descr="Cognitive Services">
            <a:extLst>
              <a:ext uri="{FF2B5EF4-FFF2-40B4-BE49-F238E27FC236}">
                <a16:creationId xmlns:a16="http://schemas.microsoft.com/office/drawing/2014/main" id="{453E90A1-2FD4-4E8D-925F-5A4BE2752EFD}"/>
              </a:ext>
            </a:extLst>
          </p:cNvPr>
          <p:cNvPicPr>
            <a:picLocks noChangeAspect="1"/>
          </p:cNvPicPr>
          <p:nvPr/>
        </p:nvPicPr>
        <p:blipFill>
          <a:blip r:embed="rId4"/>
          <a:stretch>
            <a:fillRect/>
          </a:stretch>
        </p:blipFill>
        <p:spPr>
          <a:xfrm>
            <a:off x="8220291" y="3565386"/>
            <a:ext cx="476035" cy="287363"/>
          </a:xfrm>
          <a:prstGeom prst="rect">
            <a:avLst/>
          </a:prstGeom>
        </p:spPr>
      </p:pic>
      <p:grpSp>
        <p:nvGrpSpPr>
          <p:cNvPr id="10" name="Group 4">
            <a:extLst>
              <a:ext uri="{FF2B5EF4-FFF2-40B4-BE49-F238E27FC236}">
                <a16:creationId xmlns:a16="http://schemas.microsoft.com/office/drawing/2014/main" id="{D9FBC71E-E190-4EB1-94D4-8343C9017655}"/>
              </a:ext>
            </a:extLst>
          </p:cNvPr>
          <p:cNvGrpSpPr>
            <a:grpSpLocks noChangeAspect="1"/>
          </p:cNvGrpSpPr>
          <p:nvPr/>
        </p:nvGrpSpPr>
        <p:grpSpPr bwMode="auto">
          <a:xfrm>
            <a:off x="5459939" y="3529883"/>
            <a:ext cx="391926" cy="358370"/>
            <a:chOff x="3455" y="2166"/>
            <a:chExt cx="292" cy="267"/>
          </a:xfrm>
        </p:grpSpPr>
        <p:sp>
          <p:nvSpPr>
            <p:cNvPr id="11" name="AutoShape 3">
              <a:extLst>
                <a:ext uri="{FF2B5EF4-FFF2-40B4-BE49-F238E27FC236}">
                  <a16:creationId xmlns:a16="http://schemas.microsoft.com/office/drawing/2014/main" id="{56D959A0-3624-48C9-B256-D6567D058905}"/>
                </a:ext>
              </a:extLst>
            </p:cNvPr>
            <p:cNvSpPr>
              <a:spLocks noChangeAspect="1" noChangeArrowheads="1" noTextEdit="1"/>
            </p:cNvSpPr>
            <p:nvPr/>
          </p:nvSpPr>
          <p:spPr bwMode="auto">
            <a:xfrm>
              <a:off x="3455" y="2168"/>
              <a:ext cx="29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Freeform 5">
              <a:extLst>
                <a:ext uri="{FF2B5EF4-FFF2-40B4-BE49-F238E27FC236}">
                  <a16:creationId xmlns:a16="http://schemas.microsoft.com/office/drawing/2014/main" id="{71D65926-4165-4E01-AA59-3BD56FD8C060}"/>
                </a:ext>
              </a:extLst>
            </p:cNvPr>
            <p:cNvSpPr>
              <a:spLocks/>
            </p:cNvSpPr>
            <p:nvPr/>
          </p:nvSpPr>
          <p:spPr bwMode="auto">
            <a:xfrm>
              <a:off x="3654" y="2214"/>
              <a:ext cx="93" cy="166"/>
            </a:xfrm>
            <a:custGeom>
              <a:avLst/>
              <a:gdLst>
                <a:gd name="T0" fmla="*/ 8 w 53"/>
                <a:gd name="T1" fmla="*/ 2 h 95"/>
                <a:gd name="T2" fmla="*/ 2 w 53"/>
                <a:gd name="T3" fmla="*/ 2 h 95"/>
                <a:gd name="T4" fmla="*/ 1 w 53"/>
                <a:gd name="T5" fmla="*/ 5 h 95"/>
                <a:gd name="T6" fmla="*/ 2 w 53"/>
                <a:gd name="T7" fmla="*/ 8 h 95"/>
                <a:gd name="T8" fmla="*/ 39 w 53"/>
                <a:gd name="T9" fmla="*/ 44 h 95"/>
                <a:gd name="T10" fmla="*/ 39 w 53"/>
                <a:gd name="T11" fmla="*/ 50 h 95"/>
                <a:gd name="T12" fmla="*/ 2 w 53"/>
                <a:gd name="T13" fmla="*/ 88 h 95"/>
                <a:gd name="T14" fmla="*/ 2 w 53"/>
                <a:gd name="T15" fmla="*/ 94 h 95"/>
                <a:gd name="T16" fmla="*/ 7 w 53"/>
                <a:gd name="T17" fmla="*/ 94 h 95"/>
                <a:gd name="T18" fmla="*/ 51 w 53"/>
                <a:gd name="T19" fmla="*/ 50 h 95"/>
                <a:gd name="T20" fmla="*/ 51 w 53"/>
                <a:gd name="T21" fmla="*/ 44 h 95"/>
                <a:gd name="T22" fmla="*/ 8 w 53"/>
                <a:gd name="T23" fmla="*/ 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95">
                  <a:moveTo>
                    <a:pt x="8" y="2"/>
                  </a:moveTo>
                  <a:cubicBezTo>
                    <a:pt x="6" y="0"/>
                    <a:pt x="4" y="0"/>
                    <a:pt x="2" y="2"/>
                  </a:cubicBezTo>
                  <a:cubicBezTo>
                    <a:pt x="1" y="2"/>
                    <a:pt x="1" y="3"/>
                    <a:pt x="1" y="5"/>
                  </a:cubicBezTo>
                  <a:cubicBezTo>
                    <a:pt x="1" y="6"/>
                    <a:pt x="1" y="7"/>
                    <a:pt x="2" y="8"/>
                  </a:cubicBezTo>
                  <a:cubicBezTo>
                    <a:pt x="39" y="44"/>
                    <a:pt x="39" y="44"/>
                    <a:pt x="39" y="44"/>
                  </a:cubicBezTo>
                  <a:cubicBezTo>
                    <a:pt x="41" y="46"/>
                    <a:pt x="41" y="48"/>
                    <a:pt x="39" y="50"/>
                  </a:cubicBezTo>
                  <a:cubicBezTo>
                    <a:pt x="2" y="88"/>
                    <a:pt x="2" y="88"/>
                    <a:pt x="2" y="88"/>
                  </a:cubicBezTo>
                  <a:cubicBezTo>
                    <a:pt x="0" y="90"/>
                    <a:pt x="0" y="92"/>
                    <a:pt x="2" y="94"/>
                  </a:cubicBezTo>
                  <a:cubicBezTo>
                    <a:pt x="3" y="95"/>
                    <a:pt x="6" y="95"/>
                    <a:pt x="7" y="94"/>
                  </a:cubicBezTo>
                  <a:cubicBezTo>
                    <a:pt x="51" y="50"/>
                    <a:pt x="51" y="50"/>
                    <a:pt x="51" y="50"/>
                  </a:cubicBezTo>
                  <a:cubicBezTo>
                    <a:pt x="53" y="48"/>
                    <a:pt x="53" y="46"/>
                    <a:pt x="51" y="44"/>
                  </a:cubicBezTo>
                  <a:lnTo>
                    <a:pt x="8" y="2"/>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Freeform 6">
              <a:extLst>
                <a:ext uri="{FF2B5EF4-FFF2-40B4-BE49-F238E27FC236}">
                  <a16:creationId xmlns:a16="http://schemas.microsoft.com/office/drawing/2014/main" id="{E3BC1A8C-401B-4144-8485-97B2DF878DC2}"/>
                </a:ext>
              </a:extLst>
            </p:cNvPr>
            <p:cNvSpPr>
              <a:spLocks/>
            </p:cNvSpPr>
            <p:nvPr/>
          </p:nvSpPr>
          <p:spPr bwMode="auto">
            <a:xfrm>
              <a:off x="3457" y="2214"/>
              <a:ext cx="93" cy="166"/>
            </a:xfrm>
            <a:custGeom>
              <a:avLst/>
              <a:gdLst>
                <a:gd name="T0" fmla="*/ 14 w 53"/>
                <a:gd name="T1" fmla="*/ 50 h 95"/>
                <a:gd name="T2" fmla="*/ 14 w 53"/>
                <a:gd name="T3" fmla="*/ 44 h 95"/>
                <a:gd name="T4" fmla="*/ 50 w 53"/>
                <a:gd name="T5" fmla="*/ 8 h 95"/>
                <a:gd name="T6" fmla="*/ 52 w 53"/>
                <a:gd name="T7" fmla="*/ 5 h 95"/>
                <a:gd name="T8" fmla="*/ 50 w 53"/>
                <a:gd name="T9" fmla="*/ 2 h 95"/>
                <a:gd name="T10" fmla="*/ 45 w 53"/>
                <a:gd name="T11" fmla="*/ 2 h 95"/>
                <a:gd name="T12" fmla="*/ 1 w 53"/>
                <a:gd name="T13" fmla="*/ 44 h 95"/>
                <a:gd name="T14" fmla="*/ 1 w 53"/>
                <a:gd name="T15" fmla="*/ 50 h 95"/>
                <a:gd name="T16" fmla="*/ 45 w 53"/>
                <a:gd name="T17" fmla="*/ 94 h 95"/>
                <a:gd name="T18" fmla="*/ 51 w 53"/>
                <a:gd name="T19" fmla="*/ 94 h 95"/>
                <a:gd name="T20" fmla="*/ 51 w 53"/>
                <a:gd name="T21" fmla="*/ 88 h 95"/>
                <a:gd name="T22" fmla="*/ 14 w 53"/>
                <a:gd name="T23" fmla="*/ 5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95">
                  <a:moveTo>
                    <a:pt x="14" y="50"/>
                  </a:moveTo>
                  <a:cubicBezTo>
                    <a:pt x="12" y="48"/>
                    <a:pt x="12" y="46"/>
                    <a:pt x="14" y="44"/>
                  </a:cubicBezTo>
                  <a:cubicBezTo>
                    <a:pt x="50" y="8"/>
                    <a:pt x="50" y="8"/>
                    <a:pt x="50" y="8"/>
                  </a:cubicBezTo>
                  <a:cubicBezTo>
                    <a:pt x="51" y="7"/>
                    <a:pt x="52" y="6"/>
                    <a:pt x="52" y="5"/>
                  </a:cubicBezTo>
                  <a:cubicBezTo>
                    <a:pt x="52" y="3"/>
                    <a:pt x="51" y="2"/>
                    <a:pt x="50" y="2"/>
                  </a:cubicBezTo>
                  <a:cubicBezTo>
                    <a:pt x="49" y="0"/>
                    <a:pt x="46" y="0"/>
                    <a:pt x="45" y="2"/>
                  </a:cubicBezTo>
                  <a:cubicBezTo>
                    <a:pt x="1" y="44"/>
                    <a:pt x="1" y="44"/>
                    <a:pt x="1" y="44"/>
                  </a:cubicBezTo>
                  <a:cubicBezTo>
                    <a:pt x="0" y="46"/>
                    <a:pt x="0" y="48"/>
                    <a:pt x="1" y="50"/>
                  </a:cubicBezTo>
                  <a:cubicBezTo>
                    <a:pt x="45" y="94"/>
                    <a:pt x="45" y="94"/>
                    <a:pt x="45" y="94"/>
                  </a:cubicBezTo>
                  <a:cubicBezTo>
                    <a:pt x="47" y="95"/>
                    <a:pt x="49" y="95"/>
                    <a:pt x="51" y="94"/>
                  </a:cubicBezTo>
                  <a:cubicBezTo>
                    <a:pt x="53" y="92"/>
                    <a:pt x="53" y="90"/>
                    <a:pt x="51" y="88"/>
                  </a:cubicBezTo>
                  <a:lnTo>
                    <a:pt x="14" y="5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Rectangle 7">
              <a:extLst>
                <a:ext uri="{FF2B5EF4-FFF2-40B4-BE49-F238E27FC236}">
                  <a16:creationId xmlns:a16="http://schemas.microsoft.com/office/drawing/2014/main" id="{0309A89D-3BE2-465B-8284-586CF7078A9F}"/>
                </a:ext>
              </a:extLst>
            </p:cNvPr>
            <p:cNvSpPr>
              <a:spLocks noChangeArrowheads="1"/>
            </p:cNvSpPr>
            <p:nvPr/>
          </p:nvSpPr>
          <p:spPr bwMode="auto">
            <a:xfrm>
              <a:off x="3613" y="2256"/>
              <a:ext cx="60" cy="1"/>
            </a:xfrm>
            <a:prstGeom prst="rect">
              <a:avLst/>
            </a:prstGeom>
            <a:solidFill>
              <a:srgbClr val="FBD0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Freeform 8">
              <a:extLst>
                <a:ext uri="{FF2B5EF4-FFF2-40B4-BE49-F238E27FC236}">
                  <a16:creationId xmlns:a16="http://schemas.microsoft.com/office/drawing/2014/main" id="{010424EC-D73F-4A27-95D3-AB013C4D3012}"/>
                </a:ext>
              </a:extLst>
            </p:cNvPr>
            <p:cNvSpPr>
              <a:spLocks/>
            </p:cNvSpPr>
            <p:nvPr/>
          </p:nvSpPr>
          <p:spPr bwMode="auto">
            <a:xfrm>
              <a:off x="3536" y="2166"/>
              <a:ext cx="98" cy="267"/>
            </a:xfrm>
            <a:custGeom>
              <a:avLst/>
              <a:gdLst>
                <a:gd name="T0" fmla="*/ 14 w 98"/>
                <a:gd name="T1" fmla="*/ 267 h 267"/>
                <a:gd name="T2" fmla="*/ 98 w 98"/>
                <a:gd name="T3" fmla="*/ 113 h 267"/>
                <a:gd name="T4" fmla="*/ 40 w 98"/>
                <a:gd name="T5" fmla="*/ 111 h 267"/>
                <a:gd name="T6" fmla="*/ 90 w 98"/>
                <a:gd name="T7" fmla="*/ 0 h 267"/>
                <a:gd name="T8" fmla="*/ 47 w 98"/>
                <a:gd name="T9" fmla="*/ 0 h 267"/>
                <a:gd name="T10" fmla="*/ 0 w 98"/>
                <a:gd name="T11" fmla="*/ 134 h 267"/>
                <a:gd name="T12" fmla="*/ 58 w 98"/>
                <a:gd name="T13" fmla="*/ 135 h 267"/>
                <a:gd name="T14" fmla="*/ 14 w 98"/>
                <a:gd name="T15" fmla="*/ 267 h 267"/>
                <a:gd name="T16" fmla="*/ 14 w 98"/>
                <a:gd name="T17"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267">
                  <a:moveTo>
                    <a:pt x="14" y="267"/>
                  </a:moveTo>
                  <a:lnTo>
                    <a:pt x="98" y="113"/>
                  </a:lnTo>
                  <a:lnTo>
                    <a:pt x="40" y="111"/>
                  </a:lnTo>
                  <a:lnTo>
                    <a:pt x="90" y="0"/>
                  </a:lnTo>
                  <a:lnTo>
                    <a:pt x="47" y="0"/>
                  </a:lnTo>
                  <a:lnTo>
                    <a:pt x="0" y="134"/>
                  </a:lnTo>
                  <a:lnTo>
                    <a:pt x="58" y="135"/>
                  </a:lnTo>
                  <a:lnTo>
                    <a:pt x="14" y="267"/>
                  </a:lnTo>
                  <a:lnTo>
                    <a:pt x="14" y="267"/>
                  </a:lnTo>
                  <a:close/>
                </a:path>
              </a:pathLst>
            </a:custGeom>
            <a:solidFill>
              <a:srgbClr val="FAD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 name="Freeform 9">
              <a:extLst>
                <a:ext uri="{FF2B5EF4-FFF2-40B4-BE49-F238E27FC236}">
                  <a16:creationId xmlns:a16="http://schemas.microsoft.com/office/drawing/2014/main" id="{C2853B26-EC5C-45E4-9D1D-C924989A0AFF}"/>
                </a:ext>
              </a:extLst>
            </p:cNvPr>
            <p:cNvSpPr>
              <a:spLocks/>
            </p:cNvSpPr>
            <p:nvPr/>
          </p:nvSpPr>
          <p:spPr bwMode="auto">
            <a:xfrm>
              <a:off x="3613" y="2166"/>
              <a:ext cx="58" cy="90"/>
            </a:xfrm>
            <a:custGeom>
              <a:avLst/>
              <a:gdLst>
                <a:gd name="T0" fmla="*/ 0 w 58"/>
                <a:gd name="T1" fmla="*/ 90 h 90"/>
                <a:gd name="T2" fmla="*/ 58 w 58"/>
                <a:gd name="T3" fmla="*/ 0 h 90"/>
                <a:gd name="T4" fmla="*/ 58 w 58"/>
                <a:gd name="T5" fmla="*/ 0 h 90"/>
                <a:gd name="T6" fmla="*/ 0 w 58"/>
                <a:gd name="T7" fmla="*/ 90 h 90"/>
              </a:gdLst>
              <a:ahLst/>
              <a:cxnLst>
                <a:cxn ang="0">
                  <a:pos x="T0" y="T1"/>
                </a:cxn>
                <a:cxn ang="0">
                  <a:pos x="T2" y="T3"/>
                </a:cxn>
                <a:cxn ang="0">
                  <a:pos x="T4" y="T5"/>
                </a:cxn>
                <a:cxn ang="0">
                  <a:pos x="T6" y="T7"/>
                </a:cxn>
              </a:cxnLst>
              <a:rect l="0" t="0" r="r" b="b"/>
              <a:pathLst>
                <a:path w="58" h="90">
                  <a:moveTo>
                    <a:pt x="0" y="90"/>
                  </a:moveTo>
                  <a:lnTo>
                    <a:pt x="58" y="0"/>
                  </a:lnTo>
                  <a:lnTo>
                    <a:pt x="58" y="0"/>
                  </a:lnTo>
                  <a:lnTo>
                    <a:pt x="0" y="90"/>
                  </a:ln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 name="Freeform 10">
              <a:extLst>
                <a:ext uri="{FF2B5EF4-FFF2-40B4-BE49-F238E27FC236}">
                  <a16:creationId xmlns:a16="http://schemas.microsoft.com/office/drawing/2014/main" id="{061A0690-FB5D-4A54-9542-538EBB2C1196}"/>
                </a:ext>
              </a:extLst>
            </p:cNvPr>
            <p:cNvSpPr>
              <a:spLocks/>
            </p:cNvSpPr>
            <p:nvPr/>
          </p:nvSpPr>
          <p:spPr bwMode="auto">
            <a:xfrm>
              <a:off x="3550" y="2256"/>
              <a:ext cx="123" cy="177"/>
            </a:xfrm>
            <a:custGeom>
              <a:avLst/>
              <a:gdLst>
                <a:gd name="T0" fmla="*/ 123 w 123"/>
                <a:gd name="T1" fmla="*/ 0 h 177"/>
                <a:gd name="T2" fmla="*/ 0 w 123"/>
                <a:gd name="T3" fmla="*/ 177 h 177"/>
                <a:gd name="T4" fmla="*/ 0 w 123"/>
                <a:gd name="T5" fmla="*/ 177 h 177"/>
                <a:gd name="T6" fmla="*/ 123 w 123"/>
                <a:gd name="T7" fmla="*/ 0 h 177"/>
              </a:gdLst>
              <a:ahLst/>
              <a:cxnLst>
                <a:cxn ang="0">
                  <a:pos x="T0" y="T1"/>
                </a:cxn>
                <a:cxn ang="0">
                  <a:pos x="T2" y="T3"/>
                </a:cxn>
                <a:cxn ang="0">
                  <a:pos x="T4" y="T5"/>
                </a:cxn>
                <a:cxn ang="0">
                  <a:pos x="T6" y="T7"/>
                </a:cxn>
              </a:cxnLst>
              <a:rect l="0" t="0" r="r" b="b"/>
              <a:pathLst>
                <a:path w="123" h="177">
                  <a:moveTo>
                    <a:pt x="123" y="0"/>
                  </a:moveTo>
                  <a:lnTo>
                    <a:pt x="0" y="177"/>
                  </a:lnTo>
                  <a:lnTo>
                    <a:pt x="0" y="177"/>
                  </a:lnTo>
                  <a:lnTo>
                    <a:pt x="123" y="0"/>
                  </a:ln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Freeform 11">
              <a:extLst>
                <a:ext uri="{FF2B5EF4-FFF2-40B4-BE49-F238E27FC236}">
                  <a16:creationId xmlns:a16="http://schemas.microsoft.com/office/drawing/2014/main" id="{A2FF4B99-53A7-4889-B22C-74D5BABFF444}"/>
                </a:ext>
              </a:extLst>
            </p:cNvPr>
            <p:cNvSpPr>
              <a:spLocks/>
            </p:cNvSpPr>
            <p:nvPr/>
          </p:nvSpPr>
          <p:spPr bwMode="auto">
            <a:xfrm>
              <a:off x="3550" y="2166"/>
              <a:ext cx="123" cy="267"/>
            </a:xfrm>
            <a:custGeom>
              <a:avLst/>
              <a:gdLst>
                <a:gd name="T0" fmla="*/ 84 w 123"/>
                <a:gd name="T1" fmla="*/ 113 h 267"/>
                <a:gd name="T2" fmla="*/ 0 w 123"/>
                <a:gd name="T3" fmla="*/ 267 h 267"/>
                <a:gd name="T4" fmla="*/ 123 w 123"/>
                <a:gd name="T5" fmla="*/ 90 h 267"/>
                <a:gd name="T6" fmla="*/ 63 w 123"/>
                <a:gd name="T7" fmla="*/ 90 h 267"/>
                <a:gd name="T8" fmla="*/ 63 w 123"/>
                <a:gd name="T9" fmla="*/ 90 h 267"/>
                <a:gd name="T10" fmla="*/ 63 w 123"/>
                <a:gd name="T11" fmla="*/ 90 h 267"/>
                <a:gd name="T12" fmla="*/ 121 w 123"/>
                <a:gd name="T13" fmla="*/ 0 h 267"/>
                <a:gd name="T14" fmla="*/ 76 w 123"/>
                <a:gd name="T15" fmla="*/ 0 h 267"/>
                <a:gd name="T16" fmla="*/ 26 w 123"/>
                <a:gd name="T17" fmla="*/ 111 h 267"/>
                <a:gd name="T18" fmla="*/ 84 w 123"/>
                <a:gd name="T19" fmla="*/ 11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67">
                  <a:moveTo>
                    <a:pt x="84" y="113"/>
                  </a:moveTo>
                  <a:lnTo>
                    <a:pt x="0" y="267"/>
                  </a:lnTo>
                  <a:lnTo>
                    <a:pt x="123" y="90"/>
                  </a:lnTo>
                  <a:lnTo>
                    <a:pt x="63" y="90"/>
                  </a:lnTo>
                  <a:lnTo>
                    <a:pt x="63" y="90"/>
                  </a:lnTo>
                  <a:lnTo>
                    <a:pt x="63" y="90"/>
                  </a:lnTo>
                  <a:lnTo>
                    <a:pt x="121" y="0"/>
                  </a:lnTo>
                  <a:lnTo>
                    <a:pt x="76" y="0"/>
                  </a:lnTo>
                  <a:lnTo>
                    <a:pt x="26" y="111"/>
                  </a:lnTo>
                  <a:lnTo>
                    <a:pt x="84" y="113"/>
                  </a:lnTo>
                  <a:close/>
                </a:path>
              </a:pathLst>
            </a:custGeom>
            <a:solidFill>
              <a:srgbClr val="F9C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79" name="Group 78">
            <a:extLst>
              <a:ext uri="{FF2B5EF4-FFF2-40B4-BE49-F238E27FC236}">
                <a16:creationId xmlns:a16="http://schemas.microsoft.com/office/drawing/2014/main" id="{46F7461B-EDBD-4075-BB9F-6959F506667A}"/>
              </a:ext>
              <a:ext uri="{C183D7F6-B498-43B3-948B-1728B52AA6E4}">
                <adec:decorative xmlns:adec="http://schemas.microsoft.com/office/drawing/2017/decorative" val="1"/>
              </a:ext>
            </a:extLst>
          </p:cNvPr>
          <p:cNvGrpSpPr/>
          <p:nvPr/>
        </p:nvGrpSpPr>
        <p:grpSpPr>
          <a:xfrm>
            <a:off x="6804571" y="3522756"/>
            <a:ext cx="503479" cy="372623"/>
            <a:chOff x="6831056" y="2631009"/>
            <a:chExt cx="986340" cy="729992"/>
          </a:xfrm>
        </p:grpSpPr>
        <p:sp>
          <p:nvSpPr>
            <p:cNvPr id="80" name="Freeform: Shape 79">
              <a:extLst>
                <a:ext uri="{FF2B5EF4-FFF2-40B4-BE49-F238E27FC236}">
                  <a16:creationId xmlns:a16="http://schemas.microsoft.com/office/drawing/2014/main" id="{BD4C8D32-061B-4ED9-9B3D-FB38B2107AE9}"/>
                </a:ext>
              </a:extLst>
            </p:cNvPr>
            <p:cNvSpPr/>
            <p:nvPr/>
          </p:nvSpPr>
          <p:spPr>
            <a:xfrm>
              <a:off x="7123053" y="2631009"/>
              <a:ext cx="169766" cy="254648"/>
            </a:xfrm>
            <a:custGeom>
              <a:avLst/>
              <a:gdLst>
                <a:gd name="connsiteX0" fmla="*/ 463205 w 485031"/>
                <a:gd name="connsiteY0" fmla="*/ 555361 h 727546"/>
                <a:gd name="connsiteX1" fmla="*/ 36377 w 485031"/>
                <a:gd name="connsiteY1" fmla="*/ 720271 h 727546"/>
                <a:gd name="connsiteX2" fmla="*/ 36377 w 485031"/>
                <a:gd name="connsiteY2" fmla="*/ 36377 h 727546"/>
                <a:gd name="connsiteX3" fmla="*/ 463205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63205" y="555361"/>
                  </a:moveTo>
                  <a:lnTo>
                    <a:pt x="36377" y="720271"/>
                  </a:lnTo>
                  <a:lnTo>
                    <a:pt x="36377" y="36377"/>
                  </a:lnTo>
                  <a:lnTo>
                    <a:pt x="463205" y="18673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1" name="Freeform: Shape 80">
              <a:extLst>
                <a:ext uri="{FF2B5EF4-FFF2-40B4-BE49-F238E27FC236}">
                  <a16:creationId xmlns:a16="http://schemas.microsoft.com/office/drawing/2014/main" id="{C6EF328A-619A-4DA2-8289-0AA47F64ADD2}"/>
                </a:ext>
              </a:extLst>
            </p:cNvPr>
            <p:cNvSpPr/>
            <p:nvPr/>
          </p:nvSpPr>
          <p:spPr>
            <a:xfrm>
              <a:off x="6990636" y="2632707"/>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1 w 388024"/>
                <a:gd name="connsiteY10" fmla="*/ 172186 h 727546"/>
                <a:gd name="connsiteX11" fmla="*/ 99431 w 388024"/>
                <a:gd name="connsiteY11" fmla="*/ 574762 h 727546"/>
                <a:gd name="connsiteX12" fmla="*/ 84880 w 388024"/>
                <a:gd name="connsiteY12" fmla="*/ 565061 h 727546"/>
                <a:gd name="connsiteX13" fmla="*/ 70330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201288 w 388024"/>
                <a:gd name="connsiteY19" fmla="*/ 147935 h 727546"/>
                <a:gd name="connsiteX20" fmla="*/ 201288 w 388024"/>
                <a:gd name="connsiteY20" fmla="*/ 599014 h 727546"/>
                <a:gd name="connsiteX21" fmla="*/ 177036 w 388024"/>
                <a:gd name="connsiteY21" fmla="*/ 594163 h 727546"/>
                <a:gd name="connsiteX22" fmla="*/ 152785 w 388024"/>
                <a:gd name="connsiteY22" fmla="*/ 579612 h 727546"/>
                <a:gd name="connsiteX23" fmla="*/ 249791 w 388024"/>
                <a:gd name="connsiteY23" fmla="*/ 613564 h 727546"/>
                <a:gd name="connsiteX24" fmla="*/ 220689 w 388024"/>
                <a:gd name="connsiteY24" fmla="*/ 603864 h 727546"/>
                <a:gd name="connsiteX25" fmla="*/ 220689 w 388024"/>
                <a:gd name="connsiteY25" fmla="*/ 13823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23265 h 727546"/>
                <a:gd name="connsiteX31" fmla="*/ 249791 w 388024"/>
                <a:gd name="connsiteY31" fmla="*/ 613564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30" y="560211"/>
                  </a:moveTo>
                  <a:lnTo>
                    <a:pt x="55779" y="555361"/>
                  </a:lnTo>
                  <a:lnTo>
                    <a:pt x="55779" y="186737"/>
                  </a:lnTo>
                  <a:lnTo>
                    <a:pt x="70330" y="181887"/>
                  </a:lnTo>
                  <a:lnTo>
                    <a:pt x="84880" y="177036"/>
                  </a:lnTo>
                  <a:lnTo>
                    <a:pt x="99431" y="172186"/>
                  </a:lnTo>
                  <a:lnTo>
                    <a:pt x="99431" y="574762"/>
                  </a:lnTo>
                  <a:lnTo>
                    <a:pt x="84880" y="565061"/>
                  </a:lnTo>
                  <a:lnTo>
                    <a:pt x="70330" y="560211"/>
                  </a:lnTo>
                  <a:close/>
                  <a:moveTo>
                    <a:pt x="152785" y="579612"/>
                  </a:moveTo>
                  <a:lnTo>
                    <a:pt x="128533" y="574762"/>
                  </a:lnTo>
                  <a:lnTo>
                    <a:pt x="128533" y="162485"/>
                  </a:lnTo>
                  <a:lnTo>
                    <a:pt x="152785" y="157635"/>
                  </a:lnTo>
                  <a:lnTo>
                    <a:pt x="177036" y="152785"/>
                  </a:lnTo>
                  <a:lnTo>
                    <a:pt x="201288" y="147935"/>
                  </a:lnTo>
                  <a:lnTo>
                    <a:pt x="201288" y="599014"/>
                  </a:lnTo>
                  <a:lnTo>
                    <a:pt x="177036" y="594163"/>
                  </a:lnTo>
                  <a:lnTo>
                    <a:pt x="152785" y="579612"/>
                  </a:lnTo>
                  <a:close/>
                  <a:moveTo>
                    <a:pt x="249791" y="613564"/>
                  </a:moveTo>
                  <a:lnTo>
                    <a:pt x="220689" y="603864"/>
                  </a:lnTo>
                  <a:lnTo>
                    <a:pt x="220689" y="138234"/>
                  </a:lnTo>
                  <a:lnTo>
                    <a:pt x="249791" y="128533"/>
                  </a:lnTo>
                  <a:lnTo>
                    <a:pt x="278893" y="118833"/>
                  </a:lnTo>
                  <a:lnTo>
                    <a:pt x="312845" y="109132"/>
                  </a:lnTo>
                  <a:lnTo>
                    <a:pt x="312845" y="632966"/>
                  </a:lnTo>
                  <a:lnTo>
                    <a:pt x="278893" y="623265"/>
                  </a:lnTo>
                  <a:lnTo>
                    <a:pt x="249791" y="613564"/>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4" name="Freeform: Shape 83">
              <a:extLst>
                <a:ext uri="{FF2B5EF4-FFF2-40B4-BE49-F238E27FC236}">
                  <a16:creationId xmlns:a16="http://schemas.microsoft.com/office/drawing/2014/main" id="{AEFE997B-FEF7-4947-A1D7-3E94B62F870D}"/>
                </a:ext>
              </a:extLst>
            </p:cNvPr>
            <p:cNvSpPr/>
            <p:nvPr/>
          </p:nvSpPr>
          <p:spPr>
            <a:xfrm>
              <a:off x="7467678" y="2631009"/>
              <a:ext cx="169766" cy="254648"/>
            </a:xfrm>
            <a:custGeom>
              <a:avLst/>
              <a:gdLst>
                <a:gd name="connsiteX0" fmla="*/ 458354 w 485031"/>
                <a:gd name="connsiteY0" fmla="*/ 555361 h 727546"/>
                <a:gd name="connsiteX1" fmla="*/ 36377 w 485031"/>
                <a:gd name="connsiteY1" fmla="*/ 720271 h 727546"/>
                <a:gd name="connsiteX2" fmla="*/ 36377 w 485031"/>
                <a:gd name="connsiteY2" fmla="*/ 36377 h 727546"/>
                <a:gd name="connsiteX3" fmla="*/ 45835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8354" y="555361"/>
                  </a:moveTo>
                  <a:lnTo>
                    <a:pt x="36377" y="720271"/>
                  </a:lnTo>
                  <a:lnTo>
                    <a:pt x="36377" y="36377"/>
                  </a:lnTo>
                  <a:lnTo>
                    <a:pt x="458354" y="18673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7" name="Freeform: Shape 106">
              <a:extLst>
                <a:ext uri="{FF2B5EF4-FFF2-40B4-BE49-F238E27FC236}">
                  <a16:creationId xmlns:a16="http://schemas.microsoft.com/office/drawing/2014/main" id="{22393AC2-92E2-41B4-82C6-0E23F1C00628}"/>
                </a:ext>
              </a:extLst>
            </p:cNvPr>
            <p:cNvSpPr/>
            <p:nvPr/>
          </p:nvSpPr>
          <p:spPr>
            <a:xfrm>
              <a:off x="7335261" y="2632707"/>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29 w 388024"/>
                <a:gd name="connsiteY5" fmla="*/ 560211 h 727546"/>
                <a:gd name="connsiteX6" fmla="*/ 50928 w 388024"/>
                <a:gd name="connsiteY6" fmla="*/ 555361 h 727546"/>
                <a:gd name="connsiteX7" fmla="*/ 50928 w 388024"/>
                <a:gd name="connsiteY7" fmla="*/ 186737 h 727546"/>
                <a:gd name="connsiteX8" fmla="*/ 65479 w 388024"/>
                <a:gd name="connsiteY8" fmla="*/ 181887 h 727546"/>
                <a:gd name="connsiteX9" fmla="*/ 80030 w 388024"/>
                <a:gd name="connsiteY9" fmla="*/ 177036 h 727546"/>
                <a:gd name="connsiteX10" fmla="*/ 94581 w 388024"/>
                <a:gd name="connsiteY10" fmla="*/ 172186 h 727546"/>
                <a:gd name="connsiteX11" fmla="*/ 94581 w 388024"/>
                <a:gd name="connsiteY11" fmla="*/ 574762 h 727546"/>
                <a:gd name="connsiteX12" fmla="*/ 84880 w 388024"/>
                <a:gd name="connsiteY12" fmla="*/ 565061 h 727546"/>
                <a:gd name="connsiteX13" fmla="*/ 70329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196438 w 388024"/>
                <a:gd name="connsiteY19" fmla="*/ 147935 h 727546"/>
                <a:gd name="connsiteX20" fmla="*/ 196438 w 388024"/>
                <a:gd name="connsiteY20" fmla="*/ 599014 h 727546"/>
                <a:gd name="connsiteX21" fmla="*/ 172186 w 388024"/>
                <a:gd name="connsiteY21" fmla="*/ 594163 h 727546"/>
                <a:gd name="connsiteX22" fmla="*/ 152785 w 388024"/>
                <a:gd name="connsiteY22" fmla="*/ 579612 h 727546"/>
                <a:gd name="connsiteX23" fmla="*/ 249791 w 388024"/>
                <a:gd name="connsiteY23" fmla="*/ 613564 h 727546"/>
                <a:gd name="connsiteX24" fmla="*/ 220689 w 388024"/>
                <a:gd name="connsiteY24" fmla="*/ 603864 h 727546"/>
                <a:gd name="connsiteX25" fmla="*/ 220689 w 388024"/>
                <a:gd name="connsiteY25" fmla="*/ 13823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23265 h 727546"/>
                <a:gd name="connsiteX31" fmla="*/ 249791 w 388024"/>
                <a:gd name="connsiteY31" fmla="*/ 613564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29" y="560211"/>
                  </a:moveTo>
                  <a:lnTo>
                    <a:pt x="50928" y="555361"/>
                  </a:lnTo>
                  <a:lnTo>
                    <a:pt x="50928" y="186737"/>
                  </a:lnTo>
                  <a:lnTo>
                    <a:pt x="65479" y="181887"/>
                  </a:lnTo>
                  <a:lnTo>
                    <a:pt x="80030" y="177036"/>
                  </a:lnTo>
                  <a:lnTo>
                    <a:pt x="94581" y="172186"/>
                  </a:lnTo>
                  <a:lnTo>
                    <a:pt x="94581" y="574762"/>
                  </a:lnTo>
                  <a:lnTo>
                    <a:pt x="84880" y="565061"/>
                  </a:lnTo>
                  <a:lnTo>
                    <a:pt x="70329" y="560211"/>
                  </a:lnTo>
                  <a:close/>
                  <a:moveTo>
                    <a:pt x="152785" y="579612"/>
                  </a:moveTo>
                  <a:lnTo>
                    <a:pt x="128533" y="574762"/>
                  </a:lnTo>
                  <a:lnTo>
                    <a:pt x="128533" y="162485"/>
                  </a:lnTo>
                  <a:lnTo>
                    <a:pt x="152785" y="157635"/>
                  </a:lnTo>
                  <a:lnTo>
                    <a:pt x="177036" y="152785"/>
                  </a:lnTo>
                  <a:lnTo>
                    <a:pt x="196438" y="147935"/>
                  </a:lnTo>
                  <a:lnTo>
                    <a:pt x="196438" y="599014"/>
                  </a:lnTo>
                  <a:lnTo>
                    <a:pt x="172186" y="594163"/>
                  </a:lnTo>
                  <a:lnTo>
                    <a:pt x="152785" y="579612"/>
                  </a:lnTo>
                  <a:close/>
                  <a:moveTo>
                    <a:pt x="249791" y="613564"/>
                  </a:moveTo>
                  <a:lnTo>
                    <a:pt x="220689" y="603864"/>
                  </a:lnTo>
                  <a:lnTo>
                    <a:pt x="220689" y="138234"/>
                  </a:lnTo>
                  <a:lnTo>
                    <a:pt x="249791" y="128533"/>
                  </a:lnTo>
                  <a:lnTo>
                    <a:pt x="278893" y="118833"/>
                  </a:lnTo>
                  <a:lnTo>
                    <a:pt x="312845" y="109132"/>
                  </a:lnTo>
                  <a:lnTo>
                    <a:pt x="312845" y="632966"/>
                  </a:lnTo>
                  <a:lnTo>
                    <a:pt x="278893" y="623265"/>
                  </a:lnTo>
                  <a:lnTo>
                    <a:pt x="249791" y="613564"/>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8" name="Freeform: Shape 107">
              <a:extLst>
                <a:ext uri="{FF2B5EF4-FFF2-40B4-BE49-F238E27FC236}">
                  <a16:creationId xmlns:a16="http://schemas.microsoft.com/office/drawing/2014/main" id="{50A64DC3-C00E-4C0D-B954-4BBB0A594905}"/>
                </a:ext>
              </a:extLst>
            </p:cNvPr>
            <p:cNvSpPr/>
            <p:nvPr/>
          </p:nvSpPr>
          <p:spPr>
            <a:xfrm>
              <a:off x="7123053" y="3104655"/>
              <a:ext cx="169766" cy="254648"/>
            </a:xfrm>
            <a:custGeom>
              <a:avLst/>
              <a:gdLst>
                <a:gd name="connsiteX0" fmla="*/ 463205 w 485031"/>
                <a:gd name="connsiteY0" fmla="*/ 550510 h 727546"/>
                <a:gd name="connsiteX1" fmla="*/ 36377 w 485031"/>
                <a:gd name="connsiteY1" fmla="*/ 715421 h 727546"/>
                <a:gd name="connsiteX2" fmla="*/ 36377 w 485031"/>
                <a:gd name="connsiteY2" fmla="*/ 36377 h 727546"/>
                <a:gd name="connsiteX3" fmla="*/ 463205 w 485031"/>
                <a:gd name="connsiteY3" fmla="*/ 18188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63205" y="550510"/>
                  </a:moveTo>
                  <a:lnTo>
                    <a:pt x="36377" y="715421"/>
                  </a:lnTo>
                  <a:lnTo>
                    <a:pt x="36377" y="36377"/>
                  </a:lnTo>
                  <a:lnTo>
                    <a:pt x="463205" y="18188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9" name="Freeform: Shape 108">
              <a:extLst>
                <a:ext uri="{FF2B5EF4-FFF2-40B4-BE49-F238E27FC236}">
                  <a16:creationId xmlns:a16="http://schemas.microsoft.com/office/drawing/2014/main" id="{3FB16B8A-A377-4A12-9DFC-FD475E313BA2}"/>
                </a:ext>
              </a:extLst>
            </p:cNvPr>
            <p:cNvSpPr/>
            <p:nvPr/>
          </p:nvSpPr>
          <p:spPr>
            <a:xfrm>
              <a:off x="6990636" y="3106353"/>
              <a:ext cx="135813" cy="254648"/>
            </a:xfrm>
            <a:custGeom>
              <a:avLst/>
              <a:gdLst>
                <a:gd name="connsiteX0" fmla="*/ 36377 w 388024"/>
                <a:gd name="connsiteY0" fmla="*/ 147934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4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1 w 388024"/>
                <a:gd name="connsiteY10" fmla="*/ 172186 h 727546"/>
                <a:gd name="connsiteX11" fmla="*/ 99431 w 388024"/>
                <a:gd name="connsiteY11" fmla="*/ 569912 h 727546"/>
                <a:gd name="connsiteX12" fmla="*/ 84880 w 388024"/>
                <a:gd name="connsiteY12" fmla="*/ 565061 h 727546"/>
                <a:gd name="connsiteX13" fmla="*/ 70330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201288 w 388024"/>
                <a:gd name="connsiteY19" fmla="*/ 147934 h 727546"/>
                <a:gd name="connsiteX20" fmla="*/ 201288 w 388024"/>
                <a:gd name="connsiteY20" fmla="*/ 599013 h 727546"/>
                <a:gd name="connsiteX21" fmla="*/ 177036 w 388024"/>
                <a:gd name="connsiteY21" fmla="*/ 594163 h 727546"/>
                <a:gd name="connsiteX22" fmla="*/ 152785 w 388024"/>
                <a:gd name="connsiteY22" fmla="*/ 579612 h 727546"/>
                <a:gd name="connsiteX23" fmla="*/ 249791 w 388024"/>
                <a:gd name="connsiteY23" fmla="*/ 613565 h 727546"/>
                <a:gd name="connsiteX24" fmla="*/ 220689 w 388024"/>
                <a:gd name="connsiteY24" fmla="*/ 603864 h 727546"/>
                <a:gd name="connsiteX25" fmla="*/ 220689 w 388024"/>
                <a:gd name="connsiteY25" fmla="*/ 13338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18415 h 727546"/>
                <a:gd name="connsiteX31" fmla="*/ 249791 w 388024"/>
                <a:gd name="connsiteY31" fmla="*/ 6135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4"/>
                  </a:moveTo>
                  <a:lnTo>
                    <a:pt x="36377" y="594163"/>
                  </a:lnTo>
                  <a:lnTo>
                    <a:pt x="351648" y="715421"/>
                  </a:lnTo>
                  <a:lnTo>
                    <a:pt x="351648" y="36377"/>
                  </a:lnTo>
                  <a:lnTo>
                    <a:pt x="36377" y="147934"/>
                  </a:lnTo>
                  <a:close/>
                  <a:moveTo>
                    <a:pt x="70330" y="560211"/>
                  </a:moveTo>
                  <a:lnTo>
                    <a:pt x="55779" y="555361"/>
                  </a:lnTo>
                  <a:lnTo>
                    <a:pt x="55779" y="186737"/>
                  </a:lnTo>
                  <a:lnTo>
                    <a:pt x="70330" y="181887"/>
                  </a:lnTo>
                  <a:lnTo>
                    <a:pt x="84880" y="177036"/>
                  </a:lnTo>
                  <a:lnTo>
                    <a:pt x="99431" y="172186"/>
                  </a:lnTo>
                  <a:lnTo>
                    <a:pt x="99431" y="569912"/>
                  </a:lnTo>
                  <a:lnTo>
                    <a:pt x="84880" y="565061"/>
                  </a:lnTo>
                  <a:lnTo>
                    <a:pt x="70330" y="560211"/>
                  </a:lnTo>
                  <a:close/>
                  <a:moveTo>
                    <a:pt x="152785" y="579612"/>
                  </a:moveTo>
                  <a:lnTo>
                    <a:pt x="128533" y="574762"/>
                  </a:lnTo>
                  <a:lnTo>
                    <a:pt x="128533" y="162485"/>
                  </a:lnTo>
                  <a:lnTo>
                    <a:pt x="152785" y="157635"/>
                  </a:lnTo>
                  <a:lnTo>
                    <a:pt x="177036" y="152785"/>
                  </a:lnTo>
                  <a:lnTo>
                    <a:pt x="201288" y="147934"/>
                  </a:lnTo>
                  <a:lnTo>
                    <a:pt x="201288" y="599013"/>
                  </a:lnTo>
                  <a:lnTo>
                    <a:pt x="177036" y="594163"/>
                  </a:lnTo>
                  <a:lnTo>
                    <a:pt x="152785" y="579612"/>
                  </a:lnTo>
                  <a:close/>
                  <a:moveTo>
                    <a:pt x="249791" y="613565"/>
                  </a:moveTo>
                  <a:lnTo>
                    <a:pt x="220689" y="603864"/>
                  </a:lnTo>
                  <a:lnTo>
                    <a:pt x="220689" y="133384"/>
                  </a:lnTo>
                  <a:lnTo>
                    <a:pt x="249791" y="128533"/>
                  </a:lnTo>
                  <a:lnTo>
                    <a:pt x="278893" y="118833"/>
                  </a:lnTo>
                  <a:lnTo>
                    <a:pt x="312845" y="109132"/>
                  </a:lnTo>
                  <a:lnTo>
                    <a:pt x="312845" y="632966"/>
                  </a:lnTo>
                  <a:lnTo>
                    <a:pt x="278893" y="618415"/>
                  </a:lnTo>
                  <a:lnTo>
                    <a:pt x="249791" y="613565"/>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E3C7046A-2604-4D84-9701-30C80C5C5058}"/>
                </a:ext>
              </a:extLst>
            </p:cNvPr>
            <p:cNvSpPr/>
            <p:nvPr/>
          </p:nvSpPr>
          <p:spPr>
            <a:xfrm>
              <a:off x="7467678" y="3104655"/>
              <a:ext cx="169766" cy="254648"/>
            </a:xfrm>
            <a:custGeom>
              <a:avLst/>
              <a:gdLst>
                <a:gd name="connsiteX0" fmla="*/ 458354 w 485031"/>
                <a:gd name="connsiteY0" fmla="*/ 550510 h 727546"/>
                <a:gd name="connsiteX1" fmla="*/ 36377 w 485031"/>
                <a:gd name="connsiteY1" fmla="*/ 715421 h 727546"/>
                <a:gd name="connsiteX2" fmla="*/ 36377 w 485031"/>
                <a:gd name="connsiteY2" fmla="*/ 36377 h 727546"/>
                <a:gd name="connsiteX3" fmla="*/ 458354 w 485031"/>
                <a:gd name="connsiteY3" fmla="*/ 18188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8354" y="550510"/>
                  </a:moveTo>
                  <a:lnTo>
                    <a:pt x="36377" y="715421"/>
                  </a:lnTo>
                  <a:lnTo>
                    <a:pt x="36377" y="36377"/>
                  </a:lnTo>
                  <a:lnTo>
                    <a:pt x="458354" y="18188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88404095-B658-4801-A743-C877FAEB3BED}"/>
                </a:ext>
              </a:extLst>
            </p:cNvPr>
            <p:cNvSpPr/>
            <p:nvPr/>
          </p:nvSpPr>
          <p:spPr>
            <a:xfrm>
              <a:off x="7335261" y="3106353"/>
              <a:ext cx="135813" cy="254648"/>
            </a:xfrm>
            <a:custGeom>
              <a:avLst/>
              <a:gdLst>
                <a:gd name="connsiteX0" fmla="*/ 36377 w 388024"/>
                <a:gd name="connsiteY0" fmla="*/ 147934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4 h 727546"/>
                <a:gd name="connsiteX5" fmla="*/ 70329 w 388024"/>
                <a:gd name="connsiteY5" fmla="*/ 560211 h 727546"/>
                <a:gd name="connsiteX6" fmla="*/ 50928 w 388024"/>
                <a:gd name="connsiteY6" fmla="*/ 550510 h 727546"/>
                <a:gd name="connsiteX7" fmla="*/ 50928 w 388024"/>
                <a:gd name="connsiteY7" fmla="*/ 181887 h 727546"/>
                <a:gd name="connsiteX8" fmla="*/ 65479 w 388024"/>
                <a:gd name="connsiteY8" fmla="*/ 177036 h 727546"/>
                <a:gd name="connsiteX9" fmla="*/ 80030 w 388024"/>
                <a:gd name="connsiteY9" fmla="*/ 172186 h 727546"/>
                <a:gd name="connsiteX10" fmla="*/ 94581 w 388024"/>
                <a:gd name="connsiteY10" fmla="*/ 167336 h 727546"/>
                <a:gd name="connsiteX11" fmla="*/ 94581 w 388024"/>
                <a:gd name="connsiteY11" fmla="*/ 569912 h 727546"/>
                <a:gd name="connsiteX12" fmla="*/ 80030 w 388024"/>
                <a:gd name="connsiteY12" fmla="*/ 565061 h 727546"/>
                <a:gd name="connsiteX13" fmla="*/ 70329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201288 w 388024"/>
                <a:gd name="connsiteY19" fmla="*/ 147934 h 727546"/>
                <a:gd name="connsiteX20" fmla="*/ 201288 w 388024"/>
                <a:gd name="connsiteY20" fmla="*/ 599013 h 727546"/>
                <a:gd name="connsiteX21" fmla="*/ 177036 w 388024"/>
                <a:gd name="connsiteY21" fmla="*/ 594163 h 727546"/>
                <a:gd name="connsiteX22" fmla="*/ 152785 w 388024"/>
                <a:gd name="connsiteY22" fmla="*/ 579612 h 727546"/>
                <a:gd name="connsiteX23" fmla="*/ 249791 w 388024"/>
                <a:gd name="connsiteY23" fmla="*/ 613565 h 727546"/>
                <a:gd name="connsiteX24" fmla="*/ 220689 w 388024"/>
                <a:gd name="connsiteY24" fmla="*/ 603864 h 727546"/>
                <a:gd name="connsiteX25" fmla="*/ 220689 w 388024"/>
                <a:gd name="connsiteY25" fmla="*/ 13338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18415 h 727546"/>
                <a:gd name="connsiteX31" fmla="*/ 249791 w 388024"/>
                <a:gd name="connsiteY31" fmla="*/ 6135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4"/>
                  </a:moveTo>
                  <a:lnTo>
                    <a:pt x="36377" y="594163"/>
                  </a:lnTo>
                  <a:lnTo>
                    <a:pt x="351648" y="715421"/>
                  </a:lnTo>
                  <a:lnTo>
                    <a:pt x="351648" y="36377"/>
                  </a:lnTo>
                  <a:lnTo>
                    <a:pt x="36377" y="147934"/>
                  </a:lnTo>
                  <a:close/>
                  <a:moveTo>
                    <a:pt x="70329" y="560211"/>
                  </a:moveTo>
                  <a:lnTo>
                    <a:pt x="50928" y="550510"/>
                  </a:lnTo>
                  <a:lnTo>
                    <a:pt x="50928" y="181887"/>
                  </a:lnTo>
                  <a:lnTo>
                    <a:pt x="65479" y="177036"/>
                  </a:lnTo>
                  <a:lnTo>
                    <a:pt x="80030" y="172186"/>
                  </a:lnTo>
                  <a:lnTo>
                    <a:pt x="94581" y="167336"/>
                  </a:lnTo>
                  <a:lnTo>
                    <a:pt x="94581" y="569912"/>
                  </a:lnTo>
                  <a:lnTo>
                    <a:pt x="80030" y="565061"/>
                  </a:lnTo>
                  <a:lnTo>
                    <a:pt x="70329" y="560211"/>
                  </a:lnTo>
                  <a:close/>
                  <a:moveTo>
                    <a:pt x="152785" y="579612"/>
                  </a:moveTo>
                  <a:lnTo>
                    <a:pt x="128533" y="574762"/>
                  </a:lnTo>
                  <a:lnTo>
                    <a:pt x="128533" y="162485"/>
                  </a:lnTo>
                  <a:lnTo>
                    <a:pt x="152785" y="157635"/>
                  </a:lnTo>
                  <a:lnTo>
                    <a:pt x="177036" y="152785"/>
                  </a:lnTo>
                  <a:lnTo>
                    <a:pt x="201288" y="147934"/>
                  </a:lnTo>
                  <a:lnTo>
                    <a:pt x="201288" y="599013"/>
                  </a:lnTo>
                  <a:lnTo>
                    <a:pt x="177036" y="594163"/>
                  </a:lnTo>
                  <a:lnTo>
                    <a:pt x="152785" y="579612"/>
                  </a:lnTo>
                  <a:close/>
                  <a:moveTo>
                    <a:pt x="249791" y="613565"/>
                  </a:moveTo>
                  <a:lnTo>
                    <a:pt x="220689" y="603864"/>
                  </a:lnTo>
                  <a:lnTo>
                    <a:pt x="220689" y="133384"/>
                  </a:lnTo>
                  <a:lnTo>
                    <a:pt x="249791" y="128533"/>
                  </a:lnTo>
                  <a:lnTo>
                    <a:pt x="278893" y="118833"/>
                  </a:lnTo>
                  <a:lnTo>
                    <a:pt x="312845" y="109132"/>
                  </a:lnTo>
                  <a:lnTo>
                    <a:pt x="312845" y="632966"/>
                  </a:lnTo>
                  <a:lnTo>
                    <a:pt x="278893" y="618415"/>
                  </a:lnTo>
                  <a:lnTo>
                    <a:pt x="249791" y="613565"/>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9" name="Freeform: Shape 118">
              <a:extLst>
                <a:ext uri="{FF2B5EF4-FFF2-40B4-BE49-F238E27FC236}">
                  <a16:creationId xmlns:a16="http://schemas.microsoft.com/office/drawing/2014/main" id="{98544BC8-0187-49E9-8EFB-1B16F482A2C3}"/>
                </a:ext>
              </a:extLst>
            </p:cNvPr>
            <p:cNvSpPr/>
            <p:nvPr/>
          </p:nvSpPr>
          <p:spPr>
            <a:xfrm>
              <a:off x="7308098" y="2866983"/>
              <a:ext cx="169766" cy="254648"/>
            </a:xfrm>
            <a:custGeom>
              <a:avLst/>
              <a:gdLst>
                <a:gd name="connsiteX0" fmla="*/ 453504 w 485031"/>
                <a:gd name="connsiteY0" fmla="*/ 555361 h 727546"/>
                <a:gd name="connsiteX1" fmla="*/ 36377 w 485031"/>
                <a:gd name="connsiteY1" fmla="*/ 715421 h 727546"/>
                <a:gd name="connsiteX2" fmla="*/ 36377 w 485031"/>
                <a:gd name="connsiteY2" fmla="*/ 36377 h 727546"/>
                <a:gd name="connsiteX3" fmla="*/ 45350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3504" y="555361"/>
                  </a:moveTo>
                  <a:lnTo>
                    <a:pt x="36377" y="715421"/>
                  </a:lnTo>
                  <a:lnTo>
                    <a:pt x="36377" y="36377"/>
                  </a:lnTo>
                  <a:lnTo>
                    <a:pt x="453504" y="18673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0" name="Freeform: Shape 119">
              <a:extLst>
                <a:ext uri="{FF2B5EF4-FFF2-40B4-BE49-F238E27FC236}">
                  <a16:creationId xmlns:a16="http://schemas.microsoft.com/office/drawing/2014/main" id="{8FF74F23-467D-40D9-A757-990A3F85E682}"/>
                </a:ext>
              </a:extLst>
            </p:cNvPr>
            <p:cNvSpPr/>
            <p:nvPr/>
          </p:nvSpPr>
          <p:spPr>
            <a:xfrm>
              <a:off x="7173983" y="2866983"/>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29 w 388024"/>
                <a:gd name="connsiteY5" fmla="*/ 560211 h 727546"/>
                <a:gd name="connsiteX6" fmla="*/ 55779 w 388024"/>
                <a:gd name="connsiteY6" fmla="*/ 555361 h 727546"/>
                <a:gd name="connsiteX7" fmla="*/ 55779 w 388024"/>
                <a:gd name="connsiteY7" fmla="*/ 186737 h 727546"/>
                <a:gd name="connsiteX8" fmla="*/ 70329 w 388024"/>
                <a:gd name="connsiteY8" fmla="*/ 181887 h 727546"/>
                <a:gd name="connsiteX9" fmla="*/ 84880 w 388024"/>
                <a:gd name="connsiteY9" fmla="*/ 177036 h 727546"/>
                <a:gd name="connsiteX10" fmla="*/ 99431 w 388024"/>
                <a:gd name="connsiteY10" fmla="*/ 172186 h 727546"/>
                <a:gd name="connsiteX11" fmla="*/ 99431 w 388024"/>
                <a:gd name="connsiteY11" fmla="*/ 574762 h 727546"/>
                <a:gd name="connsiteX12" fmla="*/ 84880 w 388024"/>
                <a:gd name="connsiteY12" fmla="*/ 569912 h 727546"/>
                <a:gd name="connsiteX13" fmla="*/ 70329 w 388024"/>
                <a:gd name="connsiteY13" fmla="*/ 560211 h 727546"/>
                <a:gd name="connsiteX14" fmla="*/ 152785 w 388024"/>
                <a:gd name="connsiteY14" fmla="*/ 589313 h 727546"/>
                <a:gd name="connsiteX15" fmla="*/ 128533 w 388024"/>
                <a:gd name="connsiteY15" fmla="*/ 584463 h 727546"/>
                <a:gd name="connsiteX16" fmla="*/ 128533 w 388024"/>
                <a:gd name="connsiteY16" fmla="*/ 172186 h 727546"/>
                <a:gd name="connsiteX17" fmla="*/ 152785 w 388024"/>
                <a:gd name="connsiteY17" fmla="*/ 167336 h 727546"/>
                <a:gd name="connsiteX18" fmla="*/ 177036 w 388024"/>
                <a:gd name="connsiteY18" fmla="*/ 162485 h 727546"/>
                <a:gd name="connsiteX19" fmla="*/ 201288 w 388024"/>
                <a:gd name="connsiteY19" fmla="*/ 157635 h 727546"/>
                <a:gd name="connsiteX20" fmla="*/ 201288 w 388024"/>
                <a:gd name="connsiteY20" fmla="*/ 608714 h 727546"/>
                <a:gd name="connsiteX21" fmla="*/ 172186 w 388024"/>
                <a:gd name="connsiteY21" fmla="*/ 599014 h 727546"/>
                <a:gd name="connsiteX22" fmla="*/ 152785 w 388024"/>
                <a:gd name="connsiteY22" fmla="*/ 589313 h 727546"/>
                <a:gd name="connsiteX23" fmla="*/ 249791 w 388024"/>
                <a:gd name="connsiteY23" fmla="*/ 623265 h 727546"/>
                <a:gd name="connsiteX24" fmla="*/ 220689 w 388024"/>
                <a:gd name="connsiteY24" fmla="*/ 608714 h 727546"/>
                <a:gd name="connsiteX25" fmla="*/ 220689 w 388024"/>
                <a:gd name="connsiteY25" fmla="*/ 143084 h 727546"/>
                <a:gd name="connsiteX26" fmla="*/ 249791 w 388024"/>
                <a:gd name="connsiteY26" fmla="*/ 138234 h 727546"/>
                <a:gd name="connsiteX27" fmla="*/ 278893 w 388024"/>
                <a:gd name="connsiteY27" fmla="*/ 128533 h 727546"/>
                <a:gd name="connsiteX28" fmla="*/ 312845 w 388024"/>
                <a:gd name="connsiteY28" fmla="*/ 118833 h 727546"/>
                <a:gd name="connsiteX29" fmla="*/ 312845 w 388024"/>
                <a:gd name="connsiteY29" fmla="*/ 642666 h 727546"/>
                <a:gd name="connsiteX30" fmla="*/ 278893 w 388024"/>
                <a:gd name="connsiteY30" fmla="*/ 632966 h 727546"/>
                <a:gd name="connsiteX31" fmla="*/ 249791 w 388024"/>
                <a:gd name="connsiteY31" fmla="*/ 6232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29" y="560211"/>
                  </a:moveTo>
                  <a:lnTo>
                    <a:pt x="55779" y="555361"/>
                  </a:lnTo>
                  <a:lnTo>
                    <a:pt x="55779" y="186737"/>
                  </a:lnTo>
                  <a:lnTo>
                    <a:pt x="70329" y="181887"/>
                  </a:lnTo>
                  <a:lnTo>
                    <a:pt x="84880" y="177036"/>
                  </a:lnTo>
                  <a:lnTo>
                    <a:pt x="99431" y="172186"/>
                  </a:lnTo>
                  <a:lnTo>
                    <a:pt x="99431" y="574762"/>
                  </a:lnTo>
                  <a:lnTo>
                    <a:pt x="84880" y="569912"/>
                  </a:lnTo>
                  <a:lnTo>
                    <a:pt x="70329" y="560211"/>
                  </a:lnTo>
                  <a:close/>
                  <a:moveTo>
                    <a:pt x="152785" y="589313"/>
                  </a:moveTo>
                  <a:lnTo>
                    <a:pt x="128533" y="584463"/>
                  </a:lnTo>
                  <a:lnTo>
                    <a:pt x="128533" y="172186"/>
                  </a:lnTo>
                  <a:lnTo>
                    <a:pt x="152785" y="167336"/>
                  </a:lnTo>
                  <a:lnTo>
                    <a:pt x="177036" y="162485"/>
                  </a:lnTo>
                  <a:lnTo>
                    <a:pt x="201288" y="157635"/>
                  </a:lnTo>
                  <a:lnTo>
                    <a:pt x="201288" y="608714"/>
                  </a:lnTo>
                  <a:lnTo>
                    <a:pt x="172186" y="599014"/>
                  </a:lnTo>
                  <a:lnTo>
                    <a:pt x="152785" y="589313"/>
                  </a:lnTo>
                  <a:close/>
                  <a:moveTo>
                    <a:pt x="249791" y="623265"/>
                  </a:moveTo>
                  <a:lnTo>
                    <a:pt x="220689" y="608714"/>
                  </a:lnTo>
                  <a:lnTo>
                    <a:pt x="220689" y="143084"/>
                  </a:lnTo>
                  <a:lnTo>
                    <a:pt x="249791" y="138234"/>
                  </a:lnTo>
                  <a:lnTo>
                    <a:pt x="278893" y="128533"/>
                  </a:lnTo>
                  <a:lnTo>
                    <a:pt x="312845" y="118833"/>
                  </a:lnTo>
                  <a:lnTo>
                    <a:pt x="312845" y="642666"/>
                  </a:lnTo>
                  <a:lnTo>
                    <a:pt x="278893" y="632966"/>
                  </a:lnTo>
                  <a:lnTo>
                    <a:pt x="249791" y="623265"/>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1" name="Freeform: Shape 120">
              <a:extLst>
                <a:ext uri="{FF2B5EF4-FFF2-40B4-BE49-F238E27FC236}">
                  <a16:creationId xmlns:a16="http://schemas.microsoft.com/office/drawing/2014/main" id="{294BD3D2-BE1D-4DF5-BAC2-C58A878EF268}"/>
                </a:ext>
              </a:extLst>
            </p:cNvPr>
            <p:cNvSpPr/>
            <p:nvPr/>
          </p:nvSpPr>
          <p:spPr>
            <a:xfrm>
              <a:off x="6965171" y="2866983"/>
              <a:ext cx="169766" cy="254648"/>
            </a:xfrm>
            <a:custGeom>
              <a:avLst/>
              <a:gdLst>
                <a:gd name="connsiteX0" fmla="*/ 453504 w 485031"/>
                <a:gd name="connsiteY0" fmla="*/ 555361 h 727546"/>
                <a:gd name="connsiteX1" fmla="*/ 36377 w 485031"/>
                <a:gd name="connsiteY1" fmla="*/ 715421 h 727546"/>
                <a:gd name="connsiteX2" fmla="*/ 36377 w 485031"/>
                <a:gd name="connsiteY2" fmla="*/ 36377 h 727546"/>
                <a:gd name="connsiteX3" fmla="*/ 45350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3504" y="555361"/>
                  </a:moveTo>
                  <a:lnTo>
                    <a:pt x="36377" y="715421"/>
                  </a:lnTo>
                  <a:lnTo>
                    <a:pt x="36377" y="36377"/>
                  </a:lnTo>
                  <a:lnTo>
                    <a:pt x="453504" y="18673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2" name="Freeform: Shape 121">
              <a:extLst>
                <a:ext uri="{FF2B5EF4-FFF2-40B4-BE49-F238E27FC236}">
                  <a16:creationId xmlns:a16="http://schemas.microsoft.com/office/drawing/2014/main" id="{12BF19A8-6418-48EB-B5A8-6F0EF5350601}"/>
                </a:ext>
              </a:extLst>
            </p:cNvPr>
            <p:cNvSpPr/>
            <p:nvPr/>
          </p:nvSpPr>
          <p:spPr>
            <a:xfrm>
              <a:off x="6831056" y="2866983"/>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1 w 388024"/>
                <a:gd name="connsiteY10" fmla="*/ 172186 h 727546"/>
                <a:gd name="connsiteX11" fmla="*/ 99431 w 388024"/>
                <a:gd name="connsiteY11" fmla="*/ 574762 h 727546"/>
                <a:gd name="connsiteX12" fmla="*/ 84880 w 388024"/>
                <a:gd name="connsiteY12" fmla="*/ 565061 h 727546"/>
                <a:gd name="connsiteX13" fmla="*/ 70330 w 388024"/>
                <a:gd name="connsiteY13" fmla="*/ 560211 h 727546"/>
                <a:gd name="connsiteX14" fmla="*/ 152785 w 388024"/>
                <a:gd name="connsiteY14" fmla="*/ 589313 h 727546"/>
                <a:gd name="connsiteX15" fmla="*/ 128533 w 388024"/>
                <a:gd name="connsiteY15" fmla="*/ 584463 h 727546"/>
                <a:gd name="connsiteX16" fmla="*/ 128533 w 388024"/>
                <a:gd name="connsiteY16" fmla="*/ 172186 h 727546"/>
                <a:gd name="connsiteX17" fmla="*/ 152785 w 388024"/>
                <a:gd name="connsiteY17" fmla="*/ 167336 h 727546"/>
                <a:gd name="connsiteX18" fmla="*/ 177036 w 388024"/>
                <a:gd name="connsiteY18" fmla="*/ 162485 h 727546"/>
                <a:gd name="connsiteX19" fmla="*/ 201288 w 388024"/>
                <a:gd name="connsiteY19" fmla="*/ 157635 h 727546"/>
                <a:gd name="connsiteX20" fmla="*/ 201288 w 388024"/>
                <a:gd name="connsiteY20" fmla="*/ 608714 h 727546"/>
                <a:gd name="connsiteX21" fmla="*/ 177036 w 388024"/>
                <a:gd name="connsiteY21" fmla="*/ 603864 h 727546"/>
                <a:gd name="connsiteX22" fmla="*/ 152785 w 388024"/>
                <a:gd name="connsiteY22" fmla="*/ 589313 h 727546"/>
                <a:gd name="connsiteX23" fmla="*/ 249791 w 388024"/>
                <a:gd name="connsiteY23" fmla="*/ 623265 h 727546"/>
                <a:gd name="connsiteX24" fmla="*/ 220689 w 388024"/>
                <a:gd name="connsiteY24" fmla="*/ 613564 h 727546"/>
                <a:gd name="connsiteX25" fmla="*/ 220689 w 388024"/>
                <a:gd name="connsiteY25" fmla="*/ 147935 h 727546"/>
                <a:gd name="connsiteX26" fmla="*/ 249791 w 388024"/>
                <a:gd name="connsiteY26" fmla="*/ 138234 h 727546"/>
                <a:gd name="connsiteX27" fmla="*/ 278893 w 388024"/>
                <a:gd name="connsiteY27" fmla="*/ 128533 h 727546"/>
                <a:gd name="connsiteX28" fmla="*/ 312845 w 388024"/>
                <a:gd name="connsiteY28" fmla="*/ 118833 h 727546"/>
                <a:gd name="connsiteX29" fmla="*/ 312845 w 388024"/>
                <a:gd name="connsiteY29" fmla="*/ 642666 h 727546"/>
                <a:gd name="connsiteX30" fmla="*/ 278893 w 388024"/>
                <a:gd name="connsiteY30" fmla="*/ 628115 h 727546"/>
                <a:gd name="connsiteX31" fmla="*/ 249791 w 388024"/>
                <a:gd name="connsiteY31" fmla="*/ 6232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30" y="560211"/>
                  </a:moveTo>
                  <a:lnTo>
                    <a:pt x="55779" y="555361"/>
                  </a:lnTo>
                  <a:lnTo>
                    <a:pt x="55779" y="186737"/>
                  </a:lnTo>
                  <a:lnTo>
                    <a:pt x="70330" y="181887"/>
                  </a:lnTo>
                  <a:lnTo>
                    <a:pt x="84880" y="177036"/>
                  </a:lnTo>
                  <a:lnTo>
                    <a:pt x="99431" y="172186"/>
                  </a:lnTo>
                  <a:lnTo>
                    <a:pt x="99431" y="574762"/>
                  </a:lnTo>
                  <a:lnTo>
                    <a:pt x="84880" y="565061"/>
                  </a:lnTo>
                  <a:lnTo>
                    <a:pt x="70330" y="560211"/>
                  </a:lnTo>
                  <a:close/>
                  <a:moveTo>
                    <a:pt x="152785" y="589313"/>
                  </a:moveTo>
                  <a:lnTo>
                    <a:pt x="128533" y="584463"/>
                  </a:lnTo>
                  <a:lnTo>
                    <a:pt x="128533" y="172186"/>
                  </a:lnTo>
                  <a:lnTo>
                    <a:pt x="152785" y="167336"/>
                  </a:lnTo>
                  <a:lnTo>
                    <a:pt x="177036" y="162485"/>
                  </a:lnTo>
                  <a:lnTo>
                    <a:pt x="201288" y="157635"/>
                  </a:lnTo>
                  <a:lnTo>
                    <a:pt x="201288" y="608714"/>
                  </a:lnTo>
                  <a:lnTo>
                    <a:pt x="177036" y="603864"/>
                  </a:lnTo>
                  <a:lnTo>
                    <a:pt x="152785" y="589313"/>
                  </a:lnTo>
                  <a:close/>
                  <a:moveTo>
                    <a:pt x="249791" y="623265"/>
                  </a:moveTo>
                  <a:lnTo>
                    <a:pt x="220689" y="613564"/>
                  </a:lnTo>
                  <a:lnTo>
                    <a:pt x="220689" y="147935"/>
                  </a:lnTo>
                  <a:lnTo>
                    <a:pt x="249791" y="138234"/>
                  </a:lnTo>
                  <a:lnTo>
                    <a:pt x="278893" y="128533"/>
                  </a:lnTo>
                  <a:lnTo>
                    <a:pt x="312845" y="118833"/>
                  </a:lnTo>
                  <a:lnTo>
                    <a:pt x="312845" y="642666"/>
                  </a:lnTo>
                  <a:lnTo>
                    <a:pt x="278893" y="628115"/>
                  </a:lnTo>
                  <a:lnTo>
                    <a:pt x="249791" y="623265"/>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3" name="Freeform: Shape 122">
              <a:extLst>
                <a:ext uri="{FF2B5EF4-FFF2-40B4-BE49-F238E27FC236}">
                  <a16:creationId xmlns:a16="http://schemas.microsoft.com/office/drawing/2014/main" id="{4F69E9A0-59EA-4F07-9CD4-DFCB20371859}"/>
                </a:ext>
              </a:extLst>
            </p:cNvPr>
            <p:cNvSpPr/>
            <p:nvPr/>
          </p:nvSpPr>
          <p:spPr>
            <a:xfrm>
              <a:off x="7647630" y="2866983"/>
              <a:ext cx="169766" cy="254648"/>
            </a:xfrm>
            <a:custGeom>
              <a:avLst/>
              <a:gdLst>
                <a:gd name="connsiteX0" fmla="*/ 453504 w 485031"/>
                <a:gd name="connsiteY0" fmla="*/ 555361 h 727546"/>
                <a:gd name="connsiteX1" fmla="*/ 36377 w 485031"/>
                <a:gd name="connsiteY1" fmla="*/ 715421 h 727546"/>
                <a:gd name="connsiteX2" fmla="*/ 36377 w 485031"/>
                <a:gd name="connsiteY2" fmla="*/ 36377 h 727546"/>
                <a:gd name="connsiteX3" fmla="*/ 45350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3504" y="555361"/>
                  </a:moveTo>
                  <a:lnTo>
                    <a:pt x="36377" y="715421"/>
                  </a:lnTo>
                  <a:lnTo>
                    <a:pt x="36377" y="36377"/>
                  </a:lnTo>
                  <a:lnTo>
                    <a:pt x="453504" y="186737"/>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4" name="Freeform: Shape 123">
              <a:extLst>
                <a:ext uri="{FF2B5EF4-FFF2-40B4-BE49-F238E27FC236}">
                  <a16:creationId xmlns:a16="http://schemas.microsoft.com/office/drawing/2014/main" id="{9E0E820D-8DEB-4791-8372-64BEDDCBB2EB}"/>
                </a:ext>
              </a:extLst>
            </p:cNvPr>
            <p:cNvSpPr/>
            <p:nvPr/>
          </p:nvSpPr>
          <p:spPr>
            <a:xfrm>
              <a:off x="7511817" y="2866983"/>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2 w 388024"/>
                <a:gd name="connsiteY10" fmla="*/ 172186 h 727546"/>
                <a:gd name="connsiteX11" fmla="*/ 99432 w 388024"/>
                <a:gd name="connsiteY11" fmla="*/ 574762 h 727546"/>
                <a:gd name="connsiteX12" fmla="*/ 84880 w 388024"/>
                <a:gd name="connsiteY12" fmla="*/ 569912 h 727546"/>
                <a:gd name="connsiteX13" fmla="*/ 70330 w 388024"/>
                <a:gd name="connsiteY13" fmla="*/ 560211 h 727546"/>
                <a:gd name="connsiteX14" fmla="*/ 152785 w 388024"/>
                <a:gd name="connsiteY14" fmla="*/ 589313 h 727546"/>
                <a:gd name="connsiteX15" fmla="*/ 128533 w 388024"/>
                <a:gd name="connsiteY15" fmla="*/ 584463 h 727546"/>
                <a:gd name="connsiteX16" fmla="*/ 128533 w 388024"/>
                <a:gd name="connsiteY16" fmla="*/ 172186 h 727546"/>
                <a:gd name="connsiteX17" fmla="*/ 152785 w 388024"/>
                <a:gd name="connsiteY17" fmla="*/ 167336 h 727546"/>
                <a:gd name="connsiteX18" fmla="*/ 177036 w 388024"/>
                <a:gd name="connsiteY18" fmla="*/ 162485 h 727546"/>
                <a:gd name="connsiteX19" fmla="*/ 201288 w 388024"/>
                <a:gd name="connsiteY19" fmla="*/ 157635 h 727546"/>
                <a:gd name="connsiteX20" fmla="*/ 201288 w 388024"/>
                <a:gd name="connsiteY20" fmla="*/ 608714 h 727546"/>
                <a:gd name="connsiteX21" fmla="*/ 177036 w 388024"/>
                <a:gd name="connsiteY21" fmla="*/ 599014 h 727546"/>
                <a:gd name="connsiteX22" fmla="*/ 152785 w 388024"/>
                <a:gd name="connsiteY22" fmla="*/ 589313 h 727546"/>
                <a:gd name="connsiteX23" fmla="*/ 249791 w 388024"/>
                <a:gd name="connsiteY23" fmla="*/ 623265 h 727546"/>
                <a:gd name="connsiteX24" fmla="*/ 225540 w 388024"/>
                <a:gd name="connsiteY24" fmla="*/ 608714 h 727546"/>
                <a:gd name="connsiteX25" fmla="*/ 225540 w 388024"/>
                <a:gd name="connsiteY25" fmla="*/ 143084 h 727546"/>
                <a:gd name="connsiteX26" fmla="*/ 254641 w 388024"/>
                <a:gd name="connsiteY26" fmla="*/ 138234 h 727546"/>
                <a:gd name="connsiteX27" fmla="*/ 283743 w 388024"/>
                <a:gd name="connsiteY27" fmla="*/ 128533 h 727546"/>
                <a:gd name="connsiteX28" fmla="*/ 317696 w 388024"/>
                <a:gd name="connsiteY28" fmla="*/ 118833 h 727546"/>
                <a:gd name="connsiteX29" fmla="*/ 317696 w 388024"/>
                <a:gd name="connsiteY29" fmla="*/ 642666 h 727546"/>
                <a:gd name="connsiteX30" fmla="*/ 283743 w 388024"/>
                <a:gd name="connsiteY30" fmla="*/ 632966 h 727546"/>
                <a:gd name="connsiteX31" fmla="*/ 249791 w 388024"/>
                <a:gd name="connsiteY31" fmla="*/ 6232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30" y="560211"/>
                  </a:moveTo>
                  <a:lnTo>
                    <a:pt x="55779" y="555361"/>
                  </a:lnTo>
                  <a:lnTo>
                    <a:pt x="55779" y="186737"/>
                  </a:lnTo>
                  <a:lnTo>
                    <a:pt x="70330" y="181887"/>
                  </a:lnTo>
                  <a:lnTo>
                    <a:pt x="84880" y="177036"/>
                  </a:lnTo>
                  <a:lnTo>
                    <a:pt x="99432" y="172186"/>
                  </a:lnTo>
                  <a:lnTo>
                    <a:pt x="99432" y="574762"/>
                  </a:lnTo>
                  <a:lnTo>
                    <a:pt x="84880" y="569912"/>
                  </a:lnTo>
                  <a:lnTo>
                    <a:pt x="70330" y="560211"/>
                  </a:lnTo>
                  <a:close/>
                  <a:moveTo>
                    <a:pt x="152785" y="589313"/>
                  </a:moveTo>
                  <a:lnTo>
                    <a:pt x="128533" y="584463"/>
                  </a:lnTo>
                  <a:lnTo>
                    <a:pt x="128533" y="172186"/>
                  </a:lnTo>
                  <a:lnTo>
                    <a:pt x="152785" y="167336"/>
                  </a:lnTo>
                  <a:lnTo>
                    <a:pt x="177036" y="162485"/>
                  </a:lnTo>
                  <a:lnTo>
                    <a:pt x="201288" y="157635"/>
                  </a:lnTo>
                  <a:lnTo>
                    <a:pt x="201288" y="608714"/>
                  </a:lnTo>
                  <a:lnTo>
                    <a:pt x="177036" y="599014"/>
                  </a:lnTo>
                  <a:lnTo>
                    <a:pt x="152785" y="589313"/>
                  </a:lnTo>
                  <a:close/>
                  <a:moveTo>
                    <a:pt x="249791" y="623265"/>
                  </a:moveTo>
                  <a:lnTo>
                    <a:pt x="225540" y="608714"/>
                  </a:lnTo>
                  <a:lnTo>
                    <a:pt x="225540" y="143084"/>
                  </a:lnTo>
                  <a:lnTo>
                    <a:pt x="254641" y="138234"/>
                  </a:lnTo>
                  <a:lnTo>
                    <a:pt x="283743" y="128533"/>
                  </a:lnTo>
                  <a:lnTo>
                    <a:pt x="317696" y="118833"/>
                  </a:lnTo>
                  <a:lnTo>
                    <a:pt x="317696" y="642666"/>
                  </a:lnTo>
                  <a:lnTo>
                    <a:pt x="283743" y="632966"/>
                  </a:lnTo>
                  <a:lnTo>
                    <a:pt x="249791" y="623265"/>
                  </a:lnTo>
                  <a:close/>
                </a:path>
              </a:pathLst>
            </a:custGeom>
            <a:solidFill>
              <a:srgbClr val="00BC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pic>
        <p:nvPicPr>
          <p:cNvPr id="125" name="Graphic 124" descr="Cosmos DB&#10;(dark theme)">
            <a:extLst>
              <a:ext uri="{FF2B5EF4-FFF2-40B4-BE49-F238E27FC236}">
                <a16:creationId xmlns:a16="http://schemas.microsoft.com/office/drawing/2014/main" id="{3EE5980E-74FF-4091-95B1-35B8EDB222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52123" y="4744571"/>
            <a:ext cx="395102" cy="359182"/>
          </a:xfrm>
          <a:prstGeom prst="rect">
            <a:avLst/>
          </a:prstGeom>
        </p:spPr>
      </p:pic>
      <p:pic>
        <p:nvPicPr>
          <p:cNvPr id="128" name="Graphic 127" descr="SQL Database">
            <a:extLst>
              <a:ext uri="{FF2B5EF4-FFF2-40B4-BE49-F238E27FC236}">
                <a16:creationId xmlns:a16="http://schemas.microsoft.com/office/drawing/2014/main" id="{0B5FDDF5-D5B0-4EB9-A671-D4C8147AB3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4586" y="4777052"/>
            <a:ext cx="387262" cy="387262"/>
          </a:xfrm>
          <a:prstGeom prst="rect">
            <a:avLst/>
          </a:prstGeom>
        </p:spPr>
      </p:pic>
      <p:sp>
        <p:nvSpPr>
          <p:cNvPr id="105" name="Title 1">
            <a:extLst>
              <a:ext uri="{FF2B5EF4-FFF2-40B4-BE49-F238E27FC236}">
                <a16:creationId xmlns:a16="http://schemas.microsoft.com/office/drawing/2014/main" id="{EBF3F60B-18FA-4E76-985B-F9C2BC6AA231}"/>
              </a:ext>
            </a:extLst>
          </p:cNvPr>
          <p:cNvSpPr txBox="1">
            <a:spLocks/>
          </p:cNvSpPr>
          <p:nvPr/>
        </p:nvSpPr>
        <p:spPr>
          <a:xfrm>
            <a:off x="2833301" y="1007015"/>
            <a:ext cx="6645024" cy="553998"/>
          </a:xfrm>
          <a:prstGeom prst="rect">
            <a:avLst/>
          </a:prstGeom>
        </p:spPr>
        <p:txBody>
          <a:bodyPr vert="horz" wrap="non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1"/>
                </a:solidFill>
                <a:effectLst/>
                <a:uLnTx/>
                <a:uFillTx/>
                <a:latin typeface="Segoe UI Semibold"/>
                <a:ea typeface="+mn-ea"/>
                <a:cs typeface="Segoe UI" pitchFamily="34" charset="0"/>
              </a:rPr>
              <a:t>Azure + Power Apps = No Limits</a:t>
            </a:r>
          </a:p>
        </p:txBody>
      </p:sp>
      <p:pic>
        <p:nvPicPr>
          <p:cNvPr id="129" name="Picture 128" descr="DevOps Azure Artifacts">
            <a:extLst>
              <a:ext uri="{FF2B5EF4-FFF2-40B4-BE49-F238E27FC236}">
                <a16:creationId xmlns:a16="http://schemas.microsoft.com/office/drawing/2014/main" id="{16CB57D5-0397-4994-887D-74D9452058BB}"/>
              </a:ext>
            </a:extLst>
          </p:cNvPr>
          <p:cNvPicPr>
            <a:picLocks noChangeAspect="1"/>
          </p:cNvPicPr>
          <p:nvPr/>
        </p:nvPicPr>
        <p:blipFill>
          <a:blip r:embed="rId9"/>
          <a:stretch>
            <a:fillRect/>
          </a:stretch>
        </p:blipFill>
        <p:spPr>
          <a:xfrm>
            <a:off x="722530" y="3636386"/>
            <a:ext cx="462334" cy="462493"/>
          </a:xfrm>
          <a:prstGeom prst="rect">
            <a:avLst/>
          </a:prstGeom>
        </p:spPr>
      </p:pic>
      <p:pic>
        <p:nvPicPr>
          <p:cNvPr id="131" name="Picture 130" descr="DevOps Azure Repos">
            <a:extLst>
              <a:ext uri="{FF2B5EF4-FFF2-40B4-BE49-F238E27FC236}">
                <a16:creationId xmlns:a16="http://schemas.microsoft.com/office/drawing/2014/main" id="{5D0F8517-AB54-47C6-82DB-603B9369167C}"/>
              </a:ext>
            </a:extLst>
          </p:cNvPr>
          <p:cNvPicPr>
            <a:picLocks noChangeAspect="1"/>
          </p:cNvPicPr>
          <p:nvPr/>
        </p:nvPicPr>
        <p:blipFill>
          <a:blip r:embed="rId10"/>
          <a:stretch>
            <a:fillRect/>
          </a:stretch>
        </p:blipFill>
        <p:spPr>
          <a:xfrm>
            <a:off x="1090681" y="4214315"/>
            <a:ext cx="409868" cy="459495"/>
          </a:xfrm>
          <a:prstGeom prst="rect">
            <a:avLst/>
          </a:prstGeom>
        </p:spPr>
      </p:pic>
      <p:pic>
        <p:nvPicPr>
          <p:cNvPr id="132" name="Picture 131" descr="DevOps Azure Boards">
            <a:extLst>
              <a:ext uri="{FF2B5EF4-FFF2-40B4-BE49-F238E27FC236}">
                <a16:creationId xmlns:a16="http://schemas.microsoft.com/office/drawing/2014/main" id="{6348AD49-AD67-490A-A814-B91268061040}"/>
              </a:ext>
            </a:extLst>
          </p:cNvPr>
          <p:cNvPicPr>
            <a:picLocks noChangeAspect="1"/>
          </p:cNvPicPr>
          <p:nvPr/>
        </p:nvPicPr>
        <p:blipFill>
          <a:blip r:embed="rId11"/>
          <a:stretch>
            <a:fillRect/>
          </a:stretch>
        </p:blipFill>
        <p:spPr>
          <a:xfrm>
            <a:off x="385380" y="4240305"/>
            <a:ext cx="489828" cy="489996"/>
          </a:xfrm>
          <a:prstGeom prst="rect">
            <a:avLst/>
          </a:prstGeom>
        </p:spPr>
      </p:pic>
      <p:grpSp>
        <p:nvGrpSpPr>
          <p:cNvPr id="113" name="Group 112">
            <a:extLst>
              <a:ext uri="{FF2B5EF4-FFF2-40B4-BE49-F238E27FC236}">
                <a16:creationId xmlns:a16="http://schemas.microsoft.com/office/drawing/2014/main" id="{42C99C07-D2E4-4976-89E5-6BBD88BB27D7}"/>
              </a:ext>
              <a:ext uri="{C183D7F6-B498-43B3-948B-1728B52AA6E4}">
                <adec:decorative xmlns:adec="http://schemas.microsoft.com/office/drawing/2017/decorative" val="1"/>
              </a:ext>
            </a:extLst>
          </p:cNvPr>
          <p:cNvGrpSpPr/>
          <p:nvPr/>
        </p:nvGrpSpPr>
        <p:grpSpPr>
          <a:xfrm>
            <a:off x="10208146" y="5133865"/>
            <a:ext cx="576564" cy="582596"/>
            <a:chOff x="1481404" y="2575560"/>
            <a:chExt cx="1337758" cy="1337756"/>
          </a:xfrm>
        </p:grpSpPr>
        <p:sp>
          <p:nvSpPr>
            <p:cNvPr id="130" name="Oval 57">
              <a:extLst>
                <a:ext uri="{FF2B5EF4-FFF2-40B4-BE49-F238E27FC236}">
                  <a16:creationId xmlns:a16="http://schemas.microsoft.com/office/drawing/2014/main" id="{CE027DFE-AF01-4AB8-8B76-315826587A92}"/>
                </a:ext>
              </a:extLst>
            </p:cNvPr>
            <p:cNvSpPr/>
            <p:nvPr/>
          </p:nvSpPr>
          <p:spPr bwMode="auto">
            <a:xfrm>
              <a:off x="1481404" y="2575560"/>
              <a:ext cx="1337758" cy="1337756"/>
            </a:xfrm>
            <a:prstGeom prst="ellipse">
              <a:avLst/>
            </a:prstGeom>
            <a:solidFill>
              <a:srgbClr val="5C2D91"/>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49" tIns="131640" rIns="164549" bIns="131640" numCol="1" spcCol="0" rtlCol="0" fromWordArt="0" anchor="ctr" anchorCtr="0" forceAA="0" compatLnSpc="1">
              <a:prstTxWarp prst="textNoShape">
                <a:avLst/>
              </a:prstTxWarp>
              <a:noAutofit/>
            </a:bodyPr>
            <a:lstStyle/>
            <a:p>
              <a:pPr marL="0" marR="0" lvl="0" indent="0" algn="l" defTabSz="838973"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33" name="Graphic 93">
              <a:extLst>
                <a:ext uri="{FF2B5EF4-FFF2-40B4-BE49-F238E27FC236}">
                  <a16:creationId xmlns:a16="http://schemas.microsoft.com/office/drawing/2014/main" id="{32C54939-427F-44A2-9110-7B8F99A5F088}"/>
                </a:ext>
              </a:extLst>
            </p:cNvPr>
            <p:cNvSpPr/>
            <p:nvPr/>
          </p:nvSpPr>
          <p:spPr>
            <a:xfrm>
              <a:off x="1857087" y="2956707"/>
              <a:ext cx="586392" cy="575464"/>
            </a:xfrm>
            <a:custGeom>
              <a:avLst/>
              <a:gdLst>
                <a:gd name="connsiteX0" fmla="*/ 737711 w 1533525"/>
                <a:gd name="connsiteY0" fmla="*/ 216694 h 1504950"/>
                <a:gd name="connsiteX1" fmla="*/ 401479 w 1533525"/>
                <a:gd name="connsiteY1" fmla="*/ 552926 h 1504950"/>
                <a:gd name="connsiteX2" fmla="*/ 187166 w 1533525"/>
                <a:gd name="connsiteY2" fmla="*/ 386239 h 1504950"/>
                <a:gd name="connsiteX3" fmla="*/ 102394 w 1533525"/>
                <a:gd name="connsiteY3" fmla="*/ 428149 h 1504950"/>
                <a:gd name="connsiteX4" fmla="*/ 102394 w 1533525"/>
                <a:gd name="connsiteY4" fmla="*/ 852011 h 1504950"/>
                <a:gd name="connsiteX5" fmla="*/ 187166 w 1533525"/>
                <a:gd name="connsiteY5" fmla="*/ 893921 h 1504950"/>
                <a:gd name="connsiteX6" fmla="*/ 401479 w 1533525"/>
                <a:gd name="connsiteY6" fmla="*/ 727234 h 1504950"/>
                <a:gd name="connsiteX7" fmla="*/ 737711 w 1533525"/>
                <a:gd name="connsiteY7" fmla="*/ 1064419 h 1504950"/>
                <a:gd name="connsiteX8" fmla="*/ 949166 w 1533525"/>
                <a:gd name="connsiteY8" fmla="*/ 979646 h 1504950"/>
                <a:gd name="connsiteX9" fmla="*/ 949166 w 1533525"/>
                <a:gd name="connsiteY9" fmla="*/ 301466 h 1504950"/>
                <a:gd name="connsiteX10" fmla="*/ 737711 w 1533525"/>
                <a:gd name="connsiteY10" fmla="*/ 216694 h 1504950"/>
                <a:gd name="connsiteX11" fmla="*/ 187166 w 1533525"/>
                <a:gd name="connsiteY11" fmla="*/ 767239 h 1504950"/>
                <a:gd name="connsiteX12" fmla="*/ 187166 w 1533525"/>
                <a:gd name="connsiteY12" fmla="*/ 512921 h 1504950"/>
                <a:gd name="connsiteX13" fmla="*/ 313849 w 1533525"/>
                <a:gd name="connsiteY13" fmla="*/ 639604 h 1504950"/>
                <a:gd name="connsiteX14" fmla="*/ 187166 w 1533525"/>
                <a:gd name="connsiteY14" fmla="*/ 767239 h 1504950"/>
                <a:gd name="connsiteX15" fmla="*/ 513874 w 1533525"/>
                <a:gd name="connsiteY15" fmla="*/ 640556 h 1504950"/>
                <a:gd name="connsiteX16" fmla="*/ 737711 w 1533525"/>
                <a:gd name="connsiteY16" fmla="*/ 466249 h 1504950"/>
                <a:gd name="connsiteX17" fmla="*/ 737711 w 1533525"/>
                <a:gd name="connsiteY17" fmla="*/ 814864 h 1504950"/>
                <a:gd name="connsiteX18" fmla="*/ 513874 w 1533525"/>
                <a:gd name="connsiteY18" fmla="*/ 640556 h 1504950"/>
                <a:gd name="connsiteX19" fmla="*/ 1140619 w 1533525"/>
                <a:gd name="connsiteY19" fmla="*/ 7144 h 1504950"/>
                <a:gd name="connsiteX20" fmla="*/ 1531144 w 1533525"/>
                <a:gd name="connsiteY20" fmla="*/ 159544 h 1504950"/>
                <a:gd name="connsiteX21" fmla="*/ 1531144 w 1533525"/>
                <a:gd name="connsiteY21" fmla="*/ 1331119 h 1504950"/>
                <a:gd name="connsiteX22" fmla="*/ 1140619 w 1533525"/>
                <a:gd name="connsiteY22" fmla="*/ 1502569 h 1504950"/>
                <a:gd name="connsiteX23" fmla="*/ 7144 w 1533525"/>
                <a:gd name="connsiteY23" fmla="*/ 1159669 h 1504950"/>
                <a:gd name="connsiteX24" fmla="*/ 7144 w 1533525"/>
                <a:gd name="connsiteY24" fmla="*/ 1121569 h 1504950"/>
                <a:gd name="connsiteX25" fmla="*/ 1133951 w 1533525"/>
                <a:gd name="connsiteY25" fmla="*/ 1211104 h 1504950"/>
                <a:gd name="connsiteX26" fmla="*/ 1145381 w 1533525"/>
                <a:gd name="connsiteY26" fmla="*/ 1212056 h 1504950"/>
                <a:gd name="connsiteX27" fmla="*/ 1140619 w 1533525"/>
                <a:gd name="connsiteY27" fmla="*/ 7144 h 150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33525" h="1504950">
                  <a:moveTo>
                    <a:pt x="737711" y="216694"/>
                  </a:moveTo>
                  <a:lnTo>
                    <a:pt x="401479" y="552926"/>
                  </a:lnTo>
                  <a:lnTo>
                    <a:pt x="187166" y="386239"/>
                  </a:lnTo>
                  <a:lnTo>
                    <a:pt x="102394" y="428149"/>
                  </a:lnTo>
                  <a:lnTo>
                    <a:pt x="102394" y="852011"/>
                  </a:lnTo>
                  <a:lnTo>
                    <a:pt x="187166" y="893921"/>
                  </a:lnTo>
                  <a:lnTo>
                    <a:pt x="401479" y="727234"/>
                  </a:lnTo>
                  <a:lnTo>
                    <a:pt x="737711" y="1064419"/>
                  </a:lnTo>
                  <a:lnTo>
                    <a:pt x="949166" y="979646"/>
                  </a:lnTo>
                  <a:lnTo>
                    <a:pt x="949166" y="301466"/>
                  </a:lnTo>
                  <a:lnTo>
                    <a:pt x="737711" y="216694"/>
                  </a:lnTo>
                  <a:close/>
                  <a:moveTo>
                    <a:pt x="187166" y="767239"/>
                  </a:moveTo>
                  <a:lnTo>
                    <a:pt x="187166" y="512921"/>
                  </a:lnTo>
                  <a:lnTo>
                    <a:pt x="313849" y="639604"/>
                  </a:lnTo>
                  <a:lnTo>
                    <a:pt x="187166" y="767239"/>
                  </a:lnTo>
                  <a:close/>
                  <a:moveTo>
                    <a:pt x="513874" y="640556"/>
                  </a:moveTo>
                  <a:lnTo>
                    <a:pt x="737711" y="466249"/>
                  </a:lnTo>
                  <a:lnTo>
                    <a:pt x="737711" y="814864"/>
                  </a:lnTo>
                  <a:lnTo>
                    <a:pt x="513874" y="640556"/>
                  </a:lnTo>
                  <a:close/>
                  <a:moveTo>
                    <a:pt x="1140619" y="7144"/>
                  </a:moveTo>
                  <a:lnTo>
                    <a:pt x="1531144" y="159544"/>
                  </a:lnTo>
                  <a:lnTo>
                    <a:pt x="1531144" y="1331119"/>
                  </a:lnTo>
                  <a:lnTo>
                    <a:pt x="1140619" y="1502569"/>
                  </a:lnTo>
                  <a:lnTo>
                    <a:pt x="7144" y="1159669"/>
                  </a:lnTo>
                  <a:lnTo>
                    <a:pt x="7144" y="1121569"/>
                  </a:lnTo>
                  <a:lnTo>
                    <a:pt x="1133951" y="1211104"/>
                  </a:lnTo>
                  <a:lnTo>
                    <a:pt x="1145381" y="1212056"/>
                  </a:lnTo>
                  <a:lnTo>
                    <a:pt x="1140619" y="714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34" name="Group 133">
            <a:extLst>
              <a:ext uri="{FF2B5EF4-FFF2-40B4-BE49-F238E27FC236}">
                <a16:creationId xmlns:a16="http://schemas.microsoft.com/office/drawing/2014/main" id="{FFB54675-30E7-46B0-B5C2-EF0B6D312ADB}"/>
              </a:ext>
              <a:ext uri="{C183D7F6-B498-43B3-948B-1728B52AA6E4}">
                <adec:decorative xmlns:adec="http://schemas.microsoft.com/office/drawing/2017/decorative" val="1"/>
              </a:ext>
            </a:extLst>
          </p:cNvPr>
          <p:cNvGrpSpPr/>
          <p:nvPr/>
        </p:nvGrpSpPr>
        <p:grpSpPr>
          <a:xfrm>
            <a:off x="10950569" y="5122077"/>
            <a:ext cx="647487" cy="594384"/>
            <a:chOff x="6731238" y="2575560"/>
            <a:chExt cx="1337758" cy="1337756"/>
          </a:xfrm>
        </p:grpSpPr>
        <p:sp>
          <p:nvSpPr>
            <p:cNvPr id="135" name="Oval 58">
              <a:extLst>
                <a:ext uri="{FF2B5EF4-FFF2-40B4-BE49-F238E27FC236}">
                  <a16:creationId xmlns:a16="http://schemas.microsoft.com/office/drawing/2014/main" id="{DA3875BE-251D-4C54-8763-99F39719EC73}"/>
                </a:ext>
              </a:extLst>
            </p:cNvPr>
            <p:cNvSpPr/>
            <p:nvPr/>
          </p:nvSpPr>
          <p:spPr bwMode="auto">
            <a:xfrm>
              <a:off x="6731238" y="2575560"/>
              <a:ext cx="1337758" cy="1337756"/>
            </a:xfrm>
            <a:prstGeom prst="ellipse">
              <a:avLst/>
            </a:prstGeom>
            <a:solidFill>
              <a:srgbClr val="0067B8"/>
            </a:solidFill>
            <a:ln>
              <a:noFill/>
            </a:ln>
            <a:effectLst>
              <a:outerShdw blurRad="635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64549" tIns="131640" rIns="164549" bIns="131640" numCol="1" spcCol="0" rtlCol="0" fromWordArt="0" anchor="ctr" anchorCtr="0" forceAA="0" compatLnSpc="1">
              <a:prstTxWarp prst="textNoShape">
                <a:avLst/>
              </a:prstTxWarp>
              <a:noAutofit/>
            </a:bodyPr>
            <a:lstStyle/>
            <a:p>
              <a:pPr marL="0" marR="0" lvl="0" indent="0" algn="l" defTabSz="838973"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36" name="Freeform 21">
              <a:extLst>
                <a:ext uri="{FF2B5EF4-FFF2-40B4-BE49-F238E27FC236}">
                  <a16:creationId xmlns:a16="http://schemas.microsoft.com/office/drawing/2014/main" id="{2158CA65-A899-4438-AF00-C9E9816920CD}"/>
                </a:ext>
              </a:extLst>
            </p:cNvPr>
            <p:cNvSpPr>
              <a:spLocks noChangeAspect="1" noEditPoints="1"/>
            </p:cNvSpPr>
            <p:nvPr/>
          </p:nvSpPr>
          <p:spPr bwMode="auto">
            <a:xfrm>
              <a:off x="7106891" y="2956402"/>
              <a:ext cx="586452" cy="576072"/>
            </a:xfrm>
            <a:custGeom>
              <a:avLst/>
              <a:gdLst>
                <a:gd name="T0" fmla="*/ 71 w 1130"/>
                <a:gd name="T1" fmla="*/ 628 h 1110"/>
                <a:gd name="T2" fmla="*/ 132 w 1130"/>
                <a:gd name="T3" fmla="*/ 659 h 1110"/>
                <a:gd name="T4" fmla="*/ 293 w 1130"/>
                <a:gd name="T5" fmla="*/ 536 h 1110"/>
                <a:gd name="T6" fmla="*/ 542 w 1130"/>
                <a:gd name="T7" fmla="*/ 785 h 1110"/>
                <a:gd name="T8" fmla="*/ 699 w 1130"/>
                <a:gd name="T9" fmla="*/ 721 h 1110"/>
                <a:gd name="T10" fmla="*/ 699 w 1130"/>
                <a:gd name="T11" fmla="*/ 219 h 1110"/>
                <a:gd name="T12" fmla="*/ 542 w 1130"/>
                <a:gd name="T13" fmla="*/ 156 h 1110"/>
                <a:gd name="T14" fmla="*/ 293 w 1130"/>
                <a:gd name="T15" fmla="*/ 405 h 1110"/>
                <a:gd name="T16" fmla="*/ 132 w 1130"/>
                <a:gd name="T17" fmla="*/ 281 h 1110"/>
                <a:gd name="T18" fmla="*/ 71 w 1130"/>
                <a:gd name="T19" fmla="*/ 313 h 1110"/>
                <a:gd name="T20" fmla="*/ 132 w 1130"/>
                <a:gd name="T21" fmla="*/ 377 h 1110"/>
                <a:gd name="T22" fmla="*/ 228 w 1130"/>
                <a:gd name="T23" fmla="*/ 470 h 1110"/>
                <a:gd name="T24" fmla="*/ 132 w 1130"/>
                <a:gd name="T25" fmla="*/ 564 h 1110"/>
                <a:gd name="T26" fmla="*/ 71 w 1130"/>
                <a:gd name="T27" fmla="*/ 628 h 1110"/>
                <a:gd name="T28" fmla="*/ 376 w 1130"/>
                <a:gd name="T29" fmla="*/ 470 h 1110"/>
                <a:gd name="T30" fmla="*/ 542 w 1130"/>
                <a:gd name="T31" fmla="*/ 341 h 1110"/>
                <a:gd name="T32" fmla="*/ 542 w 1130"/>
                <a:gd name="T33" fmla="*/ 599 h 1110"/>
                <a:gd name="T34" fmla="*/ 376 w 1130"/>
                <a:gd name="T35" fmla="*/ 470 h 1110"/>
                <a:gd name="T36" fmla="*/ 841 w 1130"/>
                <a:gd name="T37" fmla="*/ 0 h 1110"/>
                <a:gd name="T38" fmla="*/ 1130 w 1130"/>
                <a:gd name="T39" fmla="*/ 113 h 1110"/>
                <a:gd name="T40" fmla="*/ 1130 w 1130"/>
                <a:gd name="T41" fmla="*/ 983 h 1110"/>
                <a:gd name="T42" fmla="*/ 841 w 1130"/>
                <a:gd name="T43" fmla="*/ 1110 h 1110"/>
                <a:gd name="T44" fmla="*/ 0 w 1130"/>
                <a:gd name="T45" fmla="*/ 856 h 1110"/>
                <a:gd name="T46" fmla="*/ 0 w 1130"/>
                <a:gd name="T47" fmla="*/ 827 h 1110"/>
                <a:gd name="T48" fmla="*/ 835 w 1130"/>
                <a:gd name="T49" fmla="*/ 894 h 1110"/>
                <a:gd name="T50" fmla="*/ 844 w 1130"/>
                <a:gd name="T51" fmla="*/ 894 h 1110"/>
                <a:gd name="T52" fmla="*/ 841 w 1130"/>
                <a:gd name="T53"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0" h="1110">
                  <a:moveTo>
                    <a:pt x="71" y="628"/>
                  </a:moveTo>
                  <a:lnTo>
                    <a:pt x="132" y="659"/>
                  </a:lnTo>
                  <a:lnTo>
                    <a:pt x="293" y="536"/>
                  </a:lnTo>
                  <a:lnTo>
                    <a:pt x="542" y="785"/>
                  </a:lnTo>
                  <a:lnTo>
                    <a:pt x="699" y="721"/>
                  </a:lnTo>
                  <a:lnTo>
                    <a:pt x="699" y="219"/>
                  </a:lnTo>
                  <a:lnTo>
                    <a:pt x="542" y="156"/>
                  </a:lnTo>
                  <a:lnTo>
                    <a:pt x="293" y="405"/>
                  </a:lnTo>
                  <a:lnTo>
                    <a:pt x="132" y="281"/>
                  </a:lnTo>
                  <a:lnTo>
                    <a:pt x="71" y="313"/>
                  </a:lnTo>
                  <a:lnTo>
                    <a:pt x="132" y="377"/>
                  </a:lnTo>
                  <a:lnTo>
                    <a:pt x="228" y="470"/>
                  </a:lnTo>
                  <a:lnTo>
                    <a:pt x="132" y="564"/>
                  </a:lnTo>
                  <a:lnTo>
                    <a:pt x="71" y="628"/>
                  </a:lnTo>
                  <a:close/>
                  <a:moveTo>
                    <a:pt x="376" y="470"/>
                  </a:moveTo>
                  <a:lnTo>
                    <a:pt x="542" y="341"/>
                  </a:lnTo>
                  <a:lnTo>
                    <a:pt x="542" y="599"/>
                  </a:lnTo>
                  <a:lnTo>
                    <a:pt x="376" y="470"/>
                  </a:lnTo>
                  <a:close/>
                  <a:moveTo>
                    <a:pt x="841" y="0"/>
                  </a:moveTo>
                  <a:lnTo>
                    <a:pt x="1130" y="113"/>
                  </a:lnTo>
                  <a:lnTo>
                    <a:pt x="1130" y="983"/>
                  </a:lnTo>
                  <a:lnTo>
                    <a:pt x="841" y="1110"/>
                  </a:lnTo>
                  <a:lnTo>
                    <a:pt x="0" y="856"/>
                  </a:lnTo>
                  <a:lnTo>
                    <a:pt x="0" y="827"/>
                  </a:lnTo>
                  <a:lnTo>
                    <a:pt x="835" y="894"/>
                  </a:lnTo>
                  <a:lnTo>
                    <a:pt x="844" y="894"/>
                  </a:lnTo>
                  <a:lnTo>
                    <a:pt x="841"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useBgFill="1">
        <p:nvSpPr>
          <p:cNvPr id="137" name="Rectangle 136">
            <a:extLst>
              <a:ext uri="{FF2B5EF4-FFF2-40B4-BE49-F238E27FC236}">
                <a16:creationId xmlns:a16="http://schemas.microsoft.com/office/drawing/2014/main" id="{553AA327-FB38-4A85-8C04-9FB10A7E4B2A}"/>
              </a:ext>
            </a:extLst>
          </p:cNvPr>
          <p:cNvSpPr/>
          <p:nvPr/>
        </p:nvSpPr>
        <p:spPr bwMode="auto">
          <a:xfrm>
            <a:off x="10208146" y="5815242"/>
            <a:ext cx="576564" cy="391289"/>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Visual </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Studio</a:t>
            </a:r>
          </a:p>
        </p:txBody>
      </p:sp>
      <p:sp useBgFill="1">
        <p:nvSpPr>
          <p:cNvPr id="138" name="Rectangle 137">
            <a:extLst>
              <a:ext uri="{FF2B5EF4-FFF2-40B4-BE49-F238E27FC236}">
                <a16:creationId xmlns:a16="http://schemas.microsoft.com/office/drawing/2014/main" id="{9AB9E4B5-7C3C-4095-B96D-572147A2FC6E}"/>
              </a:ext>
            </a:extLst>
          </p:cNvPr>
          <p:cNvSpPr/>
          <p:nvPr/>
        </p:nvSpPr>
        <p:spPr bwMode="auto">
          <a:xfrm>
            <a:off x="10986030" y="5815242"/>
            <a:ext cx="576564" cy="391289"/>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VS </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Code</a:t>
            </a:r>
          </a:p>
        </p:txBody>
      </p:sp>
      <p:sp>
        <p:nvSpPr>
          <p:cNvPr id="146" name="Rectangle 145">
            <a:extLst>
              <a:ext uri="{FF2B5EF4-FFF2-40B4-BE49-F238E27FC236}">
                <a16:creationId xmlns:a16="http://schemas.microsoft.com/office/drawing/2014/main" id="{EF04A815-B554-4A13-AF1B-6EF52671B0A5}"/>
              </a:ext>
            </a:extLst>
          </p:cNvPr>
          <p:cNvSpPr/>
          <p:nvPr/>
        </p:nvSpPr>
        <p:spPr bwMode="auto">
          <a:xfrm>
            <a:off x="5316030" y="2864093"/>
            <a:ext cx="2000250" cy="10369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896302" rtl="0" eaLnBrk="1" fontAlgn="auto" latinLnBrk="0" hangingPunct="1">
              <a:lnSpc>
                <a:spcPct val="90000"/>
              </a:lnSpc>
              <a:spcBef>
                <a:spcPts val="0"/>
              </a:spcBef>
              <a:spcAft>
                <a:spcPts val="576"/>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Semibold"/>
                <a:ea typeface="+mn-ea"/>
                <a:cs typeface="+mn-cs"/>
              </a:rPr>
              <a:t>Power Apps</a:t>
            </a:r>
          </a:p>
        </p:txBody>
      </p:sp>
      <p:sp>
        <p:nvSpPr>
          <p:cNvPr id="158" name="Rectangle 157">
            <a:extLst>
              <a:ext uri="{FF2B5EF4-FFF2-40B4-BE49-F238E27FC236}">
                <a16:creationId xmlns:a16="http://schemas.microsoft.com/office/drawing/2014/main" id="{33BFCEE9-EE22-4F43-8816-7E0F271B371F}"/>
              </a:ext>
            </a:extLst>
          </p:cNvPr>
          <p:cNvSpPr/>
          <p:nvPr/>
        </p:nvSpPr>
        <p:spPr bwMode="auto">
          <a:xfrm>
            <a:off x="5805978" y="5271077"/>
            <a:ext cx="1186867" cy="387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SQL Data</a:t>
            </a:r>
            <a:b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br>
            <a:r>
              <a:rPr kumimoji="0" lang="en-US" sz="1400" b="0" i="0" u="none" strike="noStrike" kern="1200" cap="none" spc="0" normalizeH="0" baseline="0" noProof="0">
                <a:ln>
                  <a:noFill/>
                </a:ln>
                <a:solidFill>
                  <a:schemeClr val="tx1"/>
                </a:solidFill>
                <a:effectLst/>
                <a:uLnTx/>
                <a:uFillTx/>
                <a:latin typeface="Segoe UI Semibold"/>
                <a:ea typeface="+mn-ea"/>
                <a:cs typeface="Segoe UI" pitchFamily="34" charset="0"/>
              </a:rPr>
              <a:t>Warehouse</a:t>
            </a:r>
          </a:p>
        </p:txBody>
      </p:sp>
      <p:pic>
        <p:nvPicPr>
          <p:cNvPr id="159" name="Graphic 158" descr="SQL Data Warehouse">
            <a:extLst>
              <a:ext uri="{FF2B5EF4-FFF2-40B4-BE49-F238E27FC236}">
                <a16:creationId xmlns:a16="http://schemas.microsoft.com/office/drawing/2014/main" id="{FDF9B061-5750-4C3C-9F5E-EADBAF478C7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170636" y="4704636"/>
            <a:ext cx="457550" cy="457550"/>
          </a:xfrm>
          <a:prstGeom prst="rect">
            <a:avLst/>
          </a:prstGeom>
        </p:spPr>
      </p:pic>
    </p:spTree>
    <p:extLst>
      <p:ext uri="{BB962C8B-B14F-4D97-AF65-F5344CB8AC3E}">
        <p14:creationId xmlns:p14="http://schemas.microsoft.com/office/powerpoint/2010/main" val="3535981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par>
                                <p:cTn id="11" presetID="10"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
                                        <p:tgtEl>
                                          <p:spTgt spid="7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500"/>
                                        <p:tgtEl>
                                          <p:spTgt spid="8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par>
                                <p:cTn id="44" presetID="10" presetClass="entr" presetSubtype="0"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par>
                                <p:cTn id="47" presetID="10" presetClass="entr" presetSubtype="0"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500"/>
                                        <p:tgtEl>
                                          <p:spTgt spid="79"/>
                                        </p:tgtEl>
                                      </p:cBhvr>
                                    </p:animEffect>
                                  </p:childTnLst>
                                </p:cTn>
                              </p:par>
                              <p:par>
                                <p:cTn id="56" presetID="10" presetClass="entr" presetSubtype="0" fill="hold" nodeType="withEffect">
                                  <p:stCondLst>
                                    <p:cond delay="0"/>
                                  </p:stCondLst>
                                  <p:childTnLst>
                                    <p:set>
                                      <p:cBhvr>
                                        <p:cTn id="57" dur="1" fill="hold">
                                          <p:stCondLst>
                                            <p:cond delay="0"/>
                                          </p:stCondLst>
                                        </p:cTn>
                                        <p:tgtEl>
                                          <p:spTgt spid="125"/>
                                        </p:tgtEl>
                                        <p:attrNameLst>
                                          <p:attrName>style.visibility</p:attrName>
                                        </p:attrNameLst>
                                      </p:cBhvr>
                                      <p:to>
                                        <p:strVal val="visible"/>
                                      </p:to>
                                    </p:set>
                                    <p:animEffect transition="in" filter="fade">
                                      <p:cBhvr>
                                        <p:cTn id="58" dur="500"/>
                                        <p:tgtEl>
                                          <p:spTgt spid="125"/>
                                        </p:tgtEl>
                                      </p:cBhvr>
                                    </p:animEffect>
                                  </p:childTnLst>
                                </p:cTn>
                              </p:par>
                              <p:par>
                                <p:cTn id="59" presetID="10" presetClass="entr" presetSubtype="0" fill="hold"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nodeType="with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fade">
                                      <p:cBhvr>
                                        <p:cTn id="64" dur="500"/>
                                        <p:tgtEl>
                                          <p:spTgt spid="113"/>
                                        </p:tgtEl>
                                      </p:cBhvr>
                                    </p:animEffect>
                                  </p:childTnLst>
                                </p:cTn>
                              </p:par>
                              <p:par>
                                <p:cTn id="65" presetID="10" presetClass="entr" presetSubtype="0" fill="hold" nodeType="withEffect">
                                  <p:stCondLst>
                                    <p:cond delay="0"/>
                                  </p:stCondLst>
                                  <p:childTnLst>
                                    <p:set>
                                      <p:cBhvr>
                                        <p:cTn id="66" dur="1" fill="hold">
                                          <p:stCondLst>
                                            <p:cond delay="0"/>
                                          </p:stCondLst>
                                        </p:cTn>
                                        <p:tgtEl>
                                          <p:spTgt spid="134"/>
                                        </p:tgtEl>
                                        <p:attrNameLst>
                                          <p:attrName>style.visibility</p:attrName>
                                        </p:attrNameLst>
                                      </p:cBhvr>
                                      <p:to>
                                        <p:strVal val="visible"/>
                                      </p:to>
                                    </p:set>
                                    <p:animEffect transition="in" filter="fade">
                                      <p:cBhvr>
                                        <p:cTn id="67" dur="500"/>
                                        <p:tgtEl>
                                          <p:spTgt spid="1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7"/>
                                        </p:tgtEl>
                                        <p:attrNameLst>
                                          <p:attrName>style.visibility</p:attrName>
                                        </p:attrNameLst>
                                      </p:cBhvr>
                                      <p:to>
                                        <p:strVal val="visible"/>
                                      </p:to>
                                    </p:set>
                                    <p:animEffect transition="in" filter="fade">
                                      <p:cBhvr>
                                        <p:cTn id="70" dur="500"/>
                                        <p:tgtEl>
                                          <p:spTgt spid="13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8"/>
                                        </p:tgtEl>
                                        <p:attrNameLst>
                                          <p:attrName>style.visibility</p:attrName>
                                        </p:attrNameLst>
                                      </p:cBhvr>
                                      <p:to>
                                        <p:strVal val="visible"/>
                                      </p:to>
                                    </p:set>
                                    <p:animEffect transition="in" filter="fade">
                                      <p:cBhvr>
                                        <p:cTn id="73" dur="500"/>
                                        <p:tgtEl>
                                          <p:spTgt spid="1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58"/>
                                        </p:tgtEl>
                                        <p:attrNameLst>
                                          <p:attrName>style.visibility</p:attrName>
                                        </p:attrNameLst>
                                      </p:cBhvr>
                                      <p:to>
                                        <p:strVal val="visible"/>
                                      </p:to>
                                    </p:set>
                                    <p:animEffect transition="in" filter="fade">
                                      <p:cBhvr>
                                        <p:cTn id="76" dur="500"/>
                                        <p:tgtEl>
                                          <p:spTgt spid="158"/>
                                        </p:tgtEl>
                                      </p:cBhvr>
                                    </p:animEffect>
                                  </p:childTnLst>
                                </p:cTn>
                              </p:par>
                              <p:par>
                                <p:cTn id="77" presetID="10" presetClass="entr" presetSubtype="0" fill="hold" nodeType="withEffect">
                                  <p:stCondLst>
                                    <p:cond delay="0"/>
                                  </p:stCondLst>
                                  <p:childTnLst>
                                    <p:set>
                                      <p:cBhvr>
                                        <p:cTn id="78" dur="1" fill="hold">
                                          <p:stCondLst>
                                            <p:cond delay="0"/>
                                          </p:stCondLst>
                                        </p:cTn>
                                        <p:tgtEl>
                                          <p:spTgt spid="159"/>
                                        </p:tgtEl>
                                        <p:attrNameLst>
                                          <p:attrName>style.visibility</p:attrName>
                                        </p:attrNameLst>
                                      </p:cBhvr>
                                      <p:to>
                                        <p:strVal val="visible"/>
                                      </p:to>
                                    </p:set>
                                    <p:animEffect transition="in" filter="fade">
                                      <p:cBhvr>
                                        <p:cTn id="79" dur="500"/>
                                        <p:tgtEl>
                                          <p:spTgt spid="159"/>
                                        </p:tgtEl>
                                      </p:cBhvr>
                                    </p:animEffect>
                                  </p:childTnLst>
                                </p:cTn>
                              </p:par>
                              <p:par>
                                <p:cTn id="80" presetID="10" presetClass="entr" presetSubtype="0" fill="hold" nodeType="withEffect">
                                  <p:stCondLst>
                                    <p:cond delay="0"/>
                                  </p:stCondLst>
                                  <p:childTnLst>
                                    <p:set>
                                      <p:cBhvr>
                                        <p:cTn id="81" dur="1" fill="hold">
                                          <p:stCondLst>
                                            <p:cond delay="0"/>
                                          </p:stCondLst>
                                        </p:cTn>
                                        <p:tgtEl>
                                          <p:spTgt spid="129"/>
                                        </p:tgtEl>
                                        <p:attrNameLst>
                                          <p:attrName>style.visibility</p:attrName>
                                        </p:attrNameLst>
                                      </p:cBhvr>
                                      <p:to>
                                        <p:strVal val="visible"/>
                                      </p:to>
                                    </p:set>
                                    <p:animEffect transition="in" filter="fade">
                                      <p:cBhvr>
                                        <p:cTn id="82" dur="500"/>
                                        <p:tgtEl>
                                          <p:spTgt spid="129"/>
                                        </p:tgtEl>
                                      </p:cBhvr>
                                    </p:animEffect>
                                  </p:childTnLst>
                                </p:cTn>
                              </p:par>
                              <p:par>
                                <p:cTn id="83" presetID="10" presetClass="entr" presetSubtype="0" fill="hold" nodeType="withEffect">
                                  <p:stCondLst>
                                    <p:cond delay="0"/>
                                  </p:stCondLst>
                                  <p:childTnLst>
                                    <p:set>
                                      <p:cBhvr>
                                        <p:cTn id="84" dur="1" fill="hold">
                                          <p:stCondLst>
                                            <p:cond delay="0"/>
                                          </p:stCondLst>
                                        </p:cTn>
                                        <p:tgtEl>
                                          <p:spTgt spid="131"/>
                                        </p:tgtEl>
                                        <p:attrNameLst>
                                          <p:attrName>style.visibility</p:attrName>
                                        </p:attrNameLst>
                                      </p:cBhvr>
                                      <p:to>
                                        <p:strVal val="visible"/>
                                      </p:to>
                                    </p:set>
                                    <p:animEffect transition="in" filter="fade">
                                      <p:cBhvr>
                                        <p:cTn id="85" dur="500"/>
                                        <p:tgtEl>
                                          <p:spTgt spid="131"/>
                                        </p:tgtEl>
                                      </p:cBhvr>
                                    </p:animEffect>
                                  </p:childTnLst>
                                </p:cTn>
                              </p:par>
                              <p:par>
                                <p:cTn id="86" presetID="10" presetClass="entr" presetSubtype="0" fill="hold" nodeType="withEffect">
                                  <p:stCondLst>
                                    <p:cond delay="0"/>
                                  </p:stCondLst>
                                  <p:childTnLst>
                                    <p:set>
                                      <p:cBhvr>
                                        <p:cTn id="87" dur="1" fill="hold">
                                          <p:stCondLst>
                                            <p:cond delay="0"/>
                                          </p:stCondLst>
                                        </p:cTn>
                                        <p:tgtEl>
                                          <p:spTgt spid="132"/>
                                        </p:tgtEl>
                                        <p:attrNameLst>
                                          <p:attrName>style.visibility</p:attrName>
                                        </p:attrNameLst>
                                      </p:cBhvr>
                                      <p:to>
                                        <p:strVal val="visible"/>
                                      </p:to>
                                    </p:set>
                                    <p:animEffect transition="in" filter="fade">
                                      <p:cBhvr>
                                        <p:cTn id="88" dur="500"/>
                                        <p:tgtEl>
                                          <p:spTgt spid="1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105"/>
                                        </p:tgtEl>
                                        <p:attrNameLst>
                                          <p:attrName>style.visibility</p:attrName>
                                        </p:attrNameLst>
                                      </p:cBhvr>
                                      <p:to>
                                        <p:strVal val="visible"/>
                                      </p:to>
                                    </p:set>
                                    <p:animEffect transition="in" filter="fade">
                                      <p:cBhvr>
                                        <p:cTn id="95" dur="500"/>
                                        <p:tgtEl>
                                          <p:spTgt spid="10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1"/>
                                        </p:tgtEl>
                                        <p:attrNameLst>
                                          <p:attrName>style.visibility</p:attrName>
                                        </p:attrNameLst>
                                      </p:cBhvr>
                                      <p:to>
                                        <p:strVal val="visible"/>
                                      </p:to>
                                    </p:set>
                                    <p:animEffect transition="in" filter="fade">
                                      <p:cBhvr>
                                        <p:cTn id="98" dur="500"/>
                                        <p:tgtEl>
                                          <p:spTgt spid="11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10"/>
                                        </p:tgtEl>
                                        <p:attrNameLst>
                                          <p:attrName>style.visibility</p:attrName>
                                        </p:attrNameLst>
                                      </p:cBhvr>
                                      <p:to>
                                        <p:strVal val="visible"/>
                                      </p:to>
                                    </p:set>
                                    <p:animEffect transition="in" filter="fade">
                                      <p:cBhvr>
                                        <p:cTn id="101" dur="500"/>
                                        <p:tgtEl>
                                          <p:spTgt spid="110"/>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116"/>
                                        </p:tgtEl>
                                        <p:attrNameLst>
                                          <p:attrName>style.visibility</p:attrName>
                                        </p:attrNameLst>
                                      </p:cBhvr>
                                      <p:to>
                                        <p:strVal val="visible"/>
                                      </p:to>
                                    </p:set>
                                    <p:animEffect transition="in" filter="fade">
                                      <p:cBhvr>
                                        <p:cTn id="105" dur="500"/>
                                        <p:tgtEl>
                                          <p:spTgt spid="116"/>
                                        </p:tgtEl>
                                      </p:cBhvr>
                                    </p:animEffect>
                                  </p:childTnLst>
                                </p:cTn>
                              </p:par>
                            </p:childTnLst>
                          </p:cTn>
                        </p:par>
                        <p:par>
                          <p:cTn id="106" fill="hold">
                            <p:stCondLst>
                              <p:cond delay="1500"/>
                            </p:stCondLst>
                            <p:childTnLst>
                              <p:par>
                                <p:cTn id="107" presetID="10" presetClass="entr" presetSubtype="0" fill="hold" grpId="0" nodeType="afterEffect">
                                  <p:stCondLst>
                                    <p:cond delay="0"/>
                                  </p:stCondLst>
                                  <p:childTnLst>
                                    <p:set>
                                      <p:cBhvr>
                                        <p:cTn id="108" dur="1" fill="hold">
                                          <p:stCondLst>
                                            <p:cond delay="0"/>
                                          </p:stCondLst>
                                        </p:cTn>
                                        <p:tgtEl>
                                          <p:spTgt spid="117"/>
                                        </p:tgtEl>
                                        <p:attrNameLst>
                                          <p:attrName>style.visibility</p:attrName>
                                        </p:attrNameLst>
                                      </p:cBhvr>
                                      <p:to>
                                        <p:strVal val="visible"/>
                                      </p:to>
                                    </p:set>
                                    <p:animEffect transition="in" filter="fade">
                                      <p:cBhvr>
                                        <p:cTn id="109"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75" grpId="0"/>
      <p:bldP spid="76" grpId="0"/>
      <p:bldP spid="78" grpId="0" animBg="1"/>
      <p:bldP spid="83" grpId="0"/>
      <p:bldP spid="48" grpId="0"/>
      <p:bldP spid="116" grpId="0" animBg="1"/>
      <p:bldP spid="117" grpId="0" animBg="1"/>
      <p:bldP spid="106" grpId="0"/>
      <p:bldP spid="49" grpId="0"/>
      <p:bldP spid="58" grpId="0"/>
      <p:bldP spid="59" grpId="0"/>
      <p:bldP spid="60" grpId="0"/>
      <p:bldP spid="64" grpId="0"/>
      <p:bldP spid="105" grpId="0"/>
      <p:bldP spid="137" grpId="0" animBg="1"/>
      <p:bldP spid="138" grpId="0" animBg="1"/>
      <p:bldP spid="1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Hands-on Lab</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b="1" dirty="0"/>
              <a:t>Accessing Enterprise API endpoints with Power Apps</a:t>
            </a:r>
            <a:endParaRPr lang="en-US" sz="2400" dirty="0"/>
          </a:p>
        </p:txBody>
      </p:sp>
      <p:sp>
        <p:nvSpPr>
          <p:cNvPr id="2" name="Content Placeholder 1"/>
          <p:cNvSpPr>
            <a:spLocks noGrp="1"/>
          </p:cNvSpPr>
          <p:nvPr>
            <p:ph type="body" sz="quarter" idx="10"/>
          </p:nvPr>
        </p:nvSpPr>
        <p:spPr>
          <a:xfrm>
            <a:off x="586390" y="1434369"/>
            <a:ext cx="11018520" cy="5082971"/>
          </a:xfrm>
        </p:spPr>
        <p:txBody>
          <a:bodyPr>
            <a:noAutofit/>
          </a:bodyPr>
          <a:lstStyle/>
          <a:p>
            <a:pPr marL="0" indent="0">
              <a:buNone/>
            </a:pPr>
            <a:r>
              <a:rPr lang="en-US" sz="2400" dirty="0"/>
              <a:t>Purpose</a:t>
            </a:r>
          </a:p>
          <a:p>
            <a:pPr marL="342900" lvl="0" indent="-342900">
              <a:buFont typeface="Wingdings" panose="05000000000000000000" pitchFamily="2" charset="2"/>
              <a:buChar char="Ø"/>
            </a:pPr>
            <a:r>
              <a:rPr lang="en-US" sz="2400" dirty="0"/>
              <a:t>To </a:t>
            </a:r>
            <a:r>
              <a:rPr lang="en-GB" sz="2400" dirty="0"/>
              <a:t>demonstrate how Power Apps can help unlock the potential of untapped assets within an Enterprise ( legacy APIs &amp; data sources) with a low-code / no code approach</a:t>
            </a:r>
          </a:p>
          <a:p>
            <a:pPr lvl="0">
              <a:buFont typeface="Wingdings" panose="05000000000000000000" pitchFamily="2" charset="2"/>
              <a:buChar char="Ø"/>
            </a:pPr>
            <a:endParaRPr lang="en-US" sz="2000" dirty="0"/>
          </a:p>
          <a:p>
            <a:pPr marL="0" indent="0">
              <a:buNone/>
            </a:pPr>
            <a:r>
              <a:rPr lang="en-US" sz="2400" dirty="0"/>
              <a:t>Expected time to complete</a:t>
            </a:r>
          </a:p>
          <a:p>
            <a:pPr marL="288925" lvl="0" indent="-288925">
              <a:buFont typeface="Wingdings" panose="05000000000000000000" pitchFamily="2" charset="2"/>
              <a:buChar char="Ø"/>
            </a:pPr>
            <a:r>
              <a:rPr lang="en-US" sz="2000" dirty="0"/>
              <a:t>Around 45 mins</a:t>
            </a:r>
          </a:p>
          <a:p>
            <a:pPr marL="0" indent="0">
              <a:buNone/>
            </a:pPr>
            <a:endParaRPr lang="en-US" sz="2400" dirty="0"/>
          </a:p>
          <a:p>
            <a:pPr marL="0" indent="0">
              <a:buNone/>
            </a:pPr>
            <a:r>
              <a:rPr lang="en-US" sz="2400" dirty="0"/>
              <a:t>Implementation</a:t>
            </a:r>
          </a:p>
          <a:p>
            <a:pPr marL="288925" lvl="0" indent="-288925">
              <a:buFont typeface="Wingdings" panose="05000000000000000000" pitchFamily="2" charset="2"/>
              <a:buChar char="Ø"/>
            </a:pPr>
            <a:r>
              <a:rPr lang="en-US" sz="2000" dirty="0"/>
              <a:t>Azure API App as the middle tier (exemplifying a connection to several enterprise APIs)</a:t>
            </a:r>
          </a:p>
          <a:p>
            <a:pPr marL="288925" lvl="0" indent="-288925">
              <a:buFont typeface="Wingdings" panose="05000000000000000000" pitchFamily="2" charset="2"/>
              <a:buChar char="Ø"/>
            </a:pPr>
            <a:r>
              <a:rPr lang="en-US" sz="2000" dirty="0"/>
              <a:t>Canvas app front-end using Custom Connector (rapidly iterative app-development)</a:t>
            </a:r>
          </a:p>
          <a:p>
            <a:pPr marL="0" indent="0">
              <a:buNone/>
            </a:pPr>
            <a:endParaRPr lang="en-US" sz="2400" dirty="0"/>
          </a:p>
          <a:p>
            <a:pPr lvl="0">
              <a:buFont typeface="Wingdings" panose="05000000000000000000" pitchFamily="2" charset="2"/>
              <a:buChar char="Ø"/>
            </a:pPr>
            <a:endParaRPr lang="en-US" dirty="0"/>
          </a:p>
        </p:txBody>
      </p:sp>
    </p:spTree>
    <p:extLst>
      <p:ext uri="{BB962C8B-B14F-4D97-AF65-F5344CB8AC3E}">
        <p14:creationId xmlns:p14="http://schemas.microsoft.com/office/powerpoint/2010/main" val="12618476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4BB3574-E27E-4783-9756-C87E9AAA017B}"/>
              </a:ext>
            </a:extLst>
          </p:cNvPr>
          <p:cNvSpPr/>
          <p:nvPr/>
        </p:nvSpPr>
        <p:spPr bwMode="auto">
          <a:xfrm>
            <a:off x="7570177" y="3181951"/>
            <a:ext cx="3420162" cy="2686378"/>
          </a:xfrm>
          <a:custGeom>
            <a:avLst/>
            <a:gdLst>
              <a:gd name="connsiteX0" fmla="*/ 0 w 3420162"/>
              <a:gd name="connsiteY0" fmla="*/ 447739 h 2686378"/>
              <a:gd name="connsiteX1" fmla="*/ 447739 w 3420162"/>
              <a:gd name="connsiteY1" fmla="*/ 0 h 2686378"/>
              <a:gd name="connsiteX2" fmla="*/ 902182 w 3420162"/>
              <a:gd name="connsiteY2" fmla="*/ 0 h 2686378"/>
              <a:gd name="connsiteX3" fmla="*/ 1407119 w 3420162"/>
              <a:gd name="connsiteY3" fmla="*/ 0 h 2686378"/>
              <a:gd name="connsiteX4" fmla="*/ 1861562 w 3420162"/>
              <a:gd name="connsiteY4" fmla="*/ 0 h 2686378"/>
              <a:gd name="connsiteX5" fmla="*/ 2316005 w 3420162"/>
              <a:gd name="connsiteY5" fmla="*/ 0 h 2686378"/>
              <a:gd name="connsiteX6" fmla="*/ 2972423 w 3420162"/>
              <a:gd name="connsiteY6" fmla="*/ 0 h 2686378"/>
              <a:gd name="connsiteX7" fmla="*/ 3420162 w 3420162"/>
              <a:gd name="connsiteY7" fmla="*/ 447739 h 2686378"/>
              <a:gd name="connsiteX8" fmla="*/ 3420162 w 3420162"/>
              <a:gd name="connsiteY8" fmla="*/ 990979 h 2686378"/>
              <a:gd name="connsiteX9" fmla="*/ 3420162 w 3420162"/>
              <a:gd name="connsiteY9" fmla="*/ 1534218 h 2686378"/>
              <a:gd name="connsiteX10" fmla="*/ 3420162 w 3420162"/>
              <a:gd name="connsiteY10" fmla="*/ 2238639 h 2686378"/>
              <a:gd name="connsiteX11" fmla="*/ 2972423 w 3420162"/>
              <a:gd name="connsiteY11" fmla="*/ 2686378 h 2686378"/>
              <a:gd name="connsiteX12" fmla="*/ 2416993 w 3420162"/>
              <a:gd name="connsiteY12" fmla="*/ 2686378 h 2686378"/>
              <a:gd name="connsiteX13" fmla="*/ 1937303 w 3420162"/>
              <a:gd name="connsiteY13" fmla="*/ 2686378 h 2686378"/>
              <a:gd name="connsiteX14" fmla="*/ 1407119 w 3420162"/>
              <a:gd name="connsiteY14" fmla="*/ 2686378 h 2686378"/>
              <a:gd name="connsiteX15" fmla="*/ 927429 w 3420162"/>
              <a:gd name="connsiteY15" fmla="*/ 2686378 h 2686378"/>
              <a:gd name="connsiteX16" fmla="*/ 447739 w 3420162"/>
              <a:gd name="connsiteY16" fmla="*/ 2686378 h 2686378"/>
              <a:gd name="connsiteX17" fmla="*/ 0 w 3420162"/>
              <a:gd name="connsiteY17" fmla="*/ 2238639 h 2686378"/>
              <a:gd name="connsiteX18" fmla="*/ 0 w 3420162"/>
              <a:gd name="connsiteY18" fmla="*/ 1695399 h 2686378"/>
              <a:gd name="connsiteX19" fmla="*/ 0 w 3420162"/>
              <a:gd name="connsiteY19" fmla="*/ 1080524 h 2686378"/>
              <a:gd name="connsiteX20" fmla="*/ 0 w 3420162"/>
              <a:gd name="connsiteY20" fmla="*/ 447739 h 268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20162" h="2686378" extrusionOk="0">
                <a:moveTo>
                  <a:pt x="0" y="447739"/>
                </a:moveTo>
                <a:cubicBezTo>
                  <a:pt x="-19742" y="190637"/>
                  <a:pt x="150037" y="7727"/>
                  <a:pt x="447739" y="0"/>
                </a:cubicBezTo>
                <a:cubicBezTo>
                  <a:pt x="575603" y="-15759"/>
                  <a:pt x="752724" y="20003"/>
                  <a:pt x="902182" y="0"/>
                </a:cubicBezTo>
                <a:cubicBezTo>
                  <a:pt x="1051640" y="-20003"/>
                  <a:pt x="1280145" y="23736"/>
                  <a:pt x="1407119" y="0"/>
                </a:cubicBezTo>
                <a:cubicBezTo>
                  <a:pt x="1534093" y="-23736"/>
                  <a:pt x="1769766" y="30462"/>
                  <a:pt x="1861562" y="0"/>
                </a:cubicBezTo>
                <a:cubicBezTo>
                  <a:pt x="1953358" y="-30462"/>
                  <a:pt x="2191113" y="13063"/>
                  <a:pt x="2316005" y="0"/>
                </a:cubicBezTo>
                <a:cubicBezTo>
                  <a:pt x="2440897" y="-13063"/>
                  <a:pt x="2785225" y="52014"/>
                  <a:pt x="2972423" y="0"/>
                </a:cubicBezTo>
                <a:cubicBezTo>
                  <a:pt x="3245220" y="8919"/>
                  <a:pt x="3437363" y="181327"/>
                  <a:pt x="3420162" y="447739"/>
                </a:cubicBezTo>
                <a:cubicBezTo>
                  <a:pt x="3457612" y="624817"/>
                  <a:pt x="3416430" y="790716"/>
                  <a:pt x="3420162" y="990979"/>
                </a:cubicBezTo>
                <a:cubicBezTo>
                  <a:pt x="3423894" y="1191242"/>
                  <a:pt x="3382100" y="1274715"/>
                  <a:pt x="3420162" y="1534218"/>
                </a:cubicBezTo>
                <a:cubicBezTo>
                  <a:pt x="3458224" y="1793721"/>
                  <a:pt x="3386683" y="2047230"/>
                  <a:pt x="3420162" y="2238639"/>
                </a:cubicBezTo>
                <a:cubicBezTo>
                  <a:pt x="3387014" y="2458753"/>
                  <a:pt x="3264166" y="2652649"/>
                  <a:pt x="2972423" y="2686378"/>
                </a:cubicBezTo>
                <a:cubicBezTo>
                  <a:pt x="2799778" y="2722462"/>
                  <a:pt x="2690124" y="2685403"/>
                  <a:pt x="2416993" y="2686378"/>
                </a:cubicBezTo>
                <a:cubicBezTo>
                  <a:pt x="2143862" y="2687353"/>
                  <a:pt x="2057005" y="2663138"/>
                  <a:pt x="1937303" y="2686378"/>
                </a:cubicBezTo>
                <a:cubicBezTo>
                  <a:pt x="1817601" y="2709618"/>
                  <a:pt x="1626616" y="2680851"/>
                  <a:pt x="1407119" y="2686378"/>
                </a:cubicBezTo>
                <a:cubicBezTo>
                  <a:pt x="1187622" y="2691905"/>
                  <a:pt x="1116905" y="2657266"/>
                  <a:pt x="927429" y="2686378"/>
                </a:cubicBezTo>
                <a:cubicBezTo>
                  <a:pt x="737953" y="2715490"/>
                  <a:pt x="647820" y="2653622"/>
                  <a:pt x="447739" y="2686378"/>
                </a:cubicBezTo>
                <a:cubicBezTo>
                  <a:pt x="254552" y="2652590"/>
                  <a:pt x="7204" y="2495514"/>
                  <a:pt x="0" y="2238639"/>
                </a:cubicBezTo>
                <a:cubicBezTo>
                  <a:pt x="-54500" y="2004053"/>
                  <a:pt x="20011" y="1902055"/>
                  <a:pt x="0" y="1695399"/>
                </a:cubicBezTo>
                <a:cubicBezTo>
                  <a:pt x="-20011" y="1488743"/>
                  <a:pt x="37806" y="1228476"/>
                  <a:pt x="0" y="1080524"/>
                </a:cubicBezTo>
                <a:cubicBezTo>
                  <a:pt x="-37806" y="932573"/>
                  <a:pt x="27101" y="628304"/>
                  <a:pt x="0" y="447739"/>
                </a:cubicBezTo>
                <a:close/>
              </a:path>
            </a:pathLst>
          </a:custGeom>
          <a:noFill/>
          <a:ln w="3175">
            <a:solidFill>
              <a:schemeClr val="bg2"/>
            </a:solidFill>
            <a:prstDash val="dash"/>
            <a:extLst>
              <a:ext uri="{C807C97D-BFC1-408E-A445-0C87EB9F89A2}">
                <ask:lineSketchStyleProps xmlns:ask="http://schemas.microsoft.com/office/drawing/2018/sketchyshapes" sd="700063758">
                  <a:prstGeom prst="roundRect">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2175BA8-7158-431E-A381-A79E2F6EF6BF}"/>
              </a:ext>
            </a:extLst>
          </p:cNvPr>
          <p:cNvSpPr>
            <a:spLocks noGrp="1"/>
          </p:cNvSpPr>
          <p:nvPr>
            <p:ph type="title"/>
          </p:nvPr>
        </p:nvSpPr>
        <p:spPr/>
        <p:txBody>
          <a:bodyPr/>
          <a:lstStyle/>
          <a:p>
            <a:r>
              <a:rPr lang="en-US" dirty="0"/>
              <a:t>Components of the Lab</a:t>
            </a:r>
          </a:p>
        </p:txBody>
      </p:sp>
      <p:pic>
        <p:nvPicPr>
          <p:cNvPr id="4" name="Picture 3">
            <a:extLst>
              <a:ext uri="{FF2B5EF4-FFF2-40B4-BE49-F238E27FC236}">
                <a16:creationId xmlns:a16="http://schemas.microsoft.com/office/drawing/2014/main" id="{5532E53C-EDE1-4B9A-A772-5455E549042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30336"/>
          <a:stretch/>
        </p:blipFill>
        <p:spPr>
          <a:xfrm>
            <a:off x="2043952" y="1611789"/>
            <a:ext cx="1483225" cy="1133724"/>
          </a:xfrm>
          <a:prstGeom prst="rect">
            <a:avLst/>
          </a:prstGeom>
        </p:spPr>
      </p:pic>
      <p:pic>
        <p:nvPicPr>
          <p:cNvPr id="5" name="Picture 4">
            <a:extLst>
              <a:ext uri="{FF2B5EF4-FFF2-40B4-BE49-F238E27FC236}">
                <a16:creationId xmlns:a16="http://schemas.microsoft.com/office/drawing/2014/main" id="{F245A65B-2F44-4002-BA75-01B71714925E}"/>
              </a:ext>
            </a:extLst>
          </p:cNvPr>
          <p:cNvPicPr>
            <a:picLocks noChangeAspect="1"/>
          </p:cNvPicPr>
          <p:nvPr/>
        </p:nvPicPr>
        <p:blipFill>
          <a:blip r:embed="rId3"/>
          <a:stretch>
            <a:fillRect/>
          </a:stretch>
        </p:blipFill>
        <p:spPr>
          <a:xfrm>
            <a:off x="8525435" y="1538280"/>
            <a:ext cx="1304364" cy="1599135"/>
          </a:xfrm>
          <a:prstGeom prst="rect">
            <a:avLst/>
          </a:prstGeom>
        </p:spPr>
      </p:pic>
      <p:pic>
        <p:nvPicPr>
          <p:cNvPr id="7" name="Picture 6">
            <a:extLst>
              <a:ext uri="{FF2B5EF4-FFF2-40B4-BE49-F238E27FC236}">
                <a16:creationId xmlns:a16="http://schemas.microsoft.com/office/drawing/2014/main" id="{E3E07649-B3C5-4F09-A87E-166027D7B04C}"/>
              </a:ext>
            </a:extLst>
          </p:cNvPr>
          <p:cNvPicPr>
            <a:picLocks noChangeAspect="1"/>
          </p:cNvPicPr>
          <p:nvPr/>
        </p:nvPicPr>
        <p:blipFill>
          <a:blip r:embed="rId4"/>
          <a:stretch>
            <a:fillRect/>
          </a:stretch>
        </p:blipFill>
        <p:spPr>
          <a:xfrm>
            <a:off x="5646554" y="1815173"/>
            <a:ext cx="898892" cy="898892"/>
          </a:xfrm>
          <a:prstGeom prst="rect">
            <a:avLst/>
          </a:prstGeom>
        </p:spPr>
      </p:pic>
      <p:sp>
        <p:nvSpPr>
          <p:cNvPr id="9" name="Rectangle 8">
            <a:extLst>
              <a:ext uri="{FF2B5EF4-FFF2-40B4-BE49-F238E27FC236}">
                <a16:creationId xmlns:a16="http://schemas.microsoft.com/office/drawing/2014/main" id="{45B43C65-E50B-4E38-A12D-0A7CE01F2372}"/>
              </a:ext>
            </a:extLst>
          </p:cNvPr>
          <p:cNvSpPr/>
          <p:nvPr/>
        </p:nvSpPr>
        <p:spPr>
          <a:xfrm>
            <a:off x="5135858" y="2594535"/>
            <a:ext cx="2053383" cy="363946"/>
          </a:xfrm>
          <a:prstGeom prst="rect">
            <a:avLst/>
          </a:prstGeom>
        </p:spPr>
        <p:txBody>
          <a:bodyPr wrap="none">
            <a:spAutoFit/>
          </a:bodyPr>
          <a:lstStyle/>
          <a:p>
            <a:pPr algn="ctr"/>
            <a:r>
              <a:rPr lang="en-US" dirty="0"/>
              <a:t>Custom Connector</a:t>
            </a:r>
          </a:p>
        </p:txBody>
      </p:sp>
      <p:cxnSp>
        <p:nvCxnSpPr>
          <p:cNvPr id="10" name="Straight Arrow Connector 9">
            <a:extLst>
              <a:ext uri="{FF2B5EF4-FFF2-40B4-BE49-F238E27FC236}">
                <a16:creationId xmlns:a16="http://schemas.microsoft.com/office/drawing/2014/main" id="{4746E84E-9EF9-4600-8FD7-FA9F3E411813}"/>
              </a:ext>
            </a:extLst>
          </p:cNvPr>
          <p:cNvCxnSpPr>
            <a:cxnSpLocks/>
          </p:cNvCxnSpPr>
          <p:nvPr/>
        </p:nvCxnSpPr>
        <p:spPr>
          <a:xfrm flipH="1">
            <a:off x="7244166" y="2189630"/>
            <a:ext cx="812864"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911C10-7F2C-48E2-A63A-C50EE0346183}"/>
              </a:ext>
            </a:extLst>
          </p:cNvPr>
          <p:cNvCxnSpPr>
            <a:cxnSpLocks/>
          </p:cNvCxnSpPr>
          <p:nvPr/>
        </p:nvCxnSpPr>
        <p:spPr>
          <a:xfrm flipH="1">
            <a:off x="3909296" y="2214283"/>
            <a:ext cx="812864"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680991B-75C7-4ECD-845A-99FCD0165608}"/>
              </a:ext>
            </a:extLst>
          </p:cNvPr>
          <p:cNvPicPr>
            <a:picLocks noChangeAspect="1"/>
          </p:cNvPicPr>
          <p:nvPr/>
        </p:nvPicPr>
        <p:blipFill>
          <a:blip r:embed="rId5"/>
          <a:stretch>
            <a:fillRect/>
          </a:stretch>
        </p:blipFill>
        <p:spPr>
          <a:xfrm>
            <a:off x="2463305" y="4227108"/>
            <a:ext cx="560652" cy="1104651"/>
          </a:xfrm>
          <a:prstGeom prst="rect">
            <a:avLst/>
          </a:prstGeom>
        </p:spPr>
      </p:pic>
      <p:pic>
        <p:nvPicPr>
          <p:cNvPr id="14" name="Picture 13">
            <a:extLst>
              <a:ext uri="{FF2B5EF4-FFF2-40B4-BE49-F238E27FC236}">
                <a16:creationId xmlns:a16="http://schemas.microsoft.com/office/drawing/2014/main" id="{9373BB69-F4E9-4ED9-8A8F-7755D6FB1620}"/>
              </a:ext>
            </a:extLst>
          </p:cNvPr>
          <p:cNvPicPr>
            <a:picLocks noChangeAspect="1"/>
          </p:cNvPicPr>
          <p:nvPr/>
        </p:nvPicPr>
        <p:blipFill>
          <a:blip r:embed="rId6"/>
          <a:stretch>
            <a:fillRect/>
          </a:stretch>
        </p:blipFill>
        <p:spPr>
          <a:xfrm>
            <a:off x="2143680" y="3737450"/>
            <a:ext cx="369360" cy="680580"/>
          </a:xfrm>
          <a:prstGeom prst="rect">
            <a:avLst/>
          </a:prstGeom>
        </p:spPr>
      </p:pic>
      <p:sp>
        <p:nvSpPr>
          <p:cNvPr id="15" name="Rectangle 14">
            <a:extLst>
              <a:ext uri="{FF2B5EF4-FFF2-40B4-BE49-F238E27FC236}">
                <a16:creationId xmlns:a16="http://schemas.microsoft.com/office/drawing/2014/main" id="{2817B6FB-62F1-48BC-A08F-2AE9DB2BB787}"/>
              </a:ext>
            </a:extLst>
          </p:cNvPr>
          <p:cNvSpPr/>
          <p:nvPr/>
        </p:nvSpPr>
        <p:spPr>
          <a:xfrm>
            <a:off x="1829278" y="5409968"/>
            <a:ext cx="1912575" cy="635559"/>
          </a:xfrm>
          <a:prstGeom prst="rect">
            <a:avLst/>
          </a:prstGeom>
        </p:spPr>
        <p:txBody>
          <a:bodyPr wrap="none">
            <a:spAutoFit/>
          </a:bodyPr>
          <a:lstStyle/>
          <a:p>
            <a:pPr algn="ctr"/>
            <a:r>
              <a:rPr lang="en-US" dirty="0"/>
              <a:t>Front line Worker</a:t>
            </a:r>
            <a:br>
              <a:rPr lang="en-US" dirty="0"/>
            </a:br>
            <a:r>
              <a:rPr lang="en-US" dirty="0"/>
              <a:t>with devices</a:t>
            </a:r>
          </a:p>
        </p:txBody>
      </p:sp>
      <p:sp>
        <p:nvSpPr>
          <p:cNvPr id="16" name="Rectangle 15">
            <a:extLst>
              <a:ext uri="{FF2B5EF4-FFF2-40B4-BE49-F238E27FC236}">
                <a16:creationId xmlns:a16="http://schemas.microsoft.com/office/drawing/2014/main" id="{13061650-C891-4238-8757-755DAF8CF176}"/>
              </a:ext>
            </a:extLst>
          </p:cNvPr>
          <p:cNvSpPr/>
          <p:nvPr/>
        </p:nvSpPr>
        <p:spPr>
          <a:xfrm>
            <a:off x="7850333" y="5319720"/>
            <a:ext cx="2654573" cy="548612"/>
          </a:xfrm>
          <a:prstGeom prst="rect">
            <a:avLst/>
          </a:prstGeom>
        </p:spPr>
        <p:txBody>
          <a:bodyPr wrap="none">
            <a:spAutoFit/>
          </a:bodyPr>
          <a:lstStyle/>
          <a:p>
            <a:pPr algn="ctr"/>
            <a:r>
              <a:rPr lang="en-US" dirty="0"/>
              <a:t>Inventory Data from SAP</a:t>
            </a:r>
            <a:br>
              <a:rPr lang="en-US" dirty="0"/>
            </a:br>
            <a:endParaRPr lang="en-US" sz="1100" i="1" dirty="0"/>
          </a:p>
        </p:txBody>
      </p:sp>
      <p:pic>
        <p:nvPicPr>
          <p:cNvPr id="17" name="Picture 16">
            <a:extLst>
              <a:ext uri="{FF2B5EF4-FFF2-40B4-BE49-F238E27FC236}">
                <a16:creationId xmlns:a16="http://schemas.microsoft.com/office/drawing/2014/main" id="{5F2D587F-4C96-4EDD-9DCA-C623C9C7B81A}"/>
              </a:ext>
            </a:extLst>
          </p:cNvPr>
          <p:cNvPicPr>
            <a:picLocks noChangeAspect="1"/>
          </p:cNvPicPr>
          <p:nvPr/>
        </p:nvPicPr>
        <p:blipFill>
          <a:blip r:embed="rId7"/>
          <a:stretch>
            <a:fillRect/>
          </a:stretch>
        </p:blipFill>
        <p:spPr>
          <a:xfrm>
            <a:off x="8701122" y="4455708"/>
            <a:ext cx="1123765" cy="485695"/>
          </a:xfrm>
          <a:prstGeom prst="rect">
            <a:avLst/>
          </a:prstGeom>
        </p:spPr>
      </p:pic>
      <p:cxnSp>
        <p:nvCxnSpPr>
          <p:cNvPr id="18" name="Straight Arrow Connector 17">
            <a:extLst>
              <a:ext uri="{FF2B5EF4-FFF2-40B4-BE49-F238E27FC236}">
                <a16:creationId xmlns:a16="http://schemas.microsoft.com/office/drawing/2014/main" id="{EEA7FA2A-3335-4483-97A3-C9FFA4CFB8D8}"/>
              </a:ext>
            </a:extLst>
          </p:cNvPr>
          <p:cNvCxnSpPr>
            <a:cxnSpLocks/>
          </p:cNvCxnSpPr>
          <p:nvPr/>
        </p:nvCxnSpPr>
        <p:spPr>
          <a:xfrm flipH="1" flipV="1">
            <a:off x="9173525" y="3463594"/>
            <a:ext cx="1" cy="846799"/>
          </a:xfrm>
          <a:prstGeom prst="straightConnector1">
            <a:avLst/>
          </a:prstGeom>
          <a:ln w="28575">
            <a:solidFill>
              <a:schemeClr val="tx1">
                <a:lumMod val="25000"/>
                <a:lumOff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14513B-0D14-4A9C-A57F-6B74F791FA31}"/>
              </a:ext>
            </a:extLst>
          </p:cNvPr>
          <p:cNvCxnSpPr>
            <a:cxnSpLocks/>
          </p:cNvCxnSpPr>
          <p:nvPr/>
        </p:nvCxnSpPr>
        <p:spPr>
          <a:xfrm flipH="1" flipV="1">
            <a:off x="2743630" y="3181951"/>
            <a:ext cx="1" cy="84679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8E13488E-3CB0-447A-A237-32CA39A1AEA4}"/>
              </a:ext>
            </a:extLst>
          </p:cNvPr>
          <p:cNvPicPr>
            <a:picLocks noChangeAspect="1"/>
          </p:cNvPicPr>
          <p:nvPr/>
        </p:nvPicPr>
        <p:blipFill>
          <a:blip r:embed="rId8"/>
          <a:stretch>
            <a:fillRect/>
          </a:stretch>
        </p:blipFill>
        <p:spPr>
          <a:xfrm>
            <a:off x="2974221" y="3840050"/>
            <a:ext cx="680580" cy="475380"/>
          </a:xfrm>
          <a:prstGeom prst="rect">
            <a:avLst/>
          </a:prstGeom>
        </p:spPr>
      </p:pic>
      <p:sp>
        <p:nvSpPr>
          <p:cNvPr id="3" name="Rectangle 2">
            <a:extLst>
              <a:ext uri="{FF2B5EF4-FFF2-40B4-BE49-F238E27FC236}">
                <a16:creationId xmlns:a16="http://schemas.microsoft.com/office/drawing/2014/main" id="{0977C279-41B3-458E-A64B-4AD684249201}"/>
              </a:ext>
            </a:extLst>
          </p:cNvPr>
          <p:cNvSpPr/>
          <p:nvPr/>
        </p:nvSpPr>
        <p:spPr>
          <a:xfrm>
            <a:off x="8057030" y="3182779"/>
            <a:ext cx="2436886" cy="246221"/>
          </a:xfrm>
          <a:prstGeom prst="rect">
            <a:avLst/>
          </a:prstGeom>
        </p:spPr>
        <p:txBody>
          <a:bodyPr wrap="none">
            <a:spAutoFit/>
          </a:bodyPr>
          <a:lstStyle/>
          <a:p>
            <a:pPr algn="ctr"/>
            <a:r>
              <a:rPr lang="en-US" sz="1000" i="1" dirty="0">
                <a:solidFill>
                  <a:schemeClr val="tx1">
                    <a:lumMod val="25000"/>
                    <a:lumOff val="75000"/>
                  </a:schemeClr>
                </a:solidFill>
              </a:rPr>
              <a:t>(Imaginary – not actually part of the lab)</a:t>
            </a:r>
            <a:endParaRPr lang="en-US" sz="1000" dirty="0">
              <a:solidFill>
                <a:schemeClr val="tx1">
                  <a:lumMod val="25000"/>
                  <a:lumOff val="75000"/>
                </a:schemeClr>
              </a:solidFill>
            </a:endParaRPr>
          </a:p>
        </p:txBody>
      </p:sp>
      <p:sp>
        <p:nvSpPr>
          <p:cNvPr id="19" name="Rectangle 18">
            <a:extLst>
              <a:ext uri="{FF2B5EF4-FFF2-40B4-BE49-F238E27FC236}">
                <a16:creationId xmlns:a16="http://schemas.microsoft.com/office/drawing/2014/main" id="{A2E00C81-882C-410A-8469-94E4EF27CCEB}"/>
              </a:ext>
            </a:extLst>
          </p:cNvPr>
          <p:cNvSpPr/>
          <p:nvPr/>
        </p:nvSpPr>
        <p:spPr>
          <a:xfrm>
            <a:off x="2115007" y="2735307"/>
            <a:ext cx="1366208" cy="363946"/>
          </a:xfrm>
          <a:prstGeom prst="rect">
            <a:avLst/>
          </a:prstGeom>
        </p:spPr>
        <p:txBody>
          <a:bodyPr wrap="none">
            <a:spAutoFit/>
          </a:bodyPr>
          <a:lstStyle/>
          <a:p>
            <a:pPr algn="ctr"/>
            <a:r>
              <a:rPr lang="en-US" dirty="0"/>
              <a:t>Power Apps</a:t>
            </a:r>
          </a:p>
        </p:txBody>
      </p:sp>
    </p:spTree>
    <p:extLst>
      <p:ext uri="{BB962C8B-B14F-4D97-AF65-F5344CB8AC3E}">
        <p14:creationId xmlns:p14="http://schemas.microsoft.com/office/powerpoint/2010/main" val="3109998530"/>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04.potx" id="{15B5EF4E-E855-47EF-B8AB-05C1AD68D39A}" vid="{440B6C92-0B2A-4F7E-9F47-25F1E2DFD6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Airlift_Template_short</Template>
  <TotalTime>1545</TotalTime>
  <Words>1333</Words>
  <Application>Microsoft Office PowerPoint</Application>
  <PresentationFormat>Widescreen</PresentationFormat>
  <Paragraphs>143</Paragraphs>
  <Slides>15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Segoe UI</vt:lpstr>
      <vt:lpstr>Segoe UI Semibold</vt:lpstr>
      <vt:lpstr>Segoe UI Semilight</vt:lpstr>
      <vt:lpstr>Wingdings</vt:lpstr>
      <vt:lpstr>WHITE TEMPLATE</vt:lpstr>
      <vt:lpstr>Hands-on with Power Apps and Azure</vt:lpstr>
      <vt:lpstr>Session Objectives</vt:lpstr>
      <vt:lpstr>Empower every developer to do more.  </vt:lpstr>
      <vt:lpstr>PowerPoint Presentation</vt:lpstr>
      <vt:lpstr>PowerPoint Presentation</vt:lpstr>
      <vt:lpstr>PowerPoint Presentation</vt:lpstr>
      <vt:lpstr>Introduction to the Hands-on Lab</vt:lpstr>
      <vt:lpstr>Accessing Enterprise API endpoints with Power Apps</vt:lpstr>
      <vt:lpstr>Components of the Lab</vt:lpstr>
      <vt:lpstr>Lab outcome Simple Power Apps Canvas App to Create, Read, Update &amp; Delete (CRUD) Product Items</vt:lpstr>
      <vt:lpstr>Lab instructions and time estimates</vt:lpstr>
      <vt:lpstr>Lab Manual : https://aka.ms/PowerAppsAzureLab </vt:lpstr>
      <vt:lpstr>Session takeaways</vt:lpstr>
      <vt:lpstr>Resources</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with Power Apps and Azure</dc:title>
  <dc:subject>Customer Success Onboarding Bootcamp</dc:subject>
  <dc:creator>Pratap.Ladhani@microsoft.com</dc:creator>
  <cp:keywords/>
  <dc:description/>
  <cp:lastModifiedBy>Pratap Ladhani</cp:lastModifiedBy>
  <cp:revision>3</cp:revision>
  <dcterms:created xsi:type="dcterms:W3CDTF">2019-10-03T18:21:50Z</dcterms:created>
  <dcterms:modified xsi:type="dcterms:W3CDTF">2019-12-23T23:18:55Z</dcterms:modified>
  <cp:category>Hands-on-Lab</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0x0101005BD2C419B8941F4EAF1DCE4AA3867C42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