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0"/>
  </p:notesMasterIdLst>
  <p:handoutMasterIdLst>
    <p:handoutMasterId r:id="rId31"/>
  </p:handoutMasterIdLst>
  <p:sldIdLst>
    <p:sldId id="1333" r:id="rId6"/>
    <p:sldId id="1353" r:id="rId7"/>
    <p:sldId id="1335" r:id="rId8"/>
    <p:sldId id="1336" r:id="rId9"/>
    <p:sldId id="1337" r:id="rId10"/>
    <p:sldId id="1348" r:id="rId11"/>
    <p:sldId id="1338" r:id="rId12"/>
    <p:sldId id="1349" r:id="rId13"/>
    <p:sldId id="1352" r:id="rId14"/>
    <p:sldId id="1354" r:id="rId15"/>
    <p:sldId id="1339" r:id="rId16"/>
    <p:sldId id="1356" r:id="rId17"/>
    <p:sldId id="1341" r:id="rId18"/>
    <p:sldId id="1342" r:id="rId19"/>
    <p:sldId id="1340" r:id="rId20"/>
    <p:sldId id="1355" r:id="rId21"/>
    <p:sldId id="1334" r:id="rId22"/>
    <p:sldId id="1344" r:id="rId23"/>
    <p:sldId id="1345" r:id="rId24"/>
    <p:sldId id="1350" r:id="rId25"/>
    <p:sldId id="1351" r:id="rId26"/>
    <p:sldId id="1357" r:id="rId27"/>
    <p:sldId id="1346" r:id="rId28"/>
    <p:sldId id="1326"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A0FF"/>
    <a:srgbClr val="0078D7"/>
    <a:srgbClr val="00188F"/>
    <a:srgbClr val="B4009E"/>
    <a:srgbClr val="107C10"/>
    <a:srgbClr val="D83B01"/>
    <a:srgbClr val="FFB900"/>
    <a:srgbClr val="BAD80A"/>
    <a:srgbClr val="5C2D91"/>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2" autoAdjust="0"/>
    <p:restoredTop sz="83894" autoAdjust="0"/>
  </p:normalViewPr>
  <p:slideViewPr>
    <p:cSldViewPr>
      <p:cViewPr varScale="1">
        <p:scale>
          <a:sx n="73" d="100"/>
          <a:sy n="73" d="100"/>
        </p:scale>
        <p:origin x="27" y="249"/>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8FFC96-99F7-422F-8E7E-ED5826B85B5F}" type="doc">
      <dgm:prSet loTypeId="urn:microsoft.com/office/officeart/2008/layout/AlternatingHexagons" loCatId="list" qsTypeId="urn:microsoft.com/office/officeart/2005/8/quickstyle/3d9" qsCatId="3D" csTypeId="urn:microsoft.com/office/officeart/2005/8/colors/accent1_2" csCatId="accent1" phldr="1"/>
      <dgm:spPr/>
      <dgm:t>
        <a:bodyPr/>
        <a:lstStyle/>
        <a:p>
          <a:endParaRPr lang="en-US"/>
        </a:p>
      </dgm:t>
    </dgm:pt>
    <dgm:pt modelId="{EA8642A2-C183-499B-95F9-28C3827C72B5}">
      <dgm:prSet phldrT="[Text]"/>
      <dgm:spPr/>
      <dgm:t>
        <a:bodyPr/>
        <a:lstStyle/>
        <a:p>
          <a:r>
            <a:rPr lang="en-US" dirty="0"/>
            <a:t>C#</a:t>
          </a:r>
        </a:p>
      </dgm:t>
    </dgm:pt>
    <dgm:pt modelId="{4C2BA4FD-61B6-47B4-B6D9-CEB201EA1FF0}" type="parTrans" cxnId="{2B865D2C-EB5D-4B05-8675-208D0884DA4F}">
      <dgm:prSet/>
      <dgm:spPr/>
      <dgm:t>
        <a:bodyPr/>
        <a:lstStyle/>
        <a:p>
          <a:endParaRPr lang="en-US"/>
        </a:p>
      </dgm:t>
    </dgm:pt>
    <dgm:pt modelId="{03B28E01-AE54-433E-98A4-AEE26D3DDC1B}" type="sibTrans" cxnId="{2B865D2C-EB5D-4B05-8675-208D0884DA4F}">
      <dgm:prSet/>
      <dgm:spPr/>
      <dgm:t>
        <a:bodyPr/>
        <a:lstStyle/>
        <a:p>
          <a:endParaRPr lang="en-US"/>
        </a:p>
      </dgm:t>
    </dgm:pt>
    <dgm:pt modelId="{50EBD035-55E4-4BCA-9FAE-6428BDA6EF21}">
      <dgm:prSet phldrT="[Text]"/>
      <dgm:spPr/>
      <dgm:t>
        <a:bodyPr/>
        <a:lstStyle/>
        <a:p>
          <a:r>
            <a:rPr lang="en-US" dirty="0"/>
            <a:t>Visual Studio</a:t>
          </a:r>
        </a:p>
      </dgm:t>
    </dgm:pt>
    <dgm:pt modelId="{20222767-AB28-4079-9CAC-24973CB4D615}" type="parTrans" cxnId="{45685808-B14D-4E06-B016-AB14FBFC310B}">
      <dgm:prSet/>
      <dgm:spPr/>
      <dgm:t>
        <a:bodyPr/>
        <a:lstStyle/>
        <a:p>
          <a:endParaRPr lang="en-US"/>
        </a:p>
      </dgm:t>
    </dgm:pt>
    <dgm:pt modelId="{09788687-13AC-4810-81DE-1574D0F2B839}" type="sibTrans" cxnId="{45685808-B14D-4E06-B016-AB14FBFC310B}">
      <dgm:prSet/>
      <dgm:spPr/>
      <dgm:t>
        <a:bodyPr/>
        <a:lstStyle/>
        <a:p>
          <a:endParaRPr lang="en-US"/>
        </a:p>
      </dgm:t>
    </dgm:pt>
    <dgm:pt modelId="{3E4E4DA8-2AB0-4AA7-933C-65437C0AA5BA}">
      <dgm:prSet phldrT="[Text]"/>
      <dgm:spPr/>
      <dgm:t>
        <a:bodyPr/>
        <a:lstStyle/>
        <a:p>
          <a:r>
            <a:rPr lang="en-US" dirty="0"/>
            <a:t>Azure MySQL</a:t>
          </a:r>
        </a:p>
      </dgm:t>
    </dgm:pt>
    <dgm:pt modelId="{A4421690-087A-4805-92C2-04943C9E00DA}" type="parTrans" cxnId="{9CD90E3F-BC63-494C-ABFB-6C2C58F79404}">
      <dgm:prSet/>
      <dgm:spPr/>
      <dgm:t>
        <a:bodyPr/>
        <a:lstStyle/>
        <a:p>
          <a:endParaRPr lang="en-US"/>
        </a:p>
      </dgm:t>
    </dgm:pt>
    <dgm:pt modelId="{F541AADB-16B4-4BA1-A6EB-9405F19B31C7}" type="sibTrans" cxnId="{9CD90E3F-BC63-494C-ABFB-6C2C58F79404}">
      <dgm:prSet/>
      <dgm:spPr/>
      <dgm:t>
        <a:bodyPr/>
        <a:lstStyle/>
        <a:p>
          <a:endParaRPr lang="en-US"/>
        </a:p>
      </dgm:t>
    </dgm:pt>
    <dgm:pt modelId="{B83C03C2-8A7E-43B4-BA65-BC92EA1715BD}" type="pres">
      <dgm:prSet presAssocID="{738FFC96-99F7-422F-8E7E-ED5826B85B5F}" presName="Name0" presStyleCnt="0">
        <dgm:presLayoutVars>
          <dgm:chMax/>
          <dgm:chPref/>
          <dgm:dir/>
          <dgm:animLvl val="lvl"/>
        </dgm:presLayoutVars>
      </dgm:prSet>
      <dgm:spPr/>
    </dgm:pt>
    <dgm:pt modelId="{582184E7-ADC1-4E49-997A-6ECA4E4BB716}" type="pres">
      <dgm:prSet presAssocID="{EA8642A2-C183-499B-95F9-28C3827C72B5}" presName="composite" presStyleCnt="0"/>
      <dgm:spPr/>
    </dgm:pt>
    <dgm:pt modelId="{5239F0FD-FEDD-455B-A860-D85B3CD2482C}" type="pres">
      <dgm:prSet presAssocID="{EA8642A2-C183-499B-95F9-28C3827C72B5}" presName="Parent1" presStyleLbl="node1" presStyleIdx="0" presStyleCnt="6">
        <dgm:presLayoutVars>
          <dgm:chMax val="1"/>
          <dgm:chPref val="1"/>
          <dgm:bulletEnabled val="1"/>
        </dgm:presLayoutVars>
      </dgm:prSet>
      <dgm:spPr/>
    </dgm:pt>
    <dgm:pt modelId="{F548F9EF-83A4-4C86-927A-9C4621ABDF14}" type="pres">
      <dgm:prSet presAssocID="{EA8642A2-C183-499B-95F9-28C3827C72B5}" presName="Childtext1" presStyleLbl="revTx" presStyleIdx="0" presStyleCnt="3">
        <dgm:presLayoutVars>
          <dgm:chMax val="0"/>
          <dgm:chPref val="0"/>
          <dgm:bulletEnabled val="1"/>
        </dgm:presLayoutVars>
      </dgm:prSet>
      <dgm:spPr/>
    </dgm:pt>
    <dgm:pt modelId="{A9E680EE-CF30-45F8-97D4-2B4CE867AC5B}" type="pres">
      <dgm:prSet presAssocID="{EA8642A2-C183-499B-95F9-28C3827C72B5}" presName="BalanceSpacing" presStyleCnt="0"/>
      <dgm:spPr/>
    </dgm:pt>
    <dgm:pt modelId="{4C059719-EA2D-41FA-AAC2-8C0CEF0BF408}" type="pres">
      <dgm:prSet presAssocID="{EA8642A2-C183-499B-95F9-28C3827C72B5}" presName="BalanceSpacing1" presStyleCnt="0"/>
      <dgm:spPr/>
    </dgm:pt>
    <dgm:pt modelId="{3BAD9196-1C01-44F3-8490-C55FF370E7DF}" type="pres">
      <dgm:prSet presAssocID="{03B28E01-AE54-433E-98A4-AEE26D3DDC1B}" presName="Accent1Text" presStyleLbl="node1" presStyleIdx="1" presStyleCnt="6"/>
      <dgm:spPr/>
    </dgm:pt>
    <dgm:pt modelId="{1FFE443F-FBA9-42CC-988D-6CE5D8C5D35D}" type="pres">
      <dgm:prSet presAssocID="{03B28E01-AE54-433E-98A4-AEE26D3DDC1B}" presName="spaceBetweenRectangles" presStyleCnt="0"/>
      <dgm:spPr/>
    </dgm:pt>
    <dgm:pt modelId="{E3810A56-7019-48E3-98C1-8EEE1695BA6A}" type="pres">
      <dgm:prSet presAssocID="{50EBD035-55E4-4BCA-9FAE-6428BDA6EF21}" presName="composite" presStyleCnt="0"/>
      <dgm:spPr/>
    </dgm:pt>
    <dgm:pt modelId="{5A3C7DDB-CFE4-405C-B3F0-FFD5ACAC5279}" type="pres">
      <dgm:prSet presAssocID="{50EBD035-55E4-4BCA-9FAE-6428BDA6EF21}" presName="Parent1" presStyleLbl="node1" presStyleIdx="2" presStyleCnt="6">
        <dgm:presLayoutVars>
          <dgm:chMax val="1"/>
          <dgm:chPref val="1"/>
          <dgm:bulletEnabled val="1"/>
        </dgm:presLayoutVars>
      </dgm:prSet>
      <dgm:spPr/>
    </dgm:pt>
    <dgm:pt modelId="{0E46B45D-5624-4F05-8CB3-A731ABA2A704}" type="pres">
      <dgm:prSet presAssocID="{50EBD035-55E4-4BCA-9FAE-6428BDA6EF21}" presName="Childtext1" presStyleLbl="revTx" presStyleIdx="1" presStyleCnt="3">
        <dgm:presLayoutVars>
          <dgm:chMax val="0"/>
          <dgm:chPref val="0"/>
          <dgm:bulletEnabled val="1"/>
        </dgm:presLayoutVars>
      </dgm:prSet>
      <dgm:spPr/>
    </dgm:pt>
    <dgm:pt modelId="{50602D63-94E9-4626-BA5B-F2EF327E03E2}" type="pres">
      <dgm:prSet presAssocID="{50EBD035-55E4-4BCA-9FAE-6428BDA6EF21}" presName="BalanceSpacing" presStyleCnt="0"/>
      <dgm:spPr/>
    </dgm:pt>
    <dgm:pt modelId="{DAB5567E-11A3-4A71-8F99-6415566284EE}" type="pres">
      <dgm:prSet presAssocID="{50EBD035-55E4-4BCA-9FAE-6428BDA6EF21}" presName="BalanceSpacing1" presStyleCnt="0"/>
      <dgm:spPr/>
    </dgm:pt>
    <dgm:pt modelId="{11597596-4C3C-4800-8741-1B0EA1D22749}" type="pres">
      <dgm:prSet presAssocID="{09788687-13AC-4810-81DE-1574D0F2B839}" presName="Accent1Text" presStyleLbl="node1" presStyleIdx="3" presStyleCnt="6"/>
      <dgm:spPr/>
    </dgm:pt>
    <dgm:pt modelId="{E5524BD3-1D0C-4D7C-8CD6-05A9BF35BF09}" type="pres">
      <dgm:prSet presAssocID="{09788687-13AC-4810-81DE-1574D0F2B839}" presName="spaceBetweenRectangles" presStyleCnt="0"/>
      <dgm:spPr/>
    </dgm:pt>
    <dgm:pt modelId="{F2C8D098-5BCF-43F7-A225-C04F49B604BC}" type="pres">
      <dgm:prSet presAssocID="{3E4E4DA8-2AB0-4AA7-933C-65437C0AA5BA}" presName="composite" presStyleCnt="0"/>
      <dgm:spPr/>
    </dgm:pt>
    <dgm:pt modelId="{1D0A16EA-61E3-43B5-BFBD-458FCB01EA49}" type="pres">
      <dgm:prSet presAssocID="{3E4E4DA8-2AB0-4AA7-933C-65437C0AA5BA}" presName="Parent1" presStyleLbl="node1" presStyleIdx="4" presStyleCnt="6">
        <dgm:presLayoutVars>
          <dgm:chMax val="1"/>
          <dgm:chPref val="1"/>
          <dgm:bulletEnabled val="1"/>
        </dgm:presLayoutVars>
      </dgm:prSet>
      <dgm:spPr/>
    </dgm:pt>
    <dgm:pt modelId="{1F585001-D31C-4B56-9504-BB0B954A4F4C}" type="pres">
      <dgm:prSet presAssocID="{3E4E4DA8-2AB0-4AA7-933C-65437C0AA5BA}" presName="Childtext1" presStyleLbl="revTx" presStyleIdx="2" presStyleCnt="3">
        <dgm:presLayoutVars>
          <dgm:chMax val="0"/>
          <dgm:chPref val="0"/>
          <dgm:bulletEnabled val="1"/>
        </dgm:presLayoutVars>
      </dgm:prSet>
      <dgm:spPr/>
    </dgm:pt>
    <dgm:pt modelId="{9BB1F966-4D5C-4E9C-9DE6-B28F814D878A}" type="pres">
      <dgm:prSet presAssocID="{3E4E4DA8-2AB0-4AA7-933C-65437C0AA5BA}" presName="BalanceSpacing" presStyleCnt="0"/>
      <dgm:spPr/>
    </dgm:pt>
    <dgm:pt modelId="{A87E300F-4F30-4163-BA32-95874CD61607}" type="pres">
      <dgm:prSet presAssocID="{3E4E4DA8-2AB0-4AA7-933C-65437C0AA5BA}" presName="BalanceSpacing1" presStyleCnt="0"/>
      <dgm:spPr/>
    </dgm:pt>
    <dgm:pt modelId="{D408A43F-A03B-466C-BE44-78D1F868923C}" type="pres">
      <dgm:prSet presAssocID="{F541AADB-16B4-4BA1-A6EB-9405F19B31C7}" presName="Accent1Text" presStyleLbl="node1" presStyleIdx="5" presStyleCnt="6"/>
      <dgm:spPr/>
    </dgm:pt>
  </dgm:ptLst>
  <dgm:cxnLst>
    <dgm:cxn modelId="{45685808-B14D-4E06-B016-AB14FBFC310B}" srcId="{738FFC96-99F7-422F-8E7E-ED5826B85B5F}" destId="{50EBD035-55E4-4BCA-9FAE-6428BDA6EF21}" srcOrd="1" destOrd="0" parTransId="{20222767-AB28-4079-9CAC-24973CB4D615}" sibTransId="{09788687-13AC-4810-81DE-1574D0F2B839}"/>
    <dgm:cxn modelId="{2B865D2C-EB5D-4B05-8675-208D0884DA4F}" srcId="{738FFC96-99F7-422F-8E7E-ED5826B85B5F}" destId="{EA8642A2-C183-499B-95F9-28C3827C72B5}" srcOrd="0" destOrd="0" parTransId="{4C2BA4FD-61B6-47B4-B6D9-CEB201EA1FF0}" sibTransId="{03B28E01-AE54-433E-98A4-AEE26D3DDC1B}"/>
    <dgm:cxn modelId="{9BFC333C-3066-4828-83A9-F1B616ED2943}" type="presOf" srcId="{EA8642A2-C183-499B-95F9-28C3827C72B5}" destId="{5239F0FD-FEDD-455B-A860-D85B3CD2482C}" srcOrd="0" destOrd="0" presId="urn:microsoft.com/office/officeart/2008/layout/AlternatingHexagons"/>
    <dgm:cxn modelId="{9CD90E3F-BC63-494C-ABFB-6C2C58F79404}" srcId="{738FFC96-99F7-422F-8E7E-ED5826B85B5F}" destId="{3E4E4DA8-2AB0-4AA7-933C-65437C0AA5BA}" srcOrd="2" destOrd="0" parTransId="{A4421690-087A-4805-92C2-04943C9E00DA}" sibTransId="{F541AADB-16B4-4BA1-A6EB-9405F19B31C7}"/>
    <dgm:cxn modelId="{DA1D7545-94F3-4113-987E-F3997561B669}" type="presOf" srcId="{09788687-13AC-4810-81DE-1574D0F2B839}" destId="{11597596-4C3C-4800-8741-1B0EA1D22749}" srcOrd="0" destOrd="0" presId="urn:microsoft.com/office/officeart/2008/layout/AlternatingHexagons"/>
    <dgm:cxn modelId="{81174568-1192-4D18-AEE1-185E655D1C2D}" type="presOf" srcId="{03B28E01-AE54-433E-98A4-AEE26D3DDC1B}" destId="{3BAD9196-1C01-44F3-8490-C55FF370E7DF}" srcOrd="0" destOrd="0" presId="urn:microsoft.com/office/officeart/2008/layout/AlternatingHexagons"/>
    <dgm:cxn modelId="{1C7B2F9B-FE09-4A43-8BD2-E98A1D22DBF7}" type="presOf" srcId="{50EBD035-55E4-4BCA-9FAE-6428BDA6EF21}" destId="{5A3C7DDB-CFE4-405C-B3F0-FFD5ACAC5279}" srcOrd="0" destOrd="0" presId="urn:microsoft.com/office/officeart/2008/layout/AlternatingHexagons"/>
    <dgm:cxn modelId="{69184F9C-C466-4F16-A160-CB4B8A2A4449}" type="presOf" srcId="{3E4E4DA8-2AB0-4AA7-933C-65437C0AA5BA}" destId="{1D0A16EA-61E3-43B5-BFBD-458FCB01EA49}" srcOrd="0" destOrd="0" presId="urn:microsoft.com/office/officeart/2008/layout/AlternatingHexagons"/>
    <dgm:cxn modelId="{6579A3B9-57A0-4553-84A7-33DE4A817925}" type="presOf" srcId="{F541AADB-16B4-4BA1-A6EB-9405F19B31C7}" destId="{D408A43F-A03B-466C-BE44-78D1F868923C}" srcOrd="0" destOrd="0" presId="urn:microsoft.com/office/officeart/2008/layout/AlternatingHexagons"/>
    <dgm:cxn modelId="{1A8A16EF-256A-4488-A4A8-AFA912DFBC0C}" type="presOf" srcId="{738FFC96-99F7-422F-8E7E-ED5826B85B5F}" destId="{B83C03C2-8A7E-43B4-BA65-BC92EA1715BD}" srcOrd="0" destOrd="0" presId="urn:microsoft.com/office/officeart/2008/layout/AlternatingHexagons"/>
    <dgm:cxn modelId="{EF4F58D6-6472-4746-B48B-523EB4FACD40}" type="presParOf" srcId="{B83C03C2-8A7E-43B4-BA65-BC92EA1715BD}" destId="{582184E7-ADC1-4E49-997A-6ECA4E4BB716}" srcOrd="0" destOrd="0" presId="urn:microsoft.com/office/officeart/2008/layout/AlternatingHexagons"/>
    <dgm:cxn modelId="{CABFC8AF-A8CE-49CC-93AA-F7E4592769E8}" type="presParOf" srcId="{582184E7-ADC1-4E49-997A-6ECA4E4BB716}" destId="{5239F0FD-FEDD-455B-A860-D85B3CD2482C}" srcOrd="0" destOrd="0" presId="urn:microsoft.com/office/officeart/2008/layout/AlternatingHexagons"/>
    <dgm:cxn modelId="{8D35C544-C4D9-4689-82DB-150C5CDA09E1}" type="presParOf" srcId="{582184E7-ADC1-4E49-997A-6ECA4E4BB716}" destId="{F548F9EF-83A4-4C86-927A-9C4621ABDF14}" srcOrd="1" destOrd="0" presId="urn:microsoft.com/office/officeart/2008/layout/AlternatingHexagons"/>
    <dgm:cxn modelId="{A0D79270-6AD4-4318-A7CA-0B1681C4E04F}" type="presParOf" srcId="{582184E7-ADC1-4E49-997A-6ECA4E4BB716}" destId="{A9E680EE-CF30-45F8-97D4-2B4CE867AC5B}" srcOrd="2" destOrd="0" presId="urn:microsoft.com/office/officeart/2008/layout/AlternatingHexagons"/>
    <dgm:cxn modelId="{DB0399F9-C5E6-42FE-9735-10CF7D75166D}" type="presParOf" srcId="{582184E7-ADC1-4E49-997A-6ECA4E4BB716}" destId="{4C059719-EA2D-41FA-AAC2-8C0CEF0BF408}" srcOrd="3" destOrd="0" presId="urn:microsoft.com/office/officeart/2008/layout/AlternatingHexagons"/>
    <dgm:cxn modelId="{7C624847-3F16-4771-A4B8-BF7AFCB0580B}" type="presParOf" srcId="{582184E7-ADC1-4E49-997A-6ECA4E4BB716}" destId="{3BAD9196-1C01-44F3-8490-C55FF370E7DF}" srcOrd="4" destOrd="0" presId="urn:microsoft.com/office/officeart/2008/layout/AlternatingHexagons"/>
    <dgm:cxn modelId="{FE6B0B90-4402-488D-A025-643A10B4A315}" type="presParOf" srcId="{B83C03C2-8A7E-43B4-BA65-BC92EA1715BD}" destId="{1FFE443F-FBA9-42CC-988D-6CE5D8C5D35D}" srcOrd="1" destOrd="0" presId="urn:microsoft.com/office/officeart/2008/layout/AlternatingHexagons"/>
    <dgm:cxn modelId="{360D6CE2-02DC-46C2-8D3D-F0996EE17828}" type="presParOf" srcId="{B83C03C2-8A7E-43B4-BA65-BC92EA1715BD}" destId="{E3810A56-7019-48E3-98C1-8EEE1695BA6A}" srcOrd="2" destOrd="0" presId="urn:microsoft.com/office/officeart/2008/layout/AlternatingHexagons"/>
    <dgm:cxn modelId="{A6C3ADFB-7296-494E-872D-A00E0DD9660D}" type="presParOf" srcId="{E3810A56-7019-48E3-98C1-8EEE1695BA6A}" destId="{5A3C7DDB-CFE4-405C-B3F0-FFD5ACAC5279}" srcOrd="0" destOrd="0" presId="urn:microsoft.com/office/officeart/2008/layout/AlternatingHexagons"/>
    <dgm:cxn modelId="{B5C667AC-D391-4EC8-BB5D-1DA0C66091ED}" type="presParOf" srcId="{E3810A56-7019-48E3-98C1-8EEE1695BA6A}" destId="{0E46B45D-5624-4F05-8CB3-A731ABA2A704}" srcOrd="1" destOrd="0" presId="urn:microsoft.com/office/officeart/2008/layout/AlternatingHexagons"/>
    <dgm:cxn modelId="{B0A4E858-79F8-4861-8B74-86A40896ABFE}" type="presParOf" srcId="{E3810A56-7019-48E3-98C1-8EEE1695BA6A}" destId="{50602D63-94E9-4626-BA5B-F2EF327E03E2}" srcOrd="2" destOrd="0" presId="urn:microsoft.com/office/officeart/2008/layout/AlternatingHexagons"/>
    <dgm:cxn modelId="{5CB5E8D1-71E8-4B96-94A4-7CB9EC0DC034}" type="presParOf" srcId="{E3810A56-7019-48E3-98C1-8EEE1695BA6A}" destId="{DAB5567E-11A3-4A71-8F99-6415566284EE}" srcOrd="3" destOrd="0" presId="urn:microsoft.com/office/officeart/2008/layout/AlternatingHexagons"/>
    <dgm:cxn modelId="{CFC958C3-11E0-409F-B852-2B0C584E6942}" type="presParOf" srcId="{E3810A56-7019-48E3-98C1-8EEE1695BA6A}" destId="{11597596-4C3C-4800-8741-1B0EA1D22749}" srcOrd="4" destOrd="0" presId="urn:microsoft.com/office/officeart/2008/layout/AlternatingHexagons"/>
    <dgm:cxn modelId="{89E75F05-DFF6-4497-A4B9-303A655A5B6D}" type="presParOf" srcId="{B83C03C2-8A7E-43B4-BA65-BC92EA1715BD}" destId="{E5524BD3-1D0C-4D7C-8CD6-05A9BF35BF09}" srcOrd="3" destOrd="0" presId="urn:microsoft.com/office/officeart/2008/layout/AlternatingHexagons"/>
    <dgm:cxn modelId="{4D2F5BA2-2098-49E6-89BF-08C0612E4661}" type="presParOf" srcId="{B83C03C2-8A7E-43B4-BA65-BC92EA1715BD}" destId="{F2C8D098-5BCF-43F7-A225-C04F49B604BC}" srcOrd="4" destOrd="0" presId="urn:microsoft.com/office/officeart/2008/layout/AlternatingHexagons"/>
    <dgm:cxn modelId="{18086F77-236D-4073-A516-798C9F5C6489}" type="presParOf" srcId="{F2C8D098-5BCF-43F7-A225-C04F49B604BC}" destId="{1D0A16EA-61E3-43B5-BFBD-458FCB01EA49}" srcOrd="0" destOrd="0" presId="urn:microsoft.com/office/officeart/2008/layout/AlternatingHexagons"/>
    <dgm:cxn modelId="{CE582C74-2580-47F6-B795-95D1ECF51DDB}" type="presParOf" srcId="{F2C8D098-5BCF-43F7-A225-C04F49B604BC}" destId="{1F585001-D31C-4B56-9504-BB0B954A4F4C}" srcOrd="1" destOrd="0" presId="urn:microsoft.com/office/officeart/2008/layout/AlternatingHexagons"/>
    <dgm:cxn modelId="{1FB91EBA-CDD0-428D-93F3-4C655BF33A7E}" type="presParOf" srcId="{F2C8D098-5BCF-43F7-A225-C04F49B604BC}" destId="{9BB1F966-4D5C-4E9C-9DE6-B28F814D878A}" srcOrd="2" destOrd="0" presId="urn:microsoft.com/office/officeart/2008/layout/AlternatingHexagons"/>
    <dgm:cxn modelId="{B86211D2-F81D-42CF-94E4-16489297E7DE}" type="presParOf" srcId="{F2C8D098-5BCF-43F7-A225-C04F49B604BC}" destId="{A87E300F-4F30-4163-BA32-95874CD61607}" srcOrd="3" destOrd="0" presId="urn:microsoft.com/office/officeart/2008/layout/AlternatingHexagons"/>
    <dgm:cxn modelId="{E86596E0-1326-4EC0-97F7-A6A80F185453}" type="presParOf" srcId="{F2C8D098-5BCF-43F7-A225-C04F49B604BC}" destId="{D408A43F-A03B-466C-BE44-78D1F868923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8FFC96-99F7-422F-8E7E-ED5826B85B5F}" type="doc">
      <dgm:prSet loTypeId="urn:microsoft.com/office/officeart/2008/layout/AlternatingHexagons" loCatId="list" qsTypeId="urn:microsoft.com/office/officeart/2005/8/quickstyle/3d9" qsCatId="3D" csTypeId="urn:microsoft.com/office/officeart/2005/8/colors/colorful2" csCatId="colorful" phldr="1"/>
      <dgm:spPr/>
      <dgm:t>
        <a:bodyPr/>
        <a:lstStyle/>
        <a:p>
          <a:endParaRPr lang="en-US"/>
        </a:p>
      </dgm:t>
    </dgm:pt>
    <dgm:pt modelId="{EA8642A2-C183-499B-95F9-28C3827C72B5}">
      <dgm:prSet phldrT="[Text]"/>
      <dgm:spPr>
        <a:solidFill>
          <a:srgbClr val="0078D7"/>
        </a:solidFill>
      </dgm:spPr>
      <dgm:t>
        <a:bodyPr/>
        <a:lstStyle/>
        <a:p>
          <a:r>
            <a:rPr lang="en-US" dirty="0"/>
            <a:t>C#</a:t>
          </a:r>
        </a:p>
      </dgm:t>
    </dgm:pt>
    <dgm:pt modelId="{4C2BA4FD-61B6-47B4-B6D9-CEB201EA1FF0}" type="parTrans" cxnId="{2B865D2C-EB5D-4B05-8675-208D0884DA4F}">
      <dgm:prSet/>
      <dgm:spPr/>
      <dgm:t>
        <a:bodyPr/>
        <a:lstStyle/>
        <a:p>
          <a:endParaRPr lang="en-US"/>
        </a:p>
      </dgm:t>
    </dgm:pt>
    <dgm:pt modelId="{03B28E01-AE54-433E-98A4-AEE26D3DDC1B}" type="sibTrans" cxnId="{2B865D2C-EB5D-4B05-8675-208D0884DA4F}">
      <dgm:prSet/>
      <dgm:spPr/>
      <dgm:t>
        <a:bodyPr/>
        <a:lstStyle/>
        <a:p>
          <a:endParaRPr lang="en-US"/>
        </a:p>
      </dgm:t>
    </dgm:pt>
    <dgm:pt modelId="{50EBD035-55E4-4BCA-9FAE-6428BDA6EF21}">
      <dgm:prSet phldrT="[Text]"/>
      <dgm:spPr>
        <a:solidFill>
          <a:srgbClr val="0078D7"/>
        </a:solidFill>
      </dgm:spPr>
      <dgm:t>
        <a:bodyPr/>
        <a:lstStyle/>
        <a:p>
          <a:r>
            <a:rPr lang="en-US" dirty="0"/>
            <a:t>Visual Studio</a:t>
          </a:r>
        </a:p>
      </dgm:t>
    </dgm:pt>
    <dgm:pt modelId="{20222767-AB28-4079-9CAC-24973CB4D615}" type="parTrans" cxnId="{45685808-B14D-4E06-B016-AB14FBFC310B}">
      <dgm:prSet/>
      <dgm:spPr/>
      <dgm:t>
        <a:bodyPr/>
        <a:lstStyle/>
        <a:p>
          <a:endParaRPr lang="en-US"/>
        </a:p>
      </dgm:t>
    </dgm:pt>
    <dgm:pt modelId="{09788687-13AC-4810-81DE-1574D0F2B839}" type="sibTrans" cxnId="{45685808-B14D-4E06-B016-AB14FBFC310B}">
      <dgm:prSet/>
      <dgm:spPr/>
      <dgm:t>
        <a:bodyPr/>
        <a:lstStyle/>
        <a:p>
          <a:endParaRPr lang="en-US"/>
        </a:p>
      </dgm:t>
    </dgm:pt>
    <dgm:pt modelId="{3E4E4DA8-2AB0-4AA7-933C-65437C0AA5BA}">
      <dgm:prSet phldrT="[Text]"/>
      <dgm:spPr/>
      <dgm:t>
        <a:bodyPr/>
        <a:lstStyle/>
        <a:p>
          <a:r>
            <a:rPr lang="en-US" dirty="0"/>
            <a:t>Local MySQL</a:t>
          </a:r>
        </a:p>
      </dgm:t>
    </dgm:pt>
    <dgm:pt modelId="{A4421690-087A-4805-92C2-04943C9E00DA}" type="parTrans" cxnId="{9CD90E3F-BC63-494C-ABFB-6C2C58F79404}">
      <dgm:prSet/>
      <dgm:spPr/>
      <dgm:t>
        <a:bodyPr/>
        <a:lstStyle/>
        <a:p>
          <a:endParaRPr lang="en-US"/>
        </a:p>
      </dgm:t>
    </dgm:pt>
    <dgm:pt modelId="{F541AADB-16B4-4BA1-A6EB-9405F19B31C7}" type="sibTrans" cxnId="{9CD90E3F-BC63-494C-ABFB-6C2C58F79404}">
      <dgm:prSet/>
      <dgm:spPr/>
      <dgm:t>
        <a:bodyPr/>
        <a:lstStyle/>
        <a:p>
          <a:endParaRPr lang="en-US"/>
        </a:p>
      </dgm:t>
    </dgm:pt>
    <dgm:pt modelId="{B83C03C2-8A7E-43B4-BA65-BC92EA1715BD}" type="pres">
      <dgm:prSet presAssocID="{738FFC96-99F7-422F-8E7E-ED5826B85B5F}" presName="Name0" presStyleCnt="0">
        <dgm:presLayoutVars>
          <dgm:chMax/>
          <dgm:chPref/>
          <dgm:dir/>
          <dgm:animLvl val="lvl"/>
        </dgm:presLayoutVars>
      </dgm:prSet>
      <dgm:spPr/>
    </dgm:pt>
    <dgm:pt modelId="{582184E7-ADC1-4E49-997A-6ECA4E4BB716}" type="pres">
      <dgm:prSet presAssocID="{EA8642A2-C183-499B-95F9-28C3827C72B5}" presName="composite" presStyleCnt="0"/>
      <dgm:spPr/>
    </dgm:pt>
    <dgm:pt modelId="{5239F0FD-FEDD-455B-A860-D85B3CD2482C}" type="pres">
      <dgm:prSet presAssocID="{EA8642A2-C183-499B-95F9-28C3827C72B5}" presName="Parent1" presStyleLbl="node1" presStyleIdx="0" presStyleCnt="6">
        <dgm:presLayoutVars>
          <dgm:chMax val="1"/>
          <dgm:chPref val="1"/>
          <dgm:bulletEnabled val="1"/>
        </dgm:presLayoutVars>
      </dgm:prSet>
      <dgm:spPr/>
    </dgm:pt>
    <dgm:pt modelId="{F548F9EF-83A4-4C86-927A-9C4621ABDF14}" type="pres">
      <dgm:prSet presAssocID="{EA8642A2-C183-499B-95F9-28C3827C72B5}" presName="Childtext1" presStyleLbl="revTx" presStyleIdx="0" presStyleCnt="3">
        <dgm:presLayoutVars>
          <dgm:chMax val="0"/>
          <dgm:chPref val="0"/>
          <dgm:bulletEnabled val="1"/>
        </dgm:presLayoutVars>
      </dgm:prSet>
      <dgm:spPr/>
    </dgm:pt>
    <dgm:pt modelId="{A9E680EE-CF30-45F8-97D4-2B4CE867AC5B}" type="pres">
      <dgm:prSet presAssocID="{EA8642A2-C183-499B-95F9-28C3827C72B5}" presName="BalanceSpacing" presStyleCnt="0"/>
      <dgm:spPr/>
    </dgm:pt>
    <dgm:pt modelId="{4C059719-EA2D-41FA-AAC2-8C0CEF0BF408}" type="pres">
      <dgm:prSet presAssocID="{EA8642A2-C183-499B-95F9-28C3827C72B5}" presName="BalanceSpacing1" presStyleCnt="0"/>
      <dgm:spPr/>
    </dgm:pt>
    <dgm:pt modelId="{3BAD9196-1C01-44F3-8490-C55FF370E7DF}" type="pres">
      <dgm:prSet presAssocID="{03B28E01-AE54-433E-98A4-AEE26D3DDC1B}" presName="Accent1Text" presStyleLbl="node1" presStyleIdx="1" presStyleCnt="6"/>
      <dgm:spPr/>
    </dgm:pt>
    <dgm:pt modelId="{1FFE443F-FBA9-42CC-988D-6CE5D8C5D35D}" type="pres">
      <dgm:prSet presAssocID="{03B28E01-AE54-433E-98A4-AEE26D3DDC1B}" presName="spaceBetweenRectangles" presStyleCnt="0"/>
      <dgm:spPr/>
    </dgm:pt>
    <dgm:pt modelId="{E3810A56-7019-48E3-98C1-8EEE1695BA6A}" type="pres">
      <dgm:prSet presAssocID="{50EBD035-55E4-4BCA-9FAE-6428BDA6EF21}" presName="composite" presStyleCnt="0"/>
      <dgm:spPr/>
    </dgm:pt>
    <dgm:pt modelId="{5A3C7DDB-CFE4-405C-B3F0-FFD5ACAC5279}" type="pres">
      <dgm:prSet presAssocID="{50EBD035-55E4-4BCA-9FAE-6428BDA6EF21}" presName="Parent1" presStyleLbl="node1" presStyleIdx="2" presStyleCnt="6">
        <dgm:presLayoutVars>
          <dgm:chMax val="1"/>
          <dgm:chPref val="1"/>
          <dgm:bulletEnabled val="1"/>
        </dgm:presLayoutVars>
      </dgm:prSet>
      <dgm:spPr/>
    </dgm:pt>
    <dgm:pt modelId="{0E46B45D-5624-4F05-8CB3-A731ABA2A704}" type="pres">
      <dgm:prSet presAssocID="{50EBD035-55E4-4BCA-9FAE-6428BDA6EF21}" presName="Childtext1" presStyleLbl="revTx" presStyleIdx="1" presStyleCnt="3">
        <dgm:presLayoutVars>
          <dgm:chMax val="0"/>
          <dgm:chPref val="0"/>
          <dgm:bulletEnabled val="1"/>
        </dgm:presLayoutVars>
      </dgm:prSet>
      <dgm:spPr/>
    </dgm:pt>
    <dgm:pt modelId="{50602D63-94E9-4626-BA5B-F2EF327E03E2}" type="pres">
      <dgm:prSet presAssocID="{50EBD035-55E4-4BCA-9FAE-6428BDA6EF21}" presName="BalanceSpacing" presStyleCnt="0"/>
      <dgm:spPr/>
    </dgm:pt>
    <dgm:pt modelId="{DAB5567E-11A3-4A71-8F99-6415566284EE}" type="pres">
      <dgm:prSet presAssocID="{50EBD035-55E4-4BCA-9FAE-6428BDA6EF21}" presName="BalanceSpacing1" presStyleCnt="0"/>
      <dgm:spPr/>
    </dgm:pt>
    <dgm:pt modelId="{11597596-4C3C-4800-8741-1B0EA1D22749}" type="pres">
      <dgm:prSet presAssocID="{09788687-13AC-4810-81DE-1574D0F2B839}" presName="Accent1Text" presStyleLbl="node1" presStyleIdx="3" presStyleCnt="6"/>
      <dgm:spPr/>
    </dgm:pt>
    <dgm:pt modelId="{E5524BD3-1D0C-4D7C-8CD6-05A9BF35BF09}" type="pres">
      <dgm:prSet presAssocID="{09788687-13AC-4810-81DE-1574D0F2B839}" presName="spaceBetweenRectangles" presStyleCnt="0"/>
      <dgm:spPr/>
    </dgm:pt>
    <dgm:pt modelId="{F2C8D098-5BCF-43F7-A225-C04F49B604BC}" type="pres">
      <dgm:prSet presAssocID="{3E4E4DA8-2AB0-4AA7-933C-65437C0AA5BA}" presName="composite" presStyleCnt="0"/>
      <dgm:spPr/>
    </dgm:pt>
    <dgm:pt modelId="{1D0A16EA-61E3-43B5-BFBD-458FCB01EA49}" type="pres">
      <dgm:prSet presAssocID="{3E4E4DA8-2AB0-4AA7-933C-65437C0AA5BA}" presName="Parent1" presStyleLbl="node1" presStyleIdx="4" presStyleCnt="6">
        <dgm:presLayoutVars>
          <dgm:chMax val="1"/>
          <dgm:chPref val="1"/>
          <dgm:bulletEnabled val="1"/>
        </dgm:presLayoutVars>
      </dgm:prSet>
      <dgm:spPr/>
    </dgm:pt>
    <dgm:pt modelId="{1F585001-D31C-4B56-9504-BB0B954A4F4C}" type="pres">
      <dgm:prSet presAssocID="{3E4E4DA8-2AB0-4AA7-933C-65437C0AA5BA}" presName="Childtext1" presStyleLbl="revTx" presStyleIdx="2" presStyleCnt="3">
        <dgm:presLayoutVars>
          <dgm:chMax val="0"/>
          <dgm:chPref val="0"/>
          <dgm:bulletEnabled val="1"/>
        </dgm:presLayoutVars>
      </dgm:prSet>
      <dgm:spPr/>
    </dgm:pt>
    <dgm:pt modelId="{9BB1F966-4D5C-4E9C-9DE6-B28F814D878A}" type="pres">
      <dgm:prSet presAssocID="{3E4E4DA8-2AB0-4AA7-933C-65437C0AA5BA}" presName="BalanceSpacing" presStyleCnt="0"/>
      <dgm:spPr/>
    </dgm:pt>
    <dgm:pt modelId="{A87E300F-4F30-4163-BA32-95874CD61607}" type="pres">
      <dgm:prSet presAssocID="{3E4E4DA8-2AB0-4AA7-933C-65437C0AA5BA}" presName="BalanceSpacing1" presStyleCnt="0"/>
      <dgm:spPr/>
    </dgm:pt>
    <dgm:pt modelId="{D408A43F-A03B-466C-BE44-78D1F868923C}" type="pres">
      <dgm:prSet presAssocID="{F541AADB-16B4-4BA1-A6EB-9405F19B31C7}" presName="Accent1Text" presStyleLbl="node1" presStyleIdx="5" presStyleCnt="6"/>
      <dgm:spPr/>
    </dgm:pt>
  </dgm:ptLst>
  <dgm:cxnLst>
    <dgm:cxn modelId="{45685808-B14D-4E06-B016-AB14FBFC310B}" srcId="{738FFC96-99F7-422F-8E7E-ED5826B85B5F}" destId="{50EBD035-55E4-4BCA-9FAE-6428BDA6EF21}" srcOrd="1" destOrd="0" parTransId="{20222767-AB28-4079-9CAC-24973CB4D615}" sibTransId="{09788687-13AC-4810-81DE-1574D0F2B839}"/>
    <dgm:cxn modelId="{2B865D2C-EB5D-4B05-8675-208D0884DA4F}" srcId="{738FFC96-99F7-422F-8E7E-ED5826B85B5F}" destId="{EA8642A2-C183-499B-95F9-28C3827C72B5}" srcOrd="0" destOrd="0" parTransId="{4C2BA4FD-61B6-47B4-B6D9-CEB201EA1FF0}" sibTransId="{03B28E01-AE54-433E-98A4-AEE26D3DDC1B}"/>
    <dgm:cxn modelId="{9BFC333C-3066-4828-83A9-F1B616ED2943}" type="presOf" srcId="{EA8642A2-C183-499B-95F9-28C3827C72B5}" destId="{5239F0FD-FEDD-455B-A860-D85B3CD2482C}" srcOrd="0" destOrd="0" presId="urn:microsoft.com/office/officeart/2008/layout/AlternatingHexagons"/>
    <dgm:cxn modelId="{9CD90E3F-BC63-494C-ABFB-6C2C58F79404}" srcId="{738FFC96-99F7-422F-8E7E-ED5826B85B5F}" destId="{3E4E4DA8-2AB0-4AA7-933C-65437C0AA5BA}" srcOrd="2" destOrd="0" parTransId="{A4421690-087A-4805-92C2-04943C9E00DA}" sibTransId="{F541AADB-16B4-4BA1-A6EB-9405F19B31C7}"/>
    <dgm:cxn modelId="{DA1D7545-94F3-4113-987E-F3997561B669}" type="presOf" srcId="{09788687-13AC-4810-81DE-1574D0F2B839}" destId="{11597596-4C3C-4800-8741-1B0EA1D22749}" srcOrd="0" destOrd="0" presId="urn:microsoft.com/office/officeart/2008/layout/AlternatingHexagons"/>
    <dgm:cxn modelId="{81174568-1192-4D18-AEE1-185E655D1C2D}" type="presOf" srcId="{03B28E01-AE54-433E-98A4-AEE26D3DDC1B}" destId="{3BAD9196-1C01-44F3-8490-C55FF370E7DF}" srcOrd="0" destOrd="0" presId="urn:microsoft.com/office/officeart/2008/layout/AlternatingHexagons"/>
    <dgm:cxn modelId="{1C7B2F9B-FE09-4A43-8BD2-E98A1D22DBF7}" type="presOf" srcId="{50EBD035-55E4-4BCA-9FAE-6428BDA6EF21}" destId="{5A3C7DDB-CFE4-405C-B3F0-FFD5ACAC5279}" srcOrd="0" destOrd="0" presId="urn:microsoft.com/office/officeart/2008/layout/AlternatingHexagons"/>
    <dgm:cxn modelId="{69184F9C-C466-4F16-A160-CB4B8A2A4449}" type="presOf" srcId="{3E4E4DA8-2AB0-4AA7-933C-65437C0AA5BA}" destId="{1D0A16EA-61E3-43B5-BFBD-458FCB01EA49}" srcOrd="0" destOrd="0" presId="urn:microsoft.com/office/officeart/2008/layout/AlternatingHexagons"/>
    <dgm:cxn modelId="{6579A3B9-57A0-4553-84A7-33DE4A817925}" type="presOf" srcId="{F541AADB-16B4-4BA1-A6EB-9405F19B31C7}" destId="{D408A43F-A03B-466C-BE44-78D1F868923C}" srcOrd="0" destOrd="0" presId="urn:microsoft.com/office/officeart/2008/layout/AlternatingHexagons"/>
    <dgm:cxn modelId="{1A8A16EF-256A-4488-A4A8-AFA912DFBC0C}" type="presOf" srcId="{738FFC96-99F7-422F-8E7E-ED5826B85B5F}" destId="{B83C03C2-8A7E-43B4-BA65-BC92EA1715BD}" srcOrd="0" destOrd="0" presId="urn:microsoft.com/office/officeart/2008/layout/AlternatingHexagons"/>
    <dgm:cxn modelId="{EF4F58D6-6472-4746-B48B-523EB4FACD40}" type="presParOf" srcId="{B83C03C2-8A7E-43B4-BA65-BC92EA1715BD}" destId="{582184E7-ADC1-4E49-997A-6ECA4E4BB716}" srcOrd="0" destOrd="0" presId="urn:microsoft.com/office/officeart/2008/layout/AlternatingHexagons"/>
    <dgm:cxn modelId="{CABFC8AF-A8CE-49CC-93AA-F7E4592769E8}" type="presParOf" srcId="{582184E7-ADC1-4E49-997A-6ECA4E4BB716}" destId="{5239F0FD-FEDD-455B-A860-D85B3CD2482C}" srcOrd="0" destOrd="0" presId="urn:microsoft.com/office/officeart/2008/layout/AlternatingHexagons"/>
    <dgm:cxn modelId="{8D35C544-C4D9-4689-82DB-150C5CDA09E1}" type="presParOf" srcId="{582184E7-ADC1-4E49-997A-6ECA4E4BB716}" destId="{F548F9EF-83A4-4C86-927A-9C4621ABDF14}" srcOrd="1" destOrd="0" presId="urn:microsoft.com/office/officeart/2008/layout/AlternatingHexagons"/>
    <dgm:cxn modelId="{A0D79270-6AD4-4318-A7CA-0B1681C4E04F}" type="presParOf" srcId="{582184E7-ADC1-4E49-997A-6ECA4E4BB716}" destId="{A9E680EE-CF30-45F8-97D4-2B4CE867AC5B}" srcOrd="2" destOrd="0" presId="urn:microsoft.com/office/officeart/2008/layout/AlternatingHexagons"/>
    <dgm:cxn modelId="{DB0399F9-C5E6-42FE-9735-10CF7D75166D}" type="presParOf" srcId="{582184E7-ADC1-4E49-997A-6ECA4E4BB716}" destId="{4C059719-EA2D-41FA-AAC2-8C0CEF0BF408}" srcOrd="3" destOrd="0" presId="urn:microsoft.com/office/officeart/2008/layout/AlternatingHexagons"/>
    <dgm:cxn modelId="{7C624847-3F16-4771-A4B8-BF7AFCB0580B}" type="presParOf" srcId="{582184E7-ADC1-4E49-997A-6ECA4E4BB716}" destId="{3BAD9196-1C01-44F3-8490-C55FF370E7DF}" srcOrd="4" destOrd="0" presId="urn:microsoft.com/office/officeart/2008/layout/AlternatingHexagons"/>
    <dgm:cxn modelId="{FE6B0B90-4402-488D-A025-643A10B4A315}" type="presParOf" srcId="{B83C03C2-8A7E-43B4-BA65-BC92EA1715BD}" destId="{1FFE443F-FBA9-42CC-988D-6CE5D8C5D35D}" srcOrd="1" destOrd="0" presId="urn:microsoft.com/office/officeart/2008/layout/AlternatingHexagons"/>
    <dgm:cxn modelId="{360D6CE2-02DC-46C2-8D3D-F0996EE17828}" type="presParOf" srcId="{B83C03C2-8A7E-43B4-BA65-BC92EA1715BD}" destId="{E3810A56-7019-48E3-98C1-8EEE1695BA6A}" srcOrd="2" destOrd="0" presId="urn:microsoft.com/office/officeart/2008/layout/AlternatingHexagons"/>
    <dgm:cxn modelId="{A6C3ADFB-7296-494E-872D-A00E0DD9660D}" type="presParOf" srcId="{E3810A56-7019-48E3-98C1-8EEE1695BA6A}" destId="{5A3C7DDB-CFE4-405C-B3F0-FFD5ACAC5279}" srcOrd="0" destOrd="0" presId="urn:microsoft.com/office/officeart/2008/layout/AlternatingHexagons"/>
    <dgm:cxn modelId="{B5C667AC-D391-4EC8-BB5D-1DA0C66091ED}" type="presParOf" srcId="{E3810A56-7019-48E3-98C1-8EEE1695BA6A}" destId="{0E46B45D-5624-4F05-8CB3-A731ABA2A704}" srcOrd="1" destOrd="0" presId="urn:microsoft.com/office/officeart/2008/layout/AlternatingHexagons"/>
    <dgm:cxn modelId="{B0A4E858-79F8-4861-8B74-86A40896ABFE}" type="presParOf" srcId="{E3810A56-7019-48E3-98C1-8EEE1695BA6A}" destId="{50602D63-94E9-4626-BA5B-F2EF327E03E2}" srcOrd="2" destOrd="0" presId="urn:microsoft.com/office/officeart/2008/layout/AlternatingHexagons"/>
    <dgm:cxn modelId="{5CB5E8D1-71E8-4B96-94A4-7CB9EC0DC034}" type="presParOf" srcId="{E3810A56-7019-48E3-98C1-8EEE1695BA6A}" destId="{DAB5567E-11A3-4A71-8F99-6415566284EE}" srcOrd="3" destOrd="0" presId="urn:microsoft.com/office/officeart/2008/layout/AlternatingHexagons"/>
    <dgm:cxn modelId="{CFC958C3-11E0-409F-B852-2B0C584E6942}" type="presParOf" srcId="{E3810A56-7019-48E3-98C1-8EEE1695BA6A}" destId="{11597596-4C3C-4800-8741-1B0EA1D22749}" srcOrd="4" destOrd="0" presId="urn:microsoft.com/office/officeart/2008/layout/AlternatingHexagons"/>
    <dgm:cxn modelId="{89E75F05-DFF6-4497-A4B9-303A655A5B6D}" type="presParOf" srcId="{B83C03C2-8A7E-43B4-BA65-BC92EA1715BD}" destId="{E5524BD3-1D0C-4D7C-8CD6-05A9BF35BF09}" srcOrd="3" destOrd="0" presId="urn:microsoft.com/office/officeart/2008/layout/AlternatingHexagons"/>
    <dgm:cxn modelId="{4D2F5BA2-2098-49E6-89BF-08C0612E4661}" type="presParOf" srcId="{B83C03C2-8A7E-43B4-BA65-BC92EA1715BD}" destId="{F2C8D098-5BCF-43F7-A225-C04F49B604BC}" srcOrd="4" destOrd="0" presId="urn:microsoft.com/office/officeart/2008/layout/AlternatingHexagons"/>
    <dgm:cxn modelId="{18086F77-236D-4073-A516-798C9F5C6489}" type="presParOf" srcId="{F2C8D098-5BCF-43F7-A225-C04F49B604BC}" destId="{1D0A16EA-61E3-43B5-BFBD-458FCB01EA49}" srcOrd="0" destOrd="0" presId="urn:microsoft.com/office/officeart/2008/layout/AlternatingHexagons"/>
    <dgm:cxn modelId="{CE582C74-2580-47F6-B795-95D1ECF51DDB}" type="presParOf" srcId="{F2C8D098-5BCF-43F7-A225-C04F49B604BC}" destId="{1F585001-D31C-4B56-9504-BB0B954A4F4C}" srcOrd="1" destOrd="0" presId="urn:microsoft.com/office/officeart/2008/layout/AlternatingHexagons"/>
    <dgm:cxn modelId="{1FB91EBA-CDD0-428D-93F3-4C655BF33A7E}" type="presParOf" srcId="{F2C8D098-5BCF-43F7-A225-C04F49B604BC}" destId="{9BB1F966-4D5C-4E9C-9DE6-B28F814D878A}" srcOrd="2" destOrd="0" presId="urn:microsoft.com/office/officeart/2008/layout/AlternatingHexagons"/>
    <dgm:cxn modelId="{B86211D2-F81D-42CF-94E4-16489297E7DE}" type="presParOf" srcId="{F2C8D098-5BCF-43F7-A225-C04F49B604BC}" destId="{A87E300F-4F30-4163-BA32-95874CD61607}" srcOrd="3" destOrd="0" presId="urn:microsoft.com/office/officeart/2008/layout/AlternatingHexagons"/>
    <dgm:cxn modelId="{E86596E0-1326-4EC0-97F7-A6A80F185453}" type="presParOf" srcId="{F2C8D098-5BCF-43F7-A225-C04F49B604BC}" destId="{D408A43F-A03B-466C-BE44-78D1F868923C}"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8FFC96-99F7-422F-8E7E-ED5826B85B5F}" type="doc">
      <dgm:prSet loTypeId="urn:microsoft.com/office/officeart/2008/layout/AlternatingHexagons" loCatId="list" qsTypeId="urn:microsoft.com/office/officeart/2005/8/quickstyle/3d9" qsCatId="3D" csTypeId="urn:microsoft.com/office/officeart/2005/8/colors/accent1_2" csCatId="accent1" phldr="1"/>
      <dgm:spPr/>
      <dgm:t>
        <a:bodyPr/>
        <a:lstStyle/>
        <a:p>
          <a:endParaRPr lang="en-US"/>
        </a:p>
      </dgm:t>
    </dgm:pt>
    <dgm:pt modelId="{EA8642A2-C183-499B-95F9-28C3827C72B5}">
      <dgm:prSet phldrT="[Text]"/>
      <dgm:spPr/>
      <dgm:t>
        <a:bodyPr/>
        <a:lstStyle/>
        <a:p>
          <a:r>
            <a:rPr lang="en-US" dirty="0"/>
            <a:t>C#</a:t>
          </a:r>
        </a:p>
      </dgm:t>
    </dgm:pt>
    <dgm:pt modelId="{4C2BA4FD-61B6-47B4-B6D9-CEB201EA1FF0}" type="parTrans" cxnId="{2B865D2C-EB5D-4B05-8675-208D0884DA4F}">
      <dgm:prSet/>
      <dgm:spPr/>
      <dgm:t>
        <a:bodyPr/>
        <a:lstStyle/>
        <a:p>
          <a:endParaRPr lang="en-US"/>
        </a:p>
      </dgm:t>
    </dgm:pt>
    <dgm:pt modelId="{03B28E01-AE54-433E-98A4-AEE26D3DDC1B}" type="sibTrans" cxnId="{2B865D2C-EB5D-4B05-8675-208D0884DA4F}">
      <dgm:prSet/>
      <dgm:spPr/>
      <dgm:t>
        <a:bodyPr/>
        <a:lstStyle/>
        <a:p>
          <a:endParaRPr lang="en-US"/>
        </a:p>
      </dgm:t>
    </dgm:pt>
    <dgm:pt modelId="{50EBD035-55E4-4BCA-9FAE-6428BDA6EF21}">
      <dgm:prSet phldrT="[Text]"/>
      <dgm:spPr/>
      <dgm:t>
        <a:bodyPr/>
        <a:lstStyle/>
        <a:p>
          <a:r>
            <a:rPr lang="en-US" dirty="0"/>
            <a:t>Visual Studio</a:t>
          </a:r>
        </a:p>
      </dgm:t>
    </dgm:pt>
    <dgm:pt modelId="{20222767-AB28-4079-9CAC-24973CB4D615}" type="parTrans" cxnId="{45685808-B14D-4E06-B016-AB14FBFC310B}">
      <dgm:prSet/>
      <dgm:spPr/>
      <dgm:t>
        <a:bodyPr/>
        <a:lstStyle/>
        <a:p>
          <a:endParaRPr lang="en-US"/>
        </a:p>
      </dgm:t>
    </dgm:pt>
    <dgm:pt modelId="{09788687-13AC-4810-81DE-1574D0F2B839}" type="sibTrans" cxnId="{45685808-B14D-4E06-B016-AB14FBFC310B}">
      <dgm:prSet/>
      <dgm:spPr/>
      <dgm:t>
        <a:bodyPr/>
        <a:lstStyle/>
        <a:p>
          <a:endParaRPr lang="en-US"/>
        </a:p>
      </dgm:t>
    </dgm:pt>
    <dgm:pt modelId="{3E4E4DA8-2AB0-4AA7-933C-65437C0AA5BA}">
      <dgm:prSet phldrT="[Text]"/>
      <dgm:spPr/>
      <dgm:t>
        <a:bodyPr/>
        <a:lstStyle/>
        <a:p>
          <a:r>
            <a:rPr lang="en-US" dirty="0"/>
            <a:t>Azure MySQL</a:t>
          </a:r>
        </a:p>
      </dgm:t>
    </dgm:pt>
    <dgm:pt modelId="{A4421690-087A-4805-92C2-04943C9E00DA}" type="parTrans" cxnId="{9CD90E3F-BC63-494C-ABFB-6C2C58F79404}">
      <dgm:prSet/>
      <dgm:spPr/>
      <dgm:t>
        <a:bodyPr/>
        <a:lstStyle/>
        <a:p>
          <a:endParaRPr lang="en-US"/>
        </a:p>
      </dgm:t>
    </dgm:pt>
    <dgm:pt modelId="{F541AADB-16B4-4BA1-A6EB-9405F19B31C7}" type="sibTrans" cxnId="{9CD90E3F-BC63-494C-ABFB-6C2C58F79404}">
      <dgm:prSet/>
      <dgm:spPr/>
      <dgm:t>
        <a:bodyPr/>
        <a:lstStyle/>
        <a:p>
          <a:endParaRPr lang="en-US"/>
        </a:p>
      </dgm:t>
    </dgm:pt>
    <dgm:pt modelId="{B83C03C2-8A7E-43B4-BA65-BC92EA1715BD}" type="pres">
      <dgm:prSet presAssocID="{738FFC96-99F7-422F-8E7E-ED5826B85B5F}" presName="Name0" presStyleCnt="0">
        <dgm:presLayoutVars>
          <dgm:chMax/>
          <dgm:chPref/>
          <dgm:dir/>
          <dgm:animLvl val="lvl"/>
        </dgm:presLayoutVars>
      </dgm:prSet>
      <dgm:spPr/>
    </dgm:pt>
    <dgm:pt modelId="{582184E7-ADC1-4E49-997A-6ECA4E4BB716}" type="pres">
      <dgm:prSet presAssocID="{EA8642A2-C183-499B-95F9-28C3827C72B5}" presName="composite" presStyleCnt="0"/>
      <dgm:spPr/>
    </dgm:pt>
    <dgm:pt modelId="{5239F0FD-FEDD-455B-A860-D85B3CD2482C}" type="pres">
      <dgm:prSet presAssocID="{EA8642A2-C183-499B-95F9-28C3827C72B5}" presName="Parent1" presStyleLbl="node1" presStyleIdx="0" presStyleCnt="6">
        <dgm:presLayoutVars>
          <dgm:chMax val="1"/>
          <dgm:chPref val="1"/>
          <dgm:bulletEnabled val="1"/>
        </dgm:presLayoutVars>
      </dgm:prSet>
      <dgm:spPr/>
    </dgm:pt>
    <dgm:pt modelId="{F548F9EF-83A4-4C86-927A-9C4621ABDF14}" type="pres">
      <dgm:prSet presAssocID="{EA8642A2-C183-499B-95F9-28C3827C72B5}" presName="Childtext1" presStyleLbl="revTx" presStyleIdx="0" presStyleCnt="3">
        <dgm:presLayoutVars>
          <dgm:chMax val="0"/>
          <dgm:chPref val="0"/>
          <dgm:bulletEnabled val="1"/>
        </dgm:presLayoutVars>
      </dgm:prSet>
      <dgm:spPr/>
    </dgm:pt>
    <dgm:pt modelId="{A9E680EE-CF30-45F8-97D4-2B4CE867AC5B}" type="pres">
      <dgm:prSet presAssocID="{EA8642A2-C183-499B-95F9-28C3827C72B5}" presName="BalanceSpacing" presStyleCnt="0"/>
      <dgm:spPr/>
    </dgm:pt>
    <dgm:pt modelId="{4C059719-EA2D-41FA-AAC2-8C0CEF0BF408}" type="pres">
      <dgm:prSet presAssocID="{EA8642A2-C183-499B-95F9-28C3827C72B5}" presName="BalanceSpacing1" presStyleCnt="0"/>
      <dgm:spPr/>
    </dgm:pt>
    <dgm:pt modelId="{3BAD9196-1C01-44F3-8490-C55FF370E7DF}" type="pres">
      <dgm:prSet presAssocID="{03B28E01-AE54-433E-98A4-AEE26D3DDC1B}" presName="Accent1Text" presStyleLbl="node1" presStyleIdx="1" presStyleCnt="6"/>
      <dgm:spPr/>
    </dgm:pt>
    <dgm:pt modelId="{1FFE443F-FBA9-42CC-988D-6CE5D8C5D35D}" type="pres">
      <dgm:prSet presAssocID="{03B28E01-AE54-433E-98A4-AEE26D3DDC1B}" presName="spaceBetweenRectangles" presStyleCnt="0"/>
      <dgm:spPr/>
    </dgm:pt>
    <dgm:pt modelId="{E3810A56-7019-48E3-98C1-8EEE1695BA6A}" type="pres">
      <dgm:prSet presAssocID="{50EBD035-55E4-4BCA-9FAE-6428BDA6EF21}" presName="composite" presStyleCnt="0"/>
      <dgm:spPr/>
    </dgm:pt>
    <dgm:pt modelId="{5A3C7DDB-CFE4-405C-B3F0-FFD5ACAC5279}" type="pres">
      <dgm:prSet presAssocID="{50EBD035-55E4-4BCA-9FAE-6428BDA6EF21}" presName="Parent1" presStyleLbl="node1" presStyleIdx="2" presStyleCnt="6">
        <dgm:presLayoutVars>
          <dgm:chMax val="1"/>
          <dgm:chPref val="1"/>
          <dgm:bulletEnabled val="1"/>
        </dgm:presLayoutVars>
      </dgm:prSet>
      <dgm:spPr/>
    </dgm:pt>
    <dgm:pt modelId="{0E46B45D-5624-4F05-8CB3-A731ABA2A704}" type="pres">
      <dgm:prSet presAssocID="{50EBD035-55E4-4BCA-9FAE-6428BDA6EF21}" presName="Childtext1" presStyleLbl="revTx" presStyleIdx="1" presStyleCnt="3">
        <dgm:presLayoutVars>
          <dgm:chMax val="0"/>
          <dgm:chPref val="0"/>
          <dgm:bulletEnabled val="1"/>
        </dgm:presLayoutVars>
      </dgm:prSet>
      <dgm:spPr/>
    </dgm:pt>
    <dgm:pt modelId="{50602D63-94E9-4626-BA5B-F2EF327E03E2}" type="pres">
      <dgm:prSet presAssocID="{50EBD035-55E4-4BCA-9FAE-6428BDA6EF21}" presName="BalanceSpacing" presStyleCnt="0"/>
      <dgm:spPr/>
    </dgm:pt>
    <dgm:pt modelId="{DAB5567E-11A3-4A71-8F99-6415566284EE}" type="pres">
      <dgm:prSet presAssocID="{50EBD035-55E4-4BCA-9FAE-6428BDA6EF21}" presName="BalanceSpacing1" presStyleCnt="0"/>
      <dgm:spPr/>
    </dgm:pt>
    <dgm:pt modelId="{11597596-4C3C-4800-8741-1B0EA1D22749}" type="pres">
      <dgm:prSet presAssocID="{09788687-13AC-4810-81DE-1574D0F2B839}" presName="Accent1Text" presStyleLbl="node1" presStyleIdx="3" presStyleCnt="6"/>
      <dgm:spPr/>
    </dgm:pt>
    <dgm:pt modelId="{E5524BD3-1D0C-4D7C-8CD6-05A9BF35BF09}" type="pres">
      <dgm:prSet presAssocID="{09788687-13AC-4810-81DE-1574D0F2B839}" presName="spaceBetweenRectangles" presStyleCnt="0"/>
      <dgm:spPr/>
    </dgm:pt>
    <dgm:pt modelId="{F2C8D098-5BCF-43F7-A225-C04F49B604BC}" type="pres">
      <dgm:prSet presAssocID="{3E4E4DA8-2AB0-4AA7-933C-65437C0AA5BA}" presName="composite" presStyleCnt="0"/>
      <dgm:spPr/>
    </dgm:pt>
    <dgm:pt modelId="{1D0A16EA-61E3-43B5-BFBD-458FCB01EA49}" type="pres">
      <dgm:prSet presAssocID="{3E4E4DA8-2AB0-4AA7-933C-65437C0AA5BA}" presName="Parent1" presStyleLbl="node1" presStyleIdx="4" presStyleCnt="6">
        <dgm:presLayoutVars>
          <dgm:chMax val="1"/>
          <dgm:chPref val="1"/>
          <dgm:bulletEnabled val="1"/>
        </dgm:presLayoutVars>
      </dgm:prSet>
      <dgm:spPr/>
    </dgm:pt>
    <dgm:pt modelId="{1F585001-D31C-4B56-9504-BB0B954A4F4C}" type="pres">
      <dgm:prSet presAssocID="{3E4E4DA8-2AB0-4AA7-933C-65437C0AA5BA}" presName="Childtext1" presStyleLbl="revTx" presStyleIdx="2" presStyleCnt="3">
        <dgm:presLayoutVars>
          <dgm:chMax val="0"/>
          <dgm:chPref val="0"/>
          <dgm:bulletEnabled val="1"/>
        </dgm:presLayoutVars>
      </dgm:prSet>
      <dgm:spPr/>
    </dgm:pt>
    <dgm:pt modelId="{9BB1F966-4D5C-4E9C-9DE6-B28F814D878A}" type="pres">
      <dgm:prSet presAssocID="{3E4E4DA8-2AB0-4AA7-933C-65437C0AA5BA}" presName="BalanceSpacing" presStyleCnt="0"/>
      <dgm:spPr/>
    </dgm:pt>
    <dgm:pt modelId="{A87E300F-4F30-4163-BA32-95874CD61607}" type="pres">
      <dgm:prSet presAssocID="{3E4E4DA8-2AB0-4AA7-933C-65437C0AA5BA}" presName="BalanceSpacing1" presStyleCnt="0"/>
      <dgm:spPr/>
    </dgm:pt>
    <dgm:pt modelId="{D408A43F-A03B-466C-BE44-78D1F868923C}" type="pres">
      <dgm:prSet presAssocID="{F541AADB-16B4-4BA1-A6EB-9405F19B31C7}" presName="Accent1Text" presStyleLbl="node1" presStyleIdx="5" presStyleCnt="6"/>
      <dgm:spPr/>
    </dgm:pt>
  </dgm:ptLst>
  <dgm:cxnLst>
    <dgm:cxn modelId="{45685808-B14D-4E06-B016-AB14FBFC310B}" srcId="{738FFC96-99F7-422F-8E7E-ED5826B85B5F}" destId="{50EBD035-55E4-4BCA-9FAE-6428BDA6EF21}" srcOrd="1" destOrd="0" parTransId="{20222767-AB28-4079-9CAC-24973CB4D615}" sibTransId="{09788687-13AC-4810-81DE-1574D0F2B839}"/>
    <dgm:cxn modelId="{2B865D2C-EB5D-4B05-8675-208D0884DA4F}" srcId="{738FFC96-99F7-422F-8E7E-ED5826B85B5F}" destId="{EA8642A2-C183-499B-95F9-28C3827C72B5}" srcOrd="0" destOrd="0" parTransId="{4C2BA4FD-61B6-47B4-B6D9-CEB201EA1FF0}" sibTransId="{03B28E01-AE54-433E-98A4-AEE26D3DDC1B}"/>
    <dgm:cxn modelId="{9BFC333C-3066-4828-83A9-F1B616ED2943}" type="presOf" srcId="{EA8642A2-C183-499B-95F9-28C3827C72B5}" destId="{5239F0FD-FEDD-455B-A860-D85B3CD2482C}" srcOrd="0" destOrd="0" presId="urn:microsoft.com/office/officeart/2008/layout/AlternatingHexagons"/>
    <dgm:cxn modelId="{9CD90E3F-BC63-494C-ABFB-6C2C58F79404}" srcId="{738FFC96-99F7-422F-8E7E-ED5826B85B5F}" destId="{3E4E4DA8-2AB0-4AA7-933C-65437C0AA5BA}" srcOrd="2" destOrd="0" parTransId="{A4421690-087A-4805-92C2-04943C9E00DA}" sibTransId="{F541AADB-16B4-4BA1-A6EB-9405F19B31C7}"/>
    <dgm:cxn modelId="{DA1D7545-94F3-4113-987E-F3997561B669}" type="presOf" srcId="{09788687-13AC-4810-81DE-1574D0F2B839}" destId="{11597596-4C3C-4800-8741-1B0EA1D22749}" srcOrd="0" destOrd="0" presId="urn:microsoft.com/office/officeart/2008/layout/AlternatingHexagons"/>
    <dgm:cxn modelId="{81174568-1192-4D18-AEE1-185E655D1C2D}" type="presOf" srcId="{03B28E01-AE54-433E-98A4-AEE26D3DDC1B}" destId="{3BAD9196-1C01-44F3-8490-C55FF370E7DF}" srcOrd="0" destOrd="0" presId="urn:microsoft.com/office/officeart/2008/layout/AlternatingHexagons"/>
    <dgm:cxn modelId="{1C7B2F9B-FE09-4A43-8BD2-E98A1D22DBF7}" type="presOf" srcId="{50EBD035-55E4-4BCA-9FAE-6428BDA6EF21}" destId="{5A3C7DDB-CFE4-405C-B3F0-FFD5ACAC5279}" srcOrd="0" destOrd="0" presId="urn:microsoft.com/office/officeart/2008/layout/AlternatingHexagons"/>
    <dgm:cxn modelId="{69184F9C-C466-4F16-A160-CB4B8A2A4449}" type="presOf" srcId="{3E4E4DA8-2AB0-4AA7-933C-65437C0AA5BA}" destId="{1D0A16EA-61E3-43B5-BFBD-458FCB01EA49}" srcOrd="0" destOrd="0" presId="urn:microsoft.com/office/officeart/2008/layout/AlternatingHexagons"/>
    <dgm:cxn modelId="{6579A3B9-57A0-4553-84A7-33DE4A817925}" type="presOf" srcId="{F541AADB-16B4-4BA1-A6EB-9405F19B31C7}" destId="{D408A43F-A03B-466C-BE44-78D1F868923C}" srcOrd="0" destOrd="0" presId="urn:microsoft.com/office/officeart/2008/layout/AlternatingHexagons"/>
    <dgm:cxn modelId="{1A8A16EF-256A-4488-A4A8-AFA912DFBC0C}" type="presOf" srcId="{738FFC96-99F7-422F-8E7E-ED5826B85B5F}" destId="{B83C03C2-8A7E-43B4-BA65-BC92EA1715BD}" srcOrd="0" destOrd="0" presId="urn:microsoft.com/office/officeart/2008/layout/AlternatingHexagons"/>
    <dgm:cxn modelId="{EF4F58D6-6472-4746-B48B-523EB4FACD40}" type="presParOf" srcId="{B83C03C2-8A7E-43B4-BA65-BC92EA1715BD}" destId="{582184E7-ADC1-4E49-997A-6ECA4E4BB716}" srcOrd="0" destOrd="0" presId="urn:microsoft.com/office/officeart/2008/layout/AlternatingHexagons"/>
    <dgm:cxn modelId="{CABFC8AF-A8CE-49CC-93AA-F7E4592769E8}" type="presParOf" srcId="{582184E7-ADC1-4E49-997A-6ECA4E4BB716}" destId="{5239F0FD-FEDD-455B-A860-D85B3CD2482C}" srcOrd="0" destOrd="0" presId="urn:microsoft.com/office/officeart/2008/layout/AlternatingHexagons"/>
    <dgm:cxn modelId="{8D35C544-C4D9-4689-82DB-150C5CDA09E1}" type="presParOf" srcId="{582184E7-ADC1-4E49-997A-6ECA4E4BB716}" destId="{F548F9EF-83A4-4C86-927A-9C4621ABDF14}" srcOrd="1" destOrd="0" presId="urn:microsoft.com/office/officeart/2008/layout/AlternatingHexagons"/>
    <dgm:cxn modelId="{A0D79270-6AD4-4318-A7CA-0B1681C4E04F}" type="presParOf" srcId="{582184E7-ADC1-4E49-997A-6ECA4E4BB716}" destId="{A9E680EE-CF30-45F8-97D4-2B4CE867AC5B}" srcOrd="2" destOrd="0" presId="urn:microsoft.com/office/officeart/2008/layout/AlternatingHexagons"/>
    <dgm:cxn modelId="{DB0399F9-C5E6-42FE-9735-10CF7D75166D}" type="presParOf" srcId="{582184E7-ADC1-4E49-997A-6ECA4E4BB716}" destId="{4C059719-EA2D-41FA-AAC2-8C0CEF0BF408}" srcOrd="3" destOrd="0" presId="urn:microsoft.com/office/officeart/2008/layout/AlternatingHexagons"/>
    <dgm:cxn modelId="{7C624847-3F16-4771-A4B8-BF7AFCB0580B}" type="presParOf" srcId="{582184E7-ADC1-4E49-997A-6ECA4E4BB716}" destId="{3BAD9196-1C01-44F3-8490-C55FF370E7DF}" srcOrd="4" destOrd="0" presId="urn:microsoft.com/office/officeart/2008/layout/AlternatingHexagons"/>
    <dgm:cxn modelId="{FE6B0B90-4402-488D-A025-643A10B4A315}" type="presParOf" srcId="{B83C03C2-8A7E-43B4-BA65-BC92EA1715BD}" destId="{1FFE443F-FBA9-42CC-988D-6CE5D8C5D35D}" srcOrd="1" destOrd="0" presId="urn:microsoft.com/office/officeart/2008/layout/AlternatingHexagons"/>
    <dgm:cxn modelId="{360D6CE2-02DC-46C2-8D3D-F0996EE17828}" type="presParOf" srcId="{B83C03C2-8A7E-43B4-BA65-BC92EA1715BD}" destId="{E3810A56-7019-48E3-98C1-8EEE1695BA6A}" srcOrd="2" destOrd="0" presId="urn:microsoft.com/office/officeart/2008/layout/AlternatingHexagons"/>
    <dgm:cxn modelId="{A6C3ADFB-7296-494E-872D-A00E0DD9660D}" type="presParOf" srcId="{E3810A56-7019-48E3-98C1-8EEE1695BA6A}" destId="{5A3C7DDB-CFE4-405C-B3F0-FFD5ACAC5279}" srcOrd="0" destOrd="0" presId="urn:microsoft.com/office/officeart/2008/layout/AlternatingHexagons"/>
    <dgm:cxn modelId="{B5C667AC-D391-4EC8-BB5D-1DA0C66091ED}" type="presParOf" srcId="{E3810A56-7019-48E3-98C1-8EEE1695BA6A}" destId="{0E46B45D-5624-4F05-8CB3-A731ABA2A704}" srcOrd="1" destOrd="0" presId="urn:microsoft.com/office/officeart/2008/layout/AlternatingHexagons"/>
    <dgm:cxn modelId="{B0A4E858-79F8-4861-8B74-86A40896ABFE}" type="presParOf" srcId="{E3810A56-7019-48E3-98C1-8EEE1695BA6A}" destId="{50602D63-94E9-4626-BA5B-F2EF327E03E2}" srcOrd="2" destOrd="0" presId="urn:microsoft.com/office/officeart/2008/layout/AlternatingHexagons"/>
    <dgm:cxn modelId="{5CB5E8D1-71E8-4B96-94A4-7CB9EC0DC034}" type="presParOf" srcId="{E3810A56-7019-48E3-98C1-8EEE1695BA6A}" destId="{DAB5567E-11A3-4A71-8F99-6415566284EE}" srcOrd="3" destOrd="0" presId="urn:microsoft.com/office/officeart/2008/layout/AlternatingHexagons"/>
    <dgm:cxn modelId="{CFC958C3-11E0-409F-B852-2B0C584E6942}" type="presParOf" srcId="{E3810A56-7019-48E3-98C1-8EEE1695BA6A}" destId="{11597596-4C3C-4800-8741-1B0EA1D22749}" srcOrd="4" destOrd="0" presId="urn:microsoft.com/office/officeart/2008/layout/AlternatingHexagons"/>
    <dgm:cxn modelId="{89E75F05-DFF6-4497-A4B9-303A655A5B6D}" type="presParOf" srcId="{B83C03C2-8A7E-43B4-BA65-BC92EA1715BD}" destId="{E5524BD3-1D0C-4D7C-8CD6-05A9BF35BF09}" srcOrd="3" destOrd="0" presId="urn:microsoft.com/office/officeart/2008/layout/AlternatingHexagons"/>
    <dgm:cxn modelId="{4D2F5BA2-2098-49E6-89BF-08C0612E4661}" type="presParOf" srcId="{B83C03C2-8A7E-43B4-BA65-BC92EA1715BD}" destId="{F2C8D098-5BCF-43F7-A225-C04F49B604BC}" srcOrd="4" destOrd="0" presId="urn:microsoft.com/office/officeart/2008/layout/AlternatingHexagons"/>
    <dgm:cxn modelId="{18086F77-236D-4073-A516-798C9F5C6489}" type="presParOf" srcId="{F2C8D098-5BCF-43F7-A225-C04F49B604BC}" destId="{1D0A16EA-61E3-43B5-BFBD-458FCB01EA49}" srcOrd="0" destOrd="0" presId="urn:microsoft.com/office/officeart/2008/layout/AlternatingHexagons"/>
    <dgm:cxn modelId="{CE582C74-2580-47F6-B795-95D1ECF51DDB}" type="presParOf" srcId="{F2C8D098-5BCF-43F7-A225-C04F49B604BC}" destId="{1F585001-D31C-4B56-9504-BB0B954A4F4C}" srcOrd="1" destOrd="0" presId="urn:microsoft.com/office/officeart/2008/layout/AlternatingHexagons"/>
    <dgm:cxn modelId="{1FB91EBA-CDD0-428D-93F3-4C655BF33A7E}" type="presParOf" srcId="{F2C8D098-5BCF-43F7-A225-C04F49B604BC}" destId="{9BB1F966-4D5C-4E9C-9DE6-B28F814D878A}" srcOrd="2" destOrd="0" presId="urn:microsoft.com/office/officeart/2008/layout/AlternatingHexagons"/>
    <dgm:cxn modelId="{B86211D2-F81D-42CF-94E4-16489297E7DE}" type="presParOf" srcId="{F2C8D098-5BCF-43F7-A225-C04F49B604BC}" destId="{A87E300F-4F30-4163-BA32-95874CD61607}" srcOrd="3" destOrd="0" presId="urn:microsoft.com/office/officeart/2008/layout/AlternatingHexagons"/>
    <dgm:cxn modelId="{E86596E0-1326-4EC0-97F7-A6A80F185453}" type="presParOf" srcId="{F2C8D098-5BCF-43F7-A225-C04F49B604BC}" destId="{D408A43F-A03B-466C-BE44-78D1F868923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8FFC96-99F7-422F-8E7E-ED5826B85B5F}" type="doc">
      <dgm:prSet loTypeId="urn:microsoft.com/office/officeart/2008/layout/AlternatingHexagons" loCatId="list" qsTypeId="urn:microsoft.com/office/officeart/2005/8/quickstyle/3d9" qsCatId="3D" csTypeId="urn:microsoft.com/office/officeart/2005/8/colors/accent1_2" csCatId="accent1" phldr="1"/>
      <dgm:spPr/>
      <dgm:t>
        <a:bodyPr/>
        <a:lstStyle/>
        <a:p>
          <a:endParaRPr lang="en-US"/>
        </a:p>
      </dgm:t>
    </dgm:pt>
    <dgm:pt modelId="{EA8642A2-C183-499B-95F9-28C3827C72B5}">
      <dgm:prSet phldrT="[Text]"/>
      <dgm:spPr/>
      <dgm:t>
        <a:bodyPr/>
        <a:lstStyle/>
        <a:p>
          <a:r>
            <a:rPr lang="en-US" dirty="0"/>
            <a:t>C#</a:t>
          </a:r>
        </a:p>
      </dgm:t>
    </dgm:pt>
    <dgm:pt modelId="{4C2BA4FD-61B6-47B4-B6D9-CEB201EA1FF0}" type="parTrans" cxnId="{2B865D2C-EB5D-4B05-8675-208D0884DA4F}">
      <dgm:prSet/>
      <dgm:spPr/>
      <dgm:t>
        <a:bodyPr/>
        <a:lstStyle/>
        <a:p>
          <a:endParaRPr lang="en-US"/>
        </a:p>
      </dgm:t>
    </dgm:pt>
    <dgm:pt modelId="{03B28E01-AE54-433E-98A4-AEE26D3DDC1B}" type="sibTrans" cxnId="{2B865D2C-EB5D-4B05-8675-208D0884DA4F}">
      <dgm:prSet/>
      <dgm:spPr/>
      <dgm:t>
        <a:bodyPr/>
        <a:lstStyle/>
        <a:p>
          <a:endParaRPr lang="en-US"/>
        </a:p>
      </dgm:t>
    </dgm:pt>
    <dgm:pt modelId="{50EBD035-55E4-4BCA-9FAE-6428BDA6EF21}">
      <dgm:prSet phldrT="[Text]"/>
      <dgm:spPr/>
      <dgm:t>
        <a:bodyPr/>
        <a:lstStyle/>
        <a:p>
          <a:r>
            <a:rPr lang="en-US" dirty="0"/>
            <a:t>Visual Studio</a:t>
          </a:r>
        </a:p>
      </dgm:t>
    </dgm:pt>
    <dgm:pt modelId="{20222767-AB28-4079-9CAC-24973CB4D615}" type="parTrans" cxnId="{45685808-B14D-4E06-B016-AB14FBFC310B}">
      <dgm:prSet/>
      <dgm:spPr/>
      <dgm:t>
        <a:bodyPr/>
        <a:lstStyle/>
        <a:p>
          <a:endParaRPr lang="en-US"/>
        </a:p>
      </dgm:t>
    </dgm:pt>
    <dgm:pt modelId="{09788687-13AC-4810-81DE-1574D0F2B839}" type="sibTrans" cxnId="{45685808-B14D-4E06-B016-AB14FBFC310B}">
      <dgm:prSet/>
      <dgm:spPr/>
      <dgm:t>
        <a:bodyPr/>
        <a:lstStyle/>
        <a:p>
          <a:endParaRPr lang="en-US"/>
        </a:p>
      </dgm:t>
    </dgm:pt>
    <dgm:pt modelId="{3E4E4DA8-2AB0-4AA7-933C-65437C0AA5BA}">
      <dgm:prSet phldrT="[Text]"/>
      <dgm:spPr/>
      <dgm:t>
        <a:bodyPr/>
        <a:lstStyle/>
        <a:p>
          <a:r>
            <a:rPr lang="en-US" dirty="0"/>
            <a:t>Azure MySQL</a:t>
          </a:r>
        </a:p>
      </dgm:t>
    </dgm:pt>
    <dgm:pt modelId="{A4421690-087A-4805-92C2-04943C9E00DA}" type="parTrans" cxnId="{9CD90E3F-BC63-494C-ABFB-6C2C58F79404}">
      <dgm:prSet/>
      <dgm:spPr/>
      <dgm:t>
        <a:bodyPr/>
        <a:lstStyle/>
        <a:p>
          <a:endParaRPr lang="en-US"/>
        </a:p>
      </dgm:t>
    </dgm:pt>
    <dgm:pt modelId="{F541AADB-16B4-4BA1-A6EB-9405F19B31C7}" type="sibTrans" cxnId="{9CD90E3F-BC63-494C-ABFB-6C2C58F79404}">
      <dgm:prSet/>
      <dgm:spPr/>
      <dgm:t>
        <a:bodyPr/>
        <a:lstStyle/>
        <a:p>
          <a:endParaRPr lang="en-US"/>
        </a:p>
      </dgm:t>
    </dgm:pt>
    <dgm:pt modelId="{B83C03C2-8A7E-43B4-BA65-BC92EA1715BD}" type="pres">
      <dgm:prSet presAssocID="{738FFC96-99F7-422F-8E7E-ED5826B85B5F}" presName="Name0" presStyleCnt="0">
        <dgm:presLayoutVars>
          <dgm:chMax/>
          <dgm:chPref/>
          <dgm:dir/>
          <dgm:animLvl val="lvl"/>
        </dgm:presLayoutVars>
      </dgm:prSet>
      <dgm:spPr/>
    </dgm:pt>
    <dgm:pt modelId="{582184E7-ADC1-4E49-997A-6ECA4E4BB716}" type="pres">
      <dgm:prSet presAssocID="{EA8642A2-C183-499B-95F9-28C3827C72B5}" presName="composite" presStyleCnt="0"/>
      <dgm:spPr/>
    </dgm:pt>
    <dgm:pt modelId="{5239F0FD-FEDD-455B-A860-D85B3CD2482C}" type="pres">
      <dgm:prSet presAssocID="{EA8642A2-C183-499B-95F9-28C3827C72B5}" presName="Parent1" presStyleLbl="node1" presStyleIdx="0" presStyleCnt="6">
        <dgm:presLayoutVars>
          <dgm:chMax val="1"/>
          <dgm:chPref val="1"/>
          <dgm:bulletEnabled val="1"/>
        </dgm:presLayoutVars>
      </dgm:prSet>
      <dgm:spPr/>
    </dgm:pt>
    <dgm:pt modelId="{F548F9EF-83A4-4C86-927A-9C4621ABDF14}" type="pres">
      <dgm:prSet presAssocID="{EA8642A2-C183-499B-95F9-28C3827C72B5}" presName="Childtext1" presStyleLbl="revTx" presStyleIdx="0" presStyleCnt="3">
        <dgm:presLayoutVars>
          <dgm:chMax val="0"/>
          <dgm:chPref val="0"/>
          <dgm:bulletEnabled val="1"/>
        </dgm:presLayoutVars>
      </dgm:prSet>
      <dgm:spPr/>
    </dgm:pt>
    <dgm:pt modelId="{A9E680EE-CF30-45F8-97D4-2B4CE867AC5B}" type="pres">
      <dgm:prSet presAssocID="{EA8642A2-C183-499B-95F9-28C3827C72B5}" presName="BalanceSpacing" presStyleCnt="0"/>
      <dgm:spPr/>
    </dgm:pt>
    <dgm:pt modelId="{4C059719-EA2D-41FA-AAC2-8C0CEF0BF408}" type="pres">
      <dgm:prSet presAssocID="{EA8642A2-C183-499B-95F9-28C3827C72B5}" presName="BalanceSpacing1" presStyleCnt="0"/>
      <dgm:spPr/>
    </dgm:pt>
    <dgm:pt modelId="{3BAD9196-1C01-44F3-8490-C55FF370E7DF}" type="pres">
      <dgm:prSet presAssocID="{03B28E01-AE54-433E-98A4-AEE26D3DDC1B}" presName="Accent1Text" presStyleLbl="node1" presStyleIdx="1" presStyleCnt="6"/>
      <dgm:spPr/>
    </dgm:pt>
    <dgm:pt modelId="{1FFE443F-FBA9-42CC-988D-6CE5D8C5D35D}" type="pres">
      <dgm:prSet presAssocID="{03B28E01-AE54-433E-98A4-AEE26D3DDC1B}" presName="spaceBetweenRectangles" presStyleCnt="0"/>
      <dgm:spPr/>
    </dgm:pt>
    <dgm:pt modelId="{E3810A56-7019-48E3-98C1-8EEE1695BA6A}" type="pres">
      <dgm:prSet presAssocID="{50EBD035-55E4-4BCA-9FAE-6428BDA6EF21}" presName="composite" presStyleCnt="0"/>
      <dgm:spPr/>
    </dgm:pt>
    <dgm:pt modelId="{5A3C7DDB-CFE4-405C-B3F0-FFD5ACAC5279}" type="pres">
      <dgm:prSet presAssocID="{50EBD035-55E4-4BCA-9FAE-6428BDA6EF21}" presName="Parent1" presStyleLbl="node1" presStyleIdx="2" presStyleCnt="6">
        <dgm:presLayoutVars>
          <dgm:chMax val="1"/>
          <dgm:chPref val="1"/>
          <dgm:bulletEnabled val="1"/>
        </dgm:presLayoutVars>
      </dgm:prSet>
      <dgm:spPr/>
    </dgm:pt>
    <dgm:pt modelId="{0E46B45D-5624-4F05-8CB3-A731ABA2A704}" type="pres">
      <dgm:prSet presAssocID="{50EBD035-55E4-4BCA-9FAE-6428BDA6EF21}" presName="Childtext1" presStyleLbl="revTx" presStyleIdx="1" presStyleCnt="3">
        <dgm:presLayoutVars>
          <dgm:chMax val="0"/>
          <dgm:chPref val="0"/>
          <dgm:bulletEnabled val="1"/>
        </dgm:presLayoutVars>
      </dgm:prSet>
      <dgm:spPr/>
    </dgm:pt>
    <dgm:pt modelId="{50602D63-94E9-4626-BA5B-F2EF327E03E2}" type="pres">
      <dgm:prSet presAssocID="{50EBD035-55E4-4BCA-9FAE-6428BDA6EF21}" presName="BalanceSpacing" presStyleCnt="0"/>
      <dgm:spPr/>
    </dgm:pt>
    <dgm:pt modelId="{DAB5567E-11A3-4A71-8F99-6415566284EE}" type="pres">
      <dgm:prSet presAssocID="{50EBD035-55E4-4BCA-9FAE-6428BDA6EF21}" presName="BalanceSpacing1" presStyleCnt="0"/>
      <dgm:spPr/>
    </dgm:pt>
    <dgm:pt modelId="{11597596-4C3C-4800-8741-1B0EA1D22749}" type="pres">
      <dgm:prSet presAssocID="{09788687-13AC-4810-81DE-1574D0F2B839}" presName="Accent1Text" presStyleLbl="node1" presStyleIdx="3" presStyleCnt="6"/>
      <dgm:spPr/>
    </dgm:pt>
    <dgm:pt modelId="{E5524BD3-1D0C-4D7C-8CD6-05A9BF35BF09}" type="pres">
      <dgm:prSet presAssocID="{09788687-13AC-4810-81DE-1574D0F2B839}" presName="spaceBetweenRectangles" presStyleCnt="0"/>
      <dgm:spPr/>
    </dgm:pt>
    <dgm:pt modelId="{F2C8D098-5BCF-43F7-A225-C04F49B604BC}" type="pres">
      <dgm:prSet presAssocID="{3E4E4DA8-2AB0-4AA7-933C-65437C0AA5BA}" presName="composite" presStyleCnt="0"/>
      <dgm:spPr/>
    </dgm:pt>
    <dgm:pt modelId="{1D0A16EA-61E3-43B5-BFBD-458FCB01EA49}" type="pres">
      <dgm:prSet presAssocID="{3E4E4DA8-2AB0-4AA7-933C-65437C0AA5BA}" presName="Parent1" presStyleLbl="node1" presStyleIdx="4" presStyleCnt="6">
        <dgm:presLayoutVars>
          <dgm:chMax val="1"/>
          <dgm:chPref val="1"/>
          <dgm:bulletEnabled val="1"/>
        </dgm:presLayoutVars>
      </dgm:prSet>
      <dgm:spPr/>
    </dgm:pt>
    <dgm:pt modelId="{1F585001-D31C-4B56-9504-BB0B954A4F4C}" type="pres">
      <dgm:prSet presAssocID="{3E4E4DA8-2AB0-4AA7-933C-65437C0AA5BA}" presName="Childtext1" presStyleLbl="revTx" presStyleIdx="2" presStyleCnt="3">
        <dgm:presLayoutVars>
          <dgm:chMax val="0"/>
          <dgm:chPref val="0"/>
          <dgm:bulletEnabled val="1"/>
        </dgm:presLayoutVars>
      </dgm:prSet>
      <dgm:spPr/>
    </dgm:pt>
    <dgm:pt modelId="{9BB1F966-4D5C-4E9C-9DE6-B28F814D878A}" type="pres">
      <dgm:prSet presAssocID="{3E4E4DA8-2AB0-4AA7-933C-65437C0AA5BA}" presName="BalanceSpacing" presStyleCnt="0"/>
      <dgm:spPr/>
    </dgm:pt>
    <dgm:pt modelId="{A87E300F-4F30-4163-BA32-95874CD61607}" type="pres">
      <dgm:prSet presAssocID="{3E4E4DA8-2AB0-4AA7-933C-65437C0AA5BA}" presName="BalanceSpacing1" presStyleCnt="0"/>
      <dgm:spPr/>
    </dgm:pt>
    <dgm:pt modelId="{D408A43F-A03B-466C-BE44-78D1F868923C}" type="pres">
      <dgm:prSet presAssocID="{F541AADB-16B4-4BA1-A6EB-9405F19B31C7}" presName="Accent1Text" presStyleLbl="node1" presStyleIdx="5" presStyleCnt="6"/>
      <dgm:spPr/>
    </dgm:pt>
  </dgm:ptLst>
  <dgm:cxnLst>
    <dgm:cxn modelId="{45685808-B14D-4E06-B016-AB14FBFC310B}" srcId="{738FFC96-99F7-422F-8E7E-ED5826B85B5F}" destId="{50EBD035-55E4-4BCA-9FAE-6428BDA6EF21}" srcOrd="1" destOrd="0" parTransId="{20222767-AB28-4079-9CAC-24973CB4D615}" sibTransId="{09788687-13AC-4810-81DE-1574D0F2B839}"/>
    <dgm:cxn modelId="{2B865D2C-EB5D-4B05-8675-208D0884DA4F}" srcId="{738FFC96-99F7-422F-8E7E-ED5826B85B5F}" destId="{EA8642A2-C183-499B-95F9-28C3827C72B5}" srcOrd="0" destOrd="0" parTransId="{4C2BA4FD-61B6-47B4-B6D9-CEB201EA1FF0}" sibTransId="{03B28E01-AE54-433E-98A4-AEE26D3DDC1B}"/>
    <dgm:cxn modelId="{9BFC333C-3066-4828-83A9-F1B616ED2943}" type="presOf" srcId="{EA8642A2-C183-499B-95F9-28C3827C72B5}" destId="{5239F0FD-FEDD-455B-A860-D85B3CD2482C}" srcOrd="0" destOrd="0" presId="urn:microsoft.com/office/officeart/2008/layout/AlternatingHexagons"/>
    <dgm:cxn modelId="{9CD90E3F-BC63-494C-ABFB-6C2C58F79404}" srcId="{738FFC96-99F7-422F-8E7E-ED5826B85B5F}" destId="{3E4E4DA8-2AB0-4AA7-933C-65437C0AA5BA}" srcOrd="2" destOrd="0" parTransId="{A4421690-087A-4805-92C2-04943C9E00DA}" sibTransId="{F541AADB-16B4-4BA1-A6EB-9405F19B31C7}"/>
    <dgm:cxn modelId="{DA1D7545-94F3-4113-987E-F3997561B669}" type="presOf" srcId="{09788687-13AC-4810-81DE-1574D0F2B839}" destId="{11597596-4C3C-4800-8741-1B0EA1D22749}" srcOrd="0" destOrd="0" presId="urn:microsoft.com/office/officeart/2008/layout/AlternatingHexagons"/>
    <dgm:cxn modelId="{81174568-1192-4D18-AEE1-185E655D1C2D}" type="presOf" srcId="{03B28E01-AE54-433E-98A4-AEE26D3DDC1B}" destId="{3BAD9196-1C01-44F3-8490-C55FF370E7DF}" srcOrd="0" destOrd="0" presId="urn:microsoft.com/office/officeart/2008/layout/AlternatingHexagons"/>
    <dgm:cxn modelId="{1C7B2F9B-FE09-4A43-8BD2-E98A1D22DBF7}" type="presOf" srcId="{50EBD035-55E4-4BCA-9FAE-6428BDA6EF21}" destId="{5A3C7DDB-CFE4-405C-B3F0-FFD5ACAC5279}" srcOrd="0" destOrd="0" presId="urn:microsoft.com/office/officeart/2008/layout/AlternatingHexagons"/>
    <dgm:cxn modelId="{69184F9C-C466-4F16-A160-CB4B8A2A4449}" type="presOf" srcId="{3E4E4DA8-2AB0-4AA7-933C-65437C0AA5BA}" destId="{1D0A16EA-61E3-43B5-BFBD-458FCB01EA49}" srcOrd="0" destOrd="0" presId="urn:microsoft.com/office/officeart/2008/layout/AlternatingHexagons"/>
    <dgm:cxn modelId="{6579A3B9-57A0-4553-84A7-33DE4A817925}" type="presOf" srcId="{F541AADB-16B4-4BA1-A6EB-9405F19B31C7}" destId="{D408A43F-A03B-466C-BE44-78D1F868923C}" srcOrd="0" destOrd="0" presId="urn:microsoft.com/office/officeart/2008/layout/AlternatingHexagons"/>
    <dgm:cxn modelId="{1A8A16EF-256A-4488-A4A8-AFA912DFBC0C}" type="presOf" srcId="{738FFC96-99F7-422F-8E7E-ED5826B85B5F}" destId="{B83C03C2-8A7E-43B4-BA65-BC92EA1715BD}" srcOrd="0" destOrd="0" presId="urn:microsoft.com/office/officeart/2008/layout/AlternatingHexagons"/>
    <dgm:cxn modelId="{EF4F58D6-6472-4746-B48B-523EB4FACD40}" type="presParOf" srcId="{B83C03C2-8A7E-43B4-BA65-BC92EA1715BD}" destId="{582184E7-ADC1-4E49-997A-6ECA4E4BB716}" srcOrd="0" destOrd="0" presId="urn:microsoft.com/office/officeart/2008/layout/AlternatingHexagons"/>
    <dgm:cxn modelId="{CABFC8AF-A8CE-49CC-93AA-F7E4592769E8}" type="presParOf" srcId="{582184E7-ADC1-4E49-997A-6ECA4E4BB716}" destId="{5239F0FD-FEDD-455B-A860-D85B3CD2482C}" srcOrd="0" destOrd="0" presId="urn:microsoft.com/office/officeart/2008/layout/AlternatingHexagons"/>
    <dgm:cxn modelId="{8D35C544-C4D9-4689-82DB-150C5CDA09E1}" type="presParOf" srcId="{582184E7-ADC1-4E49-997A-6ECA4E4BB716}" destId="{F548F9EF-83A4-4C86-927A-9C4621ABDF14}" srcOrd="1" destOrd="0" presId="urn:microsoft.com/office/officeart/2008/layout/AlternatingHexagons"/>
    <dgm:cxn modelId="{A0D79270-6AD4-4318-A7CA-0B1681C4E04F}" type="presParOf" srcId="{582184E7-ADC1-4E49-997A-6ECA4E4BB716}" destId="{A9E680EE-CF30-45F8-97D4-2B4CE867AC5B}" srcOrd="2" destOrd="0" presId="urn:microsoft.com/office/officeart/2008/layout/AlternatingHexagons"/>
    <dgm:cxn modelId="{DB0399F9-C5E6-42FE-9735-10CF7D75166D}" type="presParOf" srcId="{582184E7-ADC1-4E49-997A-6ECA4E4BB716}" destId="{4C059719-EA2D-41FA-AAC2-8C0CEF0BF408}" srcOrd="3" destOrd="0" presId="urn:microsoft.com/office/officeart/2008/layout/AlternatingHexagons"/>
    <dgm:cxn modelId="{7C624847-3F16-4771-A4B8-BF7AFCB0580B}" type="presParOf" srcId="{582184E7-ADC1-4E49-997A-6ECA4E4BB716}" destId="{3BAD9196-1C01-44F3-8490-C55FF370E7DF}" srcOrd="4" destOrd="0" presId="urn:microsoft.com/office/officeart/2008/layout/AlternatingHexagons"/>
    <dgm:cxn modelId="{FE6B0B90-4402-488D-A025-643A10B4A315}" type="presParOf" srcId="{B83C03C2-8A7E-43B4-BA65-BC92EA1715BD}" destId="{1FFE443F-FBA9-42CC-988D-6CE5D8C5D35D}" srcOrd="1" destOrd="0" presId="urn:microsoft.com/office/officeart/2008/layout/AlternatingHexagons"/>
    <dgm:cxn modelId="{360D6CE2-02DC-46C2-8D3D-F0996EE17828}" type="presParOf" srcId="{B83C03C2-8A7E-43B4-BA65-BC92EA1715BD}" destId="{E3810A56-7019-48E3-98C1-8EEE1695BA6A}" srcOrd="2" destOrd="0" presId="urn:microsoft.com/office/officeart/2008/layout/AlternatingHexagons"/>
    <dgm:cxn modelId="{A6C3ADFB-7296-494E-872D-A00E0DD9660D}" type="presParOf" srcId="{E3810A56-7019-48E3-98C1-8EEE1695BA6A}" destId="{5A3C7DDB-CFE4-405C-B3F0-FFD5ACAC5279}" srcOrd="0" destOrd="0" presId="urn:microsoft.com/office/officeart/2008/layout/AlternatingHexagons"/>
    <dgm:cxn modelId="{B5C667AC-D391-4EC8-BB5D-1DA0C66091ED}" type="presParOf" srcId="{E3810A56-7019-48E3-98C1-8EEE1695BA6A}" destId="{0E46B45D-5624-4F05-8CB3-A731ABA2A704}" srcOrd="1" destOrd="0" presId="urn:microsoft.com/office/officeart/2008/layout/AlternatingHexagons"/>
    <dgm:cxn modelId="{B0A4E858-79F8-4861-8B74-86A40896ABFE}" type="presParOf" srcId="{E3810A56-7019-48E3-98C1-8EEE1695BA6A}" destId="{50602D63-94E9-4626-BA5B-F2EF327E03E2}" srcOrd="2" destOrd="0" presId="urn:microsoft.com/office/officeart/2008/layout/AlternatingHexagons"/>
    <dgm:cxn modelId="{5CB5E8D1-71E8-4B96-94A4-7CB9EC0DC034}" type="presParOf" srcId="{E3810A56-7019-48E3-98C1-8EEE1695BA6A}" destId="{DAB5567E-11A3-4A71-8F99-6415566284EE}" srcOrd="3" destOrd="0" presId="urn:microsoft.com/office/officeart/2008/layout/AlternatingHexagons"/>
    <dgm:cxn modelId="{CFC958C3-11E0-409F-B852-2B0C584E6942}" type="presParOf" srcId="{E3810A56-7019-48E3-98C1-8EEE1695BA6A}" destId="{11597596-4C3C-4800-8741-1B0EA1D22749}" srcOrd="4" destOrd="0" presId="urn:microsoft.com/office/officeart/2008/layout/AlternatingHexagons"/>
    <dgm:cxn modelId="{89E75F05-DFF6-4497-A4B9-303A655A5B6D}" type="presParOf" srcId="{B83C03C2-8A7E-43B4-BA65-BC92EA1715BD}" destId="{E5524BD3-1D0C-4D7C-8CD6-05A9BF35BF09}" srcOrd="3" destOrd="0" presId="urn:microsoft.com/office/officeart/2008/layout/AlternatingHexagons"/>
    <dgm:cxn modelId="{4D2F5BA2-2098-49E6-89BF-08C0612E4661}" type="presParOf" srcId="{B83C03C2-8A7E-43B4-BA65-BC92EA1715BD}" destId="{F2C8D098-5BCF-43F7-A225-C04F49B604BC}" srcOrd="4" destOrd="0" presId="urn:microsoft.com/office/officeart/2008/layout/AlternatingHexagons"/>
    <dgm:cxn modelId="{18086F77-236D-4073-A516-798C9F5C6489}" type="presParOf" srcId="{F2C8D098-5BCF-43F7-A225-C04F49B604BC}" destId="{1D0A16EA-61E3-43B5-BFBD-458FCB01EA49}" srcOrd="0" destOrd="0" presId="urn:microsoft.com/office/officeart/2008/layout/AlternatingHexagons"/>
    <dgm:cxn modelId="{CE582C74-2580-47F6-B795-95D1ECF51DDB}" type="presParOf" srcId="{F2C8D098-5BCF-43F7-A225-C04F49B604BC}" destId="{1F585001-D31C-4B56-9504-BB0B954A4F4C}" srcOrd="1" destOrd="0" presId="urn:microsoft.com/office/officeart/2008/layout/AlternatingHexagons"/>
    <dgm:cxn modelId="{1FB91EBA-CDD0-428D-93F3-4C655BF33A7E}" type="presParOf" srcId="{F2C8D098-5BCF-43F7-A225-C04F49B604BC}" destId="{9BB1F966-4D5C-4E9C-9DE6-B28F814D878A}" srcOrd="2" destOrd="0" presId="urn:microsoft.com/office/officeart/2008/layout/AlternatingHexagons"/>
    <dgm:cxn modelId="{B86211D2-F81D-42CF-94E4-16489297E7DE}" type="presParOf" srcId="{F2C8D098-5BCF-43F7-A225-C04F49B604BC}" destId="{A87E300F-4F30-4163-BA32-95874CD61607}" srcOrd="3" destOrd="0" presId="urn:microsoft.com/office/officeart/2008/layout/AlternatingHexagons"/>
    <dgm:cxn modelId="{E86596E0-1326-4EC0-97F7-A6A80F185453}" type="presParOf" srcId="{F2C8D098-5BCF-43F7-A225-C04F49B604BC}" destId="{D408A43F-A03B-466C-BE44-78D1F868923C}"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FDE956-A2F3-49DA-A4B6-0B6AD662796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8A15F913-33AB-4262-B1B4-4945581E9257}">
      <dgm:prSet phldrT="[Text]"/>
      <dgm:spPr>
        <a:solidFill>
          <a:srgbClr val="0070C0"/>
        </a:solidFill>
        <a:ln>
          <a:noFill/>
        </a:ln>
      </dgm:spPr>
      <dgm:t>
        <a:bodyPr/>
        <a:lstStyle/>
        <a:p>
          <a:r>
            <a:rPr lang="de-DE" dirty="0"/>
            <a:t>Azure</a:t>
          </a:r>
          <a:endParaRPr lang="en-US" dirty="0"/>
        </a:p>
      </dgm:t>
    </dgm:pt>
    <dgm:pt modelId="{5070AB5D-A1FE-4EA5-9274-21F1663BA250}" type="parTrans" cxnId="{B4887392-E842-45C9-9CFB-F59DE62F7E3B}">
      <dgm:prSet/>
      <dgm:spPr/>
      <dgm:t>
        <a:bodyPr/>
        <a:lstStyle/>
        <a:p>
          <a:endParaRPr lang="en-US"/>
        </a:p>
      </dgm:t>
    </dgm:pt>
    <dgm:pt modelId="{A7F57F79-5BFF-481B-A43A-97B92DA5AE5E}" type="sibTrans" cxnId="{B4887392-E842-45C9-9CFB-F59DE62F7E3B}">
      <dgm:prSet/>
      <dgm:spPr/>
      <dgm:t>
        <a:bodyPr/>
        <a:lstStyle/>
        <a:p>
          <a:endParaRPr lang="en-US"/>
        </a:p>
      </dgm:t>
    </dgm:pt>
    <dgm:pt modelId="{AE0E99DB-7BFC-4311-BE80-694212F43CD1}">
      <dgm:prSet phldrT="[Text]"/>
      <dgm:spPr>
        <a:solidFill>
          <a:srgbClr val="0070C0"/>
        </a:solidFill>
      </dgm:spPr>
      <dgm:t>
        <a:bodyPr/>
        <a:lstStyle/>
        <a:p>
          <a:r>
            <a:rPr lang="de-DE" dirty="0"/>
            <a:t>?</a:t>
          </a:r>
          <a:endParaRPr lang="en-US" dirty="0"/>
        </a:p>
      </dgm:t>
    </dgm:pt>
    <dgm:pt modelId="{EAD29AFE-2444-4EE1-8814-95438BAF9153}" type="parTrans" cxnId="{5BF1E099-CD58-444B-A8A7-2684F497E6B2}">
      <dgm:prSet/>
      <dgm:spPr/>
      <dgm:t>
        <a:bodyPr/>
        <a:lstStyle/>
        <a:p>
          <a:endParaRPr lang="en-US"/>
        </a:p>
      </dgm:t>
    </dgm:pt>
    <dgm:pt modelId="{6D758B0F-7A8D-47EB-A45E-3FA161A21BDB}" type="sibTrans" cxnId="{5BF1E099-CD58-444B-A8A7-2684F497E6B2}">
      <dgm:prSet/>
      <dgm:spPr/>
      <dgm:t>
        <a:bodyPr/>
        <a:lstStyle/>
        <a:p>
          <a:endParaRPr lang="en-US"/>
        </a:p>
      </dgm:t>
    </dgm:pt>
    <dgm:pt modelId="{686BABAD-7422-4F32-9CAB-4F597C978AF1}">
      <dgm:prSet phldrT="[Text]"/>
      <dgm:spPr>
        <a:solidFill>
          <a:srgbClr val="0070C0"/>
        </a:solidFill>
      </dgm:spPr>
      <dgm:t>
        <a:bodyPr/>
        <a:lstStyle/>
        <a:p>
          <a:r>
            <a:rPr lang="de-DE" dirty="0"/>
            <a:t>?</a:t>
          </a:r>
          <a:endParaRPr lang="en-US" dirty="0"/>
        </a:p>
      </dgm:t>
    </dgm:pt>
    <dgm:pt modelId="{D6F814D7-F288-4C7F-9249-19154FF1FFAA}" type="parTrans" cxnId="{68EFB2BA-8863-4516-8FBD-46B2BA735C77}">
      <dgm:prSet/>
      <dgm:spPr/>
      <dgm:t>
        <a:bodyPr/>
        <a:lstStyle/>
        <a:p>
          <a:endParaRPr lang="en-US"/>
        </a:p>
      </dgm:t>
    </dgm:pt>
    <dgm:pt modelId="{40EE17C4-DB76-4159-8CF5-26F7067DF748}" type="sibTrans" cxnId="{68EFB2BA-8863-4516-8FBD-46B2BA735C77}">
      <dgm:prSet/>
      <dgm:spPr/>
      <dgm:t>
        <a:bodyPr/>
        <a:lstStyle/>
        <a:p>
          <a:endParaRPr lang="en-US"/>
        </a:p>
      </dgm:t>
    </dgm:pt>
    <dgm:pt modelId="{AC0B0EF2-A2E8-4705-8D3F-4DFF653F1C40}">
      <dgm:prSet phldrT="[Text]"/>
      <dgm:spPr>
        <a:solidFill>
          <a:srgbClr val="0070C0"/>
        </a:solidFill>
      </dgm:spPr>
      <dgm:t>
        <a:bodyPr/>
        <a:lstStyle/>
        <a:p>
          <a:r>
            <a:rPr lang="de-DE" dirty="0"/>
            <a:t>?</a:t>
          </a:r>
          <a:endParaRPr lang="en-US" dirty="0"/>
        </a:p>
      </dgm:t>
    </dgm:pt>
    <dgm:pt modelId="{38240E50-ED42-4F65-BD15-24DF2C245282}" type="parTrans" cxnId="{FD72D343-B3DD-442F-8AB8-45B531DA5C90}">
      <dgm:prSet/>
      <dgm:spPr/>
      <dgm:t>
        <a:bodyPr/>
        <a:lstStyle/>
        <a:p>
          <a:endParaRPr lang="en-US"/>
        </a:p>
      </dgm:t>
    </dgm:pt>
    <dgm:pt modelId="{D29CEF3B-3888-4730-A8EA-D91CA5EA8A69}" type="sibTrans" cxnId="{FD72D343-B3DD-442F-8AB8-45B531DA5C90}">
      <dgm:prSet/>
      <dgm:spPr/>
      <dgm:t>
        <a:bodyPr/>
        <a:lstStyle/>
        <a:p>
          <a:endParaRPr lang="en-US"/>
        </a:p>
      </dgm:t>
    </dgm:pt>
    <dgm:pt modelId="{5183BBE5-936E-479B-BEC3-99296153FA98}">
      <dgm:prSet phldrT="[Text]"/>
      <dgm:spPr>
        <a:solidFill>
          <a:srgbClr val="0070C0"/>
        </a:solidFill>
      </dgm:spPr>
      <dgm:t>
        <a:bodyPr/>
        <a:lstStyle/>
        <a:p>
          <a:r>
            <a:rPr lang="de-DE" dirty="0"/>
            <a:t>?</a:t>
          </a:r>
          <a:endParaRPr lang="en-US" dirty="0"/>
        </a:p>
      </dgm:t>
    </dgm:pt>
    <dgm:pt modelId="{53920104-8F61-4F27-8442-F0E66F8A3F56}" type="parTrans" cxnId="{4EEABAD5-FA22-4C2B-8BAC-8CED688EBC3D}">
      <dgm:prSet/>
      <dgm:spPr/>
      <dgm:t>
        <a:bodyPr/>
        <a:lstStyle/>
        <a:p>
          <a:endParaRPr lang="en-US"/>
        </a:p>
      </dgm:t>
    </dgm:pt>
    <dgm:pt modelId="{E8C7F846-A81E-41AC-98D2-093DAF7604B7}" type="sibTrans" cxnId="{4EEABAD5-FA22-4C2B-8BAC-8CED688EBC3D}">
      <dgm:prSet/>
      <dgm:spPr/>
      <dgm:t>
        <a:bodyPr/>
        <a:lstStyle/>
        <a:p>
          <a:endParaRPr lang="en-US"/>
        </a:p>
      </dgm:t>
    </dgm:pt>
    <dgm:pt modelId="{503E2FFE-1B26-41D5-8A6D-0669053952F8}" type="pres">
      <dgm:prSet presAssocID="{ACFDE956-A2F3-49DA-A4B6-0B6AD662796C}" presName="Name0" presStyleCnt="0">
        <dgm:presLayoutVars>
          <dgm:chMax val="1"/>
          <dgm:dir/>
          <dgm:animLvl val="ctr"/>
          <dgm:resizeHandles val="exact"/>
        </dgm:presLayoutVars>
      </dgm:prSet>
      <dgm:spPr/>
    </dgm:pt>
    <dgm:pt modelId="{774671DA-33EC-4D96-850E-374AD766A9DB}" type="pres">
      <dgm:prSet presAssocID="{8A15F913-33AB-4262-B1B4-4945581E9257}" presName="centerShape" presStyleLbl="node0" presStyleIdx="0" presStyleCnt="1"/>
      <dgm:spPr/>
    </dgm:pt>
    <dgm:pt modelId="{E6325E6D-A745-4E93-BAB4-1F7C6B45526B}" type="pres">
      <dgm:prSet presAssocID="{AE0E99DB-7BFC-4311-BE80-694212F43CD1}" presName="node" presStyleLbl="node1" presStyleIdx="0" presStyleCnt="4">
        <dgm:presLayoutVars>
          <dgm:bulletEnabled val="1"/>
        </dgm:presLayoutVars>
      </dgm:prSet>
      <dgm:spPr/>
    </dgm:pt>
    <dgm:pt modelId="{8BD0B666-6BAA-4A55-87E0-2196FC0EC738}" type="pres">
      <dgm:prSet presAssocID="{AE0E99DB-7BFC-4311-BE80-694212F43CD1}" presName="dummy" presStyleCnt="0"/>
      <dgm:spPr/>
    </dgm:pt>
    <dgm:pt modelId="{DA964179-828E-41BC-B341-1A90097C43B6}" type="pres">
      <dgm:prSet presAssocID="{6D758B0F-7A8D-47EB-A45E-3FA161A21BDB}" presName="sibTrans" presStyleLbl="sibTrans2D1" presStyleIdx="0" presStyleCnt="4"/>
      <dgm:spPr/>
    </dgm:pt>
    <dgm:pt modelId="{BD97F443-5249-4099-AF56-A7B6CDECE0CD}" type="pres">
      <dgm:prSet presAssocID="{686BABAD-7422-4F32-9CAB-4F597C978AF1}" presName="node" presStyleLbl="node1" presStyleIdx="1" presStyleCnt="4">
        <dgm:presLayoutVars>
          <dgm:bulletEnabled val="1"/>
        </dgm:presLayoutVars>
      </dgm:prSet>
      <dgm:spPr/>
    </dgm:pt>
    <dgm:pt modelId="{D5779FEB-9C7E-42E3-9CF6-B47AB1A78B8E}" type="pres">
      <dgm:prSet presAssocID="{686BABAD-7422-4F32-9CAB-4F597C978AF1}" presName="dummy" presStyleCnt="0"/>
      <dgm:spPr/>
    </dgm:pt>
    <dgm:pt modelId="{58D0C2CF-61BB-4F4B-9693-F19BD0F7FBB0}" type="pres">
      <dgm:prSet presAssocID="{40EE17C4-DB76-4159-8CF5-26F7067DF748}" presName="sibTrans" presStyleLbl="sibTrans2D1" presStyleIdx="1" presStyleCnt="4"/>
      <dgm:spPr/>
    </dgm:pt>
    <dgm:pt modelId="{539136E8-C6ED-4D3A-A3B6-7A74B1F54713}" type="pres">
      <dgm:prSet presAssocID="{AC0B0EF2-A2E8-4705-8D3F-4DFF653F1C40}" presName="node" presStyleLbl="node1" presStyleIdx="2" presStyleCnt="4">
        <dgm:presLayoutVars>
          <dgm:bulletEnabled val="1"/>
        </dgm:presLayoutVars>
      </dgm:prSet>
      <dgm:spPr/>
    </dgm:pt>
    <dgm:pt modelId="{5B432BB5-5339-4184-97E2-E12B2411A9B4}" type="pres">
      <dgm:prSet presAssocID="{AC0B0EF2-A2E8-4705-8D3F-4DFF653F1C40}" presName="dummy" presStyleCnt="0"/>
      <dgm:spPr/>
    </dgm:pt>
    <dgm:pt modelId="{E2155CBA-0AA3-480D-A672-A8261E7BB63A}" type="pres">
      <dgm:prSet presAssocID="{D29CEF3B-3888-4730-A8EA-D91CA5EA8A69}" presName="sibTrans" presStyleLbl="sibTrans2D1" presStyleIdx="2" presStyleCnt="4"/>
      <dgm:spPr/>
    </dgm:pt>
    <dgm:pt modelId="{52212F1B-246A-4980-8457-757CAD8933C5}" type="pres">
      <dgm:prSet presAssocID="{5183BBE5-936E-479B-BEC3-99296153FA98}" presName="node" presStyleLbl="node1" presStyleIdx="3" presStyleCnt="4">
        <dgm:presLayoutVars>
          <dgm:bulletEnabled val="1"/>
        </dgm:presLayoutVars>
      </dgm:prSet>
      <dgm:spPr/>
    </dgm:pt>
    <dgm:pt modelId="{A65D76C7-E1F2-4295-8EA6-2C8AA0206A92}" type="pres">
      <dgm:prSet presAssocID="{5183BBE5-936E-479B-BEC3-99296153FA98}" presName="dummy" presStyleCnt="0"/>
      <dgm:spPr/>
    </dgm:pt>
    <dgm:pt modelId="{463594A8-0C95-4AB7-8D30-954A9428B0AB}" type="pres">
      <dgm:prSet presAssocID="{E8C7F846-A81E-41AC-98D2-093DAF7604B7}" presName="sibTrans" presStyleLbl="sibTrans2D1" presStyleIdx="3" presStyleCnt="4"/>
      <dgm:spPr/>
    </dgm:pt>
  </dgm:ptLst>
  <dgm:cxnLst>
    <dgm:cxn modelId="{E282D42C-A918-4DB7-8B85-BD957E0485BB}" type="presOf" srcId="{686BABAD-7422-4F32-9CAB-4F597C978AF1}" destId="{BD97F443-5249-4099-AF56-A7B6CDECE0CD}" srcOrd="0" destOrd="0" presId="urn:microsoft.com/office/officeart/2005/8/layout/radial6"/>
    <dgm:cxn modelId="{4D7AA43D-6A25-4AD8-A128-2B23CFECF062}" type="presOf" srcId="{6D758B0F-7A8D-47EB-A45E-3FA161A21BDB}" destId="{DA964179-828E-41BC-B341-1A90097C43B6}" srcOrd="0" destOrd="0" presId="urn:microsoft.com/office/officeart/2005/8/layout/radial6"/>
    <dgm:cxn modelId="{146BF75B-E8B1-4A18-B32D-D4260AA7CBCE}" type="presOf" srcId="{40EE17C4-DB76-4159-8CF5-26F7067DF748}" destId="{58D0C2CF-61BB-4F4B-9693-F19BD0F7FBB0}" srcOrd="0" destOrd="0" presId="urn:microsoft.com/office/officeart/2005/8/layout/radial6"/>
    <dgm:cxn modelId="{544E8D5D-12EC-4189-A431-6F3C5A8C16B6}" type="presOf" srcId="{8A15F913-33AB-4262-B1B4-4945581E9257}" destId="{774671DA-33EC-4D96-850E-374AD766A9DB}" srcOrd="0" destOrd="0" presId="urn:microsoft.com/office/officeart/2005/8/layout/radial6"/>
    <dgm:cxn modelId="{FD72D343-B3DD-442F-8AB8-45B531DA5C90}" srcId="{8A15F913-33AB-4262-B1B4-4945581E9257}" destId="{AC0B0EF2-A2E8-4705-8D3F-4DFF653F1C40}" srcOrd="2" destOrd="0" parTransId="{38240E50-ED42-4F65-BD15-24DF2C245282}" sibTransId="{D29CEF3B-3888-4730-A8EA-D91CA5EA8A69}"/>
    <dgm:cxn modelId="{52AA3178-EECF-419A-A130-AF03D72CCACE}" type="presOf" srcId="{ACFDE956-A2F3-49DA-A4B6-0B6AD662796C}" destId="{503E2FFE-1B26-41D5-8A6D-0669053952F8}" srcOrd="0" destOrd="0" presId="urn:microsoft.com/office/officeart/2005/8/layout/radial6"/>
    <dgm:cxn modelId="{93A4325A-2ADD-40CB-8D7A-4E3156176FE7}" type="presOf" srcId="{AC0B0EF2-A2E8-4705-8D3F-4DFF653F1C40}" destId="{539136E8-C6ED-4D3A-A3B6-7A74B1F54713}" srcOrd="0" destOrd="0" presId="urn:microsoft.com/office/officeart/2005/8/layout/radial6"/>
    <dgm:cxn modelId="{B4887392-E842-45C9-9CFB-F59DE62F7E3B}" srcId="{ACFDE956-A2F3-49DA-A4B6-0B6AD662796C}" destId="{8A15F913-33AB-4262-B1B4-4945581E9257}" srcOrd="0" destOrd="0" parTransId="{5070AB5D-A1FE-4EA5-9274-21F1663BA250}" sibTransId="{A7F57F79-5BFF-481B-A43A-97B92DA5AE5E}"/>
    <dgm:cxn modelId="{5BF1E099-CD58-444B-A8A7-2684F497E6B2}" srcId="{8A15F913-33AB-4262-B1B4-4945581E9257}" destId="{AE0E99DB-7BFC-4311-BE80-694212F43CD1}" srcOrd="0" destOrd="0" parTransId="{EAD29AFE-2444-4EE1-8814-95438BAF9153}" sibTransId="{6D758B0F-7A8D-47EB-A45E-3FA161A21BDB}"/>
    <dgm:cxn modelId="{68EFB2BA-8863-4516-8FBD-46B2BA735C77}" srcId="{8A15F913-33AB-4262-B1B4-4945581E9257}" destId="{686BABAD-7422-4F32-9CAB-4F597C978AF1}" srcOrd="1" destOrd="0" parTransId="{D6F814D7-F288-4C7F-9249-19154FF1FFAA}" sibTransId="{40EE17C4-DB76-4159-8CF5-26F7067DF748}"/>
    <dgm:cxn modelId="{79545ECA-C942-4631-AB40-2E94CE452293}" type="presOf" srcId="{5183BBE5-936E-479B-BEC3-99296153FA98}" destId="{52212F1B-246A-4980-8457-757CAD8933C5}" srcOrd="0" destOrd="0" presId="urn:microsoft.com/office/officeart/2005/8/layout/radial6"/>
    <dgm:cxn modelId="{8FFFA2CD-4FBB-46B2-9D13-08428B6C3C2A}" type="presOf" srcId="{AE0E99DB-7BFC-4311-BE80-694212F43CD1}" destId="{E6325E6D-A745-4E93-BAB4-1F7C6B45526B}" srcOrd="0" destOrd="0" presId="urn:microsoft.com/office/officeart/2005/8/layout/radial6"/>
    <dgm:cxn modelId="{4EEABAD5-FA22-4C2B-8BAC-8CED688EBC3D}" srcId="{8A15F913-33AB-4262-B1B4-4945581E9257}" destId="{5183BBE5-936E-479B-BEC3-99296153FA98}" srcOrd="3" destOrd="0" parTransId="{53920104-8F61-4F27-8442-F0E66F8A3F56}" sibTransId="{E8C7F846-A81E-41AC-98D2-093DAF7604B7}"/>
    <dgm:cxn modelId="{73480CD9-A7C2-4FFB-89EF-A3BD914D1CAA}" type="presOf" srcId="{D29CEF3B-3888-4730-A8EA-D91CA5EA8A69}" destId="{E2155CBA-0AA3-480D-A672-A8261E7BB63A}" srcOrd="0" destOrd="0" presId="urn:microsoft.com/office/officeart/2005/8/layout/radial6"/>
    <dgm:cxn modelId="{EA547BE1-B334-4888-B03B-095D6695A713}" type="presOf" srcId="{E8C7F846-A81E-41AC-98D2-093DAF7604B7}" destId="{463594A8-0C95-4AB7-8D30-954A9428B0AB}" srcOrd="0" destOrd="0" presId="urn:microsoft.com/office/officeart/2005/8/layout/radial6"/>
    <dgm:cxn modelId="{F6D652BC-6CBB-4B16-9FD1-422DCF138CDE}" type="presParOf" srcId="{503E2FFE-1B26-41D5-8A6D-0669053952F8}" destId="{774671DA-33EC-4D96-850E-374AD766A9DB}" srcOrd="0" destOrd="0" presId="urn:microsoft.com/office/officeart/2005/8/layout/radial6"/>
    <dgm:cxn modelId="{322B6243-4124-4183-99C3-28B9A81A46F0}" type="presParOf" srcId="{503E2FFE-1B26-41D5-8A6D-0669053952F8}" destId="{E6325E6D-A745-4E93-BAB4-1F7C6B45526B}" srcOrd="1" destOrd="0" presId="urn:microsoft.com/office/officeart/2005/8/layout/radial6"/>
    <dgm:cxn modelId="{D8D1251B-CE64-4439-9987-747988BCDDEC}" type="presParOf" srcId="{503E2FFE-1B26-41D5-8A6D-0669053952F8}" destId="{8BD0B666-6BAA-4A55-87E0-2196FC0EC738}" srcOrd="2" destOrd="0" presId="urn:microsoft.com/office/officeart/2005/8/layout/radial6"/>
    <dgm:cxn modelId="{1A0E1694-87E8-4C6C-9E32-96DFDFE75339}" type="presParOf" srcId="{503E2FFE-1B26-41D5-8A6D-0669053952F8}" destId="{DA964179-828E-41BC-B341-1A90097C43B6}" srcOrd="3" destOrd="0" presId="urn:microsoft.com/office/officeart/2005/8/layout/radial6"/>
    <dgm:cxn modelId="{600A936D-1A75-4E86-8ED2-D9DE7785C2DE}" type="presParOf" srcId="{503E2FFE-1B26-41D5-8A6D-0669053952F8}" destId="{BD97F443-5249-4099-AF56-A7B6CDECE0CD}" srcOrd="4" destOrd="0" presId="urn:microsoft.com/office/officeart/2005/8/layout/radial6"/>
    <dgm:cxn modelId="{B1CD762E-538D-42A8-ADB4-A202BB7484C3}" type="presParOf" srcId="{503E2FFE-1B26-41D5-8A6D-0669053952F8}" destId="{D5779FEB-9C7E-42E3-9CF6-B47AB1A78B8E}" srcOrd="5" destOrd="0" presId="urn:microsoft.com/office/officeart/2005/8/layout/radial6"/>
    <dgm:cxn modelId="{2DBB5240-650F-4B01-A7C7-16DF2298234A}" type="presParOf" srcId="{503E2FFE-1B26-41D5-8A6D-0669053952F8}" destId="{58D0C2CF-61BB-4F4B-9693-F19BD0F7FBB0}" srcOrd="6" destOrd="0" presId="urn:microsoft.com/office/officeart/2005/8/layout/radial6"/>
    <dgm:cxn modelId="{F3D53201-F88C-482B-A598-739FF33BDC40}" type="presParOf" srcId="{503E2FFE-1B26-41D5-8A6D-0669053952F8}" destId="{539136E8-C6ED-4D3A-A3B6-7A74B1F54713}" srcOrd="7" destOrd="0" presId="urn:microsoft.com/office/officeart/2005/8/layout/radial6"/>
    <dgm:cxn modelId="{CF8D3932-2CCA-4C7D-A8CF-698CD20458CE}" type="presParOf" srcId="{503E2FFE-1B26-41D5-8A6D-0669053952F8}" destId="{5B432BB5-5339-4184-97E2-E12B2411A9B4}" srcOrd="8" destOrd="0" presId="urn:microsoft.com/office/officeart/2005/8/layout/radial6"/>
    <dgm:cxn modelId="{C76F5ABA-9C30-483D-A717-94DA46A04FBF}" type="presParOf" srcId="{503E2FFE-1B26-41D5-8A6D-0669053952F8}" destId="{E2155CBA-0AA3-480D-A672-A8261E7BB63A}" srcOrd="9" destOrd="0" presId="urn:microsoft.com/office/officeart/2005/8/layout/radial6"/>
    <dgm:cxn modelId="{64493387-7C90-4DA8-A076-165872ADC860}" type="presParOf" srcId="{503E2FFE-1B26-41D5-8A6D-0669053952F8}" destId="{52212F1B-246A-4980-8457-757CAD8933C5}" srcOrd="10" destOrd="0" presId="urn:microsoft.com/office/officeart/2005/8/layout/radial6"/>
    <dgm:cxn modelId="{063E3DFC-A465-474A-9D65-0A346E4B299C}" type="presParOf" srcId="{503E2FFE-1B26-41D5-8A6D-0669053952F8}" destId="{A65D76C7-E1F2-4295-8EA6-2C8AA0206A92}" srcOrd="11" destOrd="0" presId="urn:microsoft.com/office/officeart/2005/8/layout/radial6"/>
    <dgm:cxn modelId="{7B6BC6F1-AEB3-449B-8687-A67A0B2BC115}" type="presParOf" srcId="{503E2FFE-1B26-41D5-8A6D-0669053952F8}" destId="{463594A8-0C95-4AB7-8D30-954A9428B0AB}"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9F0FD-FEDD-455B-A860-D85B3CD2482C}">
      <dsp:nvSpPr>
        <dsp:cNvPr id="0" name=""/>
        <dsp:cNvSpPr/>
      </dsp:nvSpPr>
      <dsp:spPr>
        <a:xfrm rot="5400000">
          <a:off x="3577125" y="133276"/>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C#</a:t>
          </a:r>
        </a:p>
      </dsp:txBody>
      <dsp:txXfrm rot="-5400000">
        <a:off x="3988084" y="319385"/>
        <a:ext cx="1226987" cy="1410329"/>
      </dsp:txXfrm>
    </dsp:sp>
    <dsp:sp modelId="{F548F9EF-83A4-4C86-927A-9C4621ABDF14}">
      <dsp:nvSpPr>
        <dsp:cNvPr id="0" name=""/>
        <dsp:cNvSpPr/>
      </dsp:nvSpPr>
      <dsp:spPr>
        <a:xfrm>
          <a:off x="5546942" y="409878"/>
          <a:ext cx="2286578" cy="1229343"/>
        </a:xfrm>
        <a:prstGeom prst="rect">
          <a:avLst/>
        </a:prstGeom>
        <a:noFill/>
        <a:ln>
          <a:noFill/>
        </a:ln>
        <a:effectLst/>
      </dsp:spPr>
      <dsp:style>
        <a:lnRef idx="0">
          <a:scrgbClr r="0" g="0" b="0"/>
        </a:lnRef>
        <a:fillRef idx="0">
          <a:scrgbClr r="0" g="0" b="0"/>
        </a:fillRef>
        <a:effectRef idx="0">
          <a:scrgbClr r="0" g="0" b="0"/>
        </a:effectRef>
        <a:fontRef idx="minor"/>
      </dsp:style>
    </dsp:sp>
    <dsp:sp modelId="{3BAD9196-1C01-44F3-8490-C55FF370E7DF}">
      <dsp:nvSpPr>
        <dsp:cNvPr id="0" name=""/>
        <dsp:cNvSpPr/>
      </dsp:nvSpPr>
      <dsp:spPr>
        <a:xfrm rot="5400000">
          <a:off x="1651973" y="133276"/>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2062932" y="319385"/>
        <a:ext cx="1226987" cy="1410329"/>
      </dsp:txXfrm>
    </dsp:sp>
    <dsp:sp modelId="{5A3C7DDB-CFE4-405C-B3F0-FFD5ACAC5279}">
      <dsp:nvSpPr>
        <dsp:cNvPr id="0" name=""/>
        <dsp:cNvSpPr/>
      </dsp:nvSpPr>
      <dsp:spPr>
        <a:xfrm rot="5400000">
          <a:off x="2610861" y="1872387"/>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Visual Studio</a:t>
          </a:r>
        </a:p>
      </dsp:txBody>
      <dsp:txXfrm rot="-5400000">
        <a:off x="3021820" y="2058496"/>
        <a:ext cx="1226987" cy="1410329"/>
      </dsp:txXfrm>
    </dsp:sp>
    <dsp:sp modelId="{0E46B45D-5624-4F05-8CB3-A731ABA2A704}">
      <dsp:nvSpPr>
        <dsp:cNvPr id="0" name=""/>
        <dsp:cNvSpPr/>
      </dsp:nvSpPr>
      <dsp:spPr>
        <a:xfrm>
          <a:off x="457461" y="2148989"/>
          <a:ext cx="2212818" cy="1229343"/>
        </a:xfrm>
        <a:prstGeom prst="rect">
          <a:avLst/>
        </a:prstGeom>
        <a:noFill/>
        <a:ln>
          <a:noFill/>
        </a:ln>
        <a:effectLst/>
      </dsp:spPr>
      <dsp:style>
        <a:lnRef idx="0">
          <a:scrgbClr r="0" g="0" b="0"/>
        </a:lnRef>
        <a:fillRef idx="0">
          <a:scrgbClr r="0" g="0" b="0"/>
        </a:fillRef>
        <a:effectRef idx="0">
          <a:scrgbClr r="0" g="0" b="0"/>
        </a:effectRef>
        <a:fontRef idx="minor"/>
      </dsp:style>
    </dsp:sp>
    <dsp:sp modelId="{11597596-4C3C-4800-8741-1B0EA1D22749}">
      <dsp:nvSpPr>
        <dsp:cNvPr id="0" name=""/>
        <dsp:cNvSpPr/>
      </dsp:nvSpPr>
      <dsp:spPr>
        <a:xfrm rot="5400000">
          <a:off x="4536012" y="1872387"/>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4946971" y="2058496"/>
        <a:ext cx="1226987" cy="1410329"/>
      </dsp:txXfrm>
    </dsp:sp>
    <dsp:sp modelId="{1D0A16EA-61E3-43B5-BFBD-458FCB01EA49}">
      <dsp:nvSpPr>
        <dsp:cNvPr id="0" name=""/>
        <dsp:cNvSpPr/>
      </dsp:nvSpPr>
      <dsp:spPr>
        <a:xfrm rot="5400000">
          <a:off x="3577125" y="3611498"/>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Azure MySQL</a:t>
          </a:r>
        </a:p>
      </dsp:txBody>
      <dsp:txXfrm rot="-5400000">
        <a:off x="3988084" y="3797607"/>
        <a:ext cx="1226987" cy="1410329"/>
      </dsp:txXfrm>
    </dsp:sp>
    <dsp:sp modelId="{1F585001-D31C-4B56-9504-BB0B954A4F4C}">
      <dsp:nvSpPr>
        <dsp:cNvPr id="0" name=""/>
        <dsp:cNvSpPr/>
      </dsp:nvSpPr>
      <dsp:spPr>
        <a:xfrm>
          <a:off x="5546942" y="3888100"/>
          <a:ext cx="2286578" cy="1229343"/>
        </a:xfrm>
        <a:prstGeom prst="rect">
          <a:avLst/>
        </a:prstGeom>
        <a:noFill/>
        <a:ln>
          <a:noFill/>
        </a:ln>
        <a:effectLst/>
      </dsp:spPr>
      <dsp:style>
        <a:lnRef idx="0">
          <a:scrgbClr r="0" g="0" b="0"/>
        </a:lnRef>
        <a:fillRef idx="0">
          <a:scrgbClr r="0" g="0" b="0"/>
        </a:fillRef>
        <a:effectRef idx="0">
          <a:scrgbClr r="0" g="0" b="0"/>
        </a:effectRef>
        <a:fontRef idx="minor"/>
      </dsp:style>
    </dsp:sp>
    <dsp:sp modelId="{D408A43F-A03B-466C-BE44-78D1F868923C}">
      <dsp:nvSpPr>
        <dsp:cNvPr id="0" name=""/>
        <dsp:cNvSpPr/>
      </dsp:nvSpPr>
      <dsp:spPr>
        <a:xfrm rot="5400000">
          <a:off x="1651973" y="3611498"/>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2062932" y="3797607"/>
        <a:ext cx="1226987" cy="141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9F0FD-FEDD-455B-A860-D85B3CD2482C}">
      <dsp:nvSpPr>
        <dsp:cNvPr id="0" name=""/>
        <dsp:cNvSpPr/>
      </dsp:nvSpPr>
      <dsp:spPr>
        <a:xfrm rot="5400000">
          <a:off x="3577125" y="133276"/>
          <a:ext cx="2048905" cy="1782547"/>
        </a:xfrm>
        <a:prstGeom prst="hexagon">
          <a:avLst>
            <a:gd name="adj" fmla="val 25000"/>
            <a:gd name="vf" fmla="val 115470"/>
          </a:avLst>
        </a:prstGeom>
        <a:solidFill>
          <a:srgbClr val="0078D7"/>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C#</a:t>
          </a:r>
        </a:p>
      </dsp:txBody>
      <dsp:txXfrm rot="-5400000">
        <a:off x="3988084" y="319385"/>
        <a:ext cx="1226987" cy="1410329"/>
      </dsp:txXfrm>
    </dsp:sp>
    <dsp:sp modelId="{F548F9EF-83A4-4C86-927A-9C4621ABDF14}">
      <dsp:nvSpPr>
        <dsp:cNvPr id="0" name=""/>
        <dsp:cNvSpPr/>
      </dsp:nvSpPr>
      <dsp:spPr>
        <a:xfrm>
          <a:off x="5546942" y="409878"/>
          <a:ext cx="2286578" cy="1229343"/>
        </a:xfrm>
        <a:prstGeom prst="rect">
          <a:avLst/>
        </a:prstGeom>
        <a:noFill/>
        <a:ln>
          <a:noFill/>
        </a:ln>
        <a:effectLst/>
      </dsp:spPr>
      <dsp:style>
        <a:lnRef idx="0">
          <a:scrgbClr r="0" g="0" b="0"/>
        </a:lnRef>
        <a:fillRef idx="0">
          <a:scrgbClr r="0" g="0" b="0"/>
        </a:fillRef>
        <a:effectRef idx="0">
          <a:scrgbClr r="0" g="0" b="0"/>
        </a:effectRef>
        <a:fontRef idx="minor"/>
      </dsp:style>
    </dsp:sp>
    <dsp:sp modelId="{3BAD9196-1C01-44F3-8490-C55FF370E7DF}">
      <dsp:nvSpPr>
        <dsp:cNvPr id="0" name=""/>
        <dsp:cNvSpPr/>
      </dsp:nvSpPr>
      <dsp:spPr>
        <a:xfrm rot="5400000">
          <a:off x="1651973" y="133276"/>
          <a:ext cx="2048905" cy="1782547"/>
        </a:xfrm>
        <a:prstGeom prst="hexagon">
          <a:avLst>
            <a:gd name="adj" fmla="val 25000"/>
            <a:gd name="vf" fmla="val 115470"/>
          </a:avLst>
        </a:prstGeom>
        <a:solidFill>
          <a:schemeClr val="accent2">
            <a:hueOff val="-2397774"/>
            <a:satOff val="-182"/>
            <a:lumOff val="5372"/>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2062932" y="319385"/>
        <a:ext cx="1226987" cy="1410329"/>
      </dsp:txXfrm>
    </dsp:sp>
    <dsp:sp modelId="{5A3C7DDB-CFE4-405C-B3F0-FFD5ACAC5279}">
      <dsp:nvSpPr>
        <dsp:cNvPr id="0" name=""/>
        <dsp:cNvSpPr/>
      </dsp:nvSpPr>
      <dsp:spPr>
        <a:xfrm rot="5400000">
          <a:off x="2610861" y="1872387"/>
          <a:ext cx="2048905" cy="1782547"/>
        </a:xfrm>
        <a:prstGeom prst="hexagon">
          <a:avLst>
            <a:gd name="adj" fmla="val 25000"/>
            <a:gd name="vf" fmla="val 115470"/>
          </a:avLst>
        </a:prstGeom>
        <a:solidFill>
          <a:srgbClr val="0078D7"/>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Visual Studio</a:t>
          </a:r>
        </a:p>
      </dsp:txBody>
      <dsp:txXfrm rot="-5400000">
        <a:off x="3021820" y="2058496"/>
        <a:ext cx="1226987" cy="1410329"/>
      </dsp:txXfrm>
    </dsp:sp>
    <dsp:sp modelId="{0E46B45D-5624-4F05-8CB3-A731ABA2A704}">
      <dsp:nvSpPr>
        <dsp:cNvPr id="0" name=""/>
        <dsp:cNvSpPr/>
      </dsp:nvSpPr>
      <dsp:spPr>
        <a:xfrm>
          <a:off x="457461" y="2148989"/>
          <a:ext cx="2212818" cy="1229343"/>
        </a:xfrm>
        <a:prstGeom prst="rect">
          <a:avLst/>
        </a:prstGeom>
        <a:noFill/>
        <a:ln>
          <a:noFill/>
        </a:ln>
        <a:effectLst/>
      </dsp:spPr>
      <dsp:style>
        <a:lnRef idx="0">
          <a:scrgbClr r="0" g="0" b="0"/>
        </a:lnRef>
        <a:fillRef idx="0">
          <a:scrgbClr r="0" g="0" b="0"/>
        </a:fillRef>
        <a:effectRef idx="0">
          <a:scrgbClr r="0" g="0" b="0"/>
        </a:effectRef>
        <a:fontRef idx="minor"/>
      </dsp:style>
    </dsp:sp>
    <dsp:sp modelId="{11597596-4C3C-4800-8741-1B0EA1D22749}">
      <dsp:nvSpPr>
        <dsp:cNvPr id="0" name=""/>
        <dsp:cNvSpPr/>
      </dsp:nvSpPr>
      <dsp:spPr>
        <a:xfrm rot="5400000">
          <a:off x="4536012" y="1872387"/>
          <a:ext cx="2048905" cy="1782547"/>
        </a:xfrm>
        <a:prstGeom prst="hexagon">
          <a:avLst>
            <a:gd name="adj" fmla="val 25000"/>
            <a:gd name="vf" fmla="val 115470"/>
          </a:avLst>
        </a:prstGeom>
        <a:solidFill>
          <a:schemeClr val="accent2">
            <a:hueOff val="-7193323"/>
            <a:satOff val="-547"/>
            <a:lumOff val="16117"/>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4946971" y="2058496"/>
        <a:ext cx="1226987" cy="1410329"/>
      </dsp:txXfrm>
    </dsp:sp>
    <dsp:sp modelId="{1D0A16EA-61E3-43B5-BFBD-458FCB01EA49}">
      <dsp:nvSpPr>
        <dsp:cNvPr id="0" name=""/>
        <dsp:cNvSpPr/>
      </dsp:nvSpPr>
      <dsp:spPr>
        <a:xfrm rot="5400000">
          <a:off x="3577125" y="3611498"/>
          <a:ext cx="2048905" cy="1782547"/>
        </a:xfrm>
        <a:prstGeom prst="hexagon">
          <a:avLst>
            <a:gd name="adj" fmla="val 25000"/>
            <a:gd name="vf" fmla="val 115470"/>
          </a:avLst>
        </a:prstGeom>
        <a:solidFill>
          <a:schemeClr val="accent2">
            <a:hueOff val="-9591096"/>
            <a:satOff val="-729"/>
            <a:lumOff val="21489"/>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Local MySQL</a:t>
          </a:r>
        </a:p>
      </dsp:txBody>
      <dsp:txXfrm rot="-5400000">
        <a:off x="3988084" y="3797607"/>
        <a:ext cx="1226987" cy="1410329"/>
      </dsp:txXfrm>
    </dsp:sp>
    <dsp:sp modelId="{1F585001-D31C-4B56-9504-BB0B954A4F4C}">
      <dsp:nvSpPr>
        <dsp:cNvPr id="0" name=""/>
        <dsp:cNvSpPr/>
      </dsp:nvSpPr>
      <dsp:spPr>
        <a:xfrm>
          <a:off x="5546942" y="3888100"/>
          <a:ext cx="2286578" cy="1229343"/>
        </a:xfrm>
        <a:prstGeom prst="rect">
          <a:avLst/>
        </a:prstGeom>
        <a:noFill/>
        <a:ln>
          <a:noFill/>
        </a:ln>
        <a:effectLst/>
      </dsp:spPr>
      <dsp:style>
        <a:lnRef idx="0">
          <a:scrgbClr r="0" g="0" b="0"/>
        </a:lnRef>
        <a:fillRef idx="0">
          <a:scrgbClr r="0" g="0" b="0"/>
        </a:fillRef>
        <a:effectRef idx="0">
          <a:scrgbClr r="0" g="0" b="0"/>
        </a:effectRef>
        <a:fontRef idx="minor"/>
      </dsp:style>
    </dsp:sp>
    <dsp:sp modelId="{D408A43F-A03B-466C-BE44-78D1F868923C}">
      <dsp:nvSpPr>
        <dsp:cNvPr id="0" name=""/>
        <dsp:cNvSpPr/>
      </dsp:nvSpPr>
      <dsp:spPr>
        <a:xfrm rot="5400000">
          <a:off x="1651973" y="3611498"/>
          <a:ext cx="2048905" cy="1782547"/>
        </a:xfrm>
        <a:prstGeom prst="hexagon">
          <a:avLst>
            <a:gd name="adj" fmla="val 25000"/>
            <a:gd name="vf" fmla="val 115470"/>
          </a:avLst>
        </a:prstGeom>
        <a:solidFill>
          <a:schemeClr val="accent2">
            <a:hueOff val="-11988871"/>
            <a:satOff val="-911"/>
            <a:lumOff val="26861"/>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2062932" y="3797607"/>
        <a:ext cx="1226987" cy="14103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9F0FD-FEDD-455B-A860-D85B3CD2482C}">
      <dsp:nvSpPr>
        <dsp:cNvPr id="0" name=""/>
        <dsp:cNvSpPr/>
      </dsp:nvSpPr>
      <dsp:spPr>
        <a:xfrm rot="5400000">
          <a:off x="3577125" y="133276"/>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C#</a:t>
          </a:r>
        </a:p>
      </dsp:txBody>
      <dsp:txXfrm rot="-5400000">
        <a:off x="3988084" y="319385"/>
        <a:ext cx="1226987" cy="1410329"/>
      </dsp:txXfrm>
    </dsp:sp>
    <dsp:sp modelId="{F548F9EF-83A4-4C86-927A-9C4621ABDF14}">
      <dsp:nvSpPr>
        <dsp:cNvPr id="0" name=""/>
        <dsp:cNvSpPr/>
      </dsp:nvSpPr>
      <dsp:spPr>
        <a:xfrm>
          <a:off x="5546942" y="409878"/>
          <a:ext cx="2286578" cy="1229343"/>
        </a:xfrm>
        <a:prstGeom prst="rect">
          <a:avLst/>
        </a:prstGeom>
        <a:noFill/>
        <a:ln>
          <a:noFill/>
        </a:ln>
        <a:effectLst/>
      </dsp:spPr>
      <dsp:style>
        <a:lnRef idx="0">
          <a:scrgbClr r="0" g="0" b="0"/>
        </a:lnRef>
        <a:fillRef idx="0">
          <a:scrgbClr r="0" g="0" b="0"/>
        </a:fillRef>
        <a:effectRef idx="0">
          <a:scrgbClr r="0" g="0" b="0"/>
        </a:effectRef>
        <a:fontRef idx="minor"/>
      </dsp:style>
    </dsp:sp>
    <dsp:sp modelId="{3BAD9196-1C01-44F3-8490-C55FF370E7DF}">
      <dsp:nvSpPr>
        <dsp:cNvPr id="0" name=""/>
        <dsp:cNvSpPr/>
      </dsp:nvSpPr>
      <dsp:spPr>
        <a:xfrm rot="5400000">
          <a:off x="1651973" y="133276"/>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2062932" y="319385"/>
        <a:ext cx="1226987" cy="1410329"/>
      </dsp:txXfrm>
    </dsp:sp>
    <dsp:sp modelId="{5A3C7DDB-CFE4-405C-B3F0-FFD5ACAC5279}">
      <dsp:nvSpPr>
        <dsp:cNvPr id="0" name=""/>
        <dsp:cNvSpPr/>
      </dsp:nvSpPr>
      <dsp:spPr>
        <a:xfrm rot="5400000">
          <a:off x="2610861" y="1872387"/>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Visual Studio</a:t>
          </a:r>
        </a:p>
      </dsp:txBody>
      <dsp:txXfrm rot="-5400000">
        <a:off x="3021820" y="2058496"/>
        <a:ext cx="1226987" cy="1410329"/>
      </dsp:txXfrm>
    </dsp:sp>
    <dsp:sp modelId="{0E46B45D-5624-4F05-8CB3-A731ABA2A704}">
      <dsp:nvSpPr>
        <dsp:cNvPr id="0" name=""/>
        <dsp:cNvSpPr/>
      </dsp:nvSpPr>
      <dsp:spPr>
        <a:xfrm>
          <a:off x="457461" y="2148989"/>
          <a:ext cx="2212818" cy="1229343"/>
        </a:xfrm>
        <a:prstGeom prst="rect">
          <a:avLst/>
        </a:prstGeom>
        <a:noFill/>
        <a:ln>
          <a:noFill/>
        </a:ln>
        <a:effectLst/>
      </dsp:spPr>
      <dsp:style>
        <a:lnRef idx="0">
          <a:scrgbClr r="0" g="0" b="0"/>
        </a:lnRef>
        <a:fillRef idx="0">
          <a:scrgbClr r="0" g="0" b="0"/>
        </a:fillRef>
        <a:effectRef idx="0">
          <a:scrgbClr r="0" g="0" b="0"/>
        </a:effectRef>
        <a:fontRef idx="minor"/>
      </dsp:style>
    </dsp:sp>
    <dsp:sp modelId="{11597596-4C3C-4800-8741-1B0EA1D22749}">
      <dsp:nvSpPr>
        <dsp:cNvPr id="0" name=""/>
        <dsp:cNvSpPr/>
      </dsp:nvSpPr>
      <dsp:spPr>
        <a:xfrm rot="5400000">
          <a:off x="4536012" y="1872387"/>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4946971" y="2058496"/>
        <a:ext cx="1226987" cy="1410329"/>
      </dsp:txXfrm>
    </dsp:sp>
    <dsp:sp modelId="{1D0A16EA-61E3-43B5-BFBD-458FCB01EA49}">
      <dsp:nvSpPr>
        <dsp:cNvPr id="0" name=""/>
        <dsp:cNvSpPr/>
      </dsp:nvSpPr>
      <dsp:spPr>
        <a:xfrm rot="5400000">
          <a:off x="3577125" y="3611498"/>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Azure MySQL</a:t>
          </a:r>
        </a:p>
      </dsp:txBody>
      <dsp:txXfrm rot="-5400000">
        <a:off x="3988084" y="3797607"/>
        <a:ext cx="1226987" cy="1410329"/>
      </dsp:txXfrm>
    </dsp:sp>
    <dsp:sp modelId="{1F585001-D31C-4B56-9504-BB0B954A4F4C}">
      <dsp:nvSpPr>
        <dsp:cNvPr id="0" name=""/>
        <dsp:cNvSpPr/>
      </dsp:nvSpPr>
      <dsp:spPr>
        <a:xfrm>
          <a:off x="5546942" y="3888100"/>
          <a:ext cx="2286578" cy="1229343"/>
        </a:xfrm>
        <a:prstGeom prst="rect">
          <a:avLst/>
        </a:prstGeom>
        <a:noFill/>
        <a:ln>
          <a:noFill/>
        </a:ln>
        <a:effectLst/>
      </dsp:spPr>
      <dsp:style>
        <a:lnRef idx="0">
          <a:scrgbClr r="0" g="0" b="0"/>
        </a:lnRef>
        <a:fillRef idx="0">
          <a:scrgbClr r="0" g="0" b="0"/>
        </a:fillRef>
        <a:effectRef idx="0">
          <a:scrgbClr r="0" g="0" b="0"/>
        </a:effectRef>
        <a:fontRef idx="minor"/>
      </dsp:style>
    </dsp:sp>
    <dsp:sp modelId="{D408A43F-A03B-466C-BE44-78D1F868923C}">
      <dsp:nvSpPr>
        <dsp:cNvPr id="0" name=""/>
        <dsp:cNvSpPr/>
      </dsp:nvSpPr>
      <dsp:spPr>
        <a:xfrm rot="5400000">
          <a:off x="1651973" y="3611498"/>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2062932" y="3797607"/>
        <a:ext cx="1226987" cy="14103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9F0FD-FEDD-455B-A860-D85B3CD2482C}">
      <dsp:nvSpPr>
        <dsp:cNvPr id="0" name=""/>
        <dsp:cNvSpPr/>
      </dsp:nvSpPr>
      <dsp:spPr>
        <a:xfrm rot="5400000">
          <a:off x="3577125" y="133276"/>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C#</a:t>
          </a:r>
        </a:p>
      </dsp:txBody>
      <dsp:txXfrm rot="-5400000">
        <a:off x="3988084" y="319385"/>
        <a:ext cx="1226987" cy="1410329"/>
      </dsp:txXfrm>
    </dsp:sp>
    <dsp:sp modelId="{F548F9EF-83A4-4C86-927A-9C4621ABDF14}">
      <dsp:nvSpPr>
        <dsp:cNvPr id="0" name=""/>
        <dsp:cNvSpPr/>
      </dsp:nvSpPr>
      <dsp:spPr>
        <a:xfrm>
          <a:off x="5546942" y="409878"/>
          <a:ext cx="2286578" cy="1229343"/>
        </a:xfrm>
        <a:prstGeom prst="rect">
          <a:avLst/>
        </a:prstGeom>
        <a:noFill/>
        <a:ln>
          <a:noFill/>
        </a:ln>
        <a:effectLst/>
      </dsp:spPr>
      <dsp:style>
        <a:lnRef idx="0">
          <a:scrgbClr r="0" g="0" b="0"/>
        </a:lnRef>
        <a:fillRef idx="0">
          <a:scrgbClr r="0" g="0" b="0"/>
        </a:fillRef>
        <a:effectRef idx="0">
          <a:scrgbClr r="0" g="0" b="0"/>
        </a:effectRef>
        <a:fontRef idx="minor"/>
      </dsp:style>
    </dsp:sp>
    <dsp:sp modelId="{3BAD9196-1C01-44F3-8490-C55FF370E7DF}">
      <dsp:nvSpPr>
        <dsp:cNvPr id="0" name=""/>
        <dsp:cNvSpPr/>
      </dsp:nvSpPr>
      <dsp:spPr>
        <a:xfrm rot="5400000">
          <a:off x="1651973" y="133276"/>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2062932" y="319385"/>
        <a:ext cx="1226987" cy="1410329"/>
      </dsp:txXfrm>
    </dsp:sp>
    <dsp:sp modelId="{5A3C7DDB-CFE4-405C-B3F0-FFD5ACAC5279}">
      <dsp:nvSpPr>
        <dsp:cNvPr id="0" name=""/>
        <dsp:cNvSpPr/>
      </dsp:nvSpPr>
      <dsp:spPr>
        <a:xfrm rot="5400000">
          <a:off x="2610861" y="1872387"/>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Visual Studio</a:t>
          </a:r>
        </a:p>
      </dsp:txBody>
      <dsp:txXfrm rot="-5400000">
        <a:off x="3021820" y="2058496"/>
        <a:ext cx="1226987" cy="1410329"/>
      </dsp:txXfrm>
    </dsp:sp>
    <dsp:sp modelId="{0E46B45D-5624-4F05-8CB3-A731ABA2A704}">
      <dsp:nvSpPr>
        <dsp:cNvPr id="0" name=""/>
        <dsp:cNvSpPr/>
      </dsp:nvSpPr>
      <dsp:spPr>
        <a:xfrm>
          <a:off x="457461" y="2148989"/>
          <a:ext cx="2212818" cy="1229343"/>
        </a:xfrm>
        <a:prstGeom prst="rect">
          <a:avLst/>
        </a:prstGeom>
        <a:noFill/>
        <a:ln>
          <a:noFill/>
        </a:ln>
        <a:effectLst/>
      </dsp:spPr>
      <dsp:style>
        <a:lnRef idx="0">
          <a:scrgbClr r="0" g="0" b="0"/>
        </a:lnRef>
        <a:fillRef idx="0">
          <a:scrgbClr r="0" g="0" b="0"/>
        </a:fillRef>
        <a:effectRef idx="0">
          <a:scrgbClr r="0" g="0" b="0"/>
        </a:effectRef>
        <a:fontRef idx="minor"/>
      </dsp:style>
    </dsp:sp>
    <dsp:sp modelId="{11597596-4C3C-4800-8741-1B0EA1D22749}">
      <dsp:nvSpPr>
        <dsp:cNvPr id="0" name=""/>
        <dsp:cNvSpPr/>
      </dsp:nvSpPr>
      <dsp:spPr>
        <a:xfrm rot="5400000">
          <a:off x="4536012" y="1872387"/>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4946971" y="2058496"/>
        <a:ext cx="1226987" cy="1410329"/>
      </dsp:txXfrm>
    </dsp:sp>
    <dsp:sp modelId="{1D0A16EA-61E3-43B5-BFBD-458FCB01EA49}">
      <dsp:nvSpPr>
        <dsp:cNvPr id="0" name=""/>
        <dsp:cNvSpPr/>
      </dsp:nvSpPr>
      <dsp:spPr>
        <a:xfrm rot="5400000">
          <a:off x="3577125" y="3611498"/>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sp3d extrusionH="28000" prstMaterial="matte"/>
        </a:bodyPr>
        <a:lstStyle/>
        <a:p>
          <a:pPr marL="0" lvl="0" indent="0" algn="ctr" defTabSz="1111250">
            <a:lnSpc>
              <a:spcPct val="90000"/>
            </a:lnSpc>
            <a:spcBef>
              <a:spcPct val="0"/>
            </a:spcBef>
            <a:spcAft>
              <a:spcPct val="35000"/>
            </a:spcAft>
            <a:buNone/>
          </a:pPr>
          <a:r>
            <a:rPr lang="en-US" sz="2500" kern="1200" dirty="0"/>
            <a:t>Azure MySQL</a:t>
          </a:r>
        </a:p>
      </dsp:txBody>
      <dsp:txXfrm rot="-5400000">
        <a:off x="3988084" y="3797607"/>
        <a:ext cx="1226987" cy="1410329"/>
      </dsp:txXfrm>
    </dsp:sp>
    <dsp:sp modelId="{1F585001-D31C-4B56-9504-BB0B954A4F4C}">
      <dsp:nvSpPr>
        <dsp:cNvPr id="0" name=""/>
        <dsp:cNvSpPr/>
      </dsp:nvSpPr>
      <dsp:spPr>
        <a:xfrm>
          <a:off x="5546942" y="3888100"/>
          <a:ext cx="2286578" cy="1229343"/>
        </a:xfrm>
        <a:prstGeom prst="rect">
          <a:avLst/>
        </a:prstGeom>
        <a:noFill/>
        <a:ln>
          <a:noFill/>
        </a:ln>
        <a:effectLst/>
      </dsp:spPr>
      <dsp:style>
        <a:lnRef idx="0">
          <a:scrgbClr r="0" g="0" b="0"/>
        </a:lnRef>
        <a:fillRef idx="0">
          <a:scrgbClr r="0" g="0" b="0"/>
        </a:fillRef>
        <a:effectRef idx="0">
          <a:scrgbClr r="0" g="0" b="0"/>
        </a:effectRef>
        <a:fontRef idx="minor"/>
      </dsp:style>
    </dsp:sp>
    <dsp:sp modelId="{D408A43F-A03B-466C-BE44-78D1F868923C}">
      <dsp:nvSpPr>
        <dsp:cNvPr id="0" name=""/>
        <dsp:cNvSpPr/>
      </dsp:nvSpPr>
      <dsp:spPr>
        <a:xfrm rot="5400000">
          <a:off x="1651973" y="3611498"/>
          <a:ext cx="2048905" cy="1782547"/>
        </a:xfrm>
        <a:prstGeom prst="hexagon">
          <a:avLst>
            <a:gd name="adj" fmla="val 25000"/>
            <a:gd name="vf" fmla="val 11547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sp3d extrusionH="28000" prstMaterial="matte"/>
        </a:bodyPr>
        <a:lstStyle/>
        <a:p>
          <a:pPr marL="0" lvl="0" indent="0" algn="ctr" defTabSz="1600200">
            <a:lnSpc>
              <a:spcPct val="90000"/>
            </a:lnSpc>
            <a:spcBef>
              <a:spcPct val="0"/>
            </a:spcBef>
            <a:spcAft>
              <a:spcPct val="35000"/>
            </a:spcAft>
            <a:buNone/>
          </a:pPr>
          <a:endParaRPr lang="en-US" sz="3600" kern="1200"/>
        </a:p>
      </dsp:txBody>
      <dsp:txXfrm rot="-5400000">
        <a:off x="2062932" y="3797607"/>
        <a:ext cx="1226987" cy="14103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594A8-0C95-4AB7-8D30-954A9428B0AB}">
      <dsp:nvSpPr>
        <dsp:cNvPr id="0" name=""/>
        <dsp:cNvSpPr/>
      </dsp:nvSpPr>
      <dsp:spPr>
        <a:xfrm>
          <a:off x="2058506" y="660003"/>
          <a:ext cx="4399023" cy="4399023"/>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155CBA-0AA3-480D-A672-A8261E7BB63A}">
      <dsp:nvSpPr>
        <dsp:cNvPr id="0" name=""/>
        <dsp:cNvSpPr/>
      </dsp:nvSpPr>
      <dsp:spPr>
        <a:xfrm>
          <a:off x="2058506" y="660003"/>
          <a:ext cx="4399023" cy="4399023"/>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D0C2CF-61BB-4F4B-9693-F19BD0F7FBB0}">
      <dsp:nvSpPr>
        <dsp:cNvPr id="0" name=""/>
        <dsp:cNvSpPr/>
      </dsp:nvSpPr>
      <dsp:spPr>
        <a:xfrm>
          <a:off x="2058506" y="660003"/>
          <a:ext cx="4399023" cy="4399023"/>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964179-828E-41BC-B341-1A90097C43B6}">
      <dsp:nvSpPr>
        <dsp:cNvPr id="0" name=""/>
        <dsp:cNvSpPr/>
      </dsp:nvSpPr>
      <dsp:spPr>
        <a:xfrm>
          <a:off x="2058506" y="660003"/>
          <a:ext cx="4399023" cy="4399023"/>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4671DA-33EC-4D96-850E-374AD766A9DB}">
      <dsp:nvSpPr>
        <dsp:cNvPr id="0" name=""/>
        <dsp:cNvSpPr/>
      </dsp:nvSpPr>
      <dsp:spPr>
        <a:xfrm>
          <a:off x="3245491" y="1846988"/>
          <a:ext cx="2025053" cy="2025053"/>
        </a:xfrm>
        <a:prstGeom prst="ellipse">
          <a:avLst/>
        </a:prstGeom>
        <a:solidFill>
          <a:srgbClr val="0070C0"/>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de-DE" sz="4100" kern="1200" dirty="0"/>
            <a:t>Azure</a:t>
          </a:r>
          <a:endParaRPr lang="en-US" sz="4100" kern="1200" dirty="0"/>
        </a:p>
      </dsp:txBody>
      <dsp:txXfrm>
        <a:off x="3542053" y="2143550"/>
        <a:ext cx="1431929" cy="1431929"/>
      </dsp:txXfrm>
    </dsp:sp>
    <dsp:sp modelId="{E6325E6D-A745-4E93-BAB4-1F7C6B45526B}">
      <dsp:nvSpPr>
        <dsp:cNvPr id="0" name=""/>
        <dsp:cNvSpPr/>
      </dsp:nvSpPr>
      <dsp:spPr>
        <a:xfrm>
          <a:off x="3549249" y="2266"/>
          <a:ext cx="1417537" cy="1417537"/>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de-DE" sz="3900" kern="1200" dirty="0"/>
            <a:t>?</a:t>
          </a:r>
          <a:endParaRPr lang="en-US" sz="3900" kern="1200" dirty="0"/>
        </a:p>
      </dsp:txBody>
      <dsp:txXfrm>
        <a:off x="3756842" y="209859"/>
        <a:ext cx="1002351" cy="1002351"/>
      </dsp:txXfrm>
    </dsp:sp>
    <dsp:sp modelId="{BD97F443-5249-4099-AF56-A7B6CDECE0CD}">
      <dsp:nvSpPr>
        <dsp:cNvPr id="0" name=""/>
        <dsp:cNvSpPr/>
      </dsp:nvSpPr>
      <dsp:spPr>
        <a:xfrm>
          <a:off x="5697729" y="2150746"/>
          <a:ext cx="1417537" cy="1417537"/>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de-DE" sz="3900" kern="1200" dirty="0"/>
            <a:t>?</a:t>
          </a:r>
          <a:endParaRPr lang="en-US" sz="3900" kern="1200" dirty="0"/>
        </a:p>
      </dsp:txBody>
      <dsp:txXfrm>
        <a:off x="5905322" y="2358339"/>
        <a:ext cx="1002351" cy="1002351"/>
      </dsp:txXfrm>
    </dsp:sp>
    <dsp:sp modelId="{539136E8-C6ED-4D3A-A3B6-7A74B1F54713}">
      <dsp:nvSpPr>
        <dsp:cNvPr id="0" name=""/>
        <dsp:cNvSpPr/>
      </dsp:nvSpPr>
      <dsp:spPr>
        <a:xfrm>
          <a:off x="3549249" y="4299227"/>
          <a:ext cx="1417537" cy="1417537"/>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de-DE" sz="3900" kern="1200" dirty="0"/>
            <a:t>?</a:t>
          </a:r>
          <a:endParaRPr lang="en-US" sz="3900" kern="1200" dirty="0"/>
        </a:p>
      </dsp:txBody>
      <dsp:txXfrm>
        <a:off x="3756842" y="4506820"/>
        <a:ext cx="1002351" cy="1002351"/>
      </dsp:txXfrm>
    </dsp:sp>
    <dsp:sp modelId="{52212F1B-246A-4980-8457-757CAD8933C5}">
      <dsp:nvSpPr>
        <dsp:cNvPr id="0" name=""/>
        <dsp:cNvSpPr/>
      </dsp:nvSpPr>
      <dsp:spPr>
        <a:xfrm>
          <a:off x="1400768" y="2150746"/>
          <a:ext cx="1417537" cy="1417537"/>
        </a:xfrm>
        <a:prstGeom prst="ellipse">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de-DE" sz="3900" kern="1200" dirty="0"/>
            <a:t>?</a:t>
          </a:r>
          <a:endParaRPr lang="en-US" sz="3900" kern="1200" dirty="0"/>
        </a:p>
      </dsp:txBody>
      <dsp:txXfrm>
        <a:off x="1608361" y="2358339"/>
        <a:ext cx="1002351" cy="100235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8/18/2017 10:16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8/18/2017 10:16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BEF8653-95E7-446A-B864-5CA2249D3BB7}" type="datetime8">
              <a:rPr lang="en-US" smtClean="0"/>
              <a:t>8/18/2017 10:16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795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824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2D2B2F6-10A8-44AC-A296-7AC07D9612A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2846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57AA3956-868B-4200-9482-2B872CEA5530}" type="datetime8">
              <a:rPr lang="en-US" smtClean="0">
                <a:solidFill>
                  <a:prstClr val="black"/>
                </a:solidFill>
              </a:rPr>
              <a:t>8/18/2017 10:16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2C52CFDC-D2D5-4B9F-BA75-89F771E01A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166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srgbClr val="505050"/>
                </a:solidFill>
              </a:rPr>
              <a:pPr/>
              <a:t>4</a:t>
            </a:fld>
            <a:endParaRPr lang="en-US" dirty="0">
              <a:solidFill>
                <a:srgbClr val="505050"/>
              </a:solidFill>
            </a:endParaRPr>
          </a:p>
        </p:txBody>
      </p:sp>
      <p:sp>
        <p:nvSpPr>
          <p:cNvPr id="7" name="Slide Image Placeholder 6"/>
          <p:cNvSpPr>
            <a:spLocks noGrp="1" noRot="1" noChangeAspect="1"/>
          </p:cNvSpPr>
          <p:nvPr>
            <p:ph type="sldImg"/>
          </p:nvPr>
        </p:nvSpPr>
        <p:spPr>
          <a:xfrm>
            <a:off x="3616325" y="233363"/>
            <a:ext cx="3244850" cy="1825625"/>
          </a:xfrm>
        </p:spPr>
      </p:sp>
    </p:spTree>
    <p:extLst>
      <p:ext uri="{BB962C8B-B14F-4D97-AF65-F5344CB8AC3E}">
        <p14:creationId xmlns:p14="http://schemas.microsoft.com/office/powerpoint/2010/main" val="2850284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5732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737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9</a:t>
            </a:fld>
            <a:endParaRPr lang="en-US"/>
          </a:p>
        </p:txBody>
      </p:sp>
    </p:spTree>
    <p:extLst>
      <p:ext uri="{BB962C8B-B14F-4D97-AF65-F5344CB8AC3E}">
        <p14:creationId xmlns:p14="http://schemas.microsoft.com/office/powerpoint/2010/main" val="354866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757238"/>
            <a:ext cx="6719887" cy="37798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defTabSz="986002">
              <a:defRPr/>
            </a:pPr>
            <a:fld id="{8B263312-38AA-4E1E-B2B5-0F8F122B24FE}" type="slidenum">
              <a:rPr lang="en-US">
                <a:solidFill>
                  <a:prstClr val="black"/>
                </a:solidFill>
                <a:latin typeface="Segoe UI" pitchFamily="34" charset="0"/>
              </a:rPr>
              <a:pPr defTabSz="986002">
                <a:defRPr/>
              </a:pPr>
              <a:t>12</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705330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73" fontAlgn="base">
              <a:lnSpc>
                <a:spcPct val="90000"/>
              </a:lnSpc>
              <a:spcBef>
                <a:spcPts val="1057"/>
              </a:spcBef>
              <a:buSzPct val="90000"/>
              <a:defRPr/>
            </a:pPr>
            <a:endParaRPr lang="en-US" baseline="0" dirty="0">
              <a:solidFill>
                <a:srgbClr val="44546A"/>
              </a:solidFill>
            </a:endParaRPr>
          </a:p>
        </p:txBody>
      </p:sp>
      <p:sp>
        <p:nvSpPr>
          <p:cNvPr id="4" name="Slide Number Placeholder 3"/>
          <p:cNvSpPr>
            <a:spLocks noGrp="1"/>
          </p:cNvSpPr>
          <p:nvPr>
            <p:ph type="sldNum" sz="quarter" idx="10"/>
          </p:nvPr>
        </p:nvSpPr>
        <p:spPr/>
        <p:txBody>
          <a:bodyPr/>
          <a:lstStyle/>
          <a:p>
            <a:fld id="{A15C472B-0BE7-420F-A37B-44BBF15E7929}" type="slidenum">
              <a:rPr lang="en-US" smtClean="0"/>
              <a:t>13</a:t>
            </a:fld>
            <a:endParaRPr lang="en-US"/>
          </a:p>
        </p:txBody>
      </p:sp>
    </p:spTree>
    <p:extLst>
      <p:ext uri="{BB962C8B-B14F-4D97-AF65-F5344CB8AC3E}">
        <p14:creationId xmlns:p14="http://schemas.microsoft.com/office/powerpoint/2010/main" val="322017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6B0C7B0-64E2-463E-B697-FFFB5B3E9C13}" type="datetime1">
              <a:rPr lang="en-US" smtClean="0"/>
              <a:t>8/18/2017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373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19240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5138" y="296898"/>
            <a:ext cx="11506200" cy="626023"/>
          </a:xfrm>
        </p:spPr>
        <p:txBody>
          <a:bodyPr lIns="0" tIns="0" rIns="0" bIns="0" anchor="t" anchorCtr="0"/>
          <a:lstStyle>
            <a:lvl1pPr>
              <a:defRPr sz="4520">
                <a:solidFill>
                  <a:schemeClr val="bg1"/>
                </a:solidFill>
              </a:defRPr>
            </a:lvl1pPr>
          </a:lstStyle>
          <a:p>
            <a:r>
              <a:rPr lang="en-US" dirty="0"/>
              <a:t>Click to edit Master title style</a:t>
            </a:r>
          </a:p>
        </p:txBody>
      </p:sp>
      <p:sp>
        <p:nvSpPr>
          <p:cNvPr id="8" name="Text Placeholder 7"/>
          <p:cNvSpPr>
            <a:spLocks noGrp="1"/>
          </p:cNvSpPr>
          <p:nvPr>
            <p:ph type="body" sz="quarter" idx="10"/>
          </p:nvPr>
        </p:nvSpPr>
        <p:spPr>
          <a:xfrm>
            <a:off x="465139" y="981598"/>
            <a:ext cx="8328025" cy="288934"/>
          </a:xfrm>
        </p:spPr>
        <p:txBody>
          <a:bodyPr lIns="0" tIns="0" rIns="0" bIns="0"/>
          <a:lstStyle>
            <a:lvl1pPr marL="0" indent="0" algn="l" defTabSz="810710" rtl="0" eaLnBrk="1" latinLnBrk="0" hangingPunct="1">
              <a:lnSpc>
                <a:spcPct val="90000"/>
              </a:lnSpc>
              <a:spcBef>
                <a:spcPct val="0"/>
              </a:spcBef>
              <a:buNone/>
              <a:defRPr lang="en-US" sz="2086" b="0" kern="1200" cap="none" spc="0" baseline="0" dirty="0" smtClean="0">
                <a:ln w="3175">
                  <a:noFill/>
                </a:ln>
                <a:solidFill>
                  <a:schemeClr val="bg1"/>
                </a:solidFill>
                <a:effectLst/>
                <a:latin typeface="+mj-lt"/>
                <a:ea typeface="+mn-ea"/>
                <a:cs typeface="Segoe UI" pitchFamily="34" charset="0"/>
              </a:defRPr>
            </a:lvl1pPr>
            <a:lvl2pPr marL="0" indent="0" algn="l" defTabSz="810710" rtl="0" eaLnBrk="1" latinLnBrk="0" hangingPunct="1">
              <a:lnSpc>
                <a:spcPct val="90000"/>
              </a:lnSpc>
              <a:spcBef>
                <a:spcPct val="0"/>
              </a:spcBef>
              <a:buNone/>
              <a:defRPr lang="en-US" sz="2086" b="0" kern="1200" cap="none" spc="0" baseline="0" dirty="0" smtClean="0">
                <a:ln w="3175">
                  <a:noFill/>
                </a:ln>
                <a:solidFill>
                  <a:schemeClr val="tx1"/>
                </a:solidFill>
                <a:effectLst/>
                <a:latin typeface="+mj-lt"/>
                <a:ea typeface="+mn-ea"/>
                <a:cs typeface="Segoe UI" pitchFamily="34" charset="0"/>
              </a:defRPr>
            </a:lvl2pPr>
            <a:lvl3pPr marL="0" indent="0" algn="l" defTabSz="810710" rtl="0" eaLnBrk="1" latinLnBrk="0" hangingPunct="1">
              <a:lnSpc>
                <a:spcPct val="90000"/>
              </a:lnSpc>
              <a:spcBef>
                <a:spcPct val="0"/>
              </a:spcBef>
              <a:buNone/>
              <a:defRPr lang="en-US" sz="2086" b="0" kern="1200" cap="none" spc="0" baseline="0" dirty="0" smtClean="0">
                <a:ln w="3175">
                  <a:noFill/>
                </a:ln>
                <a:solidFill>
                  <a:schemeClr val="tx1"/>
                </a:solidFill>
                <a:effectLst/>
                <a:latin typeface="+mj-lt"/>
                <a:ea typeface="+mn-ea"/>
                <a:cs typeface="Segoe UI" pitchFamily="34" charset="0"/>
              </a:defRPr>
            </a:lvl3pPr>
            <a:lvl4pPr marL="0" indent="0" algn="l" defTabSz="810710" rtl="0" eaLnBrk="1" latinLnBrk="0" hangingPunct="1">
              <a:lnSpc>
                <a:spcPct val="90000"/>
              </a:lnSpc>
              <a:spcBef>
                <a:spcPct val="0"/>
              </a:spcBef>
              <a:buNone/>
              <a:defRPr lang="en-US" sz="2086" b="0" kern="1200" cap="none" spc="0" baseline="0" dirty="0" smtClean="0">
                <a:ln w="3175">
                  <a:noFill/>
                </a:ln>
                <a:solidFill>
                  <a:schemeClr val="tx1"/>
                </a:solidFill>
                <a:effectLst/>
                <a:latin typeface="+mj-lt"/>
                <a:ea typeface="+mn-ea"/>
                <a:cs typeface="Segoe UI" pitchFamily="34" charset="0"/>
              </a:defRPr>
            </a:lvl4pPr>
            <a:lvl5pPr marL="0" indent="0" algn="l" defTabSz="810710" rtl="0" eaLnBrk="1" latinLnBrk="0" hangingPunct="1">
              <a:lnSpc>
                <a:spcPct val="90000"/>
              </a:lnSpc>
              <a:spcBef>
                <a:spcPct val="0"/>
              </a:spcBef>
              <a:buNone/>
              <a:defRPr lang="en-US" sz="2086" b="0" kern="1200" cap="none" spc="0" baseline="0" dirty="0">
                <a:ln w="3175">
                  <a:noFill/>
                </a:ln>
                <a:solidFill>
                  <a:schemeClr val="tx1"/>
                </a:solidFill>
                <a:effectLst/>
                <a:latin typeface="+mj-lt"/>
                <a:ea typeface="+mn-ea"/>
                <a:cs typeface="Segoe UI" pitchFamily="34" charset="0"/>
              </a:defRPr>
            </a:lvl5pPr>
          </a:lstStyle>
          <a:p>
            <a:pPr lvl="0"/>
            <a:r>
              <a:rPr lang="en-US" dirty="0"/>
              <a:t>Click to edit Master text styles</a:t>
            </a:r>
          </a:p>
        </p:txBody>
      </p:sp>
    </p:spTree>
    <p:extLst>
      <p:ext uri="{BB962C8B-B14F-4D97-AF65-F5344CB8AC3E}">
        <p14:creationId xmlns:p14="http://schemas.microsoft.com/office/powerpoint/2010/main" val="877062186"/>
      </p:ext>
    </p:extLst>
  </p:cSld>
  <p:clrMapOvr>
    <a:masterClrMapping/>
  </p:clrMapOvr>
  <p:transition>
    <p:fade/>
  </p:transition>
  <p:extLst mod="1">
    <p:ext uri="{DCECCB84-F9BA-43D5-87BE-67443E8EF086}">
      <p15:sldGuideLst xmlns:p15="http://schemas.microsoft.com/office/powerpoint/2012/main">
        <p15:guide id="1" pos="187">
          <p15:clr>
            <a:srgbClr val="FBAE40"/>
          </p15:clr>
        </p15:guide>
        <p15:guide id="2" pos="4807">
          <p15:clr>
            <a:srgbClr val="FBAE40"/>
          </p15:clr>
        </p15:guide>
        <p15:guide id="3" orient="horz" pos="30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05122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840236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56479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ight Title Only">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nvPr>
        </p:nvGraphicFramePr>
        <p:xfrm>
          <a:off x="1620" y="1620"/>
          <a:ext cx="1619" cy="1619"/>
        </p:xfrm>
        <a:graphic>
          <a:graphicData uri="http://schemas.openxmlformats.org/presentationml/2006/ole">
            <mc:AlternateContent xmlns:mc="http://schemas.openxmlformats.org/markup-compatibility/2006">
              <mc:Choice xmlns:v="urn:schemas-microsoft-com:vml" Requires="v">
                <p:oleObj spid="_x0000_s1026" name="think-cell Folie" r:id="rId4" imgW="270" imgH="270" progId="TCLayout.ActiveDocument.1">
                  <p:embed/>
                </p:oleObj>
              </mc:Choice>
              <mc:Fallback>
                <p:oleObj name="think-cell Folie" r:id="rId4" imgW="270" imgH="270" progId="TCLayout.ActiveDocument.1">
                  <p:embed/>
                  <p:pic>
                    <p:nvPicPr>
                      <p:cNvPr id="2" name="Objekt 1" hidden="1"/>
                      <p:cNvPicPr/>
                      <p:nvPr/>
                    </p:nvPicPr>
                    <p:blipFill>
                      <a:blip r:embed="rId5"/>
                      <a:stretch>
                        <a:fillRect/>
                      </a:stretch>
                    </p:blipFill>
                    <p:spPr>
                      <a:xfrm>
                        <a:off x="1620" y="1620"/>
                        <a:ext cx="1619" cy="1619"/>
                      </a:xfrm>
                      <a:prstGeom prst="rect">
                        <a:avLst/>
                      </a:prstGeom>
                    </p:spPr>
                  </p:pic>
                </p:oleObj>
              </mc:Fallback>
            </mc:AlternateContent>
          </a:graphicData>
        </a:graphic>
      </p:graphicFrame>
      <p:sp>
        <p:nvSpPr>
          <p:cNvPr id="3" name="Title 2"/>
          <p:cNvSpPr>
            <a:spLocks noGrp="1"/>
          </p:cNvSpPr>
          <p:nvPr>
            <p:ph type="title"/>
          </p:nvPr>
        </p:nvSpPr>
        <p:spPr>
          <a:xfrm>
            <a:off x="621824" y="74609"/>
            <a:ext cx="11192828" cy="1022338"/>
          </a:xfrm>
        </p:spPr>
        <p:txBody>
          <a:bodyPr/>
          <a:lstStyle/>
          <a:p>
            <a:r>
              <a:rPr lang="de-DE" dirty="0"/>
              <a:t>Click </a:t>
            </a:r>
            <a:r>
              <a:rPr lang="de-DE" dirty="0" err="1"/>
              <a:t>to</a:t>
            </a:r>
            <a:r>
              <a:rPr lang="de-DE" dirty="0"/>
              <a:t> </a:t>
            </a:r>
            <a:r>
              <a:rPr lang="de-DE" dirty="0" err="1"/>
              <a:t>edit</a:t>
            </a:r>
            <a:r>
              <a:rPr lang="de-DE" dirty="0"/>
              <a:t> Master title style</a:t>
            </a:r>
          </a:p>
        </p:txBody>
      </p:sp>
    </p:spTree>
    <p:extLst>
      <p:ext uri="{BB962C8B-B14F-4D97-AF65-F5344CB8AC3E}">
        <p14:creationId xmlns:p14="http://schemas.microsoft.com/office/powerpoint/2010/main" val="30208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ight Title and Body">
    <p:spTree>
      <p:nvGrpSpPr>
        <p:cNvPr id="1" name=""/>
        <p:cNvGrpSpPr/>
        <p:nvPr/>
      </p:nvGrpSpPr>
      <p:grpSpPr>
        <a:xfrm>
          <a:off x="0" y="0"/>
          <a:ext cx="0" cy="0"/>
          <a:chOff x="0" y="0"/>
          <a:chExt cx="0" cy="0"/>
        </a:xfrm>
      </p:grpSpPr>
      <p:sp>
        <p:nvSpPr>
          <p:cNvPr id="3" name="Title 2"/>
          <p:cNvSpPr>
            <a:spLocks noGrp="1"/>
          </p:cNvSpPr>
          <p:nvPr>
            <p:ph type="title"/>
          </p:nvPr>
        </p:nvSpPr>
        <p:spPr>
          <a:xfrm>
            <a:off x="621824" y="77841"/>
            <a:ext cx="11192828" cy="1022338"/>
          </a:xfrm>
        </p:spPr>
        <p:txBody>
          <a:bodyPr wrap="square"/>
          <a:lstStyle/>
          <a:p>
            <a:r>
              <a:rPr lang="de-DE" dirty="0"/>
              <a:t>Click </a:t>
            </a:r>
            <a:r>
              <a:rPr lang="de-DE" dirty="0" err="1"/>
              <a:t>to</a:t>
            </a:r>
            <a:r>
              <a:rPr lang="de-DE" dirty="0"/>
              <a:t> </a:t>
            </a:r>
            <a:r>
              <a:rPr lang="de-DE" dirty="0" err="1"/>
              <a:t>edit</a:t>
            </a:r>
            <a:r>
              <a:rPr lang="de-DE" dirty="0"/>
              <a:t> Master title style</a:t>
            </a:r>
          </a:p>
        </p:txBody>
      </p:sp>
      <p:sp>
        <p:nvSpPr>
          <p:cNvPr id="4" name="Text Placeholder 3"/>
          <p:cNvSpPr>
            <a:spLocks noGrp="1"/>
          </p:cNvSpPr>
          <p:nvPr>
            <p:ph type="body" sz="quarter" idx="20"/>
          </p:nvPr>
        </p:nvSpPr>
        <p:spPr>
          <a:xfrm>
            <a:off x="621824" y="1317950"/>
            <a:ext cx="11192828" cy="2092881"/>
          </a:xfrm>
        </p:spPr>
        <p:txBody>
          <a:bodyPr wrap="square"/>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Tree>
    <p:extLst>
      <p:ext uri="{BB962C8B-B14F-4D97-AF65-F5344CB8AC3E}">
        <p14:creationId xmlns:p14="http://schemas.microsoft.com/office/powerpoint/2010/main" val="258253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6" r:id="rId1"/>
    <p:sldLayoutId id="2147484130" r:id="rId2"/>
    <p:sldLayoutId id="2147484266" r:id="rId3"/>
    <p:sldLayoutId id="2147484267" r:id="rId4"/>
    <p:sldLayoutId id="2147484268" r:id="rId5"/>
    <p:sldLayoutId id="2147484269" r:id="rId6"/>
    <p:sldLayoutId id="2147484270" r:id="rId7"/>
    <p:sldLayoutId id="2147484271"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36" r:id="rId1"/>
    <p:sldLayoutId id="2147484264" r:id="rId2"/>
    <p:sldLayoutId id="2147484256" r:id="rId3"/>
    <p:sldLayoutId id="2147484260" r:id="rId4"/>
    <p:sldLayoutId id="2147484261" r:id="rId5"/>
    <p:sldLayoutId id="2147484265"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9.jpeg"/><Relationship Id="rId18" Type="http://schemas.openxmlformats.org/officeDocument/2006/relationships/image" Target="../media/image104.png"/><Relationship Id="rId26" Type="http://schemas.openxmlformats.org/officeDocument/2006/relationships/image" Target="../media/image112.png"/><Relationship Id="rId39" Type="http://schemas.openxmlformats.org/officeDocument/2006/relationships/image" Target="../media/image125.png"/><Relationship Id="rId3" Type="http://schemas.openxmlformats.org/officeDocument/2006/relationships/image" Target="../media/image89.png"/><Relationship Id="rId21" Type="http://schemas.openxmlformats.org/officeDocument/2006/relationships/image" Target="../media/image107.png"/><Relationship Id="rId34" Type="http://schemas.openxmlformats.org/officeDocument/2006/relationships/image" Target="../media/image120.png"/><Relationship Id="rId7" Type="http://schemas.openxmlformats.org/officeDocument/2006/relationships/image" Target="../media/image93.png"/><Relationship Id="rId12" Type="http://schemas.openxmlformats.org/officeDocument/2006/relationships/image" Target="../media/image98.png"/><Relationship Id="rId17" Type="http://schemas.openxmlformats.org/officeDocument/2006/relationships/image" Target="../media/image103.png"/><Relationship Id="rId25" Type="http://schemas.openxmlformats.org/officeDocument/2006/relationships/image" Target="../media/image111.png"/><Relationship Id="rId33" Type="http://schemas.openxmlformats.org/officeDocument/2006/relationships/image" Target="../media/image119.png"/><Relationship Id="rId38" Type="http://schemas.openxmlformats.org/officeDocument/2006/relationships/image" Target="../media/image124.png"/><Relationship Id="rId2" Type="http://schemas.openxmlformats.org/officeDocument/2006/relationships/image" Target="../media/image88.png"/><Relationship Id="rId16" Type="http://schemas.openxmlformats.org/officeDocument/2006/relationships/image" Target="../media/image102.png"/><Relationship Id="rId20" Type="http://schemas.openxmlformats.org/officeDocument/2006/relationships/image" Target="../media/image106.png"/><Relationship Id="rId29" Type="http://schemas.openxmlformats.org/officeDocument/2006/relationships/image" Target="../media/image115.png"/><Relationship Id="rId41" Type="http://schemas.openxmlformats.org/officeDocument/2006/relationships/image" Target="../media/image127.png"/><Relationship Id="rId1" Type="http://schemas.openxmlformats.org/officeDocument/2006/relationships/slideLayout" Target="../slideLayouts/slideLayout5.xml"/><Relationship Id="rId6" Type="http://schemas.openxmlformats.org/officeDocument/2006/relationships/image" Target="../media/image92.jpeg"/><Relationship Id="rId11" Type="http://schemas.openxmlformats.org/officeDocument/2006/relationships/image" Target="../media/image97.png"/><Relationship Id="rId24" Type="http://schemas.openxmlformats.org/officeDocument/2006/relationships/image" Target="../media/image110.png"/><Relationship Id="rId32" Type="http://schemas.openxmlformats.org/officeDocument/2006/relationships/image" Target="../media/image118.png"/><Relationship Id="rId37" Type="http://schemas.openxmlformats.org/officeDocument/2006/relationships/image" Target="../media/image123.png"/><Relationship Id="rId40" Type="http://schemas.openxmlformats.org/officeDocument/2006/relationships/image" Target="../media/image126.png"/><Relationship Id="rId5" Type="http://schemas.openxmlformats.org/officeDocument/2006/relationships/image" Target="../media/image91.png"/><Relationship Id="rId15" Type="http://schemas.openxmlformats.org/officeDocument/2006/relationships/image" Target="../media/image101.png"/><Relationship Id="rId23" Type="http://schemas.openxmlformats.org/officeDocument/2006/relationships/image" Target="../media/image109.png"/><Relationship Id="rId28" Type="http://schemas.openxmlformats.org/officeDocument/2006/relationships/image" Target="../media/image114.png"/><Relationship Id="rId36" Type="http://schemas.openxmlformats.org/officeDocument/2006/relationships/image" Target="../media/image122.png"/><Relationship Id="rId10" Type="http://schemas.openxmlformats.org/officeDocument/2006/relationships/image" Target="../media/image96.png"/><Relationship Id="rId19" Type="http://schemas.openxmlformats.org/officeDocument/2006/relationships/image" Target="../media/image105.png"/><Relationship Id="rId31" Type="http://schemas.openxmlformats.org/officeDocument/2006/relationships/image" Target="../media/image117.png"/><Relationship Id="rId4" Type="http://schemas.openxmlformats.org/officeDocument/2006/relationships/image" Target="../media/image90.png"/><Relationship Id="rId9" Type="http://schemas.openxmlformats.org/officeDocument/2006/relationships/image" Target="../media/image95.png"/><Relationship Id="rId14" Type="http://schemas.openxmlformats.org/officeDocument/2006/relationships/image" Target="../media/image100.png"/><Relationship Id="rId22" Type="http://schemas.openxmlformats.org/officeDocument/2006/relationships/image" Target="../media/image108.jpeg"/><Relationship Id="rId27" Type="http://schemas.openxmlformats.org/officeDocument/2006/relationships/image" Target="../media/image113.png"/><Relationship Id="rId30" Type="http://schemas.openxmlformats.org/officeDocument/2006/relationships/image" Target="../media/image116.png"/><Relationship Id="rId35" Type="http://schemas.openxmlformats.org/officeDocument/2006/relationships/image" Target="../media/image1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9.png"/></Relationships>
</file>

<file path=ppt/slides/_rels/slide13.xml.rels><?xml version="1.0" encoding="UTF-8" standalone="yes"?>
<Relationships xmlns="http://schemas.openxmlformats.org/package/2006/relationships"><Relationship Id="rId8" Type="http://schemas.openxmlformats.org/officeDocument/2006/relationships/image" Target="../media/image135.jpeg"/><Relationship Id="rId13" Type="http://schemas.openxmlformats.org/officeDocument/2006/relationships/image" Target="../media/image140.png"/><Relationship Id="rId18" Type="http://schemas.openxmlformats.org/officeDocument/2006/relationships/image" Target="../media/image145.png"/><Relationship Id="rId26" Type="http://schemas.openxmlformats.org/officeDocument/2006/relationships/image" Target="../media/image152.png"/><Relationship Id="rId3" Type="http://schemas.openxmlformats.org/officeDocument/2006/relationships/image" Target="../media/image130.png"/><Relationship Id="rId21" Type="http://schemas.openxmlformats.org/officeDocument/2006/relationships/image" Target="../media/image148.png"/><Relationship Id="rId34" Type="http://schemas.openxmlformats.org/officeDocument/2006/relationships/image" Target="../media/image159.png"/><Relationship Id="rId7" Type="http://schemas.openxmlformats.org/officeDocument/2006/relationships/image" Target="../media/image134.jpeg"/><Relationship Id="rId12" Type="http://schemas.openxmlformats.org/officeDocument/2006/relationships/image" Target="../media/image139.png"/><Relationship Id="rId17" Type="http://schemas.openxmlformats.org/officeDocument/2006/relationships/image" Target="../media/image144.png"/><Relationship Id="rId25" Type="http://schemas.openxmlformats.org/officeDocument/2006/relationships/hyperlink" Target="http://www.asd.gov.au/infosec/irap/index.htm" TargetMode="External"/><Relationship Id="rId33" Type="http://schemas.openxmlformats.org/officeDocument/2006/relationships/image" Target="../media/image158.png"/><Relationship Id="rId2" Type="http://schemas.openxmlformats.org/officeDocument/2006/relationships/notesSlide" Target="../notesSlides/notesSlide8.xml"/><Relationship Id="rId16" Type="http://schemas.openxmlformats.org/officeDocument/2006/relationships/image" Target="../media/image143.png"/><Relationship Id="rId20" Type="http://schemas.openxmlformats.org/officeDocument/2006/relationships/image" Target="../media/image147.jpeg"/><Relationship Id="rId29" Type="http://schemas.openxmlformats.org/officeDocument/2006/relationships/image" Target="../media/image154.jpeg"/><Relationship Id="rId1" Type="http://schemas.openxmlformats.org/officeDocument/2006/relationships/slideLayout" Target="../slideLayouts/slideLayout1.xml"/><Relationship Id="rId6" Type="http://schemas.openxmlformats.org/officeDocument/2006/relationships/image" Target="../media/image133.png"/><Relationship Id="rId11" Type="http://schemas.openxmlformats.org/officeDocument/2006/relationships/image" Target="../media/image138.jpeg"/><Relationship Id="rId24" Type="http://schemas.openxmlformats.org/officeDocument/2006/relationships/image" Target="../media/image151.jpeg"/><Relationship Id="rId32" Type="http://schemas.openxmlformats.org/officeDocument/2006/relationships/image" Target="../media/image157.png"/><Relationship Id="rId5" Type="http://schemas.openxmlformats.org/officeDocument/2006/relationships/image" Target="../media/image132.jpeg"/><Relationship Id="rId15" Type="http://schemas.openxmlformats.org/officeDocument/2006/relationships/image" Target="../media/image142.png"/><Relationship Id="rId23" Type="http://schemas.openxmlformats.org/officeDocument/2006/relationships/image" Target="../media/image150.png"/><Relationship Id="rId28" Type="http://schemas.openxmlformats.org/officeDocument/2006/relationships/hyperlink" Target="https://www.fisc.or.jp/" TargetMode="External"/><Relationship Id="rId10" Type="http://schemas.openxmlformats.org/officeDocument/2006/relationships/image" Target="../media/image137.jpeg"/><Relationship Id="rId19" Type="http://schemas.openxmlformats.org/officeDocument/2006/relationships/image" Target="../media/image146.jpeg"/><Relationship Id="rId31" Type="http://schemas.openxmlformats.org/officeDocument/2006/relationships/image" Target="../media/image156.png"/><Relationship Id="rId4" Type="http://schemas.openxmlformats.org/officeDocument/2006/relationships/image" Target="../media/image131.jpeg"/><Relationship Id="rId9" Type="http://schemas.openxmlformats.org/officeDocument/2006/relationships/image" Target="../media/image136.png"/><Relationship Id="rId14" Type="http://schemas.openxmlformats.org/officeDocument/2006/relationships/image" Target="../media/image141.png"/><Relationship Id="rId22" Type="http://schemas.openxmlformats.org/officeDocument/2006/relationships/image" Target="../media/image149.png"/><Relationship Id="rId27" Type="http://schemas.openxmlformats.org/officeDocument/2006/relationships/image" Target="../media/image153.jpeg"/><Relationship Id="rId30" Type="http://schemas.openxmlformats.org/officeDocument/2006/relationships/image" Target="../media/image155.jpeg"/></Relationships>
</file>

<file path=ppt/slides/_rels/slide14.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slideLayout" Target="../slideLayouts/slideLayout1.xml"/><Relationship Id="rId7" Type="http://schemas.openxmlformats.org/officeDocument/2006/relationships/image" Target="../media/image161.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60.emf"/><Relationship Id="rId5" Type="http://schemas.openxmlformats.org/officeDocument/2006/relationships/oleObject" Target="../embeddings/oleObject2.bin"/><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8" Type="http://schemas.openxmlformats.org/officeDocument/2006/relationships/hyperlink" Target="http://www.telegraph.co.uk/technology/2016/07/15/victory-for-privacy-as-microsoft-wins-email-battle-with-us-gover/" TargetMode="External"/><Relationship Id="rId3" Type="http://schemas.openxmlformats.org/officeDocument/2006/relationships/hyperlink" Target="http://www.cnbc.com/2017/04/27/microsoft-azure-growing-faster-than-aws-google-cloud-behind.html" TargetMode="External"/><Relationship Id="rId7" Type="http://schemas.openxmlformats.org/officeDocument/2006/relationships/hyperlink" Target="http://www.reuters.com/article/us-microsoft-privacy-idUSKCN0XB22U" TargetMode="External"/><Relationship Id="rId2" Type="http://schemas.openxmlformats.org/officeDocument/2006/relationships/hyperlink" Target="http://www.businessinsider.de/microsoft-azure-vs-aws-revenue-2016-1" TargetMode="External"/><Relationship Id="rId1" Type="http://schemas.openxmlformats.org/officeDocument/2006/relationships/slideLayout" Target="../slideLayouts/slideLayout8.xml"/><Relationship Id="rId6" Type="http://schemas.openxmlformats.org/officeDocument/2006/relationships/hyperlink" Target="https://aka.ms/azurecompliance" TargetMode="External"/><Relationship Id="rId5" Type="http://schemas.openxmlformats.org/officeDocument/2006/relationships/hyperlink" Target="https://techcrunch.com/2017/07/20/microsoft-earnings-beat-expectations-thanks-to-strong-cloud-performance/" TargetMode="External"/><Relationship Id="rId4" Type="http://schemas.openxmlformats.org/officeDocument/2006/relationships/hyperlink" Target="http://www.businessinsider.de/microsofts-q4-earnings-surpass-expectations-thanks-to-the-cloud-2017-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jpe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jpeg"/><Relationship Id="rId10" Type="http://schemas.openxmlformats.org/officeDocument/2006/relationships/image" Target="../media/image13.jpeg"/><Relationship Id="rId4" Type="http://schemas.openxmlformats.org/officeDocument/2006/relationships/image" Target="../media/image8.emf"/><Relationship Id="rId9" Type="http://schemas.microsoft.com/office/2007/relationships/hdphoto" Target="../media/hdphoto1.wdp"/><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9" Type="http://schemas.openxmlformats.org/officeDocument/2006/relationships/image" Target="../media/image58.png"/><Relationship Id="rId21" Type="http://schemas.openxmlformats.org/officeDocument/2006/relationships/image" Target="../media/image40.png"/><Relationship Id="rId34" Type="http://schemas.openxmlformats.org/officeDocument/2006/relationships/image" Target="../media/image53.png"/><Relationship Id="rId42" Type="http://schemas.openxmlformats.org/officeDocument/2006/relationships/image" Target="../media/image61.png"/><Relationship Id="rId47" Type="http://schemas.openxmlformats.org/officeDocument/2006/relationships/image" Target="../media/image66.png"/><Relationship Id="rId50" Type="http://schemas.openxmlformats.org/officeDocument/2006/relationships/image" Target="../media/image69.png"/><Relationship Id="rId55" Type="http://schemas.openxmlformats.org/officeDocument/2006/relationships/image" Target="../media/image73.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33" Type="http://schemas.openxmlformats.org/officeDocument/2006/relationships/image" Target="../media/image52.png"/><Relationship Id="rId38" Type="http://schemas.openxmlformats.org/officeDocument/2006/relationships/image" Target="../media/image57.png"/><Relationship Id="rId46" Type="http://schemas.openxmlformats.org/officeDocument/2006/relationships/image" Target="../media/image65.png"/><Relationship Id="rId59" Type="http://schemas.openxmlformats.org/officeDocument/2006/relationships/image" Target="../media/image77.pn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8.png"/><Relationship Id="rId41" Type="http://schemas.openxmlformats.org/officeDocument/2006/relationships/image" Target="../media/image60.png"/><Relationship Id="rId54" Type="http://schemas.openxmlformats.org/officeDocument/2006/relationships/image" Target="../media/image72.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32" Type="http://schemas.openxmlformats.org/officeDocument/2006/relationships/image" Target="../media/image51.png"/><Relationship Id="rId37" Type="http://schemas.openxmlformats.org/officeDocument/2006/relationships/image" Target="../media/image56.png"/><Relationship Id="rId40" Type="http://schemas.openxmlformats.org/officeDocument/2006/relationships/image" Target="../media/image59.png"/><Relationship Id="rId45" Type="http://schemas.openxmlformats.org/officeDocument/2006/relationships/image" Target="../media/image64.png"/><Relationship Id="rId53" Type="http://schemas.microsoft.com/office/2007/relationships/hdphoto" Target="../media/hdphoto2.wdp"/><Relationship Id="rId58" Type="http://schemas.openxmlformats.org/officeDocument/2006/relationships/image" Target="../media/image76.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36" Type="http://schemas.openxmlformats.org/officeDocument/2006/relationships/image" Target="../media/image55.png"/><Relationship Id="rId49" Type="http://schemas.openxmlformats.org/officeDocument/2006/relationships/image" Target="../media/image68.png"/><Relationship Id="rId57" Type="http://schemas.openxmlformats.org/officeDocument/2006/relationships/image" Target="../media/image75.png"/><Relationship Id="rId10" Type="http://schemas.openxmlformats.org/officeDocument/2006/relationships/image" Target="../media/image29.png"/><Relationship Id="rId19" Type="http://schemas.openxmlformats.org/officeDocument/2006/relationships/image" Target="../media/image38.png"/><Relationship Id="rId31" Type="http://schemas.openxmlformats.org/officeDocument/2006/relationships/image" Target="../media/image50.png"/><Relationship Id="rId44" Type="http://schemas.openxmlformats.org/officeDocument/2006/relationships/image" Target="../media/image63.png"/><Relationship Id="rId52" Type="http://schemas.openxmlformats.org/officeDocument/2006/relationships/image" Target="../media/image71.png"/><Relationship Id="rId60" Type="http://schemas.openxmlformats.org/officeDocument/2006/relationships/image" Target="../media/image7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 Id="rId30" Type="http://schemas.openxmlformats.org/officeDocument/2006/relationships/image" Target="../media/image49.png"/><Relationship Id="rId35" Type="http://schemas.openxmlformats.org/officeDocument/2006/relationships/image" Target="../media/image54.png"/><Relationship Id="rId43" Type="http://schemas.openxmlformats.org/officeDocument/2006/relationships/image" Target="../media/image62.png"/><Relationship Id="rId48" Type="http://schemas.openxmlformats.org/officeDocument/2006/relationships/image" Target="../media/image67.png"/><Relationship Id="rId56" Type="http://schemas.openxmlformats.org/officeDocument/2006/relationships/image" Target="../media/image74.png"/><Relationship Id="rId8" Type="http://schemas.openxmlformats.org/officeDocument/2006/relationships/image" Target="../media/image27.png"/><Relationship Id="rId51" Type="http://schemas.openxmlformats.org/officeDocument/2006/relationships/image" Target="../media/image70.png"/><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7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75.png"/></Relationships>
</file>

<file path=ppt/slides/_rels/slide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2.png"/><Relationship Id="rId11" Type="http://schemas.openxmlformats.org/officeDocument/2006/relationships/image" Target="../media/image87.gif"/><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1658535" cy="1828786"/>
          </a:xfrm>
        </p:spPr>
        <p:txBody>
          <a:bodyPr/>
          <a:lstStyle/>
          <a:p>
            <a:r>
              <a:rPr lang="en-US" dirty="0"/>
              <a:t>Microsoft Azure</a:t>
            </a:r>
            <a:br>
              <a:rPr lang="en-US" dirty="0"/>
            </a:br>
            <a:r>
              <a:rPr lang="en-US" dirty="0"/>
              <a:t>Die Cloud </a:t>
            </a:r>
            <a:r>
              <a:rPr lang="en-US" dirty="0" err="1"/>
              <a:t>zu</a:t>
            </a:r>
            <a:r>
              <a:rPr lang="en-US" dirty="0"/>
              <a:t> </a:t>
            </a:r>
            <a:r>
              <a:rPr lang="en-US" dirty="0" err="1"/>
              <a:t>Ihren</a:t>
            </a:r>
            <a:r>
              <a:rPr lang="en-US" dirty="0"/>
              <a:t> </a:t>
            </a:r>
            <a:r>
              <a:rPr lang="en-US" dirty="0" err="1"/>
              <a:t>Bedingungen</a:t>
            </a:r>
            <a:endParaRPr lang="en-US" dirty="0"/>
          </a:p>
        </p:txBody>
      </p:sp>
      <p:sp>
        <p:nvSpPr>
          <p:cNvPr id="5" name="Text Placeholder 4"/>
          <p:cNvSpPr>
            <a:spLocks noGrp="1"/>
          </p:cNvSpPr>
          <p:nvPr>
            <p:ph type="body" sz="quarter" idx="12"/>
          </p:nvPr>
        </p:nvSpPr>
        <p:spPr>
          <a:xfrm>
            <a:off x="274701" y="4259262"/>
            <a:ext cx="7315137" cy="1524531"/>
          </a:xfrm>
        </p:spPr>
        <p:txBody>
          <a:bodyPr/>
          <a:lstStyle/>
          <a:p>
            <a:r>
              <a:rPr lang="en-US" dirty="0"/>
              <a:t>&lt;speaker&gt;</a:t>
            </a:r>
          </a:p>
        </p:txBody>
      </p:sp>
    </p:spTree>
    <p:extLst>
      <p:ext uri="{BB962C8B-B14F-4D97-AF65-F5344CB8AC3E}">
        <p14:creationId xmlns:p14="http://schemas.microsoft.com/office/powerpoint/2010/main" val="25375649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4DC150-7FFD-443E-B270-C23298B5657E}"/>
              </a:ext>
            </a:extLst>
          </p:cNvPr>
          <p:cNvSpPr>
            <a:spLocks noGrp="1"/>
          </p:cNvSpPr>
          <p:nvPr>
            <p:ph type="title"/>
          </p:nvPr>
        </p:nvSpPr>
        <p:spPr/>
        <p:txBody>
          <a:bodyPr/>
          <a:lstStyle/>
          <a:p>
            <a:r>
              <a:rPr lang="de-DE" dirty="0"/>
              <a:t>Open Source ist viel mehr als Linux</a:t>
            </a:r>
            <a:endParaRPr lang="en-US" dirty="0"/>
          </a:p>
        </p:txBody>
      </p:sp>
      <p:sp>
        <p:nvSpPr>
          <p:cNvPr id="5" name="TextBox 4">
            <a:extLst>
              <a:ext uri="{FF2B5EF4-FFF2-40B4-BE49-F238E27FC236}">
                <a16:creationId xmlns:a16="http://schemas.microsoft.com/office/drawing/2014/main" id="{7B7AEC0B-2B62-41AD-BF47-C6C250D940E9}"/>
              </a:ext>
            </a:extLst>
          </p:cNvPr>
          <p:cNvSpPr txBox="1"/>
          <p:nvPr/>
        </p:nvSpPr>
        <p:spPr>
          <a:xfrm>
            <a:off x="2422265" y="3943775"/>
            <a:ext cx="887471" cy="275200"/>
          </a:xfrm>
          <a:prstGeom prst="rect">
            <a:avLst/>
          </a:prstGeom>
          <a:noFill/>
        </p:spPr>
        <p:txBody>
          <a:bodyPr wrap="square" rtlCol="0">
            <a:spAutoFit/>
          </a:bodyPr>
          <a:lstStyle/>
          <a:p>
            <a:pPr defTabSz="914225"/>
            <a:r>
              <a:rPr lang="en-US" sz="1200" dirty="0">
                <a:gradFill>
                  <a:gsLst>
                    <a:gs pos="0">
                      <a:srgbClr val="000000"/>
                    </a:gs>
                    <a:gs pos="100000">
                      <a:srgbClr val="000000"/>
                    </a:gs>
                  </a:gsLst>
                  <a:lin ang="5400000" scaled="1"/>
                </a:gradFill>
              </a:rPr>
              <a:t>Databases</a:t>
            </a:r>
          </a:p>
        </p:txBody>
      </p:sp>
      <p:sp>
        <p:nvSpPr>
          <p:cNvPr id="6" name="TextBox 5">
            <a:extLst>
              <a:ext uri="{FF2B5EF4-FFF2-40B4-BE49-F238E27FC236}">
                <a16:creationId xmlns:a16="http://schemas.microsoft.com/office/drawing/2014/main" id="{BF0E8AFC-CAC0-42F1-A8C4-1177D29D9C8E}"/>
              </a:ext>
            </a:extLst>
          </p:cNvPr>
          <p:cNvSpPr txBox="1"/>
          <p:nvPr/>
        </p:nvSpPr>
        <p:spPr>
          <a:xfrm>
            <a:off x="2422265" y="2522041"/>
            <a:ext cx="1023037" cy="275200"/>
          </a:xfrm>
          <a:prstGeom prst="rect">
            <a:avLst/>
          </a:prstGeom>
          <a:noFill/>
        </p:spPr>
        <p:txBody>
          <a:bodyPr wrap="square" rtlCol="0">
            <a:spAutoFit/>
          </a:bodyPr>
          <a:lstStyle/>
          <a:p>
            <a:pPr defTabSz="914225"/>
            <a:r>
              <a:rPr lang="en-US" sz="1200" dirty="0">
                <a:gradFill>
                  <a:gsLst>
                    <a:gs pos="0">
                      <a:srgbClr val="000000"/>
                    </a:gs>
                    <a:gs pos="100000">
                      <a:srgbClr val="000000"/>
                    </a:gs>
                  </a:gsLst>
                  <a:lin ang="5400000" scaled="1"/>
                </a:gradFill>
              </a:rPr>
              <a:t>Applications</a:t>
            </a:r>
          </a:p>
        </p:txBody>
      </p:sp>
      <p:sp>
        <p:nvSpPr>
          <p:cNvPr id="7" name="TextBox 6">
            <a:extLst>
              <a:ext uri="{FF2B5EF4-FFF2-40B4-BE49-F238E27FC236}">
                <a16:creationId xmlns:a16="http://schemas.microsoft.com/office/drawing/2014/main" id="{F1020457-DA73-48D8-8563-CF3AB71CB893}"/>
              </a:ext>
            </a:extLst>
          </p:cNvPr>
          <p:cNvSpPr txBox="1"/>
          <p:nvPr/>
        </p:nvSpPr>
        <p:spPr>
          <a:xfrm>
            <a:off x="2422265" y="1812215"/>
            <a:ext cx="1081328" cy="275200"/>
          </a:xfrm>
          <a:prstGeom prst="rect">
            <a:avLst/>
          </a:prstGeom>
          <a:noFill/>
        </p:spPr>
        <p:txBody>
          <a:bodyPr wrap="square" rtlCol="0">
            <a:spAutoFit/>
          </a:bodyPr>
          <a:lstStyle/>
          <a:p>
            <a:pPr defTabSz="914225"/>
            <a:r>
              <a:rPr lang="en-US" sz="1200" dirty="0">
                <a:gradFill>
                  <a:gsLst>
                    <a:gs pos="0">
                      <a:srgbClr val="000000"/>
                    </a:gs>
                    <a:gs pos="100000">
                      <a:srgbClr val="000000"/>
                    </a:gs>
                  </a:gsLst>
                  <a:lin ang="5400000" scaled="1"/>
                </a:gradFill>
              </a:rPr>
              <a:t>Management</a:t>
            </a:r>
          </a:p>
        </p:txBody>
      </p:sp>
      <p:sp>
        <p:nvSpPr>
          <p:cNvPr id="8" name="TextBox 7">
            <a:extLst>
              <a:ext uri="{FF2B5EF4-FFF2-40B4-BE49-F238E27FC236}">
                <a16:creationId xmlns:a16="http://schemas.microsoft.com/office/drawing/2014/main" id="{704DBCC4-12E6-4AD0-A035-4AD6ADFE39CD}"/>
              </a:ext>
            </a:extLst>
          </p:cNvPr>
          <p:cNvSpPr txBox="1"/>
          <p:nvPr/>
        </p:nvSpPr>
        <p:spPr>
          <a:xfrm>
            <a:off x="2422265" y="3156237"/>
            <a:ext cx="1023038" cy="459881"/>
          </a:xfrm>
          <a:prstGeom prst="rect">
            <a:avLst/>
          </a:prstGeom>
          <a:noFill/>
        </p:spPr>
        <p:txBody>
          <a:bodyPr wrap="square" rtlCol="0">
            <a:spAutoFit/>
          </a:bodyPr>
          <a:lstStyle/>
          <a:p>
            <a:pPr defTabSz="914225"/>
            <a:r>
              <a:rPr lang="en-US" sz="1200" dirty="0">
                <a:gradFill>
                  <a:gsLst>
                    <a:gs pos="0">
                      <a:srgbClr val="000000"/>
                    </a:gs>
                    <a:gs pos="100000">
                      <a:srgbClr val="000000"/>
                    </a:gs>
                  </a:gsLst>
                  <a:lin ang="5400000" scaled="1"/>
                </a:gradFill>
              </a:rPr>
              <a:t>Application Frameworks</a:t>
            </a:r>
          </a:p>
        </p:txBody>
      </p:sp>
      <p:sp>
        <p:nvSpPr>
          <p:cNvPr id="9" name="TextBox 8">
            <a:extLst>
              <a:ext uri="{FF2B5EF4-FFF2-40B4-BE49-F238E27FC236}">
                <a16:creationId xmlns:a16="http://schemas.microsoft.com/office/drawing/2014/main" id="{47F6F365-98D8-4CBD-B0C1-F0A1D8BA2523}"/>
              </a:ext>
            </a:extLst>
          </p:cNvPr>
          <p:cNvSpPr txBox="1"/>
          <p:nvPr/>
        </p:nvSpPr>
        <p:spPr>
          <a:xfrm>
            <a:off x="2422264" y="4648020"/>
            <a:ext cx="1113603" cy="276999"/>
          </a:xfrm>
          <a:prstGeom prst="rect">
            <a:avLst/>
          </a:prstGeom>
          <a:noFill/>
        </p:spPr>
        <p:txBody>
          <a:bodyPr wrap="square" rtlCol="0">
            <a:spAutoFit/>
          </a:bodyPr>
          <a:lstStyle/>
          <a:p>
            <a:pPr defTabSz="914225"/>
            <a:r>
              <a:rPr lang="en-US" sz="1200" dirty="0">
                <a:gradFill>
                  <a:gsLst>
                    <a:gs pos="0">
                      <a:srgbClr val="000000"/>
                    </a:gs>
                    <a:gs pos="100000">
                      <a:srgbClr val="000000"/>
                    </a:gs>
                  </a:gsLst>
                  <a:lin ang="5400000" scaled="1"/>
                </a:gradFill>
              </a:rPr>
              <a:t>Infrastructure</a:t>
            </a:r>
          </a:p>
        </p:txBody>
      </p:sp>
      <p:pic>
        <p:nvPicPr>
          <p:cNvPr id="10" name="Picture 9">
            <a:extLst>
              <a:ext uri="{FF2B5EF4-FFF2-40B4-BE49-F238E27FC236}">
                <a16:creationId xmlns:a16="http://schemas.microsoft.com/office/drawing/2014/main" id="{8B30B191-C325-4838-87E7-02616658E666}"/>
              </a:ext>
            </a:extLst>
          </p:cNvPr>
          <p:cNvPicPr>
            <a:picLocks noChangeAspect="1"/>
          </p:cNvPicPr>
          <p:nvPr/>
        </p:nvPicPr>
        <p:blipFill rotWithShape="1">
          <a:blip r:embed="rId2"/>
          <a:srcRect l="23416" t="23217" r="20973" b="19799"/>
          <a:stretch/>
        </p:blipFill>
        <p:spPr>
          <a:xfrm>
            <a:off x="3766867" y="4593684"/>
            <a:ext cx="405469" cy="415480"/>
          </a:xfrm>
          <a:prstGeom prst="rect">
            <a:avLst/>
          </a:prstGeom>
        </p:spPr>
      </p:pic>
      <p:pic>
        <p:nvPicPr>
          <p:cNvPr id="11" name="Picture 10">
            <a:extLst>
              <a:ext uri="{FF2B5EF4-FFF2-40B4-BE49-F238E27FC236}">
                <a16:creationId xmlns:a16="http://schemas.microsoft.com/office/drawing/2014/main" id="{34061DEC-6ED4-48A9-B739-105FA3A61E29}"/>
              </a:ext>
            </a:extLst>
          </p:cNvPr>
          <p:cNvPicPr>
            <a:picLocks noChangeAspect="1"/>
          </p:cNvPicPr>
          <p:nvPr/>
        </p:nvPicPr>
        <p:blipFill rotWithShape="1">
          <a:blip r:embed="rId3">
            <a:extLst>
              <a:ext uri="{28A0092B-C50C-407E-A947-70E740481C1C}">
                <a14:useLocalDpi xmlns:a14="http://schemas.microsoft.com/office/drawing/2010/main" val="0"/>
              </a:ext>
            </a:extLst>
          </a:blip>
          <a:srcRect r="68390"/>
          <a:stretch/>
        </p:blipFill>
        <p:spPr>
          <a:xfrm>
            <a:off x="4594775" y="4529079"/>
            <a:ext cx="444173" cy="560527"/>
          </a:xfrm>
          <a:prstGeom prst="rect">
            <a:avLst/>
          </a:prstGeom>
        </p:spPr>
      </p:pic>
      <p:pic>
        <p:nvPicPr>
          <p:cNvPr id="12" name="Picture 11">
            <a:extLst>
              <a:ext uri="{FF2B5EF4-FFF2-40B4-BE49-F238E27FC236}">
                <a16:creationId xmlns:a16="http://schemas.microsoft.com/office/drawing/2014/main" id="{CCB5CB07-1775-4740-BDFD-C674052632C5}"/>
              </a:ext>
            </a:extLst>
          </p:cNvPr>
          <p:cNvPicPr>
            <a:picLocks noChangeAspect="1"/>
          </p:cNvPicPr>
          <p:nvPr/>
        </p:nvPicPr>
        <p:blipFill>
          <a:blip r:embed="rId4"/>
          <a:stretch>
            <a:fillRect/>
          </a:stretch>
        </p:blipFill>
        <p:spPr>
          <a:xfrm>
            <a:off x="5955421" y="3980533"/>
            <a:ext cx="754921" cy="368881"/>
          </a:xfrm>
          <a:prstGeom prst="rect">
            <a:avLst/>
          </a:prstGeom>
        </p:spPr>
      </p:pic>
      <p:pic>
        <p:nvPicPr>
          <p:cNvPr id="13" name="Picture 12">
            <a:extLst>
              <a:ext uri="{FF2B5EF4-FFF2-40B4-BE49-F238E27FC236}">
                <a16:creationId xmlns:a16="http://schemas.microsoft.com/office/drawing/2014/main" id="{D47E5BA5-5B94-4467-9F90-040C62C537C4}"/>
              </a:ext>
            </a:extLst>
          </p:cNvPr>
          <p:cNvPicPr>
            <a:picLocks noChangeAspect="1"/>
          </p:cNvPicPr>
          <p:nvPr/>
        </p:nvPicPr>
        <p:blipFill>
          <a:blip r:embed="rId5"/>
          <a:stretch>
            <a:fillRect/>
          </a:stretch>
        </p:blipFill>
        <p:spPr>
          <a:xfrm>
            <a:off x="8072687" y="4074121"/>
            <a:ext cx="911074" cy="279852"/>
          </a:xfrm>
          <a:prstGeom prst="rect">
            <a:avLst/>
          </a:prstGeom>
        </p:spPr>
      </p:pic>
      <p:pic>
        <p:nvPicPr>
          <p:cNvPr id="14" name="Picture 13">
            <a:extLst>
              <a:ext uri="{FF2B5EF4-FFF2-40B4-BE49-F238E27FC236}">
                <a16:creationId xmlns:a16="http://schemas.microsoft.com/office/drawing/2014/main" id="{9CB27FCC-9DD3-4ACF-ABE0-01E347A99CB5}"/>
              </a:ext>
            </a:extLst>
          </p:cNvPr>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7295" b="8644"/>
          <a:stretch/>
        </p:blipFill>
        <p:spPr>
          <a:xfrm>
            <a:off x="7248277" y="4060706"/>
            <a:ext cx="709278" cy="290705"/>
          </a:xfrm>
          <a:prstGeom prst="rect">
            <a:avLst/>
          </a:prstGeom>
        </p:spPr>
      </p:pic>
      <p:pic>
        <p:nvPicPr>
          <p:cNvPr id="15" name="Picture 14">
            <a:extLst>
              <a:ext uri="{FF2B5EF4-FFF2-40B4-BE49-F238E27FC236}">
                <a16:creationId xmlns:a16="http://schemas.microsoft.com/office/drawing/2014/main" id="{8EBCE52F-BD56-4BFB-911E-C7F4B9C41665}"/>
              </a:ext>
            </a:extLst>
          </p:cNvPr>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5877" t="15935" r="6786" b="12373"/>
          <a:stretch/>
        </p:blipFill>
        <p:spPr>
          <a:xfrm>
            <a:off x="4663887" y="3803677"/>
            <a:ext cx="980888" cy="287629"/>
          </a:xfrm>
          <a:prstGeom prst="rect">
            <a:avLst/>
          </a:prstGeom>
        </p:spPr>
      </p:pic>
      <p:pic>
        <p:nvPicPr>
          <p:cNvPr id="16" name="Picture 15">
            <a:extLst>
              <a:ext uri="{FF2B5EF4-FFF2-40B4-BE49-F238E27FC236}">
                <a16:creationId xmlns:a16="http://schemas.microsoft.com/office/drawing/2014/main" id="{CC0F2E7F-44F8-4516-B477-829BCB3D6099}"/>
              </a:ext>
            </a:extLst>
          </p:cNvPr>
          <p:cNvPicPr>
            <a:picLocks noChangeAspect="1"/>
          </p:cNvPicPr>
          <p:nvPr/>
        </p:nvPicPr>
        <p:blipFill rotWithShape="1">
          <a:blip r:embed="rId8">
            <a:clrChange>
              <a:clrFrom>
                <a:srgbClr val="FFFFFF"/>
              </a:clrFrom>
              <a:clrTo>
                <a:srgbClr val="FFFFFF">
                  <a:alpha val="0"/>
                </a:srgbClr>
              </a:clrTo>
            </a:clrChange>
          </a:blip>
          <a:srcRect l="16067" t="34757" r="14786" b="33227"/>
          <a:stretch/>
        </p:blipFill>
        <p:spPr>
          <a:xfrm>
            <a:off x="7980230" y="3811592"/>
            <a:ext cx="1118450" cy="291562"/>
          </a:xfrm>
          <a:prstGeom prst="rect">
            <a:avLst/>
          </a:prstGeom>
        </p:spPr>
      </p:pic>
      <p:pic>
        <p:nvPicPr>
          <p:cNvPr id="17" name="Picture 16">
            <a:extLst>
              <a:ext uri="{FF2B5EF4-FFF2-40B4-BE49-F238E27FC236}">
                <a16:creationId xmlns:a16="http://schemas.microsoft.com/office/drawing/2014/main" id="{9EEE844F-2DC9-4AE0-9187-289A395EBB30}"/>
              </a:ext>
            </a:extLst>
          </p:cNvPr>
          <p:cNvPicPr>
            <a:picLocks noChangeAspect="1"/>
          </p:cNvPicPr>
          <p:nvPr/>
        </p:nvPicPr>
        <p:blipFill rotWithShape="1">
          <a:blip r:embed="rId9">
            <a:clrChange>
              <a:clrFrom>
                <a:srgbClr val="FFFFFF"/>
              </a:clrFrom>
              <a:clrTo>
                <a:srgbClr val="FFFFFF">
                  <a:alpha val="0"/>
                </a:srgbClr>
              </a:clrTo>
            </a:clrChange>
          </a:blip>
          <a:srcRect t="24208" b="34092"/>
          <a:stretch/>
        </p:blipFill>
        <p:spPr>
          <a:xfrm>
            <a:off x="5159249" y="4069827"/>
            <a:ext cx="735888" cy="306866"/>
          </a:xfrm>
          <a:prstGeom prst="rect">
            <a:avLst/>
          </a:prstGeom>
        </p:spPr>
      </p:pic>
      <p:pic>
        <p:nvPicPr>
          <p:cNvPr id="18" name="Picture 17">
            <a:extLst>
              <a:ext uri="{FF2B5EF4-FFF2-40B4-BE49-F238E27FC236}">
                <a16:creationId xmlns:a16="http://schemas.microsoft.com/office/drawing/2014/main" id="{9A5F127C-A594-4877-92DC-9B971DCEFF6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84971" y="3832091"/>
            <a:ext cx="759800" cy="142462"/>
          </a:xfrm>
          <a:prstGeom prst="rect">
            <a:avLst/>
          </a:prstGeom>
        </p:spPr>
      </p:pic>
      <p:pic>
        <p:nvPicPr>
          <p:cNvPr id="19" name="Picture 18">
            <a:extLst>
              <a:ext uri="{FF2B5EF4-FFF2-40B4-BE49-F238E27FC236}">
                <a16:creationId xmlns:a16="http://schemas.microsoft.com/office/drawing/2014/main" id="{8A4A21CE-4AB5-41E6-A0FA-6F434FCF980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7725" y="3852911"/>
            <a:ext cx="750307" cy="250243"/>
          </a:xfrm>
          <a:prstGeom prst="rect">
            <a:avLst/>
          </a:prstGeom>
        </p:spPr>
      </p:pic>
      <p:pic>
        <p:nvPicPr>
          <p:cNvPr id="20" name="Picture 19">
            <a:extLst>
              <a:ext uri="{FF2B5EF4-FFF2-40B4-BE49-F238E27FC236}">
                <a16:creationId xmlns:a16="http://schemas.microsoft.com/office/drawing/2014/main" id="{FDBD747A-1755-4FA5-9C01-04CD7D689E4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79774" y="3143169"/>
            <a:ext cx="450347" cy="516945"/>
          </a:xfrm>
          <a:prstGeom prst="rect">
            <a:avLst/>
          </a:prstGeom>
        </p:spPr>
      </p:pic>
      <p:pic>
        <p:nvPicPr>
          <p:cNvPr id="21" name="Picture 20">
            <a:extLst>
              <a:ext uri="{FF2B5EF4-FFF2-40B4-BE49-F238E27FC236}">
                <a16:creationId xmlns:a16="http://schemas.microsoft.com/office/drawing/2014/main" id="{816A403C-BE96-402E-932F-84894424F522}"/>
              </a:ext>
            </a:extLst>
          </p:cNvPr>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75060" y="3419860"/>
            <a:ext cx="1024654" cy="239812"/>
          </a:xfrm>
          <a:prstGeom prst="rect">
            <a:avLst/>
          </a:prstGeom>
        </p:spPr>
      </p:pic>
      <p:pic>
        <p:nvPicPr>
          <p:cNvPr id="22" name="Picture 21">
            <a:extLst>
              <a:ext uri="{FF2B5EF4-FFF2-40B4-BE49-F238E27FC236}">
                <a16:creationId xmlns:a16="http://schemas.microsoft.com/office/drawing/2014/main" id="{40DDACBD-A917-4A71-A396-2E448390DE0F}"/>
              </a:ext>
            </a:extLst>
          </p:cNvPr>
          <p:cNvPicPr>
            <a:picLocks noChangeAspect="1"/>
          </p:cNvPicPr>
          <p:nvPr/>
        </p:nvPicPr>
        <p:blipFill>
          <a:blip r:embed="rId14"/>
          <a:stretch>
            <a:fillRect/>
          </a:stretch>
        </p:blipFill>
        <p:spPr>
          <a:xfrm>
            <a:off x="7980184" y="3140972"/>
            <a:ext cx="1019531" cy="205113"/>
          </a:xfrm>
          <a:prstGeom prst="rect">
            <a:avLst/>
          </a:prstGeom>
        </p:spPr>
      </p:pic>
      <p:pic>
        <p:nvPicPr>
          <p:cNvPr id="23" name="Picture 22">
            <a:extLst>
              <a:ext uri="{FF2B5EF4-FFF2-40B4-BE49-F238E27FC236}">
                <a16:creationId xmlns:a16="http://schemas.microsoft.com/office/drawing/2014/main" id="{DC78F9FC-6DAE-4FDB-B0E9-19453EB2C9DA}"/>
              </a:ext>
            </a:extLst>
          </p:cNvPr>
          <p:cNvPicPr>
            <a:picLocks noChangeAspect="1"/>
          </p:cNvPicPr>
          <p:nvPr/>
        </p:nvPicPr>
        <p:blipFill rotWithShape="1">
          <a:blip r:embed="rId15">
            <a:extLst>
              <a:ext uri="{28A0092B-C50C-407E-A947-70E740481C1C}">
                <a14:useLocalDpi xmlns:a14="http://schemas.microsoft.com/office/drawing/2010/main" val="0"/>
              </a:ext>
            </a:extLst>
          </a:blip>
          <a:srcRect l="4971" t="28054" r="67965" b="33066"/>
          <a:stretch/>
        </p:blipFill>
        <p:spPr>
          <a:xfrm>
            <a:off x="6325500" y="3064774"/>
            <a:ext cx="370951" cy="566925"/>
          </a:xfrm>
          <a:prstGeom prst="rect">
            <a:avLst/>
          </a:prstGeom>
        </p:spPr>
      </p:pic>
      <p:pic>
        <p:nvPicPr>
          <p:cNvPr id="24" name="Picture 23">
            <a:extLst>
              <a:ext uri="{FF2B5EF4-FFF2-40B4-BE49-F238E27FC236}">
                <a16:creationId xmlns:a16="http://schemas.microsoft.com/office/drawing/2014/main" id="{33C3A201-8A3B-4B4D-AFBB-506BD5CA9384}"/>
              </a:ext>
            </a:extLst>
          </p:cNvPr>
          <p:cNvPicPr>
            <a:picLocks noChangeAspect="1"/>
          </p:cNvPicPr>
          <p:nvPr/>
        </p:nvPicPr>
        <p:blipFill rotWithShape="1">
          <a:blip r:embed="rId16">
            <a:clrChange>
              <a:clrFrom>
                <a:srgbClr val="FEFEFE"/>
              </a:clrFrom>
              <a:clrTo>
                <a:srgbClr val="FEFEFE">
                  <a:alpha val="0"/>
                </a:srgbClr>
              </a:clrTo>
            </a:clrChange>
          </a:blip>
          <a:srcRect t="21833" b="22166"/>
          <a:stretch/>
        </p:blipFill>
        <p:spPr>
          <a:xfrm>
            <a:off x="4607950" y="3239387"/>
            <a:ext cx="609398" cy="341263"/>
          </a:xfrm>
          <a:prstGeom prst="rect">
            <a:avLst/>
          </a:prstGeom>
        </p:spPr>
      </p:pic>
      <p:pic>
        <p:nvPicPr>
          <p:cNvPr id="25" name="Picture 24">
            <a:extLst>
              <a:ext uri="{FF2B5EF4-FFF2-40B4-BE49-F238E27FC236}">
                <a16:creationId xmlns:a16="http://schemas.microsoft.com/office/drawing/2014/main" id="{83C19539-13AB-40C7-B3EF-9FA022AE27D7}"/>
              </a:ext>
            </a:extLst>
          </p:cNvPr>
          <p:cNvPicPr>
            <a:picLocks noChangeAspect="1"/>
          </p:cNvPicPr>
          <p:nvPr/>
        </p:nvPicPr>
        <p:blipFill rotWithShape="1">
          <a:blip r:embed="rId15">
            <a:extLst>
              <a:ext uri="{28A0092B-C50C-407E-A947-70E740481C1C}">
                <a14:useLocalDpi xmlns:a14="http://schemas.microsoft.com/office/drawing/2010/main" val="0"/>
              </a:ext>
            </a:extLst>
          </a:blip>
          <a:srcRect l="63594" t="35366" r="4235" b="34394"/>
          <a:stretch/>
        </p:blipFill>
        <p:spPr>
          <a:xfrm>
            <a:off x="7256485" y="3119033"/>
            <a:ext cx="560557" cy="560557"/>
          </a:xfrm>
          <a:prstGeom prst="rect">
            <a:avLst/>
          </a:prstGeom>
        </p:spPr>
      </p:pic>
      <p:pic>
        <p:nvPicPr>
          <p:cNvPr id="26" name="Picture 25">
            <a:extLst>
              <a:ext uri="{FF2B5EF4-FFF2-40B4-BE49-F238E27FC236}">
                <a16:creationId xmlns:a16="http://schemas.microsoft.com/office/drawing/2014/main" id="{CCE2D533-42EE-4560-A713-05DF2F15733D}"/>
              </a:ext>
            </a:extLst>
          </p:cNvPr>
          <p:cNvPicPr>
            <a:picLocks noChangeAspect="1"/>
          </p:cNvPicPr>
          <p:nvPr/>
        </p:nvPicPr>
        <p:blipFill rotWithShape="1">
          <a:blip r:embed="rId17">
            <a:clrChange>
              <a:clrFrom>
                <a:srgbClr val="FFFFFF"/>
              </a:clrFrom>
              <a:clrTo>
                <a:srgbClr val="FFFFFF">
                  <a:alpha val="0"/>
                </a:srgbClr>
              </a:clrTo>
            </a:clrChange>
          </a:blip>
          <a:srcRect l="12107" t="13191" r="11420" b="27105"/>
          <a:stretch/>
        </p:blipFill>
        <p:spPr>
          <a:xfrm>
            <a:off x="5364182" y="3297616"/>
            <a:ext cx="895350" cy="236110"/>
          </a:xfrm>
          <a:prstGeom prst="rect">
            <a:avLst/>
          </a:prstGeom>
        </p:spPr>
      </p:pic>
      <p:pic>
        <p:nvPicPr>
          <p:cNvPr id="27" name="Picture 26">
            <a:extLst>
              <a:ext uri="{FF2B5EF4-FFF2-40B4-BE49-F238E27FC236}">
                <a16:creationId xmlns:a16="http://schemas.microsoft.com/office/drawing/2014/main" id="{F49FD39C-8F24-4B8D-BCFA-3449B596E1B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08335" y="2482312"/>
            <a:ext cx="615467" cy="438920"/>
          </a:xfrm>
          <a:prstGeom prst="rect">
            <a:avLst/>
          </a:prstGeom>
        </p:spPr>
      </p:pic>
      <p:grpSp>
        <p:nvGrpSpPr>
          <p:cNvPr id="28" name="Group 27">
            <a:extLst>
              <a:ext uri="{FF2B5EF4-FFF2-40B4-BE49-F238E27FC236}">
                <a16:creationId xmlns:a16="http://schemas.microsoft.com/office/drawing/2014/main" id="{1242EA0F-BF43-4BBF-9585-13C0C313ECE3}"/>
              </a:ext>
            </a:extLst>
          </p:cNvPr>
          <p:cNvGrpSpPr/>
          <p:nvPr/>
        </p:nvGrpSpPr>
        <p:grpSpPr>
          <a:xfrm>
            <a:off x="5811747" y="2399396"/>
            <a:ext cx="454292" cy="532425"/>
            <a:chOff x="11227523" y="2315027"/>
            <a:chExt cx="565700" cy="647594"/>
          </a:xfrm>
        </p:grpSpPr>
        <p:pic>
          <p:nvPicPr>
            <p:cNvPr id="29" name="Picture 28">
              <a:extLst>
                <a:ext uri="{FF2B5EF4-FFF2-40B4-BE49-F238E27FC236}">
                  <a16:creationId xmlns:a16="http://schemas.microsoft.com/office/drawing/2014/main" id="{996FCE67-BB70-4BCC-B594-AD115A2A81A6}"/>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a:stretch/>
          </p:blipFill>
          <p:spPr>
            <a:xfrm>
              <a:off x="11227523" y="2315027"/>
              <a:ext cx="563134" cy="485323"/>
            </a:xfrm>
            <a:prstGeom prst="rect">
              <a:avLst/>
            </a:prstGeom>
          </p:spPr>
        </p:pic>
        <p:pic>
          <p:nvPicPr>
            <p:cNvPr id="30" name="Picture 29">
              <a:extLst>
                <a:ext uri="{FF2B5EF4-FFF2-40B4-BE49-F238E27FC236}">
                  <a16:creationId xmlns:a16="http://schemas.microsoft.com/office/drawing/2014/main" id="{17E0DC01-9C06-45CC-B0C0-8B94163A1A44}"/>
                </a:ext>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1230089" y="2784475"/>
              <a:ext cx="563134" cy="178146"/>
            </a:xfrm>
            <a:prstGeom prst="rect">
              <a:avLst/>
            </a:prstGeom>
          </p:spPr>
        </p:pic>
      </p:grpSp>
      <p:pic>
        <p:nvPicPr>
          <p:cNvPr id="31" name="Picture 4" descr="https://tool.microsoftsca.com/Content/assets/clients/928527.png">
            <a:extLst>
              <a:ext uri="{FF2B5EF4-FFF2-40B4-BE49-F238E27FC236}">
                <a16:creationId xmlns:a16="http://schemas.microsoft.com/office/drawing/2014/main" id="{3FB5D706-EA13-4A31-8F16-6168E2A8A022}"/>
              </a:ext>
            </a:extLst>
          </p:cNvPr>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t="23279" b="25592"/>
          <a:stretch/>
        </p:blipFill>
        <p:spPr bwMode="auto">
          <a:xfrm>
            <a:off x="7753616" y="2689382"/>
            <a:ext cx="898814" cy="229776"/>
          </a:xfrm>
          <a:prstGeom prst="rect">
            <a:avLst/>
          </a:prstGeom>
          <a:extLst>
            <a:ext uri="{909E8E84-426E-40DD-AFC4-6F175D3DCCD1}">
              <a14:hiddenFill xmlns:a14="http://schemas.microsoft.com/office/drawing/2010/main">
                <a:solidFill>
                  <a:srgbClr val="FFFFFF"/>
                </a:solidFill>
              </a14:hiddenFill>
            </a:ext>
          </a:extLst>
        </p:spPr>
      </p:pic>
      <p:pic>
        <p:nvPicPr>
          <p:cNvPr id="32" name="Picture 2" descr="http://blog.cloudfoundry.com/wp-content/static/cfcom/assets/images/logocf300square.jpg">
            <a:extLst>
              <a:ext uri="{FF2B5EF4-FFF2-40B4-BE49-F238E27FC236}">
                <a16:creationId xmlns:a16="http://schemas.microsoft.com/office/drawing/2014/main" id="{E96DCA5E-B80A-403C-BBE7-D937D0FAEBAC}"/>
              </a:ext>
            </a:extLst>
          </p:cNvPr>
          <p:cNvPicPr>
            <a:picLocks noChangeAspect="1" noChangeArrowheads="1"/>
          </p:cNvPicPr>
          <p:nvPr/>
        </p:nvPicPr>
        <p:blipFill rotWithShape="1">
          <a:blip r:embed="rId22" cstate="print">
            <a:clrChange>
              <a:clrFrom>
                <a:srgbClr val="FFFFFA"/>
              </a:clrFrom>
              <a:clrTo>
                <a:srgbClr val="FFFFFA">
                  <a:alpha val="0"/>
                </a:srgbClr>
              </a:clrTo>
            </a:clrChange>
            <a:extLst>
              <a:ext uri="{28A0092B-C50C-407E-A947-70E740481C1C}">
                <a14:useLocalDpi xmlns:a14="http://schemas.microsoft.com/office/drawing/2010/main" val="0"/>
              </a:ext>
            </a:extLst>
          </a:blip>
          <a:srcRect l="8467" t="9404" r="7177" b="12489"/>
          <a:stretch/>
        </p:blipFill>
        <p:spPr bwMode="auto">
          <a:xfrm>
            <a:off x="6332254" y="2404042"/>
            <a:ext cx="586234" cy="542808"/>
          </a:xfrm>
          <a:prstGeom prst="rect">
            <a:avLst/>
          </a:prstGeom>
          <a:extLst>
            <a:ext uri="{909E8E84-426E-40DD-AFC4-6F175D3DCCD1}">
              <a14:hiddenFill xmlns:a14="http://schemas.microsoft.com/office/drawing/2010/main">
                <a:solidFill>
                  <a:srgbClr val="FFFFFF"/>
                </a:solidFill>
              </a14:hiddenFill>
            </a:ext>
          </a:extLst>
        </p:spPr>
      </p:pic>
      <p:pic>
        <p:nvPicPr>
          <p:cNvPr id="33" name="Picture 2" descr="http://plugins.netbeans.org/data/images/1418381717_Jekastic_logo.png">
            <a:extLst>
              <a:ext uri="{FF2B5EF4-FFF2-40B4-BE49-F238E27FC236}">
                <a16:creationId xmlns:a16="http://schemas.microsoft.com/office/drawing/2014/main" id="{FC349F00-9805-46AB-8CB6-7E60B4605AFB}"/>
              </a:ext>
            </a:extLst>
          </p:cNvPr>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l="8266" t="22902" r="9035" b="33109"/>
          <a:stretch/>
        </p:blipFill>
        <p:spPr bwMode="auto">
          <a:xfrm>
            <a:off x="6907282" y="2703328"/>
            <a:ext cx="775903" cy="206357"/>
          </a:xfrm>
          <a:prstGeom prst="rect">
            <a:avLst/>
          </a:prstGeom>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BFC2F88A-F5F5-4E0C-9ACF-F5301B5BF0D4}"/>
              </a:ext>
            </a:extLst>
          </p:cNvPr>
          <p:cNvPicPr>
            <a:picLocks noChangeAspect="1"/>
          </p:cNvPicPr>
          <p:nvPr/>
        </p:nvPicPr>
        <p:blipFill rotWithShape="1">
          <a:blip r:embed="rId24" cstate="print">
            <a:clrChange>
              <a:clrFrom>
                <a:srgbClr val="FFFFFF"/>
              </a:clrFrom>
              <a:clrTo>
                <a:srgbClr val="FFFFFF">
                  <a:alpha val="0"/>
                </a:srgbClr>
              </a:clrTo>
            </a:clrChange>
            <a:extLst>
              <a:ext uri="{28A0092B-C50C-407E-A947-70E740481C1C}">
                <a14:useLocalDpi xmlns:a14="http://schemas.microsoft.com/office/drawing/2010/main" val="0"/>
              </a:ext>
            </a:extLst>
          </a:blip>
          <a:srcRect l="7440" t="3014" r="8808" b="11000"/>
          <a:stretch/>
        </p:blipFill>
        <p:spPr>
          <a:xfrm>
            <a:off x="4594775" y="2451668"/>
            <a:ext cx="508548" cy="466167"/>
          </a:xfrm>
          <a:prstGeom prst="rect">
            <a:avLst/>
          </a:prstGeom>
        </p:spPr>
      </p:pic>
      <p:pic>
        <p:nvPicPr>
          <p:cNvPr id="35" name="Picture 34">
            <a:extLst>
              <a:ext uri="{FF2B5EF4-FFF2-40B4-BE49-F238E27FC236}">
                <a16:creationId xmlns:a16="http://schemas.microsoft.com/office/drawing/2014/main" id="{2B7ED204-117C-4598-A636-44A71290262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277964" y="1679560"/>
            <a:ext cx="957727" cy="447220"/>
          </a:xfrm>
          <a:prstGeom prst="rect">
            <a:avLst/>
          </a:prstGeom>
        </p:spPr>
      </p:pic>
      <p:pic>
        <p:nvPicPr>
          <p:cNvPr id="36" name="Picture 35">
            <a:extLst>
              <a:ext uri="{FF2B5EF4-FFF2-40B4-BE49-F238E27FC236}">
                <a16:creationId xmlns:a16="http://schemas.microsoft.com/office/drawing/2014/main" id="{09440052-4BA2-44D1-843A-5C517DC5778B}"/>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4662007" y="1702242"/>
            <a:ext cx="512291" cy="503407"/>
          </a:xfrm>
          <a:prstGeom prst="rect">
            <a:avLst/>
          </a:prstGeom>
        </p:spPr>
      </p:pic>
      <p:pic>
        <p:nvPicPr>
          <p:cNvPr id="37" name="Picture 36">
            <a:extLst>
              <a:ext uri="{FF2B5EF4-FFF2-40B4-BE49-F238E27FC236}">
                <a16:creationId xmlns:a16="http://schemas.microsoft.com/office/drawing/2014/main" id="{1EC4ABFA-C2C9-46B0-B8A1-D6403BC1375C}"/>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7050771" y="1727448"/>
            <a:ext cx="560528" cy="443165"/>
          </a:xfrm>
          <a:prstGeom prst="rect">
            <a:avLst/>
          </a:prstGeom>
        </p:spPr>
      </p:pic>
      <p:pic>
        <p:nvPicPr>
          <p:cNvPr id="38" name="Picture 37">
            <a:extLst>
              <a:ext uri="{FF2B5EF4-FFF2-40B4-BE49-F238E27FC236}">
                <a16:creationId xmlns:a16="http://schemas.microsoft.com/office/drawing/2014/main" id="{9D35E0E5-5E1B-4B01-B5AB-2085334C7F7A}"/>
              </a:ext>
            </a:extLst>
          </p:cNvPr>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56276" y="1713879"/>
            <a:ext cx="738753" cy="462460"/>
          </a:xfrm>
          <a:prstGeom prst="rect">
            <a:avLst/>
          </a:prstGeom>
        </p:spPr>
      </p:pic>
      <p:pic>
        <p:nvPicPr>
          <p:cNvPr id="39" name="Picture 38">
            <a:extLst>
              <a:ext uri="{FF2B5EF4-FFF2-40B4-BE49-F238E27FC236}">
                <a16:creationId xmlns:a16="http://schemas.microsoft.com/office/drawing/2014/main" id="{CE03B634-D36C-4B0C-BAA9-6622ECFD5A5E}"/>
              </a:ext>
            </a:extLst>
          </p:cNvPr>
          <p:cNvPicPr>
            <a:picLocks noChangeAspect="1"/>
          </p:cNvPicPr>
          <p:nvPr/>
        </p:nvPicPr>
        <p:blipFill>
          <a:blip r:embed="rId29">
            <a:clrChange>
              <a:clrFrom>
                <a:srgbClr val="FFFFFF"/>
              </a:clrFrom>
              <a:clrTo>
                <a:srgbClr val="FFFFFF">
                  <a:alpha val="0"/>
                </a:srgbClr>
              </a:clrTo>
            </a:clrChange>
          </a:blip>
          <a:stretch>
            <a:fillRect/>
          </a:stretch>
        </p:blipFill>
        <p:spPr>
          <a:xfrm>
            <a:off x="8425928" y="1883518"/>
            <a:ext cx="321921" cy="326213"/>
          </a:xfrm>
          <a:prstGeom prst="rect">
            <a:avLst/>
          </a:prstGeom>
        </p:spPr>
      </p:pic>
      <p:pic>
        <p:nvPicPr>
          <p:cNvPr id="40" name="Picture 39">
            <a:extLst>
              <a:ext uri="{FF2B5EF4-FFF2-40B4-BE49-F238E27FC236}">
                <a16:creationId xmlns:a16="http://schemas.microsoft.com/office/drawing/2014/main" id="{2E5D75DF-B222-4C05-B75C-E37A32C3DA95}"/>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8665808" y="2442747"/>
            <a:ext cx="461477" cy="461477"/>
          </a:xfrm>
          <a:prstGeom prst="rect">
            <a:avLst/>
          </a:prstGeom>
        </p:spPr>
      </p:pic>
      <p:sp>
        <p:nvSpPr>
          <p:cNvPr id="41" name="TextBox 40">
            <a:extLst>
              <a:ext uri="{FF2B5EF4-FFF2-40B4-BE49-F238E27FC236}">
                <a16:creationId xmlns:a16="http://schemas.microsoft.com/office/drawing/2014/main" id="{E2C8DCB0-75E1-4CDB-A871-3C65E9B74C96}"/>
              </a:ext>
            </a:extLst>
          </p:cNvPr>
          <p:cNvSpPr txBox="1"/>
          <p:nvPr/>
        </p:nvSpPr>
        <p:spPr>
          <a:xfrm>
            <a:off x="3533040" y="3996907"/>
            <a:ext cx="873120" cy="190087"/>
          </a:xfrm>
          <a:prstGeom prst="rect">
            <a:avLst/>
          </a:prstGeom>
          <a:noFill/>
        </p:spPr>
        <p:txBody>
          <a:bodyPr wrap="none" lIns="0" tIns="0" rIns="0" bIns="0" rtlCol="0">
            <a:spAutoFit/>
          </a:bodyPr>
          <a:lstStyle/>
          <a:p>
            <a:pPr algn="ctr">
              <a:lnSpc>
                <a:spcPct val="90000"/>
              </a:lnSpc>
              <a:spcAft>
                <a:spcPts val="588"/>
              </a:spcAft>
            </a:pPr>
            <a:r>
              <a:rPr lang="en-US" sz="1372" dirty="0">
                <a:solidFill>
                  <a:srgbClr val="000000"/>
                </a:solidFill>
                <a:latin typeface="Segoe UI Semibold" panose="020B0702040204020203" pitchFamily="34" charset="0"/>
                <a:cs typeface="Segoe UI Semibold" panose="020B0702040204020203" pitchFamily="34" charset="0"/>
              </a:rPr>
              <a:t>SQL Server</a:t>
            </a:r>
          </a:p>
        </p:txBody>
      </p:sp>
      <p:sp>
        <p:nvSpPr>
          <p:cNvPr id="42" name="TextBox 41">
            <a:extLst>
              <a:ext uri="{FF2B5EF4-FFF2-40B4-BE49-F238E27FC236}">
                <a16:creationId xmlns:a16="http://schemas.microsoft.com/office/drawing/2014/main" id="{E80D1C20-5DAC-453D-B948-0E08464C5E86}"/>
              </a:ext>
            </a:extLst>
          </p:cNvPr>
          <p:cNvSpPr txBox="1"/>
          <p:nvPr/>
        </p:nvSpPr>
        <p:spPr>
          <a:xfrm>
            <a:off x="3786081" y="3304267"/>
            <a:ext cx="367038" cy="190087"/>
          </a:xfrm>
          <a:prstGeom prst="rect">
            <a:avLst/>
          </a:prstGeom>
          <a:noFill/>
        </p:spPr>
        <p:txBody>
          <a:bodyPr wrap="none" lIns="0" tIns="0" rIns="0" bIns="0" rtlCol="0">
            <a:spAutoFit/>
          </a:bodyPr>
          <a:lstStyle/>
          <a:p>
            <a:pPr algn="ctr">
              <a:lnSpc>
                <a:spcPct val="90000"/>
              </a:lnSpc>
              <a:spcAft>
                <a:spcPts val="588"/>
              </a:spcAft>
            </a:pPr>
            <a:r>
              <a:rPr lang="en-US" sz="1372" dirty="0">
                <a:solidFill>
                  <a:srgbClr val="000000"/>
                </a:solidFill>
                <a:latin typeface="Segoe UI Semibold" panose="020B0702040204020203" pitchFamily="34" charset="0"/>
                <a:cs typeface="Segoe UI Semibold" panose="020B0702040204020203" pitchFamily="34" charset="0"/>
              </a:rPr>
              <a:t>.NET</a:t>
            </a:r>
          </a:p>
        </p:txBody>
      </p:sp>
      <p:sp>
        <p:nvSpPr>
          <p:cNvPr id="43" name="TextBox 42">
            <a:extLst>
              <a:ext uri="{FF2B5EF4-FFF2-40B4-BE49-F238E27FC236}">
                <a16:creationId xmlns:a16="http://schemas.microsoft.com/office/drawing/2014/main" id="{5D4FD2E1-CE39-4D9A-B563-E885E9F11DE5}"/>
              </a:ext>
            </a:extLst>
          </p:cNvPr>
          <p:cNvSpPr txBox="1"/>
          <p:nvPr/>
        </p:nvSpPr>
        <p:spPr>
          <a:xfrm>
            <a:off x="3535868" y="2594468"/>
            <a:ext cx="867464" cy="190087"/>
          </a:xfrm>
          <a:prstGeom prst="rect">
            <a:avLst/>
          </a:prstGeom>
          <a:noFill/>
        </p:spPr>
        <p:txBody>
          <a:bodyPr wrap="none" lIns="0" tIns="0" rIns="0" bIns="0" rtlCol="0">
            <a:spAutoFit/>
          </a:bodyPr>
          <a:lstStyle/>
          <a:p>
            <a:pPr algn="ctr">
              <a:lnSpc>
                <a:spcPct val="90000"/>
              </a:lnSpc>
              <a:spcAft>
                <a:spcPts val="588"/>
              </a:spcAft>
            </a:pPr>
            <a:r>
              <a:rPr lang="en-US" sz="1372" dirty="0">
                <a:solidFill>
                  <a:srgbClr val="000000"/>
                </a:solidFill>
                <a:latin typeface="Segoe UI Semibold" panose="020B0702040204020203" pitchFamily="34" charset="0"/>
                <a:cs typeface="Segoe UI Semibold" panose="020B0702040204020203" pitchFamily="34" charset="0"/>
              </a:rPr>
              <a:t>SharePoint</a:t>
            </a:r>
          </a:p>
        </p:txBody>
      </p:sp>
      <p:sp>
        <p:nvSpPr>
          <p:cNvPr id="44" name="TextBox 43">
            <a:extLst>
              <a:ext uri="{FF2B5EF4-FFF2-40B4-BE49-F238E27FC236}">
                <a16:creationId xmlns:a16="http://schemas.microsoft.com/office/drawing/2014/main" id="{067CADF6-24B4-4786-9F3F-B7496AA638B1}"/>
              </a:ext>
            </a:extLst>
          </p:cNvPr>
          <p:cNvSpPr txBox="1"/>
          <p:nvPr/>
        </p:nvSpPr>
        <p:spPr>
          <a:xfrm>
            <a:off x="3585371" y="2390546"/>
            <a:ext cx="768460" cy="190087"/>
          </a:xfrm>
          <a:prstGeom prst="rect">
            <a:avLst/>
          </a:prstGeom>
          <a:noFill/>
        </p:spPr>
        <p:txBody>
          <a:bodyPr wrap="none" lIns="0" tIns="0" rIns="0" bIns="0" rtlCol="0">
            <a:spAutoFit/>
          </a:bodyPr>
          <a:lstStyle/>
          <a:p>
            <a:pPr algn="ctr">
              <a:lnSpc>
                <a:spcPct val="90000"/>
              </a:lnSpc>
              <a:spcAft>
                <a:spcPts val="588"/>
              </a:spcAft>
            </a:pPr>
            <a:r>
              <a:rPr lang="en-US" sz="1372" dirty="0">
                <a:solidFill>
                  <a:srgbClr val="000000"/>
                </a:solidFill>
                <a:latin typeface="Segoe UI Semibold" panose="020B0702040204020203" pitchFamily="34" charset="0"/>
                <a:cs typeface="Segoe UI Semibold" panose="020B0702040204020203" pitchFamily="34" charset="0"/>
              </a:rPr>
              <a:t>Dynamics</a:t>
            </a:r>
          </a:p>
        </p:txBody>
      </p:sp>
      <p:sp>
        <p:nvSpPr>
          <p:cNvPr id="45" name="TextBox 44">
            <a:extLst>
              <a:ext uri="{FF2B5EF4-FFF2-40B4-BE49-F238E27FC236}">
                <a16:creationId xmlns:a16="http://schemas.microsoft.com/office/drawing/2014/main" id="{9BA46410-9E6D-4566-8382-7E74F9415C65}"/>
              </a:ext>
            </a:extLst>
          </p:cNvPr>
          <p:cNvSpPr txBox="1"/>
          <p:nvPr/>
        </p:nvSpPr>
        <p:spPr>
          <a:xfrm>
            <a:off x="3656252" y="1774274"/>
            <a:ext cx="626697" cy="380175"/>
          </a:xfrm>
          <a:prstGeom prst="rect">
            <a:avLst/>
          </a:prstGeom>
          <a:noFill/>
        </p:spPr>
        <p:txBody>
          <a:bodyPr wrap="square" lIns="0" tIns="0" rIns="0" bIns="0" rtlCol="0">
            <a:spAutoFit/>
          </a:bodyPr>
          <a:lstStyle/>
          <a:p>
            <a:pPr algn="ctr">
              <a:lnSpc>
                <a:spcPct val="90000"/>
              </a:lnSpc>
              <a:spcAft>
                <a:spcPts val="588"/>
              </a:spcAft>
            </a:pPr>
            <a:r>
              <a:rPr lang="en-US" sz="1372" dirty="0">
                <a:solidFill>
                  <a:srgbClr val="000000"/>
                </a:solidFill>
                <a:latin typeface="Segoe UI Semibold" panose="020B0702040204020203" pitchFamily="34" charset="0"/>
                <a:cs typeface="Segoe UI Semibold" panose="020B0702040204020203" pitchFamily="34" charset="0"/>
              </a:rPr>
              <a:t>System Center</a:t>
            </a:r>
          </a:p>
        </p:txBody>
      </p:sp>
      <p:sp>
        <p:nvSpPr>
          <p:cNvPr id="46" name="TextBox 45">
            <a:extLst>
              <a:ext uri="{FF2B5EF4-FFF2-40B4-BE49-F238E27FC236}">
                <a16:creationId xmlns:a16="http://schemas.microsoft.com/office/drawing/2014/main" id="{6DCA6816-C76A-4BE7-8F7B-CD49C9353EB9}"/>
              </a:ext>
            </a:extLst>
          </p:cNvPr>
          <p:cNvSpPr txBox="1"/>
          <p:nvPr/>
        </p:nvSpPr>
        <p:spPr>
          <a:xfrm>
            <a:off x="3591941" y="2772104"/>
            <a:ext cx="755321" cy="190087"/>
          </a:xfrm>
          <a:prstGeom prst="rect">
            <a:avLst/>
          </a:prstGeom>
          <a:noFill/>
        </p:spPr>
        <p:txBody>
          <a:bodyPr wrap="none" lIns="0" tIns="0" rIns="0" bIns="0" rtlCol="0">
            <a:spAutoFit/>
          </a:bodyPr>
          <a:lstStyle/>
          <a:p>
            <a:pPr algn="ctr">
              <a:lnSpc>
                <a:spcPct val="90000"/>
              </a:lnSpc>
              <a:spcAft>
                <a:spcPts val="588"/>
              </a:spcAft>
            </a:pPr>
            <a:r>
              <a:rPr lang="en-US" sz="1372" dirty="0">
                <a:solidFill>
                  <a:srgbClr val="000000"/>
                </a:solidFill>
                <a:latin typeface="Segoe UI Semibold" panose="020B0702040204020203" pitchFamily="34" charset="0"/>
                <a:cs typeface="Segoe UI Semibold" panose="020B0702040204020203" pitchFamily="34" charset="0"/>
              </a:rPr>
              <a:t>Exchange</a:t>
            </a:r>
          </a:p>
        </p:txBody>
      </p:sp>
      <p:pic>
        <p:nvPicPr>
          <p:cNvPr id="47" name="Picture 46">
            <a:extLst>
              <a:ext uri="{FF2B5EF4-FFF2-40B4-BE49-F238E27FC236}">
                <a16:creationId xmlns:a16="http://schemas.microsoft.com/office/drawing/2014/main" id="{65C48DBC-EA75-436A-987C-14D59E065C6A}"/>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7529908" y="1722419"/>
            <a:ext cx="833182" cy="452503"/>
          </a:xfrm>
          <a:prstGeom prst="rect">
            <a:avLst/>
          </a:prstGeom>
        </p:spPr>
      </p:pic>
      <p:pic>
        <p:nvPicPr>
          <p:cNvPr id="48" name="Picture 47">
            <a:extLst>
              <a:ext uri="{FF2B5EF4-FFF2-40B4-BE49-F238E27FC236}">
                <a16:creationId xmlns:a16="http://schemas.microsoft.com/office/drawing/2014/main" id="{4511856B-9E52-4A05-9922-042ABE09F8D1}"/>
              </a:ext>
            </a:extLst>
          </p:cNvPr>
          <p:cNvPicPr>
            <a:picLocks noChangeAspect="1"/>
          </p:cNvPicPr>
          <p:nvPr/>
        </p:nvPicPr>
        <p:blipFill rotWithShape="1">
          <a:blip r:embed="rId32">
            <a:clrChange>
              <a:clrFrom>
                <a:srgbClr val="FFFFFF"/>
              </a:clrFrom>
              <a:clrTo>
                <a:srgbClr val="FFFFFF">
                  <a:alpha val="0"/>
                </a:srgbClr>
              </a:clrTo>
            </a:clrChange>
            <a:extLst>
              <a:ext uri="{28A0092B-C50C-407E-A947-70E740481C1C}">
                <a14:useLocalDpi xmlns:a14="http://schemas.microsoft.com/office/drawing/2010/main" val="0"/>
              </a:ext>
            </a:extLst>
          </a:blip>
          <a:srcRect t="41094" b="41573"/>
          <a:stretch/>
        </p:blipFill>
        <p:spPr>
          <a:xfrm>
            <a:off x="7018756" y="2440909"/>
            <a:ext cx="1400664" cy="242783"/>
          </a:xfrm>
          <a:prstGeom prst="rect">
            <a:avLst/>
          </a:prstGeom>
        </p:spPr>
      </p:pic>
      <p:pic>
        <p:nvPicPr>
          <p:cNvPr id="49" name="Picture 48">
            <a:extLst>
              <a:ext uri="{FF2B5EF4-FFF2-40B4-BE49-F238E27FC236}">
                <a16:creationId xmlns:a16="http://schemas.microsoft.com/office/drawing/2014/main" id="{A92DC5C5-F6C4-4061-9235-E345AB98F878}"/>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242882" y="1639461"/>
            <a:ext cx="716731" cy="293860"/>
          </a:xfrm>
          <a:prstGeom prst="rect">
            <a:avLst/>
          </a:prstGeom>
        </p:spPr>
      </p:pic>
      <p:sp>
        <p:nvSpPr>
          <p:cNvPr id="50" name="Rectangle 49">
            <a:extLst>
              <a:ext uri="{FF2B5EF4-FFF2-40B4-BE49-F238E27FC236}">
                <a16:creationId xmlns:a16="http://schemas.microsoft.com/office/drawing/2014/main" id="{CB059832-83E2-46AE-BD24-183831C0FADE}"/>
              </a:ext>
            </a:extLst>
          </p:cNvPr>
          <p:cNvSpPr/>
          <p:nvPr/>
        </p:nvSpPr>
        <p:spPr bwMode="auto">
          <a:xfrm>
            <a:off x="3475037" y="1439862"/>
            <a:ext cx="997346" cy="3874518"/>
          </a:xfrm>
          <a:prstGeom prst="rect">
            <a:avLst/>
          </a:prstGeom>
          <a:solidFill>
            <a:schemeClr val="accent1">
              <a:lumMod val="60000"/>
              <a:lumOff val="40000"/>
              <a:alpha val="26000"/>
            </a:schemeClr>
          </a:solidFill>
          <a:ln w="2540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84B25741-D541-4036-AFBD-582EE9E56094}"/>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7861296" y="4476551"/>
            <a:ext cx="1129264" cy="383550"/>
          </a:xfrm>
          <a:prstGeom prst="rect">
            <a:avLst/>
          </a:prstGeom>
        </p:spPr>
      </p:pic>
      <p:pic>
        <p:nvPicPr>
          <p:cNvPr id="52" name="Picture 51">
            <a:extLst>
              <a:ext uri="{FF2B5EF4-FFF2-40B4-BE49-F238E27FC236}">
                <a16:creationId xmlns:a16="http://schemas.microsoft.com/office/drawing/2014/main" id="{130F9DD1-23C7-4126-BC98-DB47E16BEB47}"/>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5707015" y="4550815"/>
            <a:ext cx="815868" cy="184054"/>
          </a:xfrm>
          <a:prstGeom prst="rect">
            <a:avLst/>
          </a:prstGeom>
        </p:spPr>
      </p:pic>
      <p:pic>
        <p:nvPicPr>
          <p:cNvPr id="53" name="Picture 52">
            <a:extLst>
              <a:ext uri="{FF2B5EF4-FFF2-40B4-BE49-F238E27FC236}">
                <a16:creationId xmlns:a16="http://schemas.microsoft.com/office/drawing/2014/main" id="{ED94DB3B-6B9E-4E19-A1B5-4798AE3882BC}"/>
              </a:ext>
            </a:extLst>
          </p:cNvPr>
          <p:cNvPicPr>
            <a:picLocks noChangeAspect="1"/>
          </p:cNvPicPr>
          <p:nvPr/>
        </p:nvPicPr>
        <p:blipFill>
          <a:blip r:embed="rId36">
            <a:clrChange>
              <a:clrFrom>
                <a:srgbClr val="FFFFFF"/>
              </a:clrFrom>
              <a:clrTo>
                <a:srgbClr val="FFFFFF">
                  <a:alpha val="0"/>
                </a:srgbClr>
              </a:clrTo>
            </a:clrChange>
          </a:blip>
          <a:stretch>
            <a:fillRect/>
          </a:stretch>
        </p:blipFill>
        <p:spPr>
          <a:xfrm>
            <a:off x="7230848" y="4781258"/>
            <a:ext cx="693742" cy="272542"/>
          </a:xfrm>
          <a:prstGeom prst="rect">
            <a:avLst/>
          </a:prstGeom>
        </p:spPr>
      </p:pic>
      <p:pic>
        <p:nvPicPr>
          <p:cNvPr id="54" name="Picture 53">
            <a:extLst>
              <a:ext uri="{FF2B5EF4-FFF2-40B4-BE49-F238E27FC236}">
                <a16:creationId xmlns:a16="http://schemas.microsoft.com/office/drawing/2014/main" id="{B456459B-394C-4677-9108-308FF0AFF323}"/>
              </a:ext>
            </a:extLst>
          </p:cNvPr>
          <p:cNvPicPr>
            <a:picLocks noChangeAspect="1"/>
          </p:cNvPicPr>
          <p:nvPr/>
        </p:nvPicPr>
        <p:blipFill rotWithShape="1">
          <a:blip r:embed="rId37" cstate="print">
            <a:extLst>
              <a:ext uri="{28A0092B-C50C-407E-A947-70E740481C1C}">
                <a14:useLocalDpi xmlns:a14="http://schemas.microsoft.com/office/drawing/2010/main" val="0"/>
              </a:ext>
            </a:extLst>
          </a:blip>
          <a:srcRect l="15307" t="6616" r="16473" b="5063"/>
          <a:stretch/>
        </p:blipFill>
        <p:spPr>
          <a:xfrm>
            <a:off x="6393680" y="4703803"/>
            <a:ext cx="633325" cy="316662"/>
          </a:xfrm>
          <a:prstGeom prst="rect">
            <a:avLst/>
          </a:prstGeom>
        </p:spPr>
      </p:pic>
      <p:pic>
        <p:nvPicPr>
          <p:cNvPr id="55" name="Picture 54">
            <a:extLst>
              <a:ext uri="{FF2B5EF4-FFF2-40B4-BE49-F238E27FC236}">
                <a16:creationId xmlns:a16="http://schemas.microsoft.com/office/drawing/2014/main" id="{C3B9CE10-4FCC-495C-8528-65B52D67C682}"/>
              </a:ext>
            </a:extLst>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6787354" y="4495058"/>
            <a:ext cx="873242" cy="338124"/>
          </a:xfrm>
          <a:prstGeom prst="rect">
            <a:avLst/>
          </a:prstGeom>
        </p:spPr>
      </p:pic>
      <p:pic>
        <p:nvPicPr>
          <p:cNvPr id="56" name="Picture 55">
            <a:extLst>
              <a:ext uri="{FF2B5EF4-FFF2-40B4-BE49-F238E27FC236}">
                <a16:creationId xmlns:a16="http://schemas.microsoft.com/office/drawing/2014/main" id="{E92B39C2-F0F6-445E-AFEF-144372524CE1}"/>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026134" y="4811048"/>
            <a:ext cx="957627" cy="258200"/>
          </a:xfrm>
          <a:prstGeom prst="rect">
            <a:avLst/>
          </a:prstGeom>
        </p:spPr>
      </p:pic>
      <p:pic>
        <p:nvPicPr>
          <p:cNvPr id="57" name="Picture 56">
            <a:extLst>
              <a:ext uri="{FF2B5EF4-FFF2-40B4-BE49-F238E27FC236}">
                <a16:creationId xmlns:a16="http://schemas.microsoft.com/office/drawing/2014/main" id="{A05F5B53-BEC2-45E2-851C-0667D6657684}"/>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5137587" y="4704872"/>
            <a:ext cx="1126392" cy="363437"/>
          </a:xfrm>
          <a:prstGeom prst="rect">
            <a:avLst/>
          </a:prstGeom>
        </p:spPr>
      </p:pic>
      <p:sp>
        <p:nvSpPr>
          <p:cNvPr id="58" name="TextBox 57">
            <a:extLst>
              <a:ext uri="{FF2B5EF4-FFF2-40B4-BE49-F238E27FC236}">
                <a16:creationId xmlns:a16="http://schemas.microsoft.com/office/drawing/2014/main" id="{564A7597-CE99-401C-8E45-BD21F5D1936B}"/>
              </a:ext>
            </a:extLst>
          </p:cNvPr>
          <p:cNvSpPr txBox="1"/>
          <p:nvPr/>
        </p:nvSpPr>
        <p:spPr>
          <a:xfrm>
            <a:off x="1303881" y="5783262"/>
            <a:ext cx="9943556" cy="738664"/>
          </a:xfrm>
          <a:prstGeom prst="rect">
            <a:avLst/>
          </a:prstGeom>
          <a:noFill/>
        </p:spPr>
        <p:txBody>
          <a:bodyPr wrap="none" lIns="182880" tIns="146304" rIns="182880" bIns="146304" rtlCol="0">
            <a:spAutoFit/>
          </a:bodyPr>
          <a:lstStyle/>
          <a:p>
            <a:pPr>
              <a:lnSpc>
                <a:spcPct val="90000"/>
              </a:lnSpc>
              <a:spcAft>
                <a:spcPts val="600"/>
              </a:spcAft>
            </a:pPr>
            <a:r>
              <a:rPr lang="de-DE" sz="3200" dirty="0">
                <a:gradFill>
                  <a:gsLst>
                    <a:gs pos="2917">
                      <a:schemeClr val="tx1"/>
                    </a:gs>
                    <a:gs pos="30000">
                      <a:schemeClr val="tx1"/>
                    </a:gs>
                  </a:gsLst>
                  <a:lin ang="5400000" scaled="0"/>
                </a:gradFill>
              </a:rPr>
              <a:t>Komplette Open Source Applikation Stacks auf Azure</a:t>
            </a:r>
            <a:endParaRPr lang="en-US" sz="3200" dirty="0" err="1">
              <a:gradFill>
                <a:gsLst>
                  <a:gs pos="2917">
                    <a:schemeClr val="tx1"/>
                  </a:gs>
                  <a:gs pos="30000">
                    <a:schemeClr val="tx1"/>
                  </a:gs>
                </a:gsLst>
                <a:lin ang="5400000" scaled="0"/>
              </a:gradFill>
            </a:endParaRPr>
          </a:p>
        </p:txBody>
      </p:sp>
      <p:pic>
        <p:nvPicPr>
          <p:cNvPr id="59" name="Picture 2" descr="Image result for postgres">
            <a:extLst>
              <a:ext uri="{FF2B5EF4-FFF2-40B4-BE49-F238E27FC236}">
                <a16:creationId xmlns:a16="http://schemas.microsoft.com/office/drawing/2014/main" id="{78C38456-8F2E-4148-89C2-9576DCD3ADF3}"/>
              </a:ext>
            </a:extLst>
          </p:cNvPr>
          <p:cNvPicPr>
            <a:picLocks noChangeAspect="1" noChangeArrowheads="1"/>
          </p:cNvPicPr>
          <p:nvPr/>
        </p:nvPicPr>
        <p:blipFill>
          <a:blip r:embed="rId4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4011" y="4012647"/>
            <a:ext cx="458176" cy="406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218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
            </a:r>
            <a:r>
              <a:rPr lang="en-US" dirty="0" err="1"/>
              <a:t>oder</a:t>
            </a:r>
            <a:r>
              <a:rPr lang="en-US" dirty="0"/>
              <a:t> in Deutschland?</a:t>
            </a:r>
          </a:p>
        </p:txBody>
      </p:sp>
    </p:spTree>
    <p:extLst>
      <p:ext uri="{BB962C8B-B14F-4D97-AF65-F5344CB8AC3E}">
        <p14:creationId xmlns:p14="http://schemas.microsoft.com/office/powerpoint/2010/main" val="16818113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1266" name="Picture 2" descr="Map of available regions">
            <a:extLst>
              <a:ext uri="{FF2B5EF4-FFF2-40B4-BE49-F238E27FC236}">
                <a16:creationId xmlns:a16="http://schemas.microsoft.com/office/drawing/2014/main" id="{C2A01BE2-4DDC-4D6D-BA90-5A00C4184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 y="496057"/>
            <a:ext cx="12157349" cy="64687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a:picLocks noChangeAspect="1"/>
          </p:cNvPicPr>
          <p:nvPr/>
        </p:nvPicPr>
        <p:blipFill rotWithShape="1">
          <a:blip r:embed="rId4" cstate="email">
            <a:extLst>
              <a:ext uri="{28A0092B-C50C-407E-A947-70E740481C1C}">
                <a14:useLocalDpi xmlns:a14="http://schemas.microsoft.com/office/drawing/2010/main"/>
              </a:ext>
            </a:extLst>
          </a:blip>
          <a:srcRect l="6133" t="14958" b="23496"/>
          <a:stretch/>
        </p:blipFill>
        <p:spPr>
          <a:xfrm>
            <a:off x="414118" y="132415"/>
            <a:ext cx="11342018" cy="6776577"/>
          </a:xfrm>
          <a:prstGeom prst="rect">
            <a:avLst/>
          </a:prstGeom>
        </p:spPr>
      </p:pic>
      <p:sp>
        <p:nvSpPr>
          <p:cNvPr id="2" name="Title 1"/>
          <p:cNvSpPr>
            <a:spLocks noGrp="1"/>
          </p:cNvSpPr>
          <p:nvPr>
            <p:ph type="title"/>
          </p:nvPr>
        </p:nvSpPr>
        <p:spPr>
          <a:xfrm>
            <a:off x="1" y="0"/>
            <a:ext cx="12436474" cy="1233216"/>
          </a:xfrm>
          <a:solidFill>
            <a:schemeClr val="bg1"/>
          </a:solidFill>
        </p:spPr>
        <p:txBody>
          <a:bodyPr/>
          <a:lstStyle/>
          <a:p>
            <a:r>
              <a:rPr lang="de-DE" sz="3600" dirty="0"/>
              <a:t>  </a:t>
            </a:r>
            <a:r>
              <a:rPr lang="de-DE" dirty="0"/>
              <a:t>Globale Reichweite</a:t>
            </a:r>
            <a:endParaRPr lang="en-US" sz="5400" dirty="0">
              <a:solidFill>
                <a:srgbClr val="0070C0"/>
              </a:solidFill>
            </a:endParaRPr>
          </a:p>
        </p:txBody>
      </p:sp>
      <p:sp>
        <p:nvSpPr>
          <p:cNvPr id="27" name="TextBox 26"/>
          <p:cNvSpPr txBox="1"/>
          <p:nvPr/>
        </p:nvSpPr>
        <p:spPr>
          <a:xfrm>
            <a:off x="188562" y="755262"/>
            <a:ext cx="12201000" cy="477954"/>
          </a:xfrm>
          <a:prstGeom prst="rect">
            <a:avLst/>
          </a:prstGeom>
          <a:ln>
            <a:noFill/>
            <a:tailEnd type="oval" w="med" len="med"/>
          </a:ln>
        </p:spPr>
        <p:style>
          <a:lnRef idx="1">
            <a:schemeClr val="accent1"/>
          </a:lnRef>
          <a:fillRef idx="0">
            <a:schemeClr val="accent1"/>
          </a:fillRef>
          <a:effectRef idx="0">
            <a:schemeClr val="accent1"/>
          </a:effectRef>
          <a:fontRef idx="minor">
            <a:schemeClr val="tx1"/>
          </a:fontRef>
        </p:style>
        <p:txBody>
          <a:bodyPr wrap="square" lIns="93163" tIns="46583" rIns="93163" bIns="46583" rtlCol="0">
            <a:spAutoFit/>
          </a:bodyPr>
          <a:lstStyle/>
          <a:p>
            <a:pPr defTabSz="1241855">
              <a:defRPr/>
            </a:pPr>
            <a:r>
              <a:rPr lang="en-US" sz="2446" b="1" kern="0" spc="-102" dirty="0">
                <a:solidFill>
                  <a:srgbClr val="FFB900">
                    <a:lumMod val="50000"/>
                  </a:srgbClr>
                </a:solidFill>
                <a:latin typeface="Segoe UI Light"/>
              </a:rPr>
              <a:t>36+6 </a:t>
            </a:r>
            <a:r>
              <a:rPr lang="en-US" sz="2446" b="1" kern="0" spc="-102" dirty="0" err="1">
                <a:solidFill>
                  <a:srgbClr val="FFB900">
                    <a:lumMod val="50000"/>
                  </a:srgbClr>
                </a:solidFill>
                <a:latin typeface="Segoe UI Light"/>
              </a:rPr>
              <a:t>Regionen</a:t>
            </a:r>
            <a:r>
              <a:rPr lang="en-US" sz="2446" b="1" kern="0" spc="-102" dirty="0">
                <a:solidFill>
                  <a:srgbClr val="FFB900">
                    <a:lumMod val="50000"/>
                  </a:srgbClr>
                </a:solidFill>
                <a:latin typeface="Segoe UI Light"/>
              </a:rPr>
              <a:t> </a:t>
            </a:r>
            <a:r>
              <a:rPr lang="en-US" sz="2446" b="1" kern="0" spc="-102" dirty="0" err="1">
                <a:solidFill>
                  <a:srgbClr val="FFB900">
                    <a:lumMod val="50000"/>
                  </a:srgbClr>
                </a:solidFill>
                <a:latin typeface="Segoe UI Light"/>
              </a:rPr>
              <a:t>weltweit</a:t>
            </a:r>
            <a:r>
              <a:rPr lang="en-US" sz="2446" b="1" kern="0" spc="-102" dirty="0">
                <a:solidFill>
                  <a:srgbClr val="FFB900">
                    <a:lumMod val="50000"/>
                  </a:srgbClr>
                </a:solidFill>
                <a:latin typeface="Segoe UI Light"/>
              </a:rPr>
              <a:t>                 </a:t>
            </a:r>
            <a:r>
              <a:rPr lang="de-DE" sz="2446" b="1" kern="0" spc="-102" dirty="0">
                <a:solidFill>
                  <a:srgbClr val="FFB900">
                    <a:lumMod val="50000"/>
                  </a:srgbClr>
                </a:solidFill>
                <a:latin typeface="Segoe UI Light"/>
              </a:rPr>
              <a:t>Kontinuierliches Wachstum              Modernste Infrastruktur</a:t>
            </a:r>
            <a:endParaRPr lang="en-US" sz="2446" b="1" kern="0" spc="-102" dirty="0">
              <a:solidFill>
                <a:srgbClr val="FF0000"/>
              </a:solidFill>
              <a:latin typeface="Segoe UI Light"/>
            </a:endParaRPr>
          </a:p>
        </p:txBody>
      </p:sp>
      <p:sp>
        <p:nvSpPr>
          <p:cNvPr id="11" name="Rectangle 10"/>
          <p:cNvSpPr/>
          <p:nvPr/>
        </p:nvSpPr>
        <p:spPr>
          <a:xfrm>
            <a:off x="7409334" y="6489145"/>
            <a:ext cx="5317920" cy="414353"/>
          </a:xfrm>
          <a:prstGeom prst="rect">
            <a:avLst/>
          </a:prstGeom>
          <a:solidFill>
            <a:schemeClr val="bg1">
              <a:lumMod val="85000"/>
            </a:schemeClr>
          </a:solidFill>
        </p:spPr>
        <p:txBody>
          <a:bodyPr wrap="none">
            <a:spAutoFit/>
          </a:bodyPr>
          <a:lstStyle/>
          <a:p>
            <a:r>
              <a:rPr lang="en-US" sz="2040" dirty="0">
                <a:solidFill>
                  <a:schemeClr val="bg1"/>
                </a:solidFill>
              </a:rPr>
              <a:t>https://azure.microsoft.com/en-gb/regions/</a:t>
            </a:r>
          </a:p>
        </p:txBody>
      </p:sp>
    </p:spTree>
    <p:extLst>
      <p:ext uri="{BB962C8B-B14F-4D97-AF65-F5344CB8AC3E}">
        <p14:creationId xmlns:p14="http://schemas.microsoft.com/office/powerpoint/2010/main" val="305857009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75481" y="1668686"/>
            <a:ext cx="11885514" cy="5028486"/>
            <a:chOff x="274637" y="1668427"/>
            <a:chExt cx="11887200" cy="5029200"/>
          </a:xfrm>
        </p:grpSpPr>
        <p:sp>
          <p:nvSpPr>
            <p:cNvPr id="84" name="Rectangle 83"/>
            <p:cNvSpPr/>
            <p:nvPr/>
          </p:nvSpPr>
          <p:spPr bwMode="auto">
            <a:xfrm>
              <a:off x="274637" y="1668427"/>
              <a:ext cx="11887200" cy="50292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nSpc>
                  <a:spcPct val="90000"/>
                </a:lnSpc>
              </a:pPr>
              <a:endParaRPr lang="en-US" sz="3199" dirty="0">
                <a:ln w="3175">
                  <a:noFill/>
                </a:ln>
                <a:gradFill>
                  <a:gsLst>
                    <a:gs pos="18750">
                      <a:schemeClr val="accent1"/>
                    </a:gs>
                    <a:gs pos="32143">
                      <a:schemeClr val="accent1"/>
                    </a:gs>
                  </a:gsLst>
                  <a:lin ang="5400000" scaled="0"/>
                </a:gradFill>
                <a:latin typeface="+mj-lt"/>
                <a:cs typeface="Segoe UI" pitchFamily="34" charset="0"/>
              </a:endParaRPr>
            </a:p>
          </p:txBody>
        </p:sp>
        <p:sp>
          <p:nvSpPr>
            <p:cNvPr id="286" name="Rectangle 285"/>
            <p:cNvSpPr/>
            <p:nvPr/>
          </p:nvSpPr>
          <p:spPr bwMode="auto">
            <a:xfrm>
              <a:off x="457517" y="1851307"/>
              <a:ext cx="11521440" cy="15087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72988" tIns="186494" rIns="372988" bIns="149196" numCol="1" spcCol="0" rtlCol="0" fromWordArt="0" anchor="t" anchorCtr="0" forceAA="0" compatLnSpc="1">
              <a:prstTxWarp prst="textNoShape">
                <a:avLst/>
              </a:prstTxWarp>
              <a:noAutofit/>
            </a:bodyPr>
            <a:lstStyle/>
            <a:p>
              <a:pPr algn="ctr">
                <a:lnSpc>
                  <a:spcPct val="90000"/>
                </a:lnSpc>
              </a:pPr>
              <a:endParaRPr lang="en-US" sz="2652" spc="-102" dirty="0">
                <a:ln w="3175">
                  <a:noFill/>
                </a:ln>
                <a:solidFill>
                  <a:srgbClr val="FFFFFF"/>
                </a:solidFill>
                <a:cs typeface="Segoe UI" pitchFamily="34" charset="0"/>
              </a:endParaRPr>
            </a:p>
          </p:txBody>
        </p:sp>
        <p:sp>
          <p:nvSpPr>
            <p:cNvPr id="291" name="Rectangle 290"/>
            <p:cNvSpPr/>
            <p:nvPr/>
          </p:nvSpPr>
          <p:spPr bwMode="auto">
            <a:xfrm>
              <a:off x="457517" y="3405781"/>
              <a:ext cx="11521440" cy="15087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72988" tIns="186494" rIns="372988" bIns="149196" numCol="1" spcCol="0" rtlCol="0" fromWordArt="0" anchor="t" anchorCtr="0" forceAA="0" compatLnSpc="1">
              <a:prstTxWarp prst="textNoShape">
                <a:avLst/>
              </a:prstTxWarp>
              <a:noAutofit/>
            </a:bodyPr>
            <a:lstStyle/>
            <a:p>
              <a:pPr algn="ctr">
                <a:lnSpc>
                  <a:spcPct val="90000"/>
                </a:lnSpc>
              </a:pPr>
              <a:endParaRPr lang="en-US" sz="2652" spc="-102" dirty="0">
                <a:ln w="3175">
                  <a:noFill/>
                </a:ln>
                <a:solidFill>
                  <a:srgbClr val="FFFFFF"/>
                </a:solidFill>
                <a:cs typeface="Segoe UI" pitchFamily="34" charset="0"/>
              </a:endParaRPr>
            </a:p>
          </p:txBody>
        </p:sp>
        <p:sp>
          <p:nvSpPr>
            <p:cNvPr id="296" name="Rectangle 295"/>
            <p:cNvSpPr/>
            <p:nvPr/>
          </p:nvSpPr>
          <p:spPr bwMode="auto">
            <a:xfrm>
              <a:off x="457517" y="4960256"/>
              <a:ext cx="11521440" cy="15544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72988" tIns="186494" rIns="372988" bIns="149196" numCol="1" spcCol="0" rtlCol="0" fromWordArt="0" anchor="t" anchorCtr="0" forceAA="0" compatLnSpc="1">
              <a:prstTxWarp prst="textNoShape">
                <a:avLst/>
              </a:prstTxWarp>
              <a:noAutofit/>
            </a:bodyPr>
            <a:lstStyle/>
            <a:p>
              <a:pPr algn="ctr">
                <a:lnSpc>
                  <a:spcPct val="90000"/>
                </a:lnSpc>
              </a:pPr>
              <a:endParaRPr lang="en-US" sz="2652" spc="-102" dirty="0">
                <a:ln w="3175">
                  <a:noFill/>
                </a:ln>
                <a:solidFill>
                  <a:srgbClr val="FFFFFF"/>
                </a:solidFill>
                <a:cs typeface="Segoe UI" pitchFamily="34" charset="0"/>
              </a:endParaRPr>
            </a:p>
          </p:txBody>
        </p:sp>
        <p:pic>
          <p:nvPicPr>
            <p:cNvPr id="403" name="Picture 2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05870" y="3617583"/>
              <a:ext cx="826635" cy="714531"/>
            </a:xfrm>
            <a:prstGeom prst="rect">
              <a:avLst/>
            </a:prstGeom>
          </p:spPr>
        </p:pic>
        <p:pic>
          <p:nvPicPr>
            <p:cNvPr id="406" name="Picture 3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84126" y="3626794"/>
              <a:ext cx="724653" cy="696108"/>
            </a:xfrm>
            <a:prstGeom prst="rect">
              <a:avLst/>
            </a:prstGeom>
          </p:spPr>
        </p:pic>
        <p:pic>
          <p:nvPicPr>
            <p:cNvPr id="408" name="Picture 40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20702" y="3830311"/>
              <a:ext cx="738639" cy="289075"/>
            </a:xfrm>
            <a:prstGeom prst="rect">
              <a:avLst/>
            </a:prstGeom>
          </p:spPr>
        </p:pic>
        <p:pic>
          <p:nvPicPr>
            <p:cNvPr id="410" name="Picture 40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021576" y="3667936"/>
              <a:ext cx="632604" cy="613825"/>
            </a:xfrm>
            <a:prstGeom prst="rect">
              <a:avLst/>
            </a:prstGeom>
          </p:spPr>
        </p:pic>
        <p:pic>
          <p:nvPicPr>
            <p:cNvPr id="411" name="Picture 41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46375" y="3637245"/>
              <a:ext cx="695867" cy="675207"/>
            </a:xfrm>
            <a:prstGeom prst="rect">
              <a:avLst/>
            </a:prstGeom>
          </p:spPr>
        </p:pic>
        <p:pic>
          <p:nvPicPr>
            <p:cNvPr id="413" name="Picture 41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277394" y="3620906"/>
              <a:ext cx="729543" cy="707885"/>
            </a:xfrm>
            <a:prstGeom prst="rect">
              <a:avLst/>
            </a:prstGeom>
          </p:spPr>
        </p:pic>
        <p:pic>
          <p:nvPicPr>
            <p:cNvPr id="414" name="Picture 413" descr="http://1.bp.blogspot.com/-zsub2Ach6i8/T3qyuPps54I/AAAAAAAAAVY/2DAjv_gntto/s1600/irs-logo.jpeg.png"/>
            <p:cNvPicPr/>
            <p:nvPr/>
          </p:nvPicPr>
          <p:blipFill>
            <a:blip r:embed="rId9" cstate="email">
              <a:extLst>
                <a:ext uri="{28A0092B-C50C-407E-A947-70E740481C1C}">
                  <a14:useLocalDpi xmlns:a14="http://schemas.microsoft.com/office/drawing/2010/main"/>
                </a:ext>
              </a:extLst>
            </a:blip>
            <a:srcRect/>
            <a:stretch>
              <a:fillRect/>
            </a:stretch>
          </p:blipFill>
          <p:spPr bwMode="auto">
            <a:xfrm>
              <a:off x="8736300" y="3623309"/>
              <a:ext cx="724590" cy="703078"/>
            </a:xfrm>
            <a:prstGeom prst="rect">
              <a:avLst/>
            </a:prstGeom>
            <a:noFill/>
            <a:ln>
              <a:noFill/>
            </a:ln>
          </p:spPr>
        </p:pic>
        <p:pic>
          <p:nvPicPr>
            <p:cNvPr id="415" name="Picture 414"/>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560674" y="3689721"/>
              <a:ext cx="945835" cy="570255"/>
            </a:xfrm>
            <a:prstGeom prst="rect">
              <a:avLst/>
            </a:prstGeom>
          </p:spPr>
        </p:pic>
        <p:pic>
          <p:nvPicPr>
            <p:cNvPr id="416" name="Picture 415"/>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874666" y="3619348"/>
              <a:ext cx="752146" cy="711000"/>
            </a:xfrm>
            <a:prstGeom prst="rect">
              <a:avLst/>
            </a:prstGeom>
          </p:spPr>
        </p:pic>
        <p:pic>
          <p:nvPicPr>
            <p:cNvPr id="421" name="Picture 6" descr="image007"/>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1041025" y="3601433"/>
              <a:ext cx="723714" cy="70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 name="Rectangle 403"/>
            <p:cNvSpPr>
              <a:spLocks/>
            </p:cNvSpPr>
            <p:nvPr/>
          </p:nvSpPr>
          <p:spPr>
            <a:xfrm>
              <a:off x="1609660" y="4457341"/>
              <a:ext cx="1152149" cy="457200"/>
            </a:xfrm>
            <a:prstGeom prst="rect">
              <a:avLst/>
            </a:prstGeom>
            <a:noFill/>
          </p:spPr>
          <p:txBody>
            <a:bodyPr wrap="square" lIns="0" tIns="0" rIns="0">
              <a:noAutofit/>
            </a:bodyPr>
            <a:lstStyle/>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HIPAA/</a:t>
              </a:r>
              <a:b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b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HITECH</a:t>
              </a:r>
            </a:p>
          </p:txBody>
        </p:sp>
        <p:sp>
          <p:nvSpPr>
            <p:cNvPr id="405" name="Rectangle 404"/>
            <p:cNvSpPr>
              <a:spLocks/>
            </p:cNvSpPr>
            <p:nvPr/>
          </p:nvSpPr>
          <p:spPr>
            <a:xfrm>
              <a:off x="457517" y="4457341"/>
              <a:ext cx="1152149" cy="457200"/>
            </a:xfrm>
            <a:prstGeom prst="rect">
              <a:avLst/>
            </a:prstGeom>
            <a:noFill/>
          </p:spPr>
          <p:txBody>
            <a:bodyPr wrap="square" lIns="0" tIns="0" rIns="0">
              <a:noAutofit/>
            </a:bodyPr>
            <a:lstStyle/>
            <a:p>
              <a:pPr algn="ctr" defTabSz="593801" eaLnBrk="0" fontAlgn="ctr" hangingPunct="0">
                <a:lnSpc>
                  <a:spcPct val="90000"/>
                </a:lnSpc>
                <a:defRPr/>
              </a:pPr>
              <a:r>
                <a:rPr lang="en-US" sz="1099" dirty="0" err="1">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FedRAMP</a:t>
              </a:r>
              <a:endPar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endParaRPr>
            </a:p>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JAB P-ATO</a:t>
              </a:r>
            </a:p>
          </p:txBody>
        </p:sp>
        <p:sp>
          <p:nvSpPr>
            <p:cNvPr id="407" name="Rectangle 406"/>
            <p:cNvSpPr>
              <a:spLocks/>
            </p:cNvSpPr>
            <p:nvPr/>
          </p:nvSpPr>
          <p:spPr>
            <a:xfrm>
              <a:off x="2761804" y="4457341"/>
              <a:ext cx="1152149" cy="457200"/>
            </a:xfrm>
            <a:prstGeom prst="rect">
              <a:avLst/>
            </a:prstGeom>
            <a:noFill/>
          </p:spPr>
          <p:txBody>
            <a:bodyPr wrap="none" lIns="0" tIns="0" rIns="0">
              <a:noAutofit/>
            </a:bodyPr>
            <a:lstStyle/>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FIPS 140-2</a:t>
              </a:r>
            </a:p>
          </p:txBody>
        </p:sp>
        <p:sp>
          <p:nvSpPr>
            <p:cNvPr id="409" name="Rectangle 408"/>
            <p:cNvSpPr>
              <a:spLocks/>
            </p:cNvSpPr>
            <p:nvPr/>
          </p:nvSpPr>
          <p:spPr>
            <a:xfrm>
              <a:off x="5066091" y="4457341"/>
              <a:ext cx="1152149" cy="457200"/>
            </a:xfrm>
            <a:prstGeom prst="rect">
              <a:avLst/>
            </a:prstGeom>
            <a:noFill/>
          </p:spPr>
          <p:txBody>
            <a:bodyPr wrap="square" lIns="0" tIns="0" rIns="0">
              <a:noAutofit/>
            </a:bodyPr>
            <a:lstStyle/>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FERPA</a:t>
              </a:r>
            </a:p>
          </p:txBody>
        </p:sp>
        <p:sp>
          <p:nvSpPr>
            <p:cNvPr id="412" name="Rectangle 411"/>
            <p:cNvSpPr>
              <a:spLocks/>
            </p:cNvSpPr>
            <p:nvPr/>
          </p:nvSpPr>
          <p:spPr>
            <a:xfrm>
              <a:off x="6218234" y="4457341"/>
              <a:ext cx="1152149" cy="457200"/>
            </a:xfrm>
            <a:prstGeom prst="rect">
              <a:avLst/>
            </a:prstGeom>
            <a:noFill/>
          </p:spPr>
          <p:txBody>
            <a:bodyPr wrap="none" lIns="0" tIns="0" rIns="0">
              <a:noAutofit/>
            </a:bodyPr>
            <a:lstStyle/>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DISA Level 2</a:t>
              </a:r>
            </a:p>
          </p:txBody>
        </p:sp>
        <p:sp>
          <p:nvSpPr>
            <p:cNvPr id="417" name="Rectangle 416"/>
            <p:cNvSpPr>
              <a:spLocks/>
            </p:cNvSpPr>
            <p:nvPr/>
          </p:nvSpPr>
          <p:spPr>
            <a:xfrm>
              <a:off x="9674665" y="4457341"/>
              <a:ext cx="1152149" cy="457200"/>
            </a:xfrm>
            <a:prstGeom prst="rect">
              <a:avLst/>
            </a:prstGeom>
            <a:noFill/>
          </p:spPr>
          <p:txBody>
            <a:bodyPr wrap="none" lIns="0" tIns="0" rIns="0">
              <a:noAutofit/>
            </a:bodyPr>
            <a:lstStyle/>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ITAR-ready</a:t>
              </a:r>
            </a:p>
          </p:txBody>
        </p:sp>
        <p:sp>
          <p:nvSpPr>
            <p:cNvPr id="418" name="Rectangle 417"/>
            <p:cNvSpPr>
              <a:spLocks/>
            </p:cNvSpPr>
            <p:nvPr/>
          </p:nvSpPr>
          <p:spPr>
            <a:xfrm>
              <a:off x="7370378" y="4457341"/>
              <a:ext cx="1152149" cy="457200"/>
            </a:xfrm>
            <a:prstGeom prst="rect">
              <a:avLst/>
            </a:prstGeom>
            <a:noFill/>
          </p:spPr>
          <p:txBody>
            <a:bodyPr wrap="none" lIns="0" tIns="0" rIns="0">
              <a:noAutofit/>
            </a:bodyPr>
            <a:lstStyle/>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CJIS</a:t>
              </a:r>
            </a:p>
          </p:txBody>
        </p:sp>
        <p:sp>
          <p:nvSpPr>
            <p:cNvPr id="419" name="Rectangle 418"/>
            <p:cNvSpPr>
              <a:spLocks/>
            </p:cNvSpPr>
            <p:nvPr/>
          </p:nvSpPr>
          <p:spPr>
            <a:xfrm>
              <a:off x="3913947" y="4457341"/>
              <a:ext cx="1152149" cy="457200"/>
            </a:xfrm>
            <a:prstGeom prst="rect">
              <a:avLst/>
            </a:prstGeom>
            <a:noFill/>
          </p:spPr>
          <p:txBody>
            <a:bodyPr wrap="none" lIns="0" tIns="0" rIns="0">
              <a:noAutofit/>
            </a:bodyPr>
            <a:lstStyle/>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21 CFR</a:t>
              </a:r>
            </a:p>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Part 11</a:t>
              </a:r>
            </a:p>
          </p:txBody>
        </p:sp>
        <p:sp>
          <p:nvSpPr>
            <p:cNvPr id="420" name="Rectangle 419"/>
            <p:cNvSpPr>
              <a:spLocks/>
            </p:cNvSpPr>
            <p:nvPr/>
          </p:nvSpPr>
          <p:spPr>
            <a:xfrm>
              <a:off x="8522521" y="4457341"/>
              <a:ext cx="1152149" cy="457200"/>
            </a:xfrm>
            <a:prstGeom prst="rect">
              <a:avLst/>
            </a:prstGeom>
            <a:noFill/>
          </p:spPr>
          <p:txBody>
            <a:bodyPr wrap="none" lIns="0" tIns="0" rIns="0">
              <a:noAutofit/>
            </a:bodyPr>
            <a:lstStyle/>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IRS 1075</a:t>
              </a:r>
            </a:p>
          </p:txBody>
        </p:sp>
        <p:sp>
          <p:nvSpPr>
            <p:cNvPr id="422" name="Rectangle 421"/>
            <p:cNvSpPr>
              <a:spLocks/>
            </p:cNvSpPr>
            <p:nvPr/>
          </p:nvSpPr>
          <p:spPr>
            <a:xfrm>
              <a:off x="10826808" y="4457341"/>
              <a:ext cx="1152149" cy="457200"/>
            </a:xfrm>
            <a:prstGeom prst="rect">
              <a:avLst/>
            </a:prstGeom>
            <a:noFill/>
          </p:spPr>
          <p:txBody>
            <a:bodyPr wrap="square" lIns="0" tIns="0" rIns="0">
              <a:noAutofit/>
            </a:bodyPr>
            <a:lstStyle/>
            <a:p>
              <a:pPr algn="ctr" defTabSz="593801" eaLnBrk="0" fontAlgn="ctr" hangingPunct="0">
                <a:lnSpc>
                  <a:spcPct val="90000"/>
                </a:lnSpc>
                <a:defRPr/>
              </a:pP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Section </a:t>
              </a:r>
              <a:b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br>
              <a:r>
                <a:rPr lang="en-US" sz="1099" dirty="0">
                  <a:gradFill>
                    <a:gsLst>
                      <a:gs pos="92857">
                        <a:schemeClr val="tx1"/>
                      </a:gs>
                      <a:gs pos="79464">
                        <a:schemeClr val="tx1"/>
                      </a:gs>
                    </a:gsLst>
                    <a:lin ang="5400000" scaled="0"/>
                  </a:gradFill>
                  <a:latin typeface="Segoe UI" panose="020B0502040204020203" pitchFamily="34" charset="0"/>
                  <a:ea typeface="MS PGothic" panose="020B0600070205080204" pitchFamily="34" charset="-128"/>
                </a:rPr>
                <a:t>508 VPAT</a:t>
              </a:r>
            </a:p>
          </p:txBody>
        </p:sp>
        <p:pic>
          <p:nvPicPr>
            <p:cNvPr id="387" name="Picture 14" descr="http://www.theauditpeople.com/sites/default/files/pictures/iso-logo.png"/>
            <p:cNvPicPr>
              <a:picLocks noChangeAspect="1" noChangeArrowheads="1"/>
            </p:cNvPicPr>
            <p:nvPr/>
          </p:nvPicPr>
          <p:blipFill>
            <a:blip r:embed="rId1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000916" y="2130324"/>
              <a:ext cx="755179" cy="553638"/>
            </a:xfrm>
            <a:prstGeom prst="rect">
              <a:avLst/>
            </a:prstGeom>
            <a:noFill/>
            <a:extLst>
              <a:ext uri="{909E8E84-426E-40DD-AFC4-6F175D3DCCD1}">
                <a14:hiddenFill xmlns:a14="http://schemas.microsoft.com/office/drawing/2010/main">
                  <a:solidFill>
                    <a:srgbClr val="FFFFFF"/>
                  </a:solidFill>
                </a14:hiddenFill>
              </a:ext>
            </a:extLst>
          </p:spPr>
        </p:pic>
        <p:pic>
          <p:nvPicPr>
            <p:cNvPr id="388" name="Picture 387"/>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680903" y="2072192"/>
              <a:ext cx="754130" cy="669902"/>
            </a:xfrm>
            <a:prstGeom prst="rect">
              <a:avLst/>
            </a:prstGeom>
          </p:spPr>
        </p:pic>
        <p:pic>
          <p:nvPicPr>
            <p:cNvPr id="389" name="Picture 388"/>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33140" y="2072192"/>
              <a:ext cx="688940" cy="669902"/>
            </a:xfrm>
            <a:prstGeom prst="rect">
              <a:avLst/>
            </a:prstGeom>
          </p:spPr>
        </p:pic>
        <p:pic>
          <p:nvPicPr>
            <p:cNvPr id="390" name="Picture 389"/>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240724" y="2072192"/>
              <a:ext cx="754130" cy="669902"/>
            </a:xfrm>
            <a:prstGeom prst="rect">
              <a:avLst/>
            </a:prstGeom>
          </p:spPr>
        </p:pic>
        <p:pic>
          <p:nvPicPr>
            <p:cNvPr id="391" name="Picture 390"/>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108793" y="2173684"/>
              <a:ext cx="756406" cy="466918"/>
            </a:xfrm>
            <a:prstGeom prst="rect">
              <a:avLst/>
            </a:prstGeom>
          </p:spPr>
        </p:pic>
        <p:pic>
          <p:nvPicPr>
            <p:cNvPr id="392" name="Picture 39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415338" y="2200116"/>
              <a:ext cx="1112882" cy="414054"/>
            </a:xfrm>
            <a:prstGeom prst="rect">
              <a:avLst/>
            </a:prstGeom>
          </p:spPr>
        </p:pic>
        <p:pic>
          <p:nvPicPr>
            <p:cNvPr id="393" name="Picture 392"/>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9473484" y="2072192"/>
              <a:ext cx="690401" cy="669902"/>
            </a:xfrm>
            <a:prstGeom prst="rect">
              <a:avLst/>
            </a:prstGeom>
          </p:spPr>
        </p:pic>
        <p:sp>
          <p:nvSpPr>
            <p:cNvPr id="394" name="Rectangle 393"/>
            <p:cNvSpPr>
              <a:spLocks/>
            </p:cNvSpPr>
            <p:nvPr/>
          </p:nvSpPr>
          <p:spPr>
            <a:xfrm>
              <a:off x="854668" y="2902867"/>
              <a:ext cx="645884" cy="155273"/>
            </a:xfrm>
            <a:prstGeom prst="rect">
              <a:avLst/>
            </a:prstGeom>
            <a:noFill/>
          </p:spPr>
          <p:txBody>
            <a:bodyPr wrap="none" lIns="0" tIns="0" rIns="0" bIns="0">
              <a:spAutoFit/>
            </a:bodyPr>
            <a:lstStyle/>
            <a:p>
              <a:pPr algn="ctr" defTabSz="608913" fontAlgn="ctr">
                <a:lnSpc>
                  <a:spcPct val="90000"/>
                </a:lnSpc>
                <a:defRPr/>
              </a:pPr>
              <a:r>
                <a:rPr lang="en-US" sz="1099" dirty="0">
                  <a:gradFill>
                    <a:gsLst>
                      <a:gs pos="92857">
                        <a:schemeClr val="tx1"/>
                      </a:gs>
                      <a:gs pos="79464">
                        <a:schemeClr val="tx1"/>
                      </a:gs>
                    </a:gsLst>
                    <a:lin ang="5400000" scaled="0"/>
                  </a:gradFill>
                  <a:latin typeface="Segoe UI"/>
                </a:rPr>
                <a:t>ISO 27001</a:t>
              </a:r>
            </a:p>
          </p:txBody>
        </p:sp>
        <p:sp>
          <p:nvSpPr>
            <p:cNvPr id="395" name="Rectangle 394"/>
            <p:cNvSpPr>
              <a:spLocks/>
            </p:cNvSpPr>
            <p:nvPr/>
          </p:nvSpPr>
          <p:spPr>
            <a:xfrm>
              <a:off x="5010056" y="2902867"/>
              <a:ext cx="976183" cy="155273"/>
            </a:xfrm>
            <a:prstGeom prst="rect">
              <a:avLst/>
            </a:prstGeom>
            <a:noFill/>
          </p:spPr>
          <p:txBody>
            <a:bodyPr wrap="none" lIns="0" tIns="0" rIns="0" bIns="0">
              <a:spAutoFit/>
            </a:bodyPr>
            <a:lstStyle/>
            <a:p>
              <a:pPr algn="ctr" defTabSz="608913" fontAlgn="ctr">
                <a:lnSpc>
                  <a:spcPct val="90000"/>
                </a:lnSpc>
                <a:defRPr/>
              </a:pPr>
              <a:r>
                <a:rPr lang="en-US" sz="1099" dirty="0">
                  <a:gradFill>
                    <a:gsLst>
                      <a:gs pos="92857">
                        <a:schemeClr val="tx1"/>
                      </a:gs>
                      <a:gs pos="79464">
                        <a:schemeClr val="tx1"/>
                      </a:gs>
                    </a:gsLst>
                    <a:lin ang="5400000" scaled="0"/>
                  </a:gradFill>
                  <a:latin typeface="Segoe UI"/>
                </a:rPr>
                <a:t>PCI DSS Level 1</a:t>
              </a:r>
            </a:p>
          </p:txBody>
        </p:sp>
        <p:sp>
          <p:nvSpPr>
            <p:cNvPr id="396" name="Rectangle 395"/>
            <p:cNvSpPr>
              <a:spLocks/>
            </p:cNvSpPr>
            <p:nvPr/>
          </p:nvSpPr>
          <p:spPr>
            <a:xfrm>
              <a:off x="2192651" y="2902867"/>
              <a:ext cx="850277" cy="155273"/>
            </a:xfrm>
            <a:prstGeom prst="rect">
              <a:avLst/>
            </a:prstGeom>
            <a:noFill/>
          </p:spPr>
          <p:txBody>
            <a:bodyPr wrap="none" lIns="0" tIns="0" rIns="0" bIns="0">
              <a:spAutoFit/>
            </a:bodyPr>
            <a:lstStyle/>
            <a:p>
              <a:pPr algn="ctr" defTabSz="608913" fontAlgn="ctr">
                <a:lnSpc>
                  <a:spcPct val="90000"/>
                </a:lnSpc>
                <a:defRPr/>
              </a:pPr>
              <a:r>
                <a:rPr lang="en-US" sz="1099" dirty="0">
                  <a:gradFill>
                    <a:gsLst>
                      <a:gs pos="92857">
                        <a:schemeClr val="tx1"/>
                      </a:gs>
                      <a:gs pos="79464">
                        <a:schemeClr val="tx1"/>
                      </a:gs>
                    </a:gsLst>
                    <a:lin ang="5400000" scaled="0"/>
                  </a:gradFill>
                  <a:latin typeface="Segoe UI"/>
                </a:rPr>
                <a:t>SOC 1 Type 2</a:t>
              </a:r>
            </a:p>
          </p:txBody>
        </p:sp>
        <p:sp>
          <p:nvSpPr>
            <p:cNvPr id="397" name="Rectangle 396"/>
            <p:cNvSpPr>
              <a:spLocks/>
            </p:cNvSpPr>
            <p:nvPr/>
          </p:nvSpPr>
          <p:spPr>
            <a:xfrm>
              <a:off x="3632830" y="2902867"/>
              <a:ext cx="850277" cy="155273"/>
            </a:xfrm>
            <a:prstGeom prst="rect">
              <a:avLst/>
            </a:prstGeom>
            <a:noFill/>
          </p:spPr>
          <p:txBody>
            <a:bodyPr wrap="none" lIns="0" tIns="0" rIns="0" bIns="0">
              <a:spAutoFit/>
            </a:bodyPr>
            <a:lstStyle/>
            <a:p>
              <a:pPr algn="ctr" defTabSz="608913" fontAlgn="ctr">
                <a:lnSpc>
                  <a:spcPct val="90000"/>
                </a:lnSpc>
                <a:defRPr/>
              </a:pPr>
              <a:r>
                <a:rPr lang="en-US" sz="1099" dirty="0">
                  <a:gradFill>
                    <a:gsLst>
                      <a:gs pos="92857">
                        <a:schemeClr val="tx1"/>
                      </a:gs>
                      <a:gs pos="79464">
                        <a:schemeClr val="tx1"/>
                      </a:gs>
                    </a:gsLst>
                    <a:lin ang="5400000" scaled="0"/>
                  </a:gradFill>
                  <a:latin typeface="Segoe UI"/>
                </a:rPr>
                <a:t>SOC 2 Type 2</a:t>
              </a:r>
            </a:p>
          </p:txBody>
        </p:sp>
        <p:sp>
          <p:nvSpPr>
            <p:cNvPr id="398" name="Rectangle 397"/>
            <p:cNvSpPr>
              <a:spLocks/>
            </p:cNvSpPr>
            <p:nvPr/>
          </p:nvSpPr>
          <p:spPr>
            <a:xfrm>
              <a:off x="8055563" y="2902867"/>
              <a:ext cx="645884" cy="155273"/>
            </a:xfrm>
            <a:prstGeom prst="rect">
              <a:avLst/>
            </a:prstGeom>
            <a:noFill/>
          </p:spPr>
          <p:txBody>
            <a:bodyPr wrap="none" lIns="0" tIns="0" rIns="0" bIns="0">
              <a:spAutoFit/>
            </a:bodyPr>
            <a:lstStyle/>
            <a:p>
              <a:pPr algn="ctr" defTabSz="608913" fontAlgn="ctr">
                <a:lnSpc>
                  <a:spcPct val="90000"/>
                </a:lnSpc>
                <a:defRPr/>
              </a:pPr>
              <a:r>
                <a:rPr lang="en-US" sz="1099" dirty="0">
                  <a:gradFill>
                    <a:gsLst>
                      <a:gs pos="92857">
                        <a:schemeClr val="tx1"/>
                      </a:gs>
                      <a:gs pos="79464">
                        <a:schemeClr val="tx1"/>
                      </a:gs>
                    </a:gsLst>
                    <a:lin ang="5400000" scaled="0"/>
                  </a:gradFill>
                  <a:latin typeface="Segoe UI"/>
                </a:rPr>
                <a:t>ISO 27018</a:t>
              </a:r>
            </a:p>
          </p:txBody>
        </p:sp>
        <p:sp>
          <p:nvSpPr>
            <p:cNvPr id="399" name="Rectangle 398"/>
            <p:cNvSpPr>
              <a:spLocks/>
            </p:cNvSpPr>
            <p:nvPr/>
          </p:nvSpPr>
          <p:spPr>
            <a:xfrm>
              <a:off x="6464134" y="2902867"/>
              <a:ext cx="948385" cy="310547"/>
            </a:xfrm>
            <a:prstGeom prst="rect">
              <a:avLst/>
            </a:prstGeom>
            <a:noFill/>
          </p:spPr>
          <p:txBody>
            <a:bodyPr wrap="none" lIns="0" tIns="0" rIns="0" bIns="0">
              <a:spAutoFit/>
            </a:bodyPr>
            <a:lstStyle/>
            <a:p>
              <a:pPr algn="ctr" defTabSz="608913" fontAlgn="ctr">
                <a:lnSpc>
                  <a:spcPct val="90000"/>
                </a:lnSpc>
                <a:defRPr/>
              </a:pPr>
              <a:r>
                <a:rPr lang="en-US" sz="1099" dirty="0">
                  <a:gradFill>
                    <a:gsLst>
                      <a:gs pos="92857">
                        <a:schemeClr val="tx1"/>
                      </a:gs>
                      <a:gs pos="79464">
                        <a:schemeClr val="tx1"/>
                      </a:gs>
                    </a:gsLst>
                    <a:lin ang="5400000" scaled="0"/>
                  </a:gradFill>
                  <a:latin typeface="Segoe UI"/>
                </a:rPr>
                <a:t>Cloud Controls</a:t>
              </a:r>
              <a:br>
                <a:rPr lang="en-US" sz="1099" dirty="0">
                  <a:gradFill>
                    <a:gsLst>
                      <a:gs pos="92857">
                        <a:schemeClr val="tx1"/>
                      </a:gs>
                      <a:gs pos="79464">
                        <a:schemeClr val="tx1"/>
                      </a:gs>
                    </a:gsLst>
                    <a:lin ang="5400000" scaled="0"/>
                  </a:gradFill>
                  <a:latin typeface="Segoe UI"/>
                </a:rPr>
              </a:br>
              <a:r>
                <a:rPr lang="en-US" sz="1099" dirty="0">
                  <a:gradFill>
                    <a:gsLst>
                      <a:gs pos="92857">
                        <a:schemeClr val="tx1"/>
                      </a:gs>
                      <a:gs pos="79464">
                        <a:schemeClr val="tx1"/>
                      </a:gs>
                    </a:gsLst>
                    <a:lin ang="5400000" scaled="0"/>
                  </a:gradFill>
                  <a:latin typeface="Segoe UI"/>
                </a:rPr>
                <a:t>Matrix</a:t>
              </a:r>
            </a:p>
          </p:txBody>
        </p:sp>
        <p:sp>
          <p:nvSpPr>
            <p:cNvPr id="400" name="Rectangle 399"/>
            <p:cNvSpPr>
              <a:spLocks/>
            </p:cNvSpPr>
            <p:nvPr/>
          </p:nvSpPr>
          <p:spPr>
            <a:xfrm>
              <a:off x="9149092" y="2902867"/>
              <a:ext cx="1339186" cy="310547"/>
            </a:xfrm>
            <a:prstGeom prst="rect">
              <a:avLst/>
            </a:prstGeom>
            <a:noFill/>
          </p:spPr>
          <p:txBody>
            <a:bodyPr wrap="none" lIns="0" tIns="0" rIns="0" bIns="0">
              <a:spAutoFit/>
            </a:bodyPr>
            <a:lstStyle/>
            <a:p>
              <a:pPr algn="ctr" defTabSz="608913" fontAlgn="ctr">
                <a:lnSpc>
                  <a:spcPct val="90000"/>
                </a:lnSpc>
                <a:defRPr/>
              </a:pPr>
              <a:r>
                <a:rPr lang="en-US" sz="1099" dirty="0">
                  <a:gradFill>
                    <a:gsLst>
                      <a:gs pos="92857">
                        <a:schemeClr val="tx1"/>
                      </a:gs>
                      <a:gs pos="79464">
                        <a:schemeClr val="tx1"/>
                      </a:gs>
                    </a:gsLst>
                    <a:lin ang="5400000" scaled="0"/>
                  </a:gradFill>
                  <a:latin typeface="Segoe UI"/>
                </a:rPr>
                <a:t>Content Delivery and</a:t>
              </a:r>
              <a:br>
                <a:rPr lang="en-US" sz="1099" dirty="0">
                  <a:gradFill>
                    <a:gsLst>
                      <a:gs pos="92857">
                        <a:schemeClr val="tx1"/>
                      </a:gs>
                      <a:gs pos="79464">
                        <a:schemeClr val="tx1"/>
                      </a:gs>
                    </a:gsLst>
                    <a:lin ang="5400000" scaled="0"/>
                  </a:gradFill>
                  <a:latin typeface="Segoe UI"/>
                </a:rPr>
              </a:br>
              <a:r>
                <a:rPr lang="en-US" sz="1099" dirty="0">
                  <a:gradFill>
                    <a:gsLst>
                      <a:gs pos="92857">
                        <a:schemeClr val="tx1"/>
                      </a:gs>
                      <a:gs pos="79464">
                        <a:schemeClr val="tx1"/>
                      </a:gs>
                    </a:gsLst>
                    <a:lin ang="5400000" scaled="0"/>
                  </a:gradFill>
                  <a:latin typeface="Segoe UI"/>
                </a:rPr>
                <a:t>Security Association</a:t>
              </a:r>
            </a:p>
          </p:txBody>
        </p:sp>
        <p:sp>
          <p:nvSpPr>
            <p:cNvPr id="401" name="Rectangle 400"/>
            <p:cNvSpPr>
              <a:spLocks/>
            </p:cNvSpPr>
            <p:nvPr/>
          </p:nvSpPr>
          <p:spPr>
            <a:xfrm>
              <a:off x="10858253" y="2902867"/>
              <a:ext cx="801222" cy="310547"/>
            </a:xfrm>
            <a:prstGeom prst="rect">
              <a:avLst/>
            </a:prstGeom>
            <a:noFill/>
          </p:spPr>
          <p:txBody>
            <a:bodyPr wrap="none" lIns="0" tIns="0" rIns="0" bIns="0">
              <a:spAutoFit/>
            </a:bodyPr>
            <a:lstStyle/>
            <a:p>
              <a:pPr algn="ctr" defTabSz="608913" fontAlgn="ctr">
                <a:lnSpc>
                  <a:spcPct val="90000"/>
                </a:lnSpc>
                <a:defRPr/>
              </a:pPr>
              <a:r>
                <a:rPr lang="en-US" sz="1099" dirty="0">
                  <a:gradFill>
                    <a:gsLst>
                      <a:gs pos="92857">
                        <a:schemeClr val="tx1"/>
                      </a:gs>
                      <a:gs pos="79464">
                        <a:schemeClr val="tx1"/>
                      </a:gs>
                    </a:gsLst>
                    <a:lin ang="5400000" scaled="0"/>
                  </a:gradFill>
                  <a:latin typeface="Segoe UI"/>
                </a:rPr>
                <a:t>Shared</a:t>
              </a:r>
            </a:p>
            <a:p>
              <a:pPr algn="ctr" defTabSz="608913" fontAlgn="ctr">
                <a:lnSpc>
                  <a:spcPct val="90000"/>
                </a:lnSpc>
                <a:defRPr/>
              </a:pPr>
              <a:r>
                <a:rPr lang="en-US" sz="1099" dirty="0">
                  <a:gradFill>
                    <a:gsLst>
                      <a:gs pos="92857">
                        <a:schemeClr val="tx1"/>
                      </a:gs>
                      <a:gs pos="79464">
                        <a:schemeClr val="tx1"/>
                      </a:gs>
                    </a:gsLst>
                    <a:lin ang="5400000" scaled="0"/>
                  </a:gradFill>
                  <a:latin typeface="Segoe UI"/>
                </a:rPr>
                <a:t>Assessments</a:t>
              </a:r>
            </a:p>
          </p:txBody>
        </p:sp>
        <p:pic>
          <p:nvPicPr>
            <p:cNvPr id="402" name="Picture 401"/>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10778201" y="2176323"/>
              <a:ext cx="961326" cy="461640"/>
            </a:xfrm>
            <a:prstGeom prst="rect">
              <a:avLst/>
            </a:prstGeom>
          </p:spPr>
        </p:pic>
        <p:pic>
          <p:nvPicPr>
            <p:cNvPr id="366" name="Picture 365"/>
            <p:cNvPicPr>
              <a:picLocks noChangeAspect="1"/>
            </p:cNvPicPr>
            <p:nvPr/>
          </p:nvPicPr>
          <p:blipFill rotWithShape="1">
            <a:blip r:embed="rId20" cstate="email">
              <a:extLst>
                <a:ext uri="{28A0092B-C50C-407E-A947-70E740481C1C}">
                  <a14:useLocalDpi xmlns:a14="http://schemas.microsoft.com/office/drawing/2010/main"/>
                </a:ext>
              </a:extLst>
            </a:blip>
            <a:srcRect/>
            <a:stretch/>
          </p:blipFill>
          <p:spPr>
            <a:xfrm>
              <a:off x="3797290" y="5227575"/>
              <a:ext cx="652283" cy="410768"/>
            </a:xfrm>
            <a:prstGeom prst="rect">
              <a:avLst/>
            </a:prstGeom>
          </p:spPr>
        </p:pic>
        <p:pic>
          <p:nvPicPr>
            <p:cNvPr id="368" name="Picture 36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799597" y="5284965"/>
              <a:ext cx="932084" cy="295989"/>
            </a:xfrm>
            <a:prstGeom prst="rect">
              <a:avLst/>
            </a:prstGeom>
          </p:spPr>
        </p:pic>
        <p:pic>
          <p:nvPicPr>
            <p:cNvPr id="370" name="Picture 4" descr="image002"/>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5870015" y="5223238"/>
              <a:ext cx="696443" cy="4194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2" name="Picture 371"/>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2797416" y="5162618"/>
              <a:ext cx="557225" cy="540683"/>
            </a:xfrm>
            <a:prstGeom prst="rect">
              <a:avLst/>
            </a:prstGeom>
          </p:spPr>
        </p:pic>
        <p:pic>
          <p:nvPicPr>
            <p:cNvPr id="373" name="Picture 372" descr="http://ts1.mm.bing.net/th?&amp;id=HN.607999990459468225&amp;w=300&amp;h=300&amp;c=0&amp;pid=1.9&amp;rs=0&amp;p=0"/>
            <p:cNvPicPr>
              <a:picLocks noChangeAspect="1"/>
            </p:cNvPicPr>
            <p:nvPr/>
          </p:nvPicPr>
          <p:blipFill>
            <a:blip r:embed="rId24" cstate="email">
              <a:extLst>
                <a:ext uri="{28A0092B-C50C-407E-A947-70E740481C1C}">
                  <a14:useLocalDpi xmlns:a14="http://schemas.microsoft.com/office/drawing/2010/main"/>
                </a:ext>
              </a:extLst>
            </a:blip>
            <a:srcRect/>
            <a:stretch>
              <a:fillRect/>
            </a:stretch>
          </p:blipFill>
          <p:spPr bwMode="auto">
            <a:xfrm>
              <a:off x="9061888" y="5152959"/>
              <a:ext cx="597115" cy="560001"/>
            </a:xfrm>
            <a:prstGeom prst="rect">
              <a:avLst/>
            </a:prstGeom>
            <a:noFill/>
            <a:ln>
              <a:noFill/>
            </a:ln>
          </p:spPr>
        </p:pic>
        <p:pic>
          <p:nvPicPr>
            <p:cNvPr id="374" name="Picture 373" descr="IRAP logo">
              <a:hlinkClick r:id="rId25"/>
            </p:cNvPr>
            <p:cNvPicPr>
              <a:picLocks noChangeAspect="1"/>
            </p:cNvPicPr>
            <p:nvPr/>
          </p:nvPicPr>
          <p:blipFill>
            <a:blip r:embed="rId26" cstate="email">
              <a:extLst>
                <a:ext uri="{28A0092B-C50C-407E-A947-70E740481C1C}">
                  <a14:useLocalDpi xmlns:a14="http://schemas.microsoft.com/office/drawing/2010/main"/>
                </a:ext>
              </a:extLst>
            </a:blip>
            <a:srcRect/>
            <a:stretch>
              <a:fillRect/>
            </a:stretch>
          </p:blipFill>
          <p:spPr bwMode="auto">
            <a:xfrm>
              <a:off x="7948023" y="5207747"/>
              <a:ext cx="730038" cy="450425"/>
            </a:xfrm>
            <a:prstGeom prst="rect">
              <a:avLst/>
            </a:prstGeom>
            <a:noFill/>
            <a:ln>
              <a:noFill/>
            </a:ln>
          </p:spPr>
        </p:pic>
        <p:pic>
          <p:nvPicPr>
            <p:cNvPr id="375" name="Picture 374"/>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1695104" y="5300161"/>
              <a:ext cx="667043" cy="265597"/>
            </a:xfrm>
            <a:prstGeom prst="rect">
              <a:avLst/>
            </a:prstGeom>
          </p:spPr>
        </p:pic>
        <p:pic>
          <p:nvPicPr>
            <p:cNvPr id="376" name="Picture 375" descr="FISC : The Center for Financial Industry Infomation System">
              <a:hlinkClick r:id="rId28" tooltip="&quot;FISC HOME&quot;"/>
            </p:cNvPr>
            <p:cNvPicPr>
              <a:picLocks noChangeAspect="1"/>
            </p:cNvPicPr>
            <p:nvPr/>
          </p:nvPicPr>
          <p:blipFill rotWithShape="1">
            <a:blip r:embed="rId29" cstate="email">
              <a:extLst>
                <a:ext uri="{28A0092B-C50C-407E-A947-70E740481C1C}">
                  <a14:useLocalDpi xmlns:a14="http://schemas.microsoft.com/office/drawing/2010/main"/>
                </a:ext>
              </a:extLst>
            </a:blip>
            <a:srcRect/>
            <a:stretch/>
          </p:blipFill>
          <p:spPr bwMode="auto">
            <a:xfrm>
              <a:off x="10106146" y="5322051"/>
              <a:ext cx="603405" cy="221816"/>
            </a:xfrm>
            <a:prstGeom prst="rect">
              <a:avLst/>
            </a:prstGeom>
            <a:noFill/>
            <a:ln>
              <a:noFill/>
            </a:ln>
          </p:spPr>
        </p:pic>
        <p:pic>
          <p:nvPicPr>
            <p:cNvPr id="378" name="Picture 8" descr="image002"/>
            <p:cNvPicPr>
              <a:picLocks noChangeAspect="1" noChangeArrowheads="1"/>
            </p:cNvPicPr>
            <p:nvPr/>
          </p:nvPicPr>
          <p:blipFill>
            <a:blip r:embed="rId30" cstate="email">
              <a:extLst>
                <a:ext uri="{28A0092B-C50C-407E-A947-70E740481C1C}">
                  <a14:useLocalDpi xmlns:a14="http://schemas.microsoft.com/office/drawing/2010/main"/>
                </a:ext>
              </a:extLst>
            </a:blip>
            <a:srcRect/>
            <a:stretch>
              <a:fillRect/>
            </a:stretch>
          </p:blipFill>
          <p:spPr bwMode="auto">
            <a:xfrm>
              <a:off x="4857259" y="5128694"/>
              <a:ext cx="627148" cy="60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3" name="Picture 382"/>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604173" y="5179434"/>
              <a:ext cx="754098" cy="507050"/>
            </a:xfrm>
            <a:prstGeom prst="rect">
              <a:avLst/>
            </a:prstGeom>
          </p:spPr>
        </p:pic>
        <p:sp>
          <p:nvSpPr>
            <p:cNvPr id="364" name="Rectangle 363"/>
            <p:cNvSpPr>
              <a:spLocks/>
            </p:cNvSpPr>
            <p:nvPr/>
          </p:nvSpPr>
          <p:spPr>
            <a:xfrm>
              <a:off x="457518"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European </a:t>
              </a:r>
              <a:br>
                <a:rPr lang="en-US" sz="1099" dirty="0">
                  <a:gradFill>
                    <a:gsLst>
                      <a:gs pos="92857">
                        <a:schemeClr val="tx1"/>
                      </a:gs>
                      <a:gs pos="79464">
                        <a:schemeClr val="tx1"/>
                      </a:gs>
                    </a:gsLst>
                    <a:lin ang="5400000" scaled="0"/>
                  </a:gradFill>
                  <a:latin typeface="Segoe UI"/>
                </a:rPr>
              </a:br>
              <a:r>
                <a:rPr lang="en-US" sz="1099" dirty="0">
                  <a:gradFill>
                    <a:gsLst>
                      <a:gs pos="92857">
                        <a:schemeClr val="tx1"/>
                      </a:gs>
                      <a:gs pos="79464">
                        <a:schemeClr val="tx1"/>
                      </a:gs>
                    </a:gsLst>
                    <a:lin ang="5400000" scaled="0"/>
                  </a:gradFill>
                  <a:latin typeface="Segoe UI"/>
                </a:rPr>
                <a:t>Union Model Clauses</a:t>
              </a:r>
            </a:p>
          </p:txBody>
        </p:sp>
        <p:sp>
          <p:nvSpPr>
            <p:cNvPr id="367" name="Rectangle 366"/>
            <p:cNvSpPr>
              <a:spLocks/>
            </p:cNvSpPr>
            <p:nvPr/>
          </p:nvSpPr>
          <p:spPr>
            <a:xfrm>
              <a:off x="2552324"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United Kingdom </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G-Cloud</a:t>
              </a:r>
            </a:p>
          </p:txBody>
        </p:sp>
        <p:sp>
          <p:nvSpPr>
            <p:cNvPr id="369" name="Rectangle 368"/>
            <p:cNvSpPr>
              <a:spLocks/>
            </p:cNvSpPr>
            <p:nvPr/>
          </p:nvSpPr>
          <p:spPr>
            <a:xfrm>
              <a:off x="6741935"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Singapore</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MTCS Level 3 </a:t>
              </a:r>
            </a:p>
          </p:txBody>
        </p:sp>
        <p:sp>
          <p:nvSpPr>
            <p:cNvPr id="371" name="Rectangle 370"/>
            <p:cNvSpPr>
              <a:spLocks/>
            </p:cNvSpPr>
            <p:nvPr/>
          </p:nvSpPr>
          <p:spPr>
            <a:xfrm>
              <a:off x="7789338"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Australia</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 Signals </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Directorate</a:t>
              </a:r>
            </a:p>
          </p:txBody>
        </p:sp>
        <p:sp>
          <p:nvSpPr>
            <p:cNvPr id="377" name="Rectangle 376"/>
            <p:cNvSpPr>
              <a:spLocks/>
            </p:cNvSpPr>
            <p:nvPr/>
          </p:nvSpPr>
          <p:spPr>
            <a:xfrm>
              <a:off x="9884144"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Japan</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Financial Services</a:t>
              </a:r>
            </a:p>
          </p:txBody>
        </p:sp>
        <p:sp>
          <p:nvSpPr>
            <p:cNvPr id="379" name="Rectangle 378"/>
            <p:cNvSpPr>
              <a:spLocks/>
            </p:cNvSpPr>
            <p:nvPr/>
          </p:nvSpPr>
          <p:spPr>
            <a:xfrm>
              <a:off x="3599727"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China Multi</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Layer Protection</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Scheme</a:t>
              </a:r>
            </a:p>
          </p:txBody>
        </p:sp>
        <p:sp>
          <p:nvSpPr>
            <p:cNvPr id="380" name="Rectangle 379"/>
            <p:cNvSpPr>
              <a:spLocks/>
            </p:cNvSpPr>
            <p:nvPr/>
          </p:nvSpPr>
          <p:spPr>
            <a:xfrm>
              <a:off x="5694532"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China</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CCCPPF</a:t>
              </a:r>
            </a:p>
          </p:txBody>
        </p:sp>
        <p:sp>
          <p:nvSpPr>
            <p:cNvPr id="381" name="Rectangle 380"/>
            <p:cNvSpPr>
              <a:spLocks/>
            </p:cNvSpPr>
            <p:nvPr/>
          </p:nvSpPr>
          <p:spPr>
            <a:xfrm>
              <a:off x="8836741"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 New </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Zealand </a:t>
              </a:r>
              <a:br>
                <a:rPr lang="en-US" sz="1099" dirty="0">
                  <a:gradFill>
                    <a:gsLst>
                      <a:gs pos="92857">
                        <a:schemeClr val="tx1"/>
                      </a:gs>
                      <a:gs pos="79464">
                        <a:schemeClr val="tx1"/>
                      </a:gs>
                    </a:gsLst>
                    <a:lin ang="5400000" scaled="0"/>
                  </a:gradFill>
                  <a:latin typeface="Segoe UI"/>
                </a:rPr>
              </a:br>
              <a:r>
                <a:rPr lang="en-US" sz="1099" dirty="0">
                  <a:gradFill>
                    <a:gsLst>
                      <a:gs pos="92857">
                        <a:schemeClr val="tx1"/>
                      </a:gs>
                      <a:gs pos="79464">
                        <a:schemeClr val="tx1"/>
                      </a:gs>
                    </a:gsLst>
                    <a:lin ang="5400000" scaled="0"/>
                  </a:gradFill>
                  <a:latin typeface="Segoe UI"/>
                </a:rPr>
                <a:t>GCIO</a:t>
              </a:r>
            </a:p>
          </p:txBody>
        </p:sp>
        <p:sp>
          <p:nvSpPr>
            <p:cNvPr id="382" name="Rectangle 381"/>
            <p:cNvSpPr>
              <a:spLocks/>
            </p:cNvSpPr>
            <p:nvPr/>
          </p:nvSpPr>
          <p:spPr>
            <a:xfrm>
              <a:off x="4647129"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China</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GB 18030</a:t>
              </a:r>
            </a:p>
          </p:txBody>
        </p:sp>
        <p:sp>
          <p:nvSpPr>
            <p:cNvPr id="384" name="Rectangle 383"/>
            <p:cNvSpPr>
              <a:spLocks/>
            </p:cNvSpPr>
            <p:nvPr/>
          </p:nvSpPr>
          <p:spPr>
            <a:xfrm>
              <a:off x="1504921"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EU Safe </a:t>
              </a:r>
              <a:br>
                <a:rPr lang="en-US" sz="1099" dirty="0">
                  <a:gradFill>
                    <a:gsLst>
                      <a:gs pos="92857">
                        <a:schemeClr val="tx1"/>
                      </a:gs>
                      <a:gs pos="79464">
                        <a:schemeClr val="tx1"/>
                      </a:gs>
                    </a:gsLst>
                    <a:lin ang="5400000" scaled="0"/>
                  </a:gradFill>
                  <a:latin typeface="Segoe UI"/>
                </a:rPr>
              </a:br>
              <a:r>
                <a:rPr lang="en-US" sz="1099" dirty="0">
                  <a:gradFill>
                    <a:gsLst>
                      <a:gs pos="92857">
                        <a:schemeClr val="tx1"/>
                      </a:gs>
                      <a:gs pos="79464">
                        <a:schemeClr val="tx1"/>
                      </a:gs>
                    </a:gsLst>
                    <a:lin ang="5400000" scaled="0"/>
                  </a:gradFill>
                  <a:latin typeface="Segoe UI"/>
                </a:rPr>
                <a:t>Harbor</a:t>
              </a:r>
            </a:p>
          </p:txBody>
        </p:sp>
        <p:sp>
          <p:nvSpPr>
            <p:cNvPr id="385" name="Rectangle 384"/>
            <p:cNvSpPr>
              <a:spLocks/>
            </p:cNvSpPr>
            <p:nvPr/>
          </p:nvSpPr>
          <p:spPr>
            <a:xfrm>
              <a:off x="10931549" y="5874667"/>
              <a:ext cx="1047409" cy="640080"/>
            </a:xfrm>
            <a:prstGeom prst="rect">
              <a:avLst/>
            </a:prstGeom>
            <a:noFill/>
          </p:spPr>
          <p:txBody>
            <a:bodyPr wrap="square" lIns="0" tIns="0" rIns="0">
              <a:noAutofit/>
            </a:bodyPr>
            <a:lstStyle/>
            <a:p>
              <a:pPr algn="ctr" defTabSz="582215" fontAlgn="ctr">
                <a:lnSpc>
                  <a:spcPct val="90000"/>
                </a:lnSpc>
                <a:defRPr/>
              </a:pPr>
              <a:r>
                <a:rPr lang="en-US" sz="1099" dirty="0">
                  <a:gradFill>
                    <a:gsLst>
                      <a:gs pos="92857">
                        <a:schemeClr val="tx1"/>
                      </a:gs>
                      <a:gs pos="79464">
                        <a:schemeClr val="tx1"/>
                      </a:gs>
                    </a:gsLst>
                    <a:lin ang="5400000" scaled="0"/>
                  </a:gradFill>
                  <a:latin typeface="Segoe UI"/>
                </a:rPr>
                <a:t>ENISA</a:t>
              </a:r>
            </a:p>
            <a:p>
              <a:pPr algn="ctr" defTabSz="582215" fontAlgn="ctr">
                <a:lnSpc>
                  <a:spcPct val="90000"/>
                </a:lnSpc>
                <a:defRPr/>
              </a:pPr>
              <a:r>
                <a:rPr lang="en-US" sz="1099" dirty="0">
                  <a:gradFill>
                    <a:gsLst>
                      <a:gs pos="92857">
                        <a:schemeClr val="tx1"/>
                      </a:gs>
                      <a:gs pos="79464">
                        <a:schemeClr val="tx1"/>
                      </a:gs>
                    </a:gsLst>
                    <a:lin ang="5400000" scaled="0"/>
                  </a:gradFill>
                  <a:latin typeface="Segoe UI"/>
                </a:rPr>
                <a:t>IAF</a:t>
              </a:r>
            </a:p>
          </p:txBody>
        </p:sp>
        <p:pic>
          <p:nvPicPr>
            <p:cNvPr id="386" name="Picture 385"/>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11156127" y="5158967"/>
              <a:ext cx="598253" cy="547985"/>
            </a:xfrm>
            <a:prstGeom prst="rect">
              <a:avLst/>
            </a:prstGeom>
          </p:spPr>
        </p:pic>
      </p:grpSp>
      <p:sp>
        <p:nvSpPr>
          <p:cNvPr id="2" name="Title 1"/>
          <p:cNvSpPr>
            <a:spLocks noGrp="1"/>
          </p:cNvSpPr>
          <p:nvPr>
            <p:ph type="title"/>
          </p:nvPr>
        </p:nvSpPr>
        <p:spPr/>
        <p:txBody>
          <a:bodyPr/>
          <a:lstStyle/>
          <a:p>
            <a:pPr lvl="0">
              <a:defRPr/>
            </a:pPr>
            <a:r>
              <a:rPr lang="en-US" sz="4399" dirty="0">
                <a:solidFill>
                  <a:schemeClr val="tx1"/>
                </a:solidFill>
              </a:rPr>
              <a:t>Das </a:t>
            </a:r>
            <a:r>
              <a:rPr lang="en-US" sz="4399" dirty="0" err="1">
                <a:solidFill>
                  <a:schemeClr val="tx1"/>
                </a:solidFill>
              </a:rPr>
              <a:t>beste</a:t>
            </a:r>
            <a:r>
              <a:rPr lang="en-US" sz="4399" dirty="0">
                <a:solidFill>
                  <a:schemeClr val="tx1"/>
                </a:solidFill>
              </a:rPr>
              <a:t> </a:t>
            </a:r>
            <a:r>
              <a:rPr lang="en-US" sz="4399" dirty="0" err="1">
                <a:solidFill>
                  <a:schemeClr val="tx1"/>
                </a:solidFill>
              </a:rPr>
              <a:t>Zertifizierungsportfolio</a:t>
            </a:r>
            <a:endParaRPr lang="en-US" sz="4399" dirty="0">
              <a:solidFill>
                <a:schemeClr val="tx1"/>
              </a:solidFill>
            </a:endParaRPr>
          </a:p>
        </p:txBody>
      </p:sp>
      <p:pic>
        <p:nvPicPr>
          <p:cNvPr id="66" name="Picture 65">
            <a:extLst>
              <a:ext uri="{FF2B5EF4-FFF2-40B4-BE49-F238E27FC236}">
                <a16:creationId xmlns:a16="http://schemas.microsoft.com/office/drawing/2014/main" id="{7325F1B0-A8B4-4EA0-BF9E-50152B5EC45B}"/>
              </a:ext>
            </a:extLst>
          </p:cNvPr>
          <p:cNvPicPr>
            <a:picLocks noChangeAspect="1"/>
          </p:cNvPicPr>
          <p:nvPr/>
        </p:nvPicPr>
        <p:blipFill>
          <a:blip r:embed="rId33"/>
          <a:stretch>
            <a:fillRect/>
          </a:stretch>
        </p:blipFill>
        <p:spPr>
          <a:xfrm rot="420075">
            <a:off x="3322693" y="2856552"/>
            <a:ext cx="6104657" cy="2720135"/>
          </a:xfrm>
          <a:prstGeom prst="rect">
            <a:avLst/>
          </a:prstGeom>
          <a:ln w="19050">
            <a:solidFill>
              <a:schemeClr val="tx1"/>
            </a:solidFill>
          </a:ln>
          <a:effectLst>
            <a:outerShdw blurRad="50800" dist="38100" dir="2700000" algn="tl" rotWithShape="0">
              <a:prstClr val="black">
                <a:alpha val="40000"/>
              </a:prstClr>
            </a:outerShdw>
          </a:effectLst>
        </p:spPr>
      </p:pic>
      <p:pic>
        <p:nvPicPr>
          <p:cNvPr id="67" name="Picture 66">
            <a:extLst>
              <a:ext uri="{FF2B5EF4-FFF2-40B4-BE49-F238E27FC236}">
                <a16:creationId xmlns:a16="http://schemas.microsoft.com/office/drawing/2014/main" id="{4747A722-4965-4531-8D58-BDB114FCF659}"/>
              </a:ext>
            </a:extLst>
          </p:cNvPr>
          <p:cNvPicPr>
            <a:picLocks noChangeAspect="1"/>
          </p:cNvPicPr>
          <p:nvPr/>
        </p:nvPicPr>
        <p:blipFill>
          <a:blip r:embed="rId34"/>
          <a:stretch>
            <a:fillRect/>
          </a:stretch>
        </p:blipFill>
        <p:spPr>
          <a:xfrm rot="21221881">
            <a:off x="2608498" y="3034946"/>
            <a:ext cx="6742867" cy="2338742"/>
          </a:xfrm>
          <a:prstGeom prst="rect">
            <a:avLst/>
          </a:prstGeom>
          <a:ln w="1905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46356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00" fill="hold"/>
                                        <p:tgtEl>
                                          <p:spTgt spid="12"/>
                                        </p:tgtEl>
                                        <p:attrNameLst>
                                          <p:attrName>ppt_x</p:attrName>
                                        </p:attrNameLst>
                                      </p:cBhvr>
                                      <p:tavLst>
                                        <p:tav tm="0">
                                          <p:val>
                                            <p:strVal val="1+#ppt_w/2"/>
                                          </p:val>
                                        </p:tav>
                                        <p:tav tm="100000">
                                          <p:val>
                                            <p:strVal val="#ppt_x"/>
                                          </p:val>
                                        </p:tav>
                                      </p:tavLst>
                                    </p:anim>
                                    <p:anim calcmode="lin" valueType="num">
                                      <p:cBhvr additive="base">
                                        <p:cTn id="8" dur="8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3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5" imgW="377" imgH="377" progId="TCLayout.ActiveDocument.1">
                  <p:embed/>
                </p:oleObj>
              </mc:Choice>
              <mc:Fallback>
                <p:oleObj name="think-cell Slide" r:id="rId5" imgW="377" imgH="377" progId="TCLayout.ActiveDocument.1">
                  <p:embed/>
                  <p:pic>
                    <p:nvPicPr>
                      <p:cNvPr id="33" name="Object 3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itle 4"/>
          <p:cNvSpPr>
            <a:spLocks noGrp="1"/>
          </p:cNvSpPr>
          <p:nvPr>
            <p:ph type="title"/>
          </p:nvPr>
        </p:nvSpPr>
        <p:spPr>
          <a:xfrm>
            <a:off x="274639" y="295274"/>
            <a:ext cx="12191998" cy="917575"/>
          </a:xfrm>
        </p:spPr>
        <p:txBody>
          <a:bodyPr/>
          <a:lstStyle/>
          <a:p>
            <a:r>
              <a:rPr lang="en-US" dirty="0"/>
              <a:t>Eine Cloud </a:t>
            </a:r>
            <a:r>
              <a:rPr lang="en-US" dirty="0" err="1"/>
              <a:t>für</a:t>
            </a:r>
            <a:r>
              <a:rPr lang="en-US" dirty="0"/>
              <a:t> Deutschland </a:t>
            </a:r>
            <a:r>
              <a:rPr lang="en-US" dirty="0" err="1"/>
              <a:t>konzipiert</a:t>
            </a:r>
            <a:endParaRPr lang="en-US" dirty="0"/>
          </a:p>
        </p:txBody>
      </p:sp>
      <p:sp>
        <p:nvSpPr>
          <p:cNvPr id="6" name="Slide Number Placeholder 5"/>
          <p:cNvSpPr>
            <a:spLocks noGrp="1"/>
          </p:cNvSpPr>
          <p:nvPr>
            <p:ph type="sldNum" sz="quarter" idx="4294967295"/>
          </p:nvPr>
        </p:nvSpPr>
        <p:spPr/>
        <p:txBody>
          <a:bodyPr/>
          <a:lstStyle/>
          <a:p>
            <a:fld id="{27258FFF-F925-446B-8502-81C933981705}" type="slidenum">
              <a:rPr lang="en-US" smtClean="0">
                <a:solidFill>
                  <a:schemeClr val="bg1"/>
                </a:solidFill>
              </a:rPr>
              <a:pPr/>
              <a:t>14</a:t>
            </a:fld>
            <a:endParaRPr lang="en-US">
              <a:solidFill>
                <a:schemeClr val="bg1"/>
              </a:solidFill>
            </a:endParaRPr>
          </a:p>
        </p:txBody>
      </p:sp>
      <p:sp>
        <p:nvSpPr>
          <p:cNvPr id="30" name="TextBox 29"/>
          <p:cNvSpPr txBox="1"/>
          <p:nvPr/>
        </p:nvSpPr>
        <p:spPr>
          <a:xfrm>
            <a:off x="655637" y="1535027"/>
            <a:ext cx="10820400" cy="2585323"/>
          </a:xfrm>
          <a:prstGeom prst="rect">
            <a:avLst/>
          </a:prstGeom>
          <a:solidFill>
            <a:schemeClr val="bg1"/>
          </a:solidFill>
        </p:spPr>
        <p:txBody>
          <a:bodyPr wrap="square" lIns="0" tIns="0" rIns="0" bIns="0" rtlCol="0">
            <a:spAutoFit/>
          </a:bodyPr>
          <a:lstStyle/>
          <a:p>
            <a:pPr marL="342900" indent="-342900" defTabSz="931996" fontAlgn="base">
              <a:spcBef>
                <a:spcPct val="0"/>
              </a:spcBef>
              <a:spcAft>
                <a:spcPct val="0"/>
              </a:spcAft>
              <a:buFont typeface="Arial" panose="020B0604020202020204" pitchFamily="34" charset="0"/>
              <a:buChar char="•"/>
            </a:pPr>
            <a:r>
              <a:rPr lang="de-DE" sz="2800" dirty="0">
                <a:solidFill>
                  <a:schemeClr val="tx1">
                    <a:lumMod val="75000"/>
                  </a:schemeClr>
                </a:solidFill>
                <a:latin typeface="+mj-lt"/>
                <a:ea typeface="Segoe UI" pitchFamily="34" charset="0"/>
                <a:cs typeface="Segoe UI" pitchFamily="34" charset="0"/>
              </a:rPr>
              <a:t>Kundendaten ausschließlich in Deutschland gespeichert.</a:t>
            </a:r>
          </a:p>
          <a:p>
            <a:pPr marL="342900" indent="-342900" defTabSz="931996" fontAlgn="base">
              <a:spcBef>
                <a:spcPct val="0"/>
              </a:spcBef>
              <a:spcAft>
                <a:spcPct val="0"/>
              </a:spcAft>
              <a:buFont typeface="Arial" panose="020B0604020202020204" pitchFamily="34" charset="0"/>
              <a:buChar char="•"/>
            </a:pPr>
            <a:r>
              <a:rPr lang="de-DE" sz="2800" dirty="0">
                <a:solidFill>
                  <a:schemeClr val="tx1">
                    <a:lumMod val="75000"/>
                  </a:schemeClr>
                </a:solidFill>
                <a:latin typeface="+mj-lt"/>
                <a:ea typeface="Segoe UI" pitchFamily="34" charset="0"/>
                <a:cs typeface="Segoe UI" pitchFamily="34" charset="0"/>
              </a:rPr>
              <a:t>Die Kontrolle und Entscheidungsgewalt über die Daten obliegt den Kunden selbst.</a:t>
            </a:r>
          </a:p>
          <a:p>
            <a:pPr marL="342900" indent="-342900" defTabSz="931996" fontAlgn="base">
              <a:spcBef>
                <a:spcPct val="0"/>
              </a:spcBef>
              <a:spcAft>
                <a:spcPct val="0"/>
              </a:spcAft>
              <a:buFont typeface="Arial" panose="020B0604020202020204" pitchFamily="34" charset="0"/>
              <a:buChar char="•"/>
            </a:pPr>
            <a:r>
              <a:rPr lang="de-DE" sz="2800" dirty="0">
                <a:solidFill>
                  <a:schemeClr val="tx1">
                    <a:lumMod val="75000"/>
                  </a:schemeClr>
                </a:solidFill>
                <a:latin typeface="+mj-lt"/>
                <a:ea typeface="Segoe UI" pitchFamily="34" charset="0"/>
                <a:cs typeface="Segoe UI" pitchFamily="34" charset="0"/>
              </a:rPr>
              <a:t>Die Tochtergesellschaft der Deutschen Telekom T-Systems – der Datentreuhänder – agiert unter deutschem Recht und überwacht den Zugriff auf die Kundendaten</a:t>
            </a:r>
            <a:endParaRPr lang="en-IN" sz="2800" dirty="0">
              <a:solidFill>
                <a:schemeClr val="tx1">
                  <a:lumMod val="75000"/>
                </a:schemeClr>
              </a:solidFill>
              <a:latin typeface="+mj-lt"/>
              <a:ea typeface="Segoe UI" pitchFamily="34" charset="0"/>
              <a:cs typeface="Segoe UI" pitchFamily="34" charset="0"/>
            </a:endParaRPr>
          </a:p>
        </p:txBody>
      </p:sp>
      <p:pic>
        <p:nvPicPr>
          <p:cNvPr id="3" name="Picture 2"/>
          <p:cNvPicPr>
            <a:picLocks noChangeAspect="1"/>
          </p:cNvPicPr>
          <p:nvPr/>
        </p:nvPicPr>
        <p:blipFill rotWithShape="1">
          <a:blip r:embed="rId7"/>
          <a:srcRect b="49063"/>
          <a:stretch/>
        </p:blipFill>
        <p:spPr>
          <a:xfrm>
            <a:off x="152400" y="5021262"/>
            <a:ext cx="12436475" cy="1752600"/>
          </a:xfrm>
          <a:prstGeom prst="rect">
            <a:avLst/>
          </a:prstGeom>
        </p:spPr>
      </p:pic>
      <p:pic>
        <p:nvPicPr>
          <p:cNvPr id="3089" name="Picture 17" descr="https://ncmedia.azureedge.net/ncmedia/2016/11/Keyvisual_Microsoft-Cloud-Deutsche-Datentreuhand-bw-786x392.png"/>
          <p:cNvPicPr>
            <a:picLocks noChangeAspect="1" noChangeArrowheads="1"/>
          </p:cNvPicPr>
          <p:nvPr/>
        </p:nvPicPr>
        <p:blipFill>
          <a:blip r:embed="rId8">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41837" y="4120350"/>
            <a:ext cx="3491143" cy="17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538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Private </a:t>
            </a:r>
            <a:r>
              <a:rPr lang="en-US" dirty="0" err="1"/>
              <a:t>oder</a:t>
            </a:r>
            <a:r>
              <a:rPr lang="en-US" dirty="0"/>
              <a:t> Hybrid?</a:t>
            </a:r>
          </a:p>
        </p:txBody>
      </p:sp>
    </p:spTree>
    <p:extLst>
      <p:ext uri="{BB962C8B-B14F-4D97-AF65-F5344CB8AC3E}">
        <p14:creationId xmlns:p14="http://schemas.microsoft.com/office/powerpoint/2010/main" val="4899162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 name="Straight Arrow Connector 120"/>
          <p:cNvCxnSpPr/>
          <p:nvPr/>
        </p:nvCxnSpPr>
        <p:spPr>
          <a:xfrm>
            <a:off x="4845166" y="2800855"/>
            <a:ext cx="0" cy="2679714"/>
          </a:xfrm>
          <a:prstGeom prst="straightConnector1">
            <a:avLst/>
          </a:prstGeom>
          <a:ln w="38100">
            <a:solidFill>
              <a:schemeClr val="tx1"/>
            </a:solidFill>
            <a:headEnd type="none" w="med" len="med"/>
            <a:tailEnd type="triangle" w="lg" len="sm"/>
          </a:ln>
        </p:spPr>
        <p:style>
          <a:lnRef idx="1">
            <a:schemeClr val="accent1"/>
          </a:lnRef>
          <a:fillRef idx="0">
            <a:schemeClr val="accent1"/>
          </a:fillRef>
          <a:effectRef idx="0">
            <a:schemeClr val="accent1"/>
          </a:effectRef>
          <a:fontRef idx="minor">
            <a:schemeClr val="tx1"/>
          </a:fontRef>
        </p:style>
      </p:cxnSp>
      <p:sp>
        <p:nvSpPr>
          <p:cNvPr id="20" name="Cylinder 19"/>
          <p:cNvSpPr/>
          <p:nvPr/>
        </p:nvSpPr>
        <p:spPr bwMode="auto">
          <a:xfrm>
            <a:off x="7347524" y="5509039"/>
            <a:ext cx="617609" cy="641348"/>
          </a:xfrm>
          <a:prstGeom prst="can">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 name="Group 1"/>
          <p:cNvGrpSpPr>
            <a:grpSpLocks noChangeAspect="1"/>
          </p:cNvGrpSpPr>
          <p:nvPr/>
        </p:nvGrpSpPr>
        <p:grpSpPr>
          <a:xfrm>
            <a:off x="1810353" y="5565420"/>
            <a:ext cx="441904" cy="584968"/>
            <a:chOff x="2989197" y="3117304"/>
            <a:chExt cx="172645" cy="220603"/>
          </a:xfrm>
          <a:noFill/>
        </p:grpSpPr>
        <p:sp>
          <p:nvSpPr>
            <p:cNvPr id="21" name="Oval 5"/>
            <p:cNvSpPr>
              <a:spLocks noChangeArrowheads="1"/>
            </p:cNvSpPr>
            <p:nvPr/>
          </p:nvSpPr>
          <p:spPr bwMode="auto">
            <a:xfrm>
              <a:off x="3008379" y="3117304"/>
              <a:ext cx="134280" cy="134280"/>
            </a:xfrm>
            <a:prstGeom prst="ellipse">
              <a:avLst/>
            </a:prstGeom>
            <a:grpFill/>
            <a:ln w="381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8" rIns="91376" bIns="45688" numCol="1" anchor="t" anchorCtr="0" compatLnSpc="1">
              <a:prstTxWarp prst="textNoShape">
                <a:avLst/>
              </a:prstTxWarp>
            </a:bodyPr>
            <a:lstStyle/>
            <a:p>
              <a:pPr marL="0" marR="0" lvl="0" indent="0" algn="l" defTabSz="91352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Freeform 6"/>
            <p:cNvSpPr>
              <a:spLocks/>
            </p:cNvSpPr>
            <p:nvPr/>
          </p:nvSpPr>
          <p:spPr bwMode="auto">
            <a:xfrm>
              <a:off x="2989197" y="3251584"/>
              <a:ext cx="172645" cy="86323"/>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8"/>
                    <a:pt x="31" y="0"/>
                    <a:pt x="20" y="0"/>
                  </a:cubicBezTo>
                  <a:cubicBezTo>
                    <a:pt x="9" y="0"/>
                    <a:pt x="0" y="8"/>
                    <a:pt x="0" y="20"/>
                  </a:cubicBezTo>
                </a:path>
              </a:pathLst>
            </a:custGeom>
            <a:grpFill/>
            <a:ln w="381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8" rIns="91376" bIns="45688" numCol="1" anchor="t" anchorCtr="0" compatLnSpc="1">
              <a:prstTxWarp prst="textNoShape">
                <a:avLst/>
              </a:prstTxWarp>
            </a:bodyPr>
            <a:lstStyle/>
            <a:p>
              <a:pPr marL="0" marR="0" lvl="0" indent="0" algn="l" defTabSz="91352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23" name="Group 22"/>
          <p:cNvGrpSpPr/>
          <p:nvPr/>
        </p:nvGrpSpPr>
        <p:grpSpPr>
          <a:xfrm>
            <a:off x="1811703" y="2128642"/>
            <a:ext cx="439202" cy="581389"/>
            <a:chOff x="2989197" y="3117304"/>
            <a:chExt cx="172645" cy="220603"/>
          </a:xfrm>
          <a:noFill/>
        </p:grpSpPr>
        <p:sp>
          <p:nvSpPr>
            <p:cNvPr id="24" name="Oval 5"/>
            <p:cNvSpPr>
              <a:spLocks noChangeArrowheads="1"/>
            </p:cNvSpPr>
            <p:nvPr/>
          </p:nvSpPr>
          <p:spPr bwMode="auto">
            <a:xfrm>
              <a:off x="3008379" y="3117304"/>
              <a:ext cx="134280" cy="134280"/>
            </a:xfrm>
            <a:prstGeom prst="ellipse">
              <a:avLst/>
            </a:prstGeom>
            <a:grpFill/>
            <a:ln w="381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8" rIns="91376" bIns="45688" numCol="1" anchor="t" anchorCtr="0" compatLnSpc="1">
              <a:prstTxWarp prst="textNoShape">
                <a:avLst/>
              </a:prstTxWarp>
            </a:bodyPr>
            <a:lstStyle/>
            <a:p>
              <a:pPr marL="0" marR="0" lvl="0" indent="0" algn="l" defTabSz="91352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5" name="Freeform 6"/>
            <p:cNvSpPr>
              <a:spLocks/>
            </p:cNvSpPr>
            <p:nvPr/>
          </p:nvSpPr>
          <p:spPr bwMode="auto">
            <a:xfrm>
              <a:off x="2989197" y="3251584"/>
              <a:ext cx="172645" cy="86323"/>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8"/>
                    <a:pt x="31" y="0"/>
                    <a:pt x="20" y="0"/>
                  </a:cubicBezTo>
                  <a:cubicBezTo>
                    <a:pt x="9" y="0"/>
                    <a:pt x="0" y="8"/>
                    <a:pt x="0" y="20"/>
                  </a:cubicBezTo>
                </a:path>
              </a:pathLst>
            </a:custGeom>
            <a:grpFill/>
            <a:ln w="381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8" rIns="91376" bIns="45688" numCol="1" anchor="t" anchorCtr="0" compatLnSpc="1">
              <a:prstTxWarp prst="textNoShape">
                <a:avLst/>
              </a:prstTxWarp>
            </a:bodyPr>
            <a:lstStyle/>
            <a:p>
              <a:pPr marL="0" marR="0" lvl="0" indent="0" algn="l" defTabSz="91352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4" name="Straight Arrow Connector 3"/>
          <p:cNvCxnSpPr/>
          <p:nvPr/>
        </p:nvCxnSpPr>
        <p:spPr>
          <a:xfrm flipV="1">
            <a:off x="7656328" y="2849888"/>
            <a:ext cx="0" cy="2577194"/>
          </a:xfrm>
          <a:prstGeom prst="straightConnector1">
            <a:avLst/>
          </a:prstGeom>
          <a:ln w="3810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031304" y="2764294"/>
            <a:ext cx="0" cy="2679714"/>
          </a:xfrm>
          <a:prstGeom prst="straightConnector1">
            <a:avLst/>
          </a:prstGeom>
          <a:ln w="38100">
            <a:solidFill>
              <a:schemeClr val="tx1"/>
            </a:solidFill>
            <a:headEnd type="none" w="med" len="med"/>
            <a:tailEnd type="triangle" w="lg"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164646" y="1421946"/>
            <a:ext cx="1733317" cy="659198"/>
          </a:xfrm>
          <a:prstGeom prst="rect">
            <a:avLst/>
          </a:prstGeom>
        </p:spPr>
        <p:txBody>
          <a:bodyPr wrap="square">
            <a:spAutoFit/>
          </a:bodyPr>
          <a:lstStyle/>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Azure Active Directory</a:t>
            </a:r>
            <a:endParaRPr kumimoji="0" lang="en-US" sz="1800" b="0" i="0" u="none" strike="noStrike" kern="1200" cap="none" spc="0" normalizeH="0" baseline="0" noProof="0" dirty="0">
              <a:ln>
                <a:noFill/>
              </a:ln>
              <a:effectLst/>
              <a:uLnTx/>
              <a:uFillTx/>
              <a:latin typeface="Segoe UI"/>
            </a:endParaRPr>
          </a:p>
        </p:txBody>
      </p:sp>
      <p:sp>
        <p:nvSpPr>
          <p:cNvPr id="30" name="Rectangle 29"/>
          <p:cNvSpPr/>
          <p:nvPr/>
        </p:nvSpPr>
        <p:spPr>
          <a:xfrm>
            <a:off x="6789671" y="6158041"/>
            <a:ext cx="1733317" cy="376684"/>
          </a:xfrm>
          <a:prstGeom prst="rect">
            <a:avLst/>
          </a:prstGeom>
        </p:spPr>
        <p:txBody>
          <a:bodyPr wrap="square">
            <a:spAutoFit/>
          </a:bodyPr>
          <a:lstStyle/>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SQL Server</a:t>
            </a:r>
            <a:endParaRPr kumimoji="0" lang="en-US" sz="1800" b="0" i="0" u="none" strike="noStrike" kern="1200" cap="none" spc="0" normalizeH="0" baseline="0" noProof="0" dirty="0">
              <a:ln>
                <a:noFill/>
              </a:ln>
              <a:effectLst/>
              <a:uLnTx/>
              <a:uFillTx/>
              <a:latin typeface="Segoe UI"/>
            </a:endParaRPr>
          </a:p>
        </p:txBody>
      </p:sp>
      <p:sp>
        <p:nvSpPr>
          <p:cNvPr id="31" name="Rectangle 30"/>
          <p:cNvSpPr/>
          <p:nvPr/>
        </p:nvSpPr>
        <p:spPr>
          <a:xfrm>
            <a:off x="1164646" y="6224947"/>
            <a:ext cx="1733317" cy="659198"/>
          </a:xfrm>
          <a:prstGeom prst="rect">
            <a:avLst/>
          </a:prstGeom>
        </p:spPr>
        <p:txBody>
          <a:bodyPr wrap="square">
            <a:spAutoFit/>
          </a:bodyPr>
          <a:lstStyle/>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Active </a:t>
            </a:r>
          </a:p>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Directory</a:t>
            </a:r>
            <a:endParaRPr kumimoji="0" lang="en-US" sz="1800" b="0" i="0" u="none" strike="noStrike" kern="1200" cap="none" spc="0" normalizeH="0" baseline="0" noProof="0" dirty="0">
              <a:ln>
                <a:noFill/>
              </a:ln>
              <a:effectLst/>
              <a:uLnTx/>
              <a:uFillTx/>
              <a:latin typeface="Segoe UI"/>
            </a:endParaRPr>
          </a:p>
        </p:txBody>
      </p:sp>
      <p:sp>
        <p:nvSpPr>
          <p:cNvPr id="32" name="Rectangle 31"/>
          <p:cNvSpPr/>
          <p:nvPr/>
        </p:nvSpPr>
        <p:spPr>
          <a:xfrm>
            <a:off x="6789671" y="1421946"/>
            <a:ext cx="1733317" cy="659198"/>
          </a:xfrm>
          <a:prstGeom prst="rect">
            <a:avLst/>
          </a:prstGeom>
        </p:spPr>
        <p:txBody>
          <a:bodyPr wrap="square">
            <a:spAutoFit/>
          </a:bodyPr>
          <a:lstStyle/>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Azure </a:t>
            </a:r>
          </a:p>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data services</a:t>
            </a:r>
            <a:endParaRPr kumimoji="0" lang="en-US" sz="1800" b="0" i="0" u="none" strike="noStrike" kern="1200" cap="none" spc="0" normalizeH="0" baseline="0" noProof="0" dirty="0">
              <a:ln>
                <a:noFill/>
              </a:ln>
              <a:effectLst/>
              <a:uLnTx/>
              <a:uFillTx/>
              <a:latin typeface="Segoe UI"/>
            </a:endParaRPr>
          </a:p>
        </p:txBody>
      </p:sp>
      <p:cxnSp>
        <p:nvCxnSpPr>
          <p:cNvPr id="33" name="Straight Arrow Connector 32"/>
          <p:cNvCxnSpPr/>
          <p:nvPr/>
        </p:nvCxnSpPr>
        <p:spPr>
          <a:xfrm flipV="1">
            <a:off x="10475279" y="2767860"/>
            <a:ext cx="0" cy="2679714"/>
          </a:xfrm>
          <a:prstGeom prst="straightConnector1">
            <a:avLst/>
          </a:prstGeom>
          <a:ln w="3810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sp>
        <p:nvSpPr>
          <p:cNvPr id="35" name="Freeform 5"/>
          <p:cNvSpPr>
            <a:spLocks noChangeAspect="1"/>
          </p:cNvSpPr>
          <p:nvPr/>
        </p:nvSpPr>
        <p:spPr bwMode="auto">
          <a:xfrm>
            <a:off x="10062421" y="2132329"/>
            <a:ext cx="825715" cy="574014"/>
          </a:xfrm>
          <a:custGeom>
            <a:avLst/>
            <a:gdLst>
              <a:gd name="T0" fmla="*/ 148 w 678"/>
              <a:gd name="T1" fmla="*/ 470 h 470"/>
              <a:gd name="T2" fmla="*/ 498 w 678"/>
              <a:gd name="T3" fmla="*/ 470 h 470"/>
              <a:gd name="T4" fmla="*/ 678 w 678"/>
              <a:gd name="T5" fmla="*/ 288 h 470"/>
              <a:gd name="T6" fmla="*/ 509 w 678"/>
              <a:gd name="T7" fmla="*/ 107 h 470"/>
              <a:gd name="T8" fmla="*/ 339 w 678"/>
              <a:gd name="T9" fmla="*/ 0 h 470"/>
              <a:gd name="T10" fmla="*/ 148 w 678"/>
              <a:gd name="T11" fmla="*/ 171 h 470"/>
              <a:gd name="T12" fmla="*/ 148 w 678"/>
              <a:gd name="T13" fmla="*/ 171 h 470"/>
              <a:gd name="T14" fmla="*/ 0 w 678"/>
              <a:gd name="T15" fmla="*/ 320 h 470"/>
              <a:gd name="T16" fmla="*/ 148 w 678"/>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470">
                <a:moveTo>
                  <a:pt x="148" y="470"/>
                </a:moveTo>
                <a:cubicBezTo>
                  <a:pt x="498" y="470"/>
                  <a:pt x="498" y="470"/>
                  <a:pt x="498" y="470"/>
                </a:cubicBezTo>
                <a:cubicBezTo>
                  <a:pt x="599" y="470"/>
                  <a:pt x="678" y="390"/>
                  <a:pt x="678" y="288"/>
                </a:cubicBezTo>
                <a:cubicBezTo>
                  <a:pt x="678" y="192"/>
                  <a:pt x="604" y="112"/>
                  <a:pt x="509" y="107"/>
                </a:cubicBezTo>
                <a:cubicBezTo>
                  <a:pt x="477" y="42"/>
                  <a:pt x="413" y="0"/>
                  <a:pt x="339" y="0"/>
                </a:cubicBezTo>
                <a:cubicBezTo>
                  <a:pt x="244" y="0"/>
                  <a:pt x="159" y="74"/>
                  <a:pt x="148" y="171"/>
                </a:cubicBezTo>
                <a:cubicBezTo>
                  <a:pt x="148" y="171"/>
                  <a:pt x="148" y="171"/>
                  <a:pt x="148" y="171"/>
                </a:cubicBezTo>
                <a:cubicBezTo>
                  <a:pt x="69" y="171"/>
                  <a:pt x="0" y="240"/>
                  <a:pt x="0" y="320"/>
                </a:cubicBezTo>
                <a:cubicBezTo>
                  <a:pt x="0" y="401"/>
                  <a:pt x="69" y="470"/>
                  <a:pt x="148" y="470"/>
                </a:cubicBezTo>
                <a:close/>
              </a:path>
            </a:pathLst>
          </a:custGeom>
          <a:noFill/>
          <a:ln w="41275">
            <a:solidFill>
              <a:schemeClr val="tx1"/>
            </a:solidFill>
          </a:ln>
        </p:spPr>
        <p:txBody>
          <a:bodyPr vert="horz" wrap="square" lIns="87843" tIns="43920" rIns="87843" bIns="43920" numCol="1" anchor="t" anchorCtr="0" compatLnSpc="1">
            <a:prstTxWarp prst="textNoShape">
              <a:avLst/>
            </a:prstTxWarp>
          </a:bodyPr>
          <a:lstStyle/>
          <a:p>
            <a:pPr marL="0" marR="0" lvl="0" indent="0" algn="ctr" defTabSz="878232"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gradFill>
                <a:gsLst>
                  <a:gs pos="17699">
                    <a:srgbClr val="B4009E"/>
                  </a:gs>
                  <a:gs pos="100000">
                    <a:srgbClr val="B4009E"/>
                  </a:gs>
                </a:gsLst>
                <a:lin ang="5400000" scaled="1"/>
              </a:gradFill>
              <a:effectLst/>
              <a:uLnTx/>
              <a:uFillTx/>
              <a:latin typeface="Segoe UI Light"/>
              <a:ea typeface="+mn-ea"/>
              <a:cs typeface="+mn-cs"/>
            </a:endParaRPr>
          </a:p>
        </p:txBody>
      </p:sp>
      <p:sp>
        <p:nvSpPr>
          <p:cNvPr id="36" name="Rectangle 35"/>
          <p:cNvSpPr/>
          <p:nvPr/>
        </p:nvSpPr>
        <p:spPr bwMode="auto">
          <a:xfrm>
            <a:off x="10062421" y="5522191"/>
            <a:ext cx="825715" cy="694596"/>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p:cNvSpPr/>
          <p:nvPr/>
        </p:nvSpPr>
        <p:spPr>
          <a:xfrm>
            <a:off x="9608621" y="1418242"/>
            <a:ext cx="1733317" cy="376684"/>
          </a:xfrm>
          <a:prstGeom prst="rect">
            <a:avLst/>
          </a:prstGeom>
        </p:spPr>
        <p:txBody>
          <a:bodyPr wrap="square" anchor="ctr">
            <a:spAutoFit/>
          </a:bodyPr>
          <a:lstStyle/>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Azure services</a:t>
            </a:r>
          </a:p>
        </p:txBody>
      </p:sp>
      <p:sp>
        <p:nvSpPr>
          <p:cNvPr id="38" name="Freeform 5"/>
          <p:cNvSpPr>
            <a:spLocks noChangeAspect="1"/>
          </p:cNvSpPr>
          <p:nvPr/>
        </p:nvSpPr>
        <p:spPr bwMode="auto">
          <a:xfrm>
            <a:off x="10181935" y="5655528"/>
            <a:ext cx="586689" cy="407850"/>
          </a:xfrm>
          <a:custGeom>
            <a:avLst/>
            <a:gdLst>
              <a:gd name="T0" fmla="*/ 148 w 678"/>
              <a:gd name="T1" fmla="*/ 470 h 470"/>
              <a:gd name="T2" fmla="*/ 498 w 678"/>
              <a:gd name="T3" fmla="*/ 470 h 470"/>
              <a:gd name="T4" fmla="*/ 678 w 678"/>
              <a:gd name="T5" fmla="*/ 288 h 470"/>
              <a:gd name="T6" fmla="*/ 509 w 678"/>
              <a:gd name="T7" fmla="*/ 107 h 470"/>
              <a:gd name="T8" fmla="*/ 339 w 678"/>
              <a:gd name="T9" fmla="*/ 0 h 470"/>
              <a:gd name="T10" fmla="*/ 148 w 678"/>
              <a:gd name="T11" fmla="*/ 171 h 470"/>
              <a:gd name="T12" fmla="*/ 148 w 678"/>
              <a:gd name="T13" fmla="*/ 171 h 470"/>
              <a:gd name="T14" fmla="*/ 0 w 678"/>
              <a:gd name="T15" fmla="*/ 320 h 470"/>
              <a:gd name="T16" fmla="*/ 148 w 678"/>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470">
                <a:moveTo>
                  <a:pt x="148" y="470"/>
                </a:moveTo>
                <a:cubicBezTo>
                  <a:pt x="498" y="470"/>
                  <a:pt x="498" y="470"/>
                  <a:pt x="498" y="470"/>
                </a:cubicBezTo>
                <a:cubicBezTo>
                  <a:pt x="599" y="470"/>
                  <a:pt x="678" y="390"/>
                  <a:pt x="678" y="288"/>
                </a:cubicBezTo>
                <a:cubicBezTo>
                  <a:pt x="678" y="192"/>
                  <a:pt x="604" y="112"/>
                  <a:pt x="509" y="107"/>
                </a:cubicBezTo>
                <a:cubicBezTo>
                  <a:pt x="477" y="42"/>
                  <a:pt x="413" y="0"/>
                  <a:pt x="339" y="0"/>
                </a:cubicBezTo>
                <a:cubicBezTo>
                  <a:pt x="244" y="0"/>
                  <a:pt x="159" y="74"/>
                  <a:pt x="148" y="171"/>
                </a:cubicBezTo>
                <a:cubicBezTo>
                  <a:pt x="148" y="171"/>
                  <a:pt x="148" y="171"/>
                  <a:pt x="148" y="171"/>
                </a:cubicBezTo>
                <a:cubicBezTo>
                  <a:pt x="69" y="171"/>
                  <a:pt x="0" y="240"/>
                  <a:pt x="0" y="320"/>
                </a:cubicBezTo>
                <a:cubicBezTo>
                  <a:pt x="0" y="401"/>
                  <a:pt x="69" y="470"/>
                  <a:pt x="148" y="470"/>
                </a:cubicBezTo>
                <a:close/>
              </a:path>
            </a:pathLst>
          </a:custGeom>
          <a:noFill/>
          <a:ln w="41275">
            <a:solidFill>
              <a:schemeClr val="tx1"/>
            </a:solidFill>
          </a:ln>
        </p:spPr>
        <p:txBody>
          <a:bodyPr vert="horz" wrap="square" lIns="87843" tIns="43920" rIns="87843" bIns="43920" numCol="1" anchor="t" anchorCtr="0" compatLnSpc="1">
            <a:prstTxWarp prst="textNoShape">
              <a:avLst/>
            </a:prstTxWarp>
          </a:bodyPr>
          <a:lstStyle/>
          <a:p>
            <a:pPr marL="0" marR="0" lvl="0" indent="0" algn="ctr" defTabSz="878232"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gradFill>
                <a:gsLst>
                  <a:gs pos="17699">
                    <a:srgbClr val="B4009E"/>
                  </a:gs>
                  <a:gs pos="100000">
                    <a:srgbClr val="B4009E"/>
                  </a:gs>
                </a:gsLst>
                <a:lin ang="5400000" scaled="1"/>
              </a:gradFill>
              <a:effectLst/>
              <a:uLnTx/>
              <a:uFillTx/>
              <a:latin typeface="Segoe UI Light"/>
              <a:ea typeface="+mn-ea"/>
              <a:cs typeface="+mn-cs"/>
            </a:endParaRPr>
          </a:p>
        </p:txBody>
      </p:sp>
      <p:sp>
        <p:nvSpPr>
          <p:cNvPr id="40" name="Rectangle 39"/>
          <p:cNvSpPr/>
          <p:nvPr/>
        </p:nvSpPr>
        <p:spPr>
          <a:xfrm>
            <a:off x="9453105" y="6235820"/>
            <a:ext cx="2044348" cy="376684"/>
          </a:xfrm>
          <a:prstGeom prst="rect">
            <a:avLst/>
          </a:prstGeom>
        </p:spPr>
        <p:txBody>
          <a:bodyPr wrap="square">
            <a:spAutoFit/>
          </a:bodyPr>
          <a:lstStyle/>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Azure </a:t>
            </a:r>
            <a:r>
              <a:rPr kumimoji="0" lang="en-US" sz="1800" b="0" i="0" u="none" strike="noStrike" kern="1200" cap="none" spc="0" normalizeH="0" baseline="0" noProof="0" dirty="0">
                <a:ln>
                  <a:noFill/>
                </a:ln>
                <a:effectLst/>
                <a:uLnTx/>
                <a:uFillTx/>
                <a:latin typeface="Segoe UI"/>
                <a:ea typeface="+mn-ea"/>
                <a:cs typeface="Segoe UI" pitchFamily="34" charset="0"/>
              </a:rPr>
              <a:t>Stack</a:t>
            </a:r>
            <a:endParaRPr kumimoji="0" lang="en-US" sz="1800" b="0" i="0" u="none" strike="noStrike" kern="1200" cap="none" spc="0" normalizeH="0" baseline="0" noProof="0" dirty="0">
              <a:ln>
                <a:noFill/>
              </a:ln>
              <a:effectLst/>
              <a:uLnTx/>
              <a:uFillTx/>
              <a:latin typeface="Segoe UI"/>
              <a:ea typeface="+mn-ea"/>
            </a:endParaRPr>
          </a:p>
        </p:txBody>
      </p:sp>
      <p:sp>
        <p:nvSpPr>
          <p:cNvPr id="41" name="Title 40"/>
          <p:cNvSpPr>
            <a:spLocks noGrp="1"/>
          </p:cNvSpPr>
          <p:nvPr>
            <p:ph type="title"/>
          </p:nvPr>
        </p:nvSpPr>
        <p:spPr/>
        <p:txBody>
          <a:bodyPr/>
          <a:lstStyle/>
          <a:p>
            <a:r>
              <a:rPr lang="en-US" sz="4488" dirty="0" err="1"/>
              <a:t>Echte</a:t>
            </a:r>
            <a:r>
              <a:rPr lang="en-US" sz="4488" dirty="0"/>
              <a:t> Hybrid Cloud </a:t>
            </a:r>
            <a:r>
              <a:rPr lang="en-US" sz="4488" dirty="0" err="1"/>
              <a:t>mit</a:t>
            </a:r>
            <a:r>
              <a:rPr lang="en-US" sz="4488" dirty="0"/>
              <a:t> Microsoft Azure</a:t>
            </a:r>
            <a:endParaRPr lang="en-US" sz="4896" dirty="0"/>
          </a:p>
        </p:txBody>
      </p:sp>
      <p:sp>
        <p:nvSpPr>
          <p:cNvPr id="43" name="Rectangle 42"/>
          <p:cNvSpPr/>
          <p:nvPr/>
        </p:nvSpPr>
        <p:spPr>
          <a:xfrm>
            <a:off x="3610562" y="1415466"/>
            <a:ext cx="2400638" cy="659198"/>
          </a:xfrm>
          <a:prstGeom prst="rect">
            <a:avLst/>
          </a:prstGeom>
        </p:spPr>
        <p:txBody>
          <a:bodyPr wrap="square" anchor="ctr">
            <a:spAutoFit/>
          </a:bodyPr>
          <a:lstStyle/>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Azure management and security</a:t>
            </a:r>
            <a:endParaRPr kumimoji="0" lang="en-US" sz="1800" b="0" i="0" u="none" strike="noStrike" kern="1200" cap="none" spc="0" normalizeH="0" baseline="0" noProof="0" dirty="0">
              <a:ln>
                <a:noFill/>
              </a:ln>
              <a:effectLst/>
              <a:uLnTx/>
              <a:uFillTx/>
              <a:latin typeface="Segoe UI"/>
            </a:endParaRPr>
          </a:p>
        </p:txBody>
      </p:sp>
      <p:grpSp>
        <p:nvGrpSpPr>
          <p:cNvPr id="7" name="Group 6"/>
          <p:cNvGrpSpPr/>
          <p:nvPr/>
        </p:nvGrpSpPr>
        <p:grpSpPr>
          <a:xfrm>
            <a:off x="4507706" y="2173001"/>
            <a:ext cx="674921" cy="567745"/>
            <a:chOff x="1453655" y="2514411"/>
            <a:chExt cx="489783" cy="412007"/>
          </a:xfrm>
          <a:noFill/>
        </p:grpSpPr>
        <p:sp>
          <p:nvSpPr>
            <p:cNvPr id="42" name="Rectangle 41"/>
            <p:cNvSpPr/>
            <p:nvPr/>
          </p:nvSpPr>
          <p:spPr bwMode="auto">
            <a:xfrm>
              <a:off x="1453655" y="2514411"/>
              <a:ext cx="489783" cy="412007"/>
            </a:xfrm>
            <a:prstGeom prst="rect">
              <a:avLst/>
            </a:prstGeom>
            <a:grp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7" name="Group 46"/>
            <p:cNvGrpSpPr/>
            <p:nvPr/>
          </p:nvGrpSpPr>
          <p:grpSpPr>
            <a:xfrm>
              <a:off x="1602174" y="2574920"/>
              <a:ext cx="208799" cy="296154"/>
              <a:chOff x="6141433" y="2184400"/>
              <a:chExt cx="1838910" cy="2608262"/>
            </a:xfrm>
            <a:grpFill/>
          </p:grpSpPr>
          <p:sp>
            <p:nvSpPr>
              <p:cNvPr id="48" name="Freeform 95"/>
              <p:cNvSpPr/>
              <p:nvPr/>
            </p:nvSpPr>
            <p:spPr bwMode="auto">
              <a:xfrm>
                <a:off x="7107219" y="2184400"/>
                <a:ext cx="873124" cy="2608262"/>
              </a:xfrm>
              <a:custGeom>
                <a:avLst/>
                <a:gdLst>
                  <a:gd name="connsiteX0" fmla="*/ 436562 w 873124"/>
                  <a:gd name="connsiteY0" fmla="*/ 0 h 2608262"/>
                  <a:gd name="connsiteX1" fmla="*/ 873124 w 873124"/>
                  <a:gd name="connsiteY1" fmla="*/ 436562 h 2608262"/>
                  <a:gd name="connsiteX2" fmla="*/ 680648 w 873124"/>
                  <a:gd name="connsiteY2" fmla="*/ 798566 h 2608262"/>
                  <a:gd name="connsiteX3" fmla="*/ 627062 w 873124"/>
                  <a:gd name="connsiteY3" fmla="*/ 827652 h 2608262"/>
                  <a:gd name="connsiteX4" fmla="*/ 627062 w 873124"/>
                  <a:gd name="connsiteY4" fmla="*/ 2417762 h 2608262"/>
                  <a:gd name="connsiteX5" fmla="*/ 436562 w 873124"/>
                  <a:gd name="connsiteY5" fmla="*/ 2608262 h 2608262"/>
                  <a:gd name="connsiteX6" fmla="*/ 246062 w 873124"/>
                  <a:gd name="connsiteY6" fmla="*/ 2417762 h 2608262"/>
                  <a:gd name="connsiteX7" fmla="*/ 246062 w 873124"/>
                  <a:gd name="connsiteY7" fmla="*/ 827652 h 2608262"/>
                  <a:gd name="connsiteX8" fmla="*/ 192476 w 873124"/>
                  <a:gd name="connsiteY8" fmla="*/ 798566 h 2608262"/>
                  <a:gd name="connsiteX9" fmla="*/ 0 w 873124"/>
                  <a:gd name="connsiteY9" fmla="*/ 436562 h 2608262"/>
                  <a:gd name="connsiteX10" fmla="*/ 436562 w 873124"/>
                  <a:gd name="connsiteY10" fmla="*/ 0 h 2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3124" h="2608262">
                    <a:moveTo>
                      <a:pt x="436562" y="0"/>
                    </a:moveTo>
                    <a:cubicBezTo>
                      <a:pt x="677669" y="0"/>
                      <a:pt x="873124" y="195455"/>
                      <a:pt x="873124" y="436562"/>
                    </a:cubicBezTo>
                    <a:cubicBezTo>
                      <a:pt x="873124" y="587254"/>
                      <a:pt x="796775" y="720113"/>
                      <a:pt x="680648" y="798566"/>
                    </a:cubicBezTo>
                    <a:lnTo>
                      <a:pt x="627062" y="827652"/>
                    </a:lnTo>
                    <a:lnTo>
                      <a:pt x="627062" y="2417762"/>
                    </a:lnTo>
                    <a:cubicBezTo>
                      <a:pt x="627062" y="2522972"/>
                      <a:pt x="541772" y="2608262"/>
                      <a:pt x="436562" y="2608262"/>
                    </a:cubicBezTo>
                    <a:cubicBezTo>
                      <a:pt x="331352" y="2608262"/>
                      <a:pt x="246062" y="2522972"/>
                      <a:pt x="246062" y="2417762"/>
                    </a:cubicBezTo>
                    <a:lnTo>
                      <a:pt x="246062" y="827652"/>
                    </a:lnTo>
                    <a:lnTo>
                      <a:pt x="192476" y="798566"/>
                    </a:lnTo>
                    <a:cubicBezTo>
                      <a:pt x="76349" y="720113"/>
                      <a:pt x="0" y="587254"/>
                      <a:pt x="0" y="436562"/>
                    </a:cubicBezTo>
                    <a:cubicBezTo>
                      <a:pt x="0" y="195455"/>
                      <a:pt x="195455" y="0"/>
                      <a:pt x="436562" y="0"/>
                    </a:cubicBezTo>
                    <a:close/>
                  </a:path>
                </a:pathLst>
              </a:cu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146200" rIns="182750" bIns="146200" numCol="1" spcCol="0" rtlCol="0" fromWordArt="0" anchor="t" anchorCtr="0" forceAA="0" compatLnSpc="1">
                <a:prstTxWarp prst="textNoShape">
                  <a:avLst/>
                </a:prstTxWarp>
                <a:noAutofit/>
              </a:bodyPr>
              <a:lstStyle/>
              <a:p>
                <a:pPr marL="0" marR="0" lvl="0" indent="0" algn="ctr" defTabSz="93157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Freeform 96"/>
              <p:cNvSpPr/>
              <p:nvPr/>
            </p:nvSpPr>
            <p:spPr bwMode="auto">
              <a:xfrm rot="10800000">
                <a:off x="6141433" y="3573462"/>
                <a:ext cx="381000" cy="1219200"/>
              </a:xfrm>
              <a:custGeom>
                <a:avLst/>
                <a:gdLst>
                  <a:gd name="connsiteX0" fmla="*/ 381000 w 381000"/>
                  <a:gd name="connsiteY0" fmla="*/ 1219200 h 1219200"/>
                  <a:gd name="connsiteX1" fmla="*/ 190500 w 381000"/>
                  <a:gd name="connsiteY1" fmla="*/ 1219200 h 1219200"/>
                  <a:gd name="connsiteX2" fmla="*/ 0 w 381000"/>
                  <a:gd name="connsiteY2" fmla="*/ 1219200 h 1219200"/>
                  <a:gd name="connsiteX3" fmla="*/ 0 w 381000"/>
                  <a:gd name="connsiteY3" fmla="*/ 1028700 h 1219200"/>
                  <a:gd name="connsiteX4" fmla="*/ 0 w 381000"/>
                  <a:gd name="connsiteY4" fmla="*/ 533400 h 1219200"/>
                  <a:gd name="connsiteX5" fmla="*/ 0 w 381000"/>
                  <a:gd name="connsiteY5" fmla="*/ 190500 h 1219200"/>
                  <a:gd name="connsiteX6" fmla="*/ 190500 w 381000"/>
                  <a:gd name="connsiteY6" fmla="*/ 0 h 1219200"/>
                  <a:gd name="connsiteX7" fmla="*/ 381000 w 381000"/>
                  <a:gd name="connsiteY7" fmla="*/ 190500 h 1219200"/>
                  <a:gd name="connsiteX8" fmla="*/ 381000 w 381000"/>
                  <a:gd name="connsiteY8" fmla="*/ 533400 h 1219200"/>
                  <a:gd name="connsiteX9" fmla="*/ 381000 w 381000"/>
                  <a:gd name="connsiteY9" fmla="*/ 102870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1219200">
                    <a:moveTo>
                      <a:pt x="381000" y="1219200"/>
                    </a:moveTo>
                    <a:lnTo>
                      <a:pt x="190500" y="1219200"/>
                    </a:lnTo>
                    <a:lnTo>
                      <a:pt x="0" y="1219200"/>
                    </a:lnTo>
                    <a:lnTo>
                      <a:pt x="0" y="1028700"/>
                    </a:lnTo>
                    <a:lnTo>
                      <a:pt x="0" y="533400"/>
                    </a:lnTo>
                    <a:lnTo>
                      <a:pt x="0" y="190500"/>
                    </a:lnTo>
                    <a:cubicBezTo>
                      <a:pt x="0" y="85290"/>
                      <a:pt x="85290" y="0"/>
                      <a:pt x="190500" y="0"/>
                    </a:cubicBezTo>
                    <a:cubicBezTo>
                      <a:pt x="295710" y="0"/>
                      <a:pt x="381000" y="85290"/>
                      <a:pt x="381000" y="190500"/>
                    </a:cubicBezTo>
                    <a:lnTo>
                      <a:pt x="381000" y="533400"/>
                    </a:lnTo>
                    <a:lnTo>
                      <a:pt x="381000" y="1028700"/>
                    </a:lnTo>
                    <a:close/>
                  </a:path>
                </a:pathLst>
              </a:cu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146200" rIns="182750" bIns="146200" numCol="1" spcCol="0" rtlCol="0" fromWordArt="0" anchor="t" anchorCtr="0" forceAA="0" compatLnSpc="1">
                <a:prstTxWarp prst="textNoShape">
                  <a:avLst/>
                </a:prstTxWarp>
                <a:noAutofit/>
              </a:bodyPr>
              <a:lstStyle/>
              <a:p>
                <a:pPr marL="0" marR="0" lvl="0" indent="0" algn="ctr" defTabSz="93157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Pentagon 97"/>
              <p:cNvSpPr/>
              <p:nvPr/>
            </p:nvSpPr>
            <p:spPr bwMode="auto">
              <a:xfrm rot="5400000">
                <a:off x="6182796" y="2251075"/>
                <a:ext cx="496887" cy="363537"/>
              </a:xfrm>
              <a:prstGeom prst="homePlate">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146200" rIns="182750" bIns="146200" numCol="1" spcCol="0" rtlCol="0" fromWordArt="0" anchor="t" anchorCtr="0" forceAA="0" compatLnSpc="1">
                <a:prstTxWarp prst="textNoShape">
                  <a:avLst/>
                </a:prstTxWarp>
                <a:noAutofit/>
              </a:bodyPr>
              <a:lstStyle/>
              <a:p>
                <a:pPr marL="0" marR="0" lvl="0" indent="0" algn="ctr" defTabSz="93157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p:cNvCxnSpPr>
                <a:stCxn id="50" idx="3"/>
                <a:endCxn id="49" idx="1"/>
              </p:cNvCxnSpPr>
              <p:nvPr/>
            </p:nvCxnSpPr>
            <p:spPr>
              <a:xfrm flipH="1">
                <a:off x="6331934" y="2681287"/>
                <a:ext cx="99305" cy="892175"/>
              </a:xfrm>
              <a:prstGeom prst="line">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2" name="Straight Connector 51"/>
              <p:cNvCxnSpPr>
                <a:stCxn id="48" idx="0"/>
              </p:cNvCxnSpPr>
              <p:nvPr/>
            </p:nvCxnSpPr>
            <p:spPr>
              <a:xfrm>
                <a:off x="7543781" y="2184400"/>
                <a:ext cx="1" cy="418531"/>
              </a:xfrm>
              <a:prstGeom prst="line">
                <a:avLst/>
              </a:prstGeom>
              <a:grp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sp>
        <p:nvSpPr>
          <p:cNvPr id="63" name="Rectangle 62"/>
          <p:cNvSpPr/>
          <p:nvPr/>
        </p:nvSpPr>
        <p:spPr bwMode="auto">
          <a:xfrm>
            <a:off x="853616" y="3231338"/>
            <a:ext cx="2355377" cy="1844154"/>
          </a:xfrm>
          <a:prstGeom prst="rect">
            <a:avLst/>
          </a:prstGeom>
          <a:solidFill>
            <a:srgbClr val="0070C0"/>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ctr" anchorCtr="0" forceAA="0" compatLnSpc="1">
            <a:prstTxWarp prst="textNoShape">
              <a:avLst/>
            </a:prstTxWarp>
            <a:noAutofit/>
          </a:bodyPr>
          <a:lstStyle/>
          <a:p>
            <a:pPr marL="0" marR="0" lvl="0" indent="0" algn="ctr" defTabSz="931881"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FFFFFF"/>
                </a:solidFill>
                <a:effectLst/>
                <a:uLnTx/>
                <a:uFillTx/>
                <a:latin typeface="Segoe UI Light"/>
                <a:ea typeface="+mn-ea"/>
                <a:cs typeface="+mn-cs"/>
              </a:rPr>
              <a:t>Gemeinsame</a:t>
            </a:r>
            <a:r>
              <a:rPr kumimoji="0" lang="en-US" sz="2400" b="0" i="0" u="none" strike="noStrike" kern="1200" cap="none" spc="0" normalizeH="0" baseline="0" noProof="0" dirty="0">
                <a:ln>
                  <a:noFill/>
                </a:ln>
                <a:solidFill>
                  <a:srgbClr val="FFFFFF"/>
                </a:solidFill>
                <a:effectLst/>
                <a:uLnTx/>
                <a:uFillTx/>
                <a:latin typeface="Segoe UI Light"/>
                <a:ea typeface="+mn-ea"/>
                <a:cs typeface="+mn-cs"/>
              </a:rPr>
              <a:t> </a:t>
            </a:r>
            <a:r>
              <a:rPr kumimoji="0" lang="en-US" sz="2400" b="0" i="0" u="none" strike="noStrike" kern="1200" cap="none" spc="0" normalizeH="0" baseline="0" noProof="0" dirty="0" err="1">
                <a:ln>
                  <a:noFill/>
                </a:ln>
                <a:solidFill>
                  <a:srgbClr val="FFFFFF"/>
                </a:solidFill>
                <a:effectLst/>
                <a:uLnTx/>
                <a:uFillTx/>
                <a:latin typeface="Segoe UI Light"/>
                <a:ea typeface="+mn-ea"/>
                <a:cs typeface="+mn-cs"/>
              </a:rPr>
              <a:t>Identitäts-verwaltung</a:t>
            </a: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64" name="Rectangle 63"/>
          <p:cNvSpPr/>
          <p:nvPr/>
        </p:nvSpPr>
        <p:spPr bwMode="auto">
          <a:xfrm>
            <a:off x="3667107" y="3231338"/>
            <a:ext cx="2355377" cy="1844154"/>
          </a:xfrm>
          <a:prstGeom prst="rect">
            <a:avLst/>
          </a:prstGeom>
          <a:solidFill>
            <a:srgbClr val="0070C0"/>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ctr" anchorCtr="0" forceAA="0" compatLnSpc="1">
            <a:prstTxWarp prst="textNoShape">
              <a:avLst/>
            </a:prstTxWarp>
            <a:noAutofit/>
          </a:bodyPr>
          <a:lstStyle/>
          <a:p>
            <a:pPr marL="0" marR="0" lvl="0" indent="0" algn="ctr" defTabSz="931881"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FFFFFF"/>
                </a:solidFill>
                <a:effectLst/>
                <a:uLnTx/>
                <a:uFillTx/>
                <a:latin typeface="Segoe UI Light"/>
                <a:ea typeface="+mn-ea"/>
                <a:cs typeface="+mn-cs"/>
              </a:rPr>
              <a:t>Integrierte</a:t>
            </a:r>
            <a:r>
              <a:rPr kumimoji="0" lang="en-US" sz="2400" b="0" i="0" u="none" strike="noStrike" kern="1200" cap="none" spc="0" normalizeH="0" baseline="0" noProof="0" dirty="0">
                <a:ln>
                  <a:noFill/>
                </a:ln>
                <a:solidFill>
                  <a:srgbClr val="FFFFFF"/>
                </a:solidFill>
                <a:effectLst/>
                <a:uLnTx/>
                <a:uFillTx/>
                <a:latin typeface="Segoe UI Light"/>
                <a:ea typeface="+mn-ea"/>
                <a:cs typeface="+mn-cs"/>
              </a:rPr>
              <a:t> </a:t>
            </a:r>
            <a:r>
              <a:rPr kumimoji="0" lang="en-US" sz="2400" b="0" i="0" u="none" strike="noStrike" kern="1200" cap="none" spc="0" normalizeH="0" baseline="0" noProof="0" dirty="0" err="1">
                <a:ln>
                  <a:noFill/>
                </a:ln>
                <a:solidFill>
                  <a:srgbClr val="FFFFFF"/>
                </a:solidFill>
                <a:effectLst/>
                <a:uLnTx/>
                <a:uFillTx/>
                <a:latin typeface="Segoe UI Light"/>
                <a:ea typeface="+mn-ea"/>
                <a:cs typeface="+mn-cs"/>
              </a:rPr>
              <a:t>Verwaltung</a:t>
            </a:r>
            <a:r>
              <a:rPr kumimoji="0" lang="en-US" sz="2400" b="0" i="0" u="none" strike="noStrike" kern="1200" cap="none" spc="0" normalizeH="0" baseline="0" noProof="0" dirty="0">
                <a:ln>
                  <a:noFill/>
                </a:ln>
                <a:solidFill>
                  <a:srgbClr val="FFFFFF"/>
                </a:solidFill>
                <a:effectLst/>
                <a:uLnTx/>
                <a:uFillTx/>
                <a:latin typeface="Segoe UI Light"/>
                <a:ea typeface="+mn-ea"/>
                <a:cs typeface="+mn-cs"/>
              </a:rPr>
              <a:t> und </a:t>
            </a:r>
            <a:r>
              <a:rPr kumimoji="0" lang="en-US" sz="2400" b="0" i="0" u="none" strike="noStrike" kern="1200" cap="none" spc="0" normalizeH="0" baseline="0" noProof="0" dirty="0" err="1">
                <a:ln>
                  <a:noFill/>
                </a:ln>
                <a:solidFill>
                  <a:srgbClr val="FFFFFF"/>
                </a:solidFill>
                <a:effectLst/>
                <a:uLnTx/>
                <a:uFillTx/>
                <a:latin typeface="Segoe UI Light"/>
                <a:ea typeface="+mn-ea"/>
                <a:cs typeface="+mn-cs"/>
              </a:rPr>
              <a:t>Sicherheit</a:t>
            </a: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65" name="Rectangle 64"/>
          <p:cNvSpPr/>
          <p:nvPr/>
        </p:nvSpPr>
        <p:spPr bwMode="auto">
          <a:xfrm>
            <a:off x="6478641" y="3231338"/>
            <a:ext cx="2355377" cy="1844154"/>
          </a:xfrm>
          <a:prstGeom prst="rect">
            <a:avLst/>
          </a:prstGeom>
          <a:solidFill>
            <a:srgbClr val="0070C0"/>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ctr" anchorCtr="0" forceAA="0" compatLnSpc="1">
            <a:prstTxWarp prst="textNoShape">
              <a:avLst/>
            </a:prstTxWarp>
            <a:noAutofit/>
          </a:bodyPr>
          <a:lstStyle/>
          <a:p>
            <a:pPr marL="0" marR="0" lvl="0" indent="0" algn="ctr" defTabSz="931881" rtl="0" eaLnBrk="1" fontAlgn="base" latinLnBrk="0" hangingPunct="1">
              <a:lnSpc>
                <a:spcPct val="90000"/>
              </a:lnSpc>
              <a:spcBef>
                <a:spcPct val="0"/>
              </a:spcBef>
              <a:spcAft>
                <a:spcPct val="0"/>
              </a:spcAft>
              <a:buClrTx/>
              <a:buSzTx/>
              <a:buFontTx/>
              <a:buNone/>
              <a:tabLst/>
              <a:defRPr/>
            </a:pPr>
            <a:r>
              <a:rPr lang="en-US" sz="2400" dirty="0" err="1">
                <a:solidFill>
                  <a:srgbClr val="FFFFFF"/>
                </a:solidFill>
                <a:latin typeface="Segoe UI Light"/>
              </a:rPr>
              <a:t>Gleiche</a:t>
            </a:r>
            <a:r>
              <a:rPr kumimoji="0" lang="en-US" sz="2400" b="0" i="0" u="none" strike="noStrike" kern="1200" cap="none" spc="0" normalizeH="0" baseline="0" noProof="0" dirty="0">
                <a:ln>
                  <a:noFill/>
                </a:ln>
                <a:solidFill>
                  <a:srgbClr val="FFFFFF"/>
                </a:solidFill>
                <a:effectLst/>
                <a:uLnTx/>
                <a:uFillTx/>
                <a:latin typeface="Segoe UI Light"/>
                <a:ea typeface="+mn-ea"/>
                <a:cs typeface="+mn-cs"/>
              </a:rPr>
              <a:t> </a:t>
            </a:r>
            <a:r>
              <a:rPr kumimoji="0" lang="en-US" sz="2400" b="0" i="0" u="none" strike="noStrike" kern="1200" cap="none" spc="0" normalizeH="0" baseline="0" noProof="0" dirty="0" err="1">
                <a:ln>
                  <a:noFill/>
                </a:ln>
                <a:solidFill>
                  <a:srgbClr val="FFFFFF"/>
                </a:solidFill>
                <a:effectLst/>
                <a:uLnTx/>
                <a:uFillTx/>
                <a:latin typeface="Segoe UI Light"/>
                <a:ea typeface="+mn-ea"/>
                <a:cs typeface="+mn-cs"/>
              </a:rPr>
              <a:t>Datenplattform</a:t>
            </a: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66" name="Rectangle 65"/>
          <p:cNvSpPr/>
          <p:nvPr/>
        </p:nvSpPr>
        <p:spPr bwMode="auto">
          <a:xfrm>
            <a:off x="9297591" y="3231338"/>
            <a:ext cx="2355377" cy="1844154"/>
          </a:xfrm>
          <a:prstGeom prst="rect">
            <a:avLst/>
          </a:prstGeom>
          <a:solidFill>
            <a:srgbClr val="0070C0"/>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ctr" anchorCtr="0" forceAA="0" compatLnSpc="1">
            <a:prstTxWarp prst="textNoShape">
              <a:avLst/>
            </a:prstTxWarp>
            <a:noAutofit/>
          </a:bodyPr>
          <a:lstStyle/>
          <a:p>
            <a:pPr marL="0" marR="0" lvl="0" indent="0" algn="ctr" defTabSz="931881"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FFFFFF"/>
                </a:solidFill>
                <a:effectLst/>
                <a:uLnTx/>
                <a:uFillTx/>
                <a:latin typeface="Segoe UI Light"/>
                <a:ea typeface="+mn-ea"/>
                <a:cs typeface="+mn-cs"/>
              </a:rPr>
              <a:t>Konsistente</a:t>
            </a:r>
            <a:r>
              <a:rPr kumimoji="0" lang="en-US" sz="2400" b="0" i="0" u="none" strike="noStrike" kern="1200" cap="none" spc="0" normalizeH="0" baseline="0" noProof="0" dirty="0">
                <a:ln>
                  <a:noFill/>
                </a:ln>
                <a:solidFill>
                  <a:srgbClr val="FFFFFF"/>
                </a:solidFill>
                <a:effectLst/>
                <a:uLnTx/>
                <a:uFillTx/>
                <a:latin typeface="Segoe UI Light"/>
                <a:ea typeface="+mn-ea"/>
                <a:cs typeface="+mn-cs"/>
              </a:rPr>
              <a:t> </a:t>
            </a:r>
            <a:r>
              <a:rPr kumimoji="0" lang="en-US" sz="2400" b="0" i="0" u="none" strike="noStrike" kern="1200" cap="none" spc="0" normalizeH="0" baseline="0" noProof="0" dirty="0" err="1">
                <a:ln>
                  <a:noFill/>
                </a:ln>
                <a:solidFill>
                  <a:srgbClr val="FFFFFF"/>
                </a:solidFill>
                <a:effectLst/>
                <a:uLnTx/>
                <a:uFillTx/>
                <a:latin typeface="Segoe UI Light"/>
                <a:ea typeface="+mn-ea"/>
                <a:cs typeface="+mn-cs"/>
              </a:rPr>
              <a:t>Entwicklung</a:t>
            </a:r>
            <a:r>
              <a:rPr kumimoji="0" lang="en-US" sz="2400" b="0" i="0" u="none" strike="noStrike" kern="1200" cap="none" spc="0" normalizeH="0" baseline="0" noProof="0" dirty="0">
                <a:ln>
                  <a:noFill/>
                </a:ln>
                <a:solidFill>
                  <a:srgbClr val="FFFFFF"/>
                </a:solidFill>
                <a:effectLst/>
                <a:uLnTx/>
                <a:uFillTx/>
                <a:latin typeface="Segoe UI Light"/>
                <a:ea typeface="+mn-ea"/>
                <a:cs typeface="+mn-cs"/>
              </a:rPr>
              <a:t> und DevOps</a:t>
            </a:r>
          </a:p>
        </p:txBody>
      </p:sp>
      <p:sp>
        <p:nvSpPr>
          <p:cNvPr id="71" name="Rectangle 70"/>
          <p:cNvSpPr/>
          <p:nvPr/>
        </p:nvSpPr>
        <p:spPr>
          <a:xfrm>
            <a:off x="3969281" y="6227918"/>
            <a:ext cx="1683202" cy="659198"/>
          </a:xfrm>
          <a:prstGeom prst="rect">
            <a:avLst/>
          </a:prstGeom>
        </p:spPr>
        <p:txBody>
          <a:bodyPr wrap="square">
            <a:spAutoFit/>
          </a:bodyPr>
          <a:lstStyle/>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On-premises</a:t>
            </a:r>
          </a:p>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effectLst/>
                <a:uLnTx/>
                <a:uFillTx/>
                <a:latin typeface="Segoe UI"/>
                <a:ea typeface="+mn-ea"/>
                <a:cs typeface="Segoe UI" pitchFamily="34" charset="0"/>
              </a:rPr>
              <a:t>Infrastruktur</a:t>
            </a:r>
            <a:endParaRPr kumimoji="0" lang="en-US" sz="1800" b="0" i="0" u="none" strike="noStrike" kern="1200" cap="none" spc="0" normalizeH="0" baseline="0" noProof="0" dirty="0">
              <a:ln>
                <a:noFill/>
              </a:ln>
              <a:effectLst/>
              <a:uLnTx/>
              <a:uFillTx/>
              <a:latin typeface="Segoe UI"/>
              <a:ea typeface="+mn-ea"/>
            </a:endParaRPr>
          </a:p>
        </p:txBody>
      </p:sp>
      <p:grpSp>
        <p:nvGrpSpPr>
          <p:cNvPr id="117" name="Group 116"/>
          <p:cNvGrpSpPr/>
          <p:nvPr/>
        </p:nvGrpSpPr>
        <p:grpSpPr>
          <a:xfrm>
            <a:off x="5203029" y="2579810"/>
            <a:ext cx="835061" cy="574294"/>
            <a:chOff x="4902998" y="2483524"/>
            <a:chExt cx="835417" cy="574538"/>
          </a:xfrm>
          <a:noFill/>
        </p:grpSpPr>
        <p:sp>
          <p:nvSpPr>
            <p:cNvPr id="67" name="Freeform 5"/>
            <p:cNvSpPr>
              <a:spLocks noChangeAspect="1"/>
            </p:cNvSpPr>
            <p:nvPr/>
          </p:nvSpPr>
          <p:spPr bwMode="auto">
            <a:xfrm>
              <a:off x="4902998" y="2483524"/>
              <a:ext cx="826066" cy="574259"/>
            </a:xfrm>
            <a:custGeom>
              <a:avLst/>
              <a:gdLst>
                <a:gd name="T0" fmla="*/ 148 w 678"/>
                <a:gd name="T1" fmla="*/ 470 h 470"/>
                <a:gd name="T2" fmla="*/ 498 w 678"/>
                <a:gd name="T3" fmla="*/ 470 h 470"/>
                <a:gd name="T4" fmla="*/ 678 w 678"/>
                <a:gd name="T5" fmla="*/ 288 h 470"/>
                <a:gd name="T6" fmla="*/ 509 w 678"/>
                <a:gd name="T7" fmla="*/ 107 h 470"/>
                <a:gd name="T8" fmla="*/ 339 w 678"/>
                <a:gd name="T9" fmla="*/ 0 h 470"/>
                <a:gd name="T10" fmla="*/ 148 w 678"/>
                <a:gd name="T11" fmla="*/ 171 h 470"/>
                <a:gd name="T12" fmla="*/ 148 w 678"/>
                <a:gd name="T13" fmla="*/ 171 h 470"/>
                <a:gd name="T14" fmla="*/ 0 w 678"/>
                <a:gd name="T15" fmla="*/ 320 h 470"/>
                <a:gd name="T16" fmla="*/ 148 w 678"/>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470">
                  <a:moveTo>
                    <a:pt x="148" y="470"/>
                  </a:moveTo>
                  <a:cubicBezTo>
                    <a:pt x="498" y="470"/>
                    <a:pt x="498" y="470"/>
                    <a:pt x="498" y="470"/>
                  </a:cubicBezTo>
                  <a:cubicBezTo>
                    <a:pt x="599" y="470"/>
                    <a:pt x="678" y="390"/>
                    <a:pt x="678" y="288"/>
                  </a:cubicBezTo>
                  <a:cubicBezTo>
                    <a:pt x="678" y="192"/>
                    <a:pt x="604" y="112"/>
                    <a:pt x="509" y="107"/>
                  </a:cubicBezTo>
                  <a:cubicBezTo>
                    <a:pt x="477" y="42"/>
                    <a:pt x="413" y="0"/>
                    <a:pt x="339" y="0"/>
                  </a:cubicBezTo>
                  <a:cubicBezTo>
                    <a:pt x="244" y="0"/>
                    <a:pt x="159" y="74"/>
                    <a:pt x="148" y="171"/>
                  </a:cubicBezTo>
                  <a:cubicBezTo>
                    <a:pt x="148" y="171"/>
                    <a:pt x="148" y="171"/>
                    <a:pt x="148" y="171"/>
                  </a:cubicBezTo>
                  <a:cubicBezTo>
                    <a:pt x="69" y="171"/>
                    <a:pt x="0" y="240"/>
                    <a:pt x="0" y="320"/>
                  </a:cubicBezTo>
                  <a:cubicBezTo>
                    <a:pt x="0" y="401"/>
                    <a:pt x="69" y="470"/>
                    <a:pt x="148" y="470"/>
                  </a:cubicBezTo>
                  <a:close/>
                </a:path>
              </a:pathLst>
            </a:custGeom>
            <a:grpFill/>
            <a:ln w="41275">
              <a:solidFill>
                <a:schemeClr val="tx1"/>
              </a:solidFill>
            </a:ln>
          </p:spPr>
          <p:txBody>
            <a:bodyPr vert="horz" wrap="square" lIns="87843" tIns="43920" rIns="87843" bIns="43920" numCol="1" anchor="t" anchorCtr="0" compatLnSpc="1">
              <a:prstTxWarp prst="textNoShape">
                <a:avLst/>
              </a:prstTxWarp>
            </a:bodyPr>
            <a:lstStyle/>
            <a:p>
              <a:pPr marL="0" marR="0" lvl="0" indent="0" algn="ctr" defTabSz="878232"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7699">
                      <a:srgbClr val="B4009E"/>
                    </a:gs>
                    <a:gs pos="100000">
                      <a:srgbClr val="B4009E"/>
                    </a:gs>
                  </a:gsLst>
                  <a:lin ang="5400000" scaled="1"/>
                </a:gradFill>
                <a:effectLst/>
                <a:uLnTx/>
                <a:uFillTx/>
                <a:latin typeface="Segoe UI Light"/>
                <a:ea typeface="+mn-ea"/>
                <a:cs typeface="+mn-cs"/>
              </a:endParaRPr>
            </a:p>
          </p:txBody>
        </p:sp>
        <p:sp>
          <p:nvSpPr>
            <p:cNvPr id="85" name="Rectangle 84"/>
            <p:cNvSpPr/>
            <p:nvPr/>
          </p:nvSpPr>
          <p:spPr>
            <a:xfrm>
              <a:off x="4902998" y="2712850"/>
              <a:ext cx="835417" cy="345212"/>
            </a:xfrm>
            <a:prstGeom prst="rect">
              <a:avLst/>
            </a:prstGeom>
            <a:grpFill/>
          </p:spPr>
          <p:txBody>
            <a:bodyPr wrap="square">
              <a:spAutoFit/>
            </a:bodyPr>
            <a:lstStyle/>
            <a:p>
              <a:pPr marL="0" marR="0" lvl="0" indent="0" algn="ctr"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dirty="0">
                  <a:ln>
                    <a:noFill/>
                  </a:ln>
                  <a:effectLst/>
                  <a:uLnTx/>
                  <a:uFillTx/>
                  <a:latin typeface="Segoe UI"/>
                  <a:ea typeface="Segoe UI" pitchFamily="34" charset="0"/>
                  <a:cs typeface="Segoe UI" pitchFamily="34" charset="0"/>
                </a:rPr>
                <a:t>Clouds</a:t>
              </a:r>
              <a:endParaRPr kumimoji="0" lang="en-US" sz="1598" b="0" i="0" u="none" strike="noStrike" kern="1200" cap="none" spc="0" normalizeH="0" baseline="0" noProof="0" dirty="0">
                <a:ln>
                  <a:noFill/>
                </a:ln>
                <a:effectLst/>
                <a:uLnTx/>
                <a:uFillTx/>
                <a:latin typeface="Segoe UI"/>
              </a:endParaRPr>
            </a:p>
          </p:txBody>
        </p:sp>
      </p:grpSp>
      <p:grpSp>
        <p:nvGrpSpPr>
          <p:cNvPr id="120" name="Group 119"/>
          <p:cNvGrpSpPr/>
          <p:nvPr/>
        </p:nvGrpSpPr>
        <p:grpSpPr>
          <a:xfrm>
            <a:off x="4378511" y="5545043"/>
            <a:ext cx="933311" cy="694613"/>
            <a:chOff x="4366433" y="5526863"/>
            <a:chExt cx="933709" cy="694909"/>
          </a:xfrm>
        </p:grpSpPr>
        <p:grpSp>
          <p:nvGrpSpPr>
            <p:cNvPr id="103" name="Group 102"/>
            <p:cNvGrpSpPr/>
            <p:nvPr/>
          </p:nvGrpSpPr>
          <p:grpSpPr>
            <a:xfrm>
              <a:off x="4893069" y="5526882"/>
              <a:ext cx="407073" cy="694890"/>
              <a:chOff x="5301814" y="5526882"/>
              <a:chExt cx="407073" cy="694890"/>
            </a:xfrm>
          </p:grpSpPr>
          <p:sp>
            <p:nvSpPr>
              <p:cNvPr id="72" name="Rectangle 71"/>
              <p:cNvSpPr/>
              <p:nvPr/>
            </p:nvSpPr>
            <p:spPr bwMode="auto">
              <a:xfrm>
                <a:off x="5301814" y="5526882"/>
                <a:ext cx="407073" cy="694890"/>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p:cNvCxnSpPr/>
              <p:nvPr/>
            </p:nvCxnSpPr>
            <p:spPr>
              <a:xfrm>
                <a:off x="5301814" y="5653966"/>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301814" y="5765000"/>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301814" y="5876034"/>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301814" y="5987068"/>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301814" y="6098102"/>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Oval 61"/>
              <p:cNvSpPr/>
              <p:nvPr/>
            </p:nvSpPr>
            <p:spPr bwMode="auto">
              <a:xfrm>
                <a:off x="5590919" y="5573370"/>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0" name="Oval 79"/>
              <p:cNvSpPr/>
              <p:nvPr/>
            </p:nvSpPr>
            <p:spPr bwMode="auto">
              <a:xfrm>
                <a:off x="5590919" y="5684427"/>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1" name="Oval 80"/>
              <p:cNvSpPr/>
              <p:nvPr/>
            </p:nvSpPr>
            <p:spPr bwMode="auto">
              <a:xfrm>
                <a:off x="5590919" y="5795484"/>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2" name="Oval 81"/>
              <p:cNvSpPr/>
              <p:nvPr/>
            </p:nvSpPr>
            <p:spPr bwMode="auto">
              <a:xfrm>
                <a:off x="5590919" y="5906541"/>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3" name="Oval 82"/>
              <p:cNvSpPr/>
              <p:nvPr/>
            </p:nvSpPr>
            <p:spPr bwMode="auto">
              <a:xfrm>
                <a:off x="5590919" y="6017598"/>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4" name="Oval 83"/>
              <p:cNvSpPr/>
              <p:nvPr/>
            </p:nvSpPr>
            <p:spPr bwMode="auto">
              <a:xfrm>
                <a:off x="5590919" y="6128655"/>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grpSp>
          <p:nvGrpSpPr>
            <p:cNvPr id="104" name="Group 103"/>
            <p:cNvGrpSpPr/>
            <p:nvPr/>
          </p:nvGrpSpPr>
          <p:grpSpPr>
            <a:xfrm>
              <a:off x="4366433" y="5526863"/>
              <a:ext cx="407073" cy="694890"/>
              <a:chOff x="5301814" y="5526882"/>
              <a:chExt cx="407073" cy="694890"/>
            </a:xfrm>
          </p:grpSpPr>
          <p:sp>
            <p:nvSpPr>
              <p:cNvPr id="105" name="Rectangle 104"/>
              <p:cNvSpPr/>
              <p:nvPr/>
            </p:nvSpPr>
            <p:spPr bwMode="auto">
              <a:xfrm>
                <a:off x="5301814" y="5526882"/>
                <a:ext cx="407073" cy="694890"/>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06" name="Straight Connector 105"/>
              <p:cNvCxnSpPr/>
              <p:nvPr/>
            </p:nvCxnSpPr>
            <p:spPr>
              <a:xfrm>
                <a:off x="5301814" y="5653966"/>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301814" y="5765000"/>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301814" y="5876034"/>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301814" y="5987068"/>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301814" y="6098102"/>
                <a:ext cx="40707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bwMode="auto">
              <a:xfrm>
                <a:off x="5590919" y="5573370"/>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12" name="Oval 111"/>
              <p:cNvSpPr/>
              <p:nvPr/>
            </p:nvSpPr>
            <p:spPr bwMode="auto">
              <a:xfrm>
                <a:off x="5590919" y="5684427"/>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13" name="Oval 112"/>
              <p:cNvSpPr/>
              <p:nvPr/>
            </p:nvSpPr>
            <p:spPr bwMode="auto">
              <a:xfrm>
                <a:off x="5590919" y="5795484"/>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14" name="Oval 113"/>
              <p:cNvSpPr/>
              <p:nvPr/>
            </p:nvSpPr>
            <p:spPr bwMode="auto">
              <a:xfrm>
                <a:off x="5590919" y="5906541"/>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15" name="Oval 114"/>
              <p:cNvSpPr/>
              <p:nvPr/>
            </p:nvSpPr>
            <p:spPr bwMode="auto">
              <a:xfrm>
                <a:off x="5590919" y="6017598"/>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16" name="Oval 115"/>
              <p:cNvSpPr/>
              <p:nvPr/>
            </p:nvSpPr>
            <p:spPr bwMode="auto">
              <a:xfrm>
                <a:off x="5590919" y="6128655"/>
                <a:ext cx="45719" cy="4571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grpSp>
      <p:cxnSp>
        <p:nvCxnSpPr>
          <p:cNvPr id="122" name="Straight Arrow Connector 121"/>
          <p:cNvCxnSpPr/>
          <p:nvPr/>
        </p:nvCxnSpPr>
        <p:spPr>
          <a:xfrm>
            <a:off x="5615886" y="2292943"/>
            <a:ext cx="0" cy="226146"/>
          </a:xfrm>
          <a:prstGeom prst="straightConnector1">
            <a:avLst/>
          </a:prstGeom>
          <a:ln w="38100">
            <a:solidFill>
              <a:schemeClr val="tx1"/>
            </a:solidFill>
            <a:headEnd type="none" w="med" len="med"/>
            <a:tailEnd type="triangle" w="lg"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5272122" y="2306445"/>
            <a:ext cx="343764" cy="0"/>
          </a:xfrm>
          <a:prstGeom prst="straightConnector1">
            <a:avLst/>
          </a:prstGeom>
          <a:ln w="38100">
            <a:solidFill>
              <a:schemeClr val="tx1"/>
            </a:solidFill>
            <a:headEnd type="none" w="med" len="med"/>
            <a:tailEnd type="none" w="lg" len="sm"/>
          </a:ln>
        </p:spPr>
        <p:style>
          <a:lnRef idx="1">
            <a:schemeClr val="accent1"/>
          </a:lnRef>
          <a:fillRef idx="0">
            <a:schemeClr val="accent1"/>
          </a:fillRef>
          <a:effectRef idx="0">
            <a:schemeClr val="accent1"/>
          </a:effectRef>
          <a:fontRef idx="minor">
            <a:schemeClr val="tx1"/>
          </a:fontRef>
        </p:style>
      </p:cxnSp>
      <p:sp>
        <p:nvSpPr>
          <p:cNvPr id="77" name="Cylinder 76"/>
          <p:cNvSpPr/>
          <p:nvPr/>
        </p:nvSpPr>
        <p:spPr bwMode="auto">
          <a:xfrm>
            <a:off x="7347524" y="2122947"/>
            <a:ext cx="617609" cy="641348"/>
          </a:xfrm>
          <a:prstGeom prst="can">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26071630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Ein Tag im Leben von einem Entwickler</a:t>
            </a:r>
            <a:endParaRPr lang="en-US" dirty="0"/>
          </a:p>
        </p:txBody>
      </p:sp>
      <p:grpSp>
        <p:nvGrpSpPr>
          <p:cNvPr id="8" name="Group 7">
            <a:extLst>
              <a:ext uri="{FF2B5EF4-FFF2-40B4-BE49-F238E27FC236}">
                <a16:creationId xmlns:a16="http://schemas.microsoft.com/office/drawing/2014/main" id="{3D4C4353-3192-4CE8-BC03-9130FBB9CF46}"/>
              </a:ext>
            </a:extLst>
          </p:cNvPr>
          <p:cNvGrpSpPr/>
          <p:nvPr/>
        </p:nvGrpSpPr>
        <p:grpSpPr>
          <a:xfrm>
            <a:off x="-274636" y="717770"/>
            <a:ext cx="8290983" cy="5527322"/>
            <a:chOff x="2072746" y="733601"/>
            <a:chExt cx="8290983" cy="5527322"/>
          </a:xfrm>
        </p:grpSpPr>
        <p:graphicFrame>
          <p:nvGraphicFramePr>
            <p:cNvPr id="4" name="Diagram 3">
              <a:extLst>
                <a:ext uri="{FF2B5EF4-FFF2-40B4-BE49-F238E27FC236}">
                  <a16:creationId xmlns:a16="http://schemas.microsoft.com/office/drawing/2014/main" id="{952F4801-025E-4E77-8F4D-4B658B46AD7E}"/>
                </a:ext>
              </a:extLst>
            </p:cNvPr>
            <p:cNvGraphicFramePr/>
            <p:nvPr>
              <p:extLst>
                <p:ext uri="{D42A27DB-BD31-4B8C-83A1-F6EECF244321}">
                  <p14:modId xmlns:p14="http://schemas.microsoft.com/office/powerpoint/2010/main" val="2917597173"/>
                </p:ext>
              </p:extLst>
            </p:nvPr>
          </p:nvGraphicFramePr>
          <p:xfrm>
            <a:off x="2072746" y="733601"/>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B9747EB-F564-4DC7-B898-EBE68EB96BB6}"/>
                </a:ext>
              </a:extLst>
            </p:cNvPr>
            <p:cNvSpPr txBox="1"/>
            <p:nvPr/>
          </p:nvSpPr>
          <p:spPr>
            <a:xfrm>
              <a:off x="6599237" y="2582862"/>
              <a:ext cx="1752600" cy="1458861"/>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2800" dirty="0">
                  <a:solidFill>
                    <a:schemeClr val="bg1"/>
                  </a:solidFill>
                  <a:latin typeface="Segoe UI"/>
                </a:rPr>
                <a:t>Azure</a:t>
              </a:r>
              <a:r>
                <a:rPr lang="en-US" sz="2800" dirty="0">
                  <a:solidFill>
                    <a:schemeClr val="bg1"/>
                  </a:solidFill>
                </a:rPr>
                <a:t> </a:t>
              </a:r>
              <a:r>
                <a:rPr lang="en-US" sz="2800" dirty="0">
                  <a:solidFill>
                    <a:schemeClr val="bg1"/>
                  </a:solidFill>
                  <a:latin typeface="Segoe UI"/>
                </a:rPr>
                <a:t>Service</a:t>
              </a:r>
              <a:r>
                <a:rPr lang="en-US" sz="2800" dirty="0">
                  <a:solidFill>
                    <a:schemeClr val="bg1"/>
                  </a:solidFill>
                </a:rPr>
                <a:t> Bus</a:t>
              </a:r>
            </a:p>
          </p:txBody>
        </p:sp>
        <p:sp>
          <p:nvSpPr>
            <p:cNvPr id="6" name="TextBox 5">
              <a:extLst>
                <a:ext uri="{FF2B5EF4-FFF2-40B4-BE49-F238E27FC236}">
                  <a16:creationId xmlns:a16="http://schemas.microsoft.com/office/drawing/2014/main" id="{A871D501-B555-43DF-AE6F-C94948DA966E}"/>
                </a:ext>
              </a:extLst>
            </p:cNvPr>
            <p:cNvSpPr txBox="1"/>
            <p:nvPr/>
          </p:nvSpPr>
          <p:spPr>
            <a:xfrm>
              <a:off x="4160837" y="4449000"/>
              <a:ext cx="2286000" cy="1181862"/>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3200" dirty="0">
                  <a:solidFill>
                    <a:schemeClr val="bg1"/>
                  </a:solidFill>
                  <a:latin typeface="Segoe UI"/>
                </a:rPr>
                <a:t>Azure</a:t>
              </a:r>
              <a:r>
                <a:rPr lang="en-US" sz="3200" dirty="0">
                  <a:solidFill>
                    <a:schemeClr val="bg1"/>
                  </a:solidFill>
                </a:rPr>
                <a:t> </a:t>
              </a:r>
              <a:r>
                <a:rPr lang="en-US" sz="3200" dirty="0">
                  <a:solidFill>
                    <a:schemeClr val="bg1"/>
                  </a:solidFill>
                  <a:latin typeface="Segoe UI"/>
                </a:rPr>
                <a:t>Functions</a:t>
              </a:r>
              <a:endParaRPr lang="en-US" sz="3200" dirty="0">
                <a:solidFill>
                  <a:schemeClr val="bg1"/>
                </a:solidFill>
              </a:endParaRPr>
            </a:p>
          </p:txBody>
        </p:sp>
        <p:sp>
          <p:nvSpPr>
            <p:cNvPr id="7" name="TextBox 6">
              <a:extLst>
                <a:ext uri="{FF2B5EF4-FFF2-40B4-BE49-F238E27FC236}">
                  <a16:creationId xmlns:a16="http://schemas.microsoft.com/office/drawing/2014/main" id="{E0494B4E-1549-4FAC-A058-F97712CE1DE4}"/>
                </a:ext>
              </a:extLst>
            </p:cNvPr>
            <p:cNvSpPr txBox="1"/>
            <p:nvPr/>
          </p:nvSpPr>
          <p:spPr>
            <a:xfrm>
              <a:off x="3166293" y="1991931"/>
              <a:ext cx="2286000" cy="1181862"/>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3200" dirty="0">
                  <a:solidFill>
                    <a:schemeClr val="bg1"/>
                  </a:solidFill>
                  <a:latin typeface="Segoe UI"/>
                </a:rPr>
                <a:t>Azure</a:t>
              </a:r>
              <a:r>
                <a:rPr lang="en-US" sz="3200" dirty="0">
                  <a:solidFill>
                    <a:schemeClr val="bg1"/>
                  </a:solidFill>
                </a:rPr>
                <a:t> </a:t>
              </a:r>
              <a:r>
                <a:rPr lang="en-US" sz="3200" dirty="0">
                  <a:solidFill>
                    <a:schemeClr val="bg1"/>
                  </a:solidFill>
                  <a:latin typeface="Segoe UI"/>
                </a:rPr>
                <a:t>Storage</a:t>
              </a:r>
              <a:endParaRPr lang="en-US" sz="3200" dirty="0">
                <a:solidFill>
                  <a:schemeClr val="bg1"/>
                </a:solidFill>
              </a:endParaRPr>
            </a:p>
          </p:txBody>
        </p:sp>
      </p:grpSp>
      <p:grpSp>
        <p:nvGrpSpPr>
          <p:cNvPr id="9" name="Group 8">
            <a:extLst>
              <a:ext uri="{FF2B5EF4-FFF2-40B4-BE49-F238E27FC236}">
                <a16:creationId xmlns:a16="http://schemas.microsoft.com/office/drawing/2014/main" id="{E4FEEB81-A336-4929-BF8D-BEF0A2191E3A}"/>
              </a:ext>
            </a:extLst>
          </p:cNvPr>
          <p:cNvGrpSpPr/>
          <p:nvPr/>
        </p:nvGrpSpPr>
        <p:grpSpPr>
          <a:xfrm>
            <a:off x="5608637" y="717770"/>
            <a:ext cx="8290983" cy="5527322"/>
            <a:chOff x="2072746" y="733601"/>
            <a:chExt cx="8290983" cy="5527322"/>
          </a:xfrm>
        </p:grpSpPr>
        <p:graphicFrame>
          <p:nvGraphicFramePr>
            <p:cNvPr id="10" name="Diagram 9">
              <a:extLst>
                <a:ext uri="{FF2B5EF4-FFF2-40B4-BE49-F238E27FC236}">
                  <a16:creationId xmlns:a16="http://schemas.microsoft.com/office/drawing/2014/main" id="{BCA31B27-FB1F-45B4-B866-376094AB8402}"/>
                </a:ext>
              </a:extLst>
            </p:cNvPr>
            <p:cNvGraphicFramePr/>
            <p:nvPr>
              <p:extLst>
                <p:ext uri="{D42A27DB-BD31-4B8C-83A1-F6EECF244321}">
                  <p14:modId xmlns:p14="http://schemas.microsoft.com/office/powerpoint/2010/main" val="2973837564"/>
                </p:ext>
              </p:extLst>
            </p:nvPr>
          </p:nvGraphicFramePr>
          <p:xfrm>
            <a:off x="2072746" y="733601"/>
            <a:ext cx="8290983" cy="5527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a:extLst>
                <a:ext uri="{FF2B5EF4-FFF2-40B4-BE49-F238E27FC236}">
                  <a16:creationId xmlns:a16="http://schemas.microsoft.com/office/drawing/2014/main" id="{CA2C50A6-3247-4053-B086-2C657D06F427}"/>
                </a:ext>
              </a:extLst>
            </p:cNvPr>
            <p:cNvSpPr txBox="1"/>
            <p:nvPr/>
          </p:nvSpPr>
          <p:spPr>
            <a:xfrm>
              <a:off x="6599237" y="2903493"/>
              <a:ext cx="1752600" cy="794064"/>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3600" dirty="0">
                  <a:solidFill>
                    <a:schemeClr val="bg1"/>
                  </a:solidFill>
                  <a:latin typeface="Segoe UI"/>
                </a:rPr>
                <a:t>AMPQ</a:t>
              </a:r>
              <a:endParaRPr lang="en-US" sz="3600" dirty="0">
                <a:solidFill>
                  <a:schemeClr val="bg1"/>
                </a:solidFill>
              </a:endParaRPr>
            </a:p>
          </p:txBody>
        </p:sp>
        <p:sp>
          <p:nvSpPr>
            <p:cNvPr id="13" name="TextBox 12">
              <a:extLst>
                <a:ext uri="{FF2B5EF4-FFF2-40B4-BE49-F238E27FC236}">
                  <a16:creationId xmlns:a16="http://schemas.microsoft.com/office/drawing/2014/main" id="{25F9EB48-CA65-49D4-8CCB-3A6E870BA9E6}"/>
                </a:ext>
              </a:extLst>
            </p:cNvPr>
            <p:cNvSpPr txBox="1"/>
            <p:nvPr/>
          </p:nvSpPr>
          <p:spPr>
            <a:xfrm>
              <a:off x="3166293" y="1991931"/>
              <a:ext cx="2286000" cy="1181862"/>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3200" dirty="0" err="1">
                  <a:solidFill>
                    <a:schemeClr val="bg1"/>
                  </a:solidFill>
                  <a:latin typeface="Segoe UI"/>
                </a:rPr>
                <a:t>Ceph</a:t>
              </a:r>
              <a:r>
                <a:rPr lang="en-US" sz="3200" dirty="0">
                  <a:solidFill>
                    <a:schemeClr val="bg1"/>
                  </a:solidFill>
                  <a:latin typeface="Segoe UI"/>
                </a:rPr>
                <a:t> Storage</a:t>
              </a:r>
              <a:endParaRPr lang="en-US" sz="3200" dirty="0">
                <a:solidFill>
                  <a:schemeClr val="bg1"/>
                </a:solidFill>
              </a:endParaRPr>
            </a:p>
          </p:txBody>
        </p:sp>
      </p:grpSp>
      <p:sp>
        <p:nvSpPr>
          <p:cNvPr id="14" name="TextBox 13">
            <a:extLst>
              <a:ext uri="{FF2B5EF4-FFF2-40B4-BE49-F238E27FC236}">
                <a16:creationId xmlns:a16="http://schemas.microsoft.com/office/drawing/2014/main" id="{D90C5ED3-8F7D-41EA-82CA-ADD2C3A0A010}"/>
              </a:ext>
            </a:extLst>
          </p:cNvPr>
          <p:cNvSpPr txBox="1"/>
          <p:nvPr/>
        </p:nvSpPr>
        <p:spPr>
          <a:xfrm>
            <a:off x="7742237" y="4259262"/>
            <a:ext cx="2286000" cy="1625060"/>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9600" dirty="0">
                <a:solidFill>
                  <a:schemeClr val="bg1"/>
                </a:solidFill>
                <a:latin typeface="Segoe UI"/>
              </a:rPr>
              <a:t>?</a:t>
            </a:r>
            <a:endParaRPr lang="en-US" sz="9600" dirty="0">
              <a:solidFill>
                <a:schemeClr val="bg1"/>
              </a:solidFill>
            </a:endParaRPr>
          </a:p>
        </p:txBody>
      </p:sp>
      <p:sp>
        <p:nvSpPr>
          <p:cNvPr id="15" name="TextBox 14">
            <a:extLst>
              <a:ext uri="{FF2B5EF4-FFF2-40B4-BE49-F238E27FC236}">
                <a16:creationId xmlns:a16="http://schemas.microsoft.com/office/drawing/2014/main" id="{6961329C-29FA-4A12-8A1E-48D4300BB991}"/>
              </a:ext>
            </a:extLst>
          </p:cNvPr>
          <p:cNvSpPr txBox="1"/>
          <p:nvPr/>
        </p:nvSpPr>
        <p:spPr>
          <a:xfrm>
            <a:off x="1253929" y="6316662"/>
            <a:ext cx="4964308"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Beispiel</a:t>
            </a:r>
            <a:r>
              <a:rPr lang="en-US" sz="2400" dirty="0">
                <a:gradFill>
                  <a:gsLst>
                    <a:gs pos="2917">
                      <a:schemeClr val="tx1"/>
                    </a:gs>
                    <a:gs pos="30000">
                      <a:schemeClr val="tx1"/>
                    </a:gs>
                  </a:gsLst>
                  <a:lin ang="5400000" scaled="0"/>
                </a:gradFill>
              </a:rPr>
              <a:t> App </a:t>
            </a:r>
            <a:r>
              <a:rPr lang="en-US" sz="2400" dirty="0" err="1">
                <a:gradFill>
                  <a:gsLst>
                    <a:gs pos="2917">
                      <a:schemeClr val="tx1"/>
                    </a:gs>
                    <a:gs pos="30000">
                      <a:schemeClr val="tx1"/>
                    </a:gs>
                  </a:gsLst>
                  <a:lin ang="5400000" scaled="0"/>
                </a:gradFill>
              </a:rPr>
              <a:t>Entwicklung</a:t>
            </a:r>
            <a:r>
              <a:rPr lang="en-US" sz="2400" dirty="0">
                <a:gradFill>
                  <a:gsLst>
                    <a:gs pos="2917">
                      <a:schemeClr val="tx1"/>
                    </a:gs>
                    <a:gs pos="30000">
                      <a:schemeClr val="tx1"/>
                    </a:gs>
                  </a:gsLst>
                  <a:lin ang="5400000" scaled="0"/>
                </a:gradFill>
              </a:rPr>
              <a:t> in Azure</a:t>
            </a:r>
          </a:p>
        </p:txBody>
      </p:sp>
      <p:sp>
        <p:nvSpPr>
          <p:cNvPr id="16" name="TextBox 15">
            <a:extLst>
              <a:ext uri="{FF2B5EF4-FFF2-40B4-BE49-F238E27FC236}">
                <a16:creationId xmlns:a16="http://schemas.microsoft.com/office/drawing/2014/main" id="{CE540C40-A0E2-4878-B4CC-BA5D8621992E}"/>
              </a:ext>
            </a:extLst>
          </p:cNvPr>
          <p:cNvSpPr txBox="1"/>
          <p:nvPr/>
        </p:nvSpPr>
        <p:spPr>
          <a:xfrm>
            <a:off x="6853857" y="6301907"/>
            <a:ext cx="553658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Beispiel</a:t>
            </a:r>
            <a:r>
              <a:rPr lang="en-US" sz="2400" dirty="0">
                <a:gradFill>
                  <a:gsLst>
                    <a:gs pos="2917">
                      <a:schemeClr val="tx1"/>
                    </a:gs>
                    <a:gs pos="30000">
                      <a:schemeClr val="tx1"/>
                    </a:gs>
                  </a:gsLst>
                  <a:lin ang="5400000" scaled="0"/>
                </a:gradFill>
              </a:rPr>
              <a:t> App </a:t>
            </a:r>
            <a:r>
              <a:rPr lang="en-US" sz="2400" dirty="0" err="1">
                <a:gradFill>
                  <a:gsLst>
                    <a:gs pos="2917">
                      <a:schemeClr val="tx1"/>
                    </a:gs>
                    <a:gs pos="30000">
                      <a:schemeClr val="tx1"/>
                    </a:gs>
                  </a:gsLst>
                  <a:lin ang="5400000" scaled="0"/>
                </a:gradFill>
              </a:rPr>
              <a:t>Entwicklung</a:t>
            </a:r>
            <a:r>
              <a:rPr lang="en-US" sz="2400" dirty="0">
                <a:gradFill>
                  <a:gsLst>
                    <a:gs pos="2917">
                      <a:schemeClr val="tx1"/>
                    </a:gs>
                    <a:gs pos="30000">
                      <a:schemeClr val="tx1"/>
                    </a:gs>
                  </a:gsLst>
                  <a:lin ang="5400000" scaled="0"/>
                </a:gradFill>
              </a:rPr>
              <a:t> on-premises</a:t>
            </a:r>
          </a:p>
        </p:txBody>
      </p:sp>
    </p:spTree>
    <p:extLst>
      <p:ext uri="{BB962C8B-B14F-4D97-AF65-F5344CB8AC3E}">
        <p14:creationId xmlns:p14="http://schemas.microsoft.com/office/powerpoint/2010/main" val="42752948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Ein Tag im Leben von einem Entwickler mit</a:t>
            </a:r>
            <a:br>
              <a:rPr lang="de-DE" dirty="0"/>
            </a:br>
            <a:r>
              <a:rPr lang="de-DE" dirty="0"/>
              <a:t>Azure Stack</a:t>
            </a:r>
            <a:endParaRPr lang="en-US" dirty="0"/>
          </a:p>
        </p:txBody>
      </p:sp>
      <p:grpSp>
        <p:nvGrpSpPr>
          <p:cNvPr id="8" name="Group 7">
            <a:extLst>
              <a:ext uri="{FF2B5EF4-FFF2-40B4-BE49-F238E27FC236}">
                <a16:creationId xmlns:a16="http://schemas.microsoft.com/office/drawing/2014/main" id="{3D4C4353-3192-4CE8-BC03-9130FBB9CF46}"/>
              </a:ext>
            </a:extLst>
          </p:cNvPr>
          <p:cNvGrpSpPr/>
          <p:nvPr/>
        </p:nvGrpSpPr>
        <p:grpSpPr>
          <a:xfrm>
            <a:off x="-243946" y="677862"/>
            <a:ext cx="8290983" cy="5527322"/>
            <a:chOff x="2072746" y="733601"/>
            <a:chExt cx="8290983" cy="5527322"/>
          </a:xfrm>
        </p:grpSpPr>
        <p:graphicFrame>
          <p:nvGraphicFramePr>
            <p:cNvPr id="4" name="Diagram 3">
              <a:extLst>
                <a:ext uri="{FF2B5EF4-FFF2-40B4-BE49-F238E27FC236}">
                  <a16:creationId xmlns:a16="http://schemas.microsoft.com/office/drawing/2014/main" id="{952F4801-025E-4E77-8F4D-4B658B46AD7E}"/>
                </a:ext>
              </a:extLst>
            </p:cNvPr>
            <p:cNvGraphicFramePr/>
            <p:nvPr/>
          </p:nvGraphicFramePr>
          <p:xfrm>
            <a:off x="2072746" y="733601"/>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B9747EB-F564-4DC7-B898-EBE68EB96BB6}"/>
                </a:ext>
              </a:extLst>
            </p:cNvPr>
            <p:cNvSpPr txBox="1"/>
            <p:nvPr/>
          </p:nvSpPr>
          <p:spPr>
            <a:xfrm>
              <a:off x="6599237" y="2582862"/>
              <a:ext cx="1752600" cy="1458861"/>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2800" dirty="0">
                  <a:solidFill>
                    <a:schemeClr val="bg1"/>
                  </a:solidFill>
                  <a:latin typeface="Segoe UI"/>
                </a:rPr>
                <a:t>Azure</a:t>
              </a:r>
              <a:r>
                <a:rPr lang="en-US" sz="2800" dirty="0">
                  <a:solidFill>
                    <a:schemeClr val="bg1"/>
                  </a:solidFill>
                </a:rPr>
                <a:t> </a:t>
              </a:r>
              <a:r>
                <a:rPr lang="en-US" sz="2800" dirty="0">
                  <a:solidFill>
                    <a:schemeClr val="bg1"/>
                  </a:solidFill>
                  <a:latin typeface="Segoe UI"/>
                </a:rPr>
                <a:t>Service</a:t>
              </a:r>
              <a:r>
                <a:rPr lang="en-US" sz="2800" dirty="0">
                  <a:solidFill>
                    <a:schemeClr val="bg1"/>
                  </a:solidFill>
                </a:rPr>
                <a:t> Bus</a:t>
              </a:r>
            </a:p>
          </p:txBody>
        </p:sp>
        <p:sp>
          <p:nvSpPr>
            <p:cNvPr id="6" name="TextBox 5">
              <a:extLst>
                <a:ext uri="{FF2B5EF4-FFF2-40B4-BE49-F238E27FC236}">
                  <a16:creationId xmlns:a16="http://schemas.microsoft.com/office/drawing/2014/main" id="{A871D501-B555-43DF-AE6F-C94948DA966E}"/>
                </a:ext>
              </a:extLst>
            </p:cNvPr>
            <p:cNvSpPr txBox="1"/>
            <p:nvPr/>
          </p:nvSpPr>
          <p:spPr>
            <a:xfrm>
              <a:off x="4160837" y="4449000"/>
              <a:ext cx="2286000" cy="1181862"/>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3200" dirty="0">
                  <a:solidFill>
                    <a:schemeClr val="bg1"/>
                  </a:solidFill>
                  <a:latin typeface="Segoe UI"/>
                </a:rPr>
                <a:t>Azure</a:t>
              </a:r>
              <a:r>
                <a:rPr lang="en-US" sz="3200" dirty="0">
                  <a:solidFill>
                    <a:schemeClr val="bg1"/>
                  </a:solidFill>
                </a:rPr>
                <a:t> </a:t>
              </a:r>
              <a:r>
                <a:rPr lang="en-US" sz="3200" dirty="0">
                  <a:solidFill>
                    <a:schemeClr val="bg1"/>
                  </a:solidFill>
                  <a:latin typeface="Segoe UI"/>
                </a:rPr>
                <a:t>Functions</a:t>
              </a:r>
              <a:endParaRPr lang="en-US" sz="3200" dirty="0">
                <a:solidFill>
                  <a:schemeClr val="bg1"/>
                </a:solidFill>
              </a:endParaRPr>
            </a:p>
          </p:txBody>
        </p:sp>
        <p:sp>
          <p:nvSpPr>
            <p:cNvPr id="7" name="TextBox 6">
              <a:extLst>
                <a:ext uri="{FF2B5EF4-FFF2-40B4-BE49-F238E27FC236}">
                  <a16:creationId xmlns:a16="http://schemas.microsoft.com/office/drawing/2014/main" id="{E0494B4E-1549-4FAC-A058-F97712CE1DE4}"/>
                </a:ext>
              </a:extLst>
            </p:cNvPr>
            <p:cNvSpPr txBox="1"/>
            <p:nvPr/>
          </p:nvSpPr>
          <p:spPr>
            <a:xfrm>
              <a:off x="3166293" y="1991931"/>
              <a:ext cx="2286000" cy="1181862"/>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3200" dirty="0">
                  <a:solidFill>
                    <a:schemeClr val="bg1"/>
                  </a:solidFill>
                  <a:latin typeface="Segoe UI"/>
                </a:rPr>
                <a:t>Azure</a:t>
              </a:r>
              <a:r>
                <a:rPr lang="en-US" sz="3200" dirty="0">
                  <a:solidFill>
                    <a:schemeClr val="bg1"/>
                  </a:solidFill>
                </a:rPr>
                <a:t> </a:t>
              </a:r>
              <a:r>
                <a:rPr lang="en-US" sz="3200" dirty="0">
                  <a:solidFill>
                    <a:schemeClr val="bg1"/>
                  </a:solidFill>
                  <a:latin typeface="Segoe UI"/>
                </a:rPr>
                <a:t>Storage</a:t>
              </a:r>
              <a:endParaRPr lang="en-US" sz="3200" dirty="0">
                <a:solidFill>
                  <a:schemeClr val="bg1"/>
                </a:solidFill>
              </a:endParaRPr>
            </a:p>
          </p:txBody>
        </p:sp>
      </p:grpSp>
      <p:grpSp>
        <p:nvGrpSpPr>
          <p:cNvPr id="17" name="Group 16">
            <a:extLst>
              <a:ext uri="{FF2B5EF4-FFF2-40B4-BE49-F238E27FC236}">
                <a16:creationId xmlns:a16="http://schemas.microsoft.com/office/drawing/2014/main" id="{43EE9451-EF33-4F8D-A5C1-6A501FAA8C60}"/>
              </a:ext>
            </a:extLst>
          </p:cNvPr>
          <p:cNvGrpSpPr/>
          <p:nvPr/>
        </p:nvGrpSpPr>
        <p:grpSpPr>
          <a:xfrm>
            <a:off x="5664100" y="677862"/>
            <a:ext cx="8290983" cy="5527322"/>
            <a:chOff x="2072746" y="733601"/>
            <a:chExt cx="8290983" cy="5527322"/>
          </a:xfrm>
        </p:grpSpPr>
        <p:graphicFrame>
          <p:nvGraphicFramePr>
            <p:cNvPr id="18" name="Diagram 17">
              <a:extLst>
                <a:ext uri="{FF2B5EF4-FFF2-40B4-BE49-F238E27FC236}">
                  <a16:creationId xmlns:a16="http://schemas.microsoft.com/office/drawing/2014/main" id="{672D91A9-CA72-446E-9610-735556E9E7F7}"/>
                </a:ext>
              </a:extLst>
            </p:cNvPr>
            <p:cNvGraphicFramePr/>
            <p:nvPr/>
          </p:nvGraphicFramePr>
          <p:xfrm>
            <a:off x="2072746" y="733601"/>
            <a:ext cx="8290983" cy="5527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TextBox 18">
              <a:extLst>
                <a:ext uri="{FF2B5EF4-FFF2-40B4-BE49-F238E27FC236}">
                  <a16:creationId xmlns:a16="http://schemas.microsoft.com/office/drawing/2014/main" id="{0EF818DA-6E61-42FB-834D-AE97521FCDDE}"/>
                </a:ext>
              </a:extLst>
            </p:cNvPr>
            <p:cNvSpPr txBox="1"/>
            <p:nvPr/>
          </p:nvSpPr>
          <p:spPr>
            <a:xfrm>
              <a:off x="6599237" y="2582862"/>
              <a:ext cx="1752600" cy="1458861"/>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2800" dirty="0">
                  <a:solidFill>
                    <a:schemeClr val="bg1"/>
                  </a:solidFill>
                  <a:latin typeface="Segoe UI"/>
                </a:rPr>
                <a:t>Azure</a:t>
              </a:r>
              <a:r>
                <a:rPr lang="en-US" sz="2800" dirty="0">
                  <a:solidFill>
                    <a:schemeClr val="bg1"/>
                  </a:solidFill>
                </a:rPr>
                <a:t> </a:t>
              </a:r>
              <a:r>
                <a:rPr lang="en-US" sz="2800" dirty="0">
                  <a:solidFill>
                    <a:schemeClr val="bg1"/>
                  </a:solidFill>
                  <a:latin typeface="Segoe UI"/>
                </a:rPr>
                <a:t>Service</a:t>
              </a:r>
              <a:r>
                <a:rPr lang="en-US" sz="2800" dirty="0">
                  <a:solidFill>
                    <a:schemeClr val="bg1"/>
                  </a:solidFill>
                </a:rPr>
                <a:t> Bus</a:t>
              </a:r>
            </a:p>
          </p:txBody>
        </p:sp>
        <p:sp>
          <p:nvSpPr>
            <p:cNvPr id="20" name="TextBox 19">
              <a:extLst>
                <a:ext uri="{FF2B5EF4-FFF2-40B4-BE49-F238E27FC236}">
                  <a16:creationId xmlns:a16="http://schemas.microsoft.com/office/drawing/2014/main" id="{46B63DED-4E91-48EC-96FD-222F37F8B9F9}"/>
                </a:ext>
              </a:extLst>
            </p:cNvPr>
            <p:cNvSpPr txBox="1"/>
            <p:nvPr/>
          </p:nvSpPr>
          <p:spPr>
            <a:xfrm>
              <a:off x="4160837" y="4449000"/>
              <a:ext cx="2286000" cy="1181862"/>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3200" dirty="0">
                  <a:solidFill>
                    <a:schemeClr val="bg1"/>
                  </a:solidFill>
                  <a:latin typeface="Segoe UI"/>
                </a:rPr>
                <a:t>Azure</a:t>
              </a:r>
              <a:r>
                <a:rPr lang="en-US" sz="3200" dirty="0">
                  <a:solidFill>
                    <a:schemeClr val="bg1"/>
                  </a:solidFill>
                </a:rPr>
                <a:t> </a:t>
              </a:r>
              <a:r>
                <a:rPr lang="en-US" sz="3200" dirty="0">
                  <a:solidFill>
                    <a:schemeClr val="bg1"/>
                  </a:solidFill>
                  <a:latin typeface="Segoe UI"/>
                </a:rPr>
                <a:t>Functions</a:t>
              </a:r>
              <a:endParaRPr lang="en-US" sz="3200" dirty="0">
                <a:solidFill>
                  <a:schemeClr val="bg1"/>
                </a:solidFill>
              </a:endParaRPr>
            </a:p>
          </p:txBody>
        </p:sp>
        <p:sp>
          <p:nvSpPr>
            <p:cNvPr id="21" name="TextBox 20">
              <a:extLst>
                <a:ext uri="{FF2B5EF4-FFF2-40B4-BE49-F238E27FC236}">
                  <a16:creationId xmlns:a16="http://schemas.microsoft.com/office/drawing/2014/main" id="{7769AAC0-8133-482F-9E81-16EDF7317544}"/>
                </a:ext>
              </a:extLst>
            </p:cNvPr>
            <p:cNvSpPr txBox="1"/>
            <p:nvPr/>
          </p:nvSpPr>
          <p:spPr>
            <a:xfrm>
              <a:off x="3166293" y="1991931"/>
              <a:ext cx="2286000" cy="1181862"/>
            </a:xfrm>
            <a:prstGeom prst="rect">
              <a:avLst/>
            </a:prstGeom>
            <a:noFill/>
            <a:scene3d>
              <a:camera prst="orthographicFront">
                <a:rot lat="19140000" lon="20100000" rev="1560000"/>
              </a:camera>
              <a:lightRig rig="threePt" dir="t"/>
            </a:scene3d>
          </p:spPr>
          <p:txBody>
            <a:bodyPr wrap="square" lIns="182880" tIns="146304" rIns="182880" bIns="146304" rtlCol="0">
              <a:spAutoFit/>
              <a:sp3d extrusionH="25400">
                <a:extrusionClr>
                  <a:schemeClr val="bg1">
                    <a:lumMod val="50000"/>
                  </a:schemeClr>
                </a:extrusionClr>
              </a:sp3d>
            </a:bodyPr>
            <a:lstStyle/>
            <a:p>
              <a:pPr algn="ctr">
                <a:lnSpc>
                  <a:spcPct val="90000"/>
                </a:lnSpc>
                <a:spcAft>
                  <a:spcPts val="600"/>
                </a:spcAft>
              </a:pPr>
              <a:r>
                <a:rPr lang="en-US" sz="3200" dirty="0">
                  <a:solidFill>
                    <a:schemeClr val="bg1"/>
                  </a:solidFill>
                  <a:latin typeface="Segoe UI"/>
                </a:rPr>
                <a:t>Azure</a:t>
              </a:r>
              <a:r>
                <a:rPr lang="en-US" sz="3200" dirty="0">
                  <a:solidFill>
                    <a:schemeClr val="bg1"/>
                  </a:solidFill>
                </a:rPr>
                <a:t> </a:t>
              </a:r>
              <a:r>
                <a:rPr lang="en-US" sz="3200" dirty="0">
                  <a:solidFill>
                    <a:schemeClr val="bg1"/>
                  </a:solidFill>
                  <a:latin typeface="Segoe UI"/>
                </a:rPr>
                <a:t>Storage</a:t>
              </a:r>
              <a:endParaRPr lang="en-US" sz="3200" dirty="0">
                <a:solidFill>
                  <a:schemeClr val="bg1"/>
                </a:solidFill>
              </a:endParaRPr>
            </a:p>
          </p:txBody>
        </p:sp>
      </p:grpSp>
      <p:sp>
        <p:nvSpPr>
          <p:cNvPr id="22" name="TextBox 21">
            <a:extLst>
              <a:ext uri="{FF2B5EF4-FFF2-40B4-BE49-F238E27FC236}">
                <a16:creationId xmlns:a16="http://schemas.microsoft.com/office/drawing/2014/main" id="{BB90D983-57B7-4B89-BF2C-36F532E285D6}"/>
              </a:ext>
            </a:extLst>
          </p:cNvPr>
          <p:cNvSpPr txBox="1"/>
          <p:nvPr/>
        </p:nvSpPr>
        <p:spPr>
          <a:xfrm>
            <a:off x="1253929" y="6316662"/>
            <a:ext cx="4964308"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Beispiel</a:t>
            </a:r>
            <a:r>
              <a:rPr lang="en-US" sz="2400" dirty="0">
                <a:gradFill>
                  <a:gsLst>
                    <a:gs pos="2917">
                      <a:schemeClr val="tx1"/>
                    </a:gs>
                    <a:gs pos="30000">
                      <a:schemeClr val="tx1"/>
                    </a:gs>
                  </a:gsLst>
                  <a:lin ang="5400000" scaled="0"/>
                </a:gradFill>
              </a:rPr>
              <a:t> App </a:t>
            </a:r>
            <a:r>
              <a:rPr lang="en-US" sz="2400" dirty="0" err="1">
                <a:gradFill>
                  <a:gsLst>
                    <a:gs pos="2917">
                      <a:schemeClr val="tx1"/>
                    </a:gs>
                    <a:gs pos="30000">
                      <a:schemeClr val="tx1"/>
                    </a:gs>
                  </a:gsLst>
                  <a:lin ang="5400000" scaled="0"/>
                </a:gradFill>
              </a:rPr>
              <a:t>Entwicklung</a:t>
            </a:r>
            <a:r>
              <a:rPr lang="en-US" sz="2400" dirty="0">
                <a:gradFill>
                  <a:gsLst>
                    <a:gs pos="2917">
                      <a:schemeClr val="tx1"/>
                    </a:gs>
                    <a:gs pos="30000">
                      <a:schemeClr val="tx1"/>
                    </a:gs>
                  </a:gsLst>
                  <a:lin ang="5400000" scaled="0"/>
                </a:gradFill>
              </a:rPr>
              <a:t> in Azure</a:t>
            </a:r>
          </a:p>
        </p:txBody>
      </p:sp>
      <p:sp>
        <p:nvSpPr>
          <p:cNvPr id="23" name="TextBox 22">
            <a:extLst>
              <a:ext uri="{FF2B5EF4-FFF2-40B4-BE49-F238E27FC236}">
                <a16:creationId xmlns:a16="http://schemas.microsoft.com/office/drawing/2014/main" id="{365241E4-1F29-4FAF-B514-CD3A929F7101}"/>
              </a:ext>
            </a:extLst>
          </p:cNvPr>
          <p:cNvSpPr txBox="1"/>
          <p:nvPr/>
        </p:nvSpPr>
        <p:spPr>
          <a:xfrm>
            <a:off x="6453427" y="6301907"/>
            <a:ext cx="60574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Beispiel</a:t>
            </a:r>
            <a:r>
              <a:rPr lang="en-US" sz="2400" dirty="0">
                <a:gradFill>
                  <a:gsLst>
                    <a:gs pos="2917">
                      <a:schemeClr val="tx1"/>
                    </a:gs>
                    <a:gs pos="30000">
                      <a:schemeClr val="tx1"/>
                    </a:gs>
                  </a:gsLst>
                  <a:lin ang="5400000" scaled="0"/>
                </a:gradFill>
              </a:rPr>
              <a:t> App </a:t>
            </a:r>
            <a:r>
              <a:rPr lang="en-US" sz="2400" dirty="0" err="1">
                <a:gradFill>
                  <a:gsLst>
                    <a:gs pos="2917">
                      <a:schemeClr val="tx1"/>
                    </a:gs>
                    <a:gs pos="30000">
                      <a:schemeClr val="tx1"/>
                    </a:gs>
                  </a:gsLst>
                  <a:lin ang="5400000" scaled="0"/>
                </a:gradFill>
              </a:rPr>
              <a:t>Entwicklung</a:t>
            </a:r>
            <a:r>
              <a:rPr lang="en-US" sz="2400" dirty="0">
                <a:gradFill>
                  <a:gsLst>
                    <a:gs pos="2917">
                      <a:schemeClr val="tx1"/>
                    </a:gs>
                    <a:gs pos="30000">
                      <a:schemeClr val="tx1"/>
                    </a:gs>
                  </a:gsLst>
                  <a:lin ang="5400000" scaled="0"/>
                </a:gradFill>
              </a:rPr>
              <a:t> auf </a:t>
            </a:r>
            <a:r>
              <a:rPr lang="en-US" sz="2400" b="1" dirty="0">
                <a:solidFill>
                  <a:schemeClr val="tx2"/>
                </a:solidFill>
              </a:rPr>
              <a:t>Azure Stack</a:t>
            </a:r>
          </a:p>
        </p:txBody>
      </p:sp>
    </p:spTree>
    <p:extLst>
      <p:ext uri="{BB962C8B-B14F-4D97-AF65-F5344CB8AC3E}">
        <p14:creationId xmlns:p14="http://schemas.microsoft.com/office/powerpoint/2010/main" val="33516690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999" dirty="0"/>
              <a:t>Die Cloud </a:t>
            </a:r>
            <a:r>
              <a:rPr lang="en-US" sz="3999" dirty="0" err="1"/>
              <a:t>ist</a:t>
            </a:r>
            <a:r>
              <a:rPr lang="en-US" sz="3999" dirty="0"/>
              <a:t> </a:t>
            </a:r>
            <a:r>
              <a:rPr lang="en-US" sz="3999" dirty="0" err="1"/>
              <a:t>kein</a:t>
            </a:r>
            <a:r>
              <a:rPr lang="en-US" sz="3999" dirty="0"/>
              <a:t> Ort, </a:t>
            </a:r>
            <a:r>
              <a:rPr lang="en-US" sz="3999" dirty="0" err="1"/>
              <a:t>sondern</a:t>
            </a:r>
            <a:r>
              <a:rPr lang="en-US" sz="3999" dirty="0"/>
              <a:t> </a:t>
            </a:r>
            <a:r>
              <a:rPr lang="en-US" sz="3999" dirty="0" err="1"/>
              <a:t>ein</a:t>
            </a:r>
            <a:r>
              <a:rPr lang="en-US" sz="3999" dirty="0"/>
              <a:t> Modell</a:t>
            </a:r>
          </a:p>
        </p:txBody>
      </p:sp>
      <p:grpSp>
        <p:nvGrpSpPr>
          <p:cNvPr id="5" name="Group 4"/>
          <p:cNvGrpSpPr/>
          <p:nvPr/>
        </p:nvGrpSpPr>
        <p:grpSpPr>
          <a:xfrm>
            <a:off x="4999037" y="1897062"/>
            <a:ext cx="3001396" cy="2078641"/>
            <a:chOff x="8486775" y="1542890"/>
            <a:chExt cx="2023303" cy="1401254"/>
          </a:xfrm>
        </p:grpSpPr>
        <p:sp>
          <p:nvSpPr>
            <p:cNvPr id="9" name="Freeform 5"/>
            <p:cNvSpPr>
              <a:spLocks noChangeAspect="1"/>
            </p:cNvSpPr>
            <p:nvPr/>
          </p:nvSpPr>
          <p:spPr bwMode="auto">
            <a:xfrm>
              <a:off x="8579009" y="1626345"/>
              <a:ext cx="1841500" cy="1280160"/>
            </a:xfrm>
            <a:custGeom>
              <a:avLst/>
              <a:gdLst>
                <a:gd name="T0" fmla="*/ 148 w 678"/>
                <a:gd name="T1" fmla="*/ 470 h 470"/>
                <a:gd name="T2" fmla="*/ 498 w 678"/>
                <a:gd name="T3" fmla="*/ 470 h 470"/>
                <a:gd name="T4" fmla="*/ 678 w 678"/>
                <a:gd name="T5" fmla="*/ 288 h 470"/>
                <a:gd name="T6" fmla="*/ 509 w 678"/>
                <a:gd name="T7" fmla="*/ 107 h 470"/>
                <a:gd name="T8" fmla="*/ 339 w 678"/>
                <a:gd name="T9" fmla="*/ 0 h 470"/>
                <a:gd name="T10" fmla="*/ 148 w 678"/>
                <a:gd name="T11" fmla="*/ 171 h 470"/>
                <a:gd name="T12" fmla="*/ 148 w 678"/>
                <a:gd name="T13" fmla="*/ 171 h 470"/>
                <a:gd name="T14" fmla="*/ 0 w 678"/>
                <a:gd name="T15" fmla="*/ 320 h 470"/>
                <a:gd name="T16" fmla="*/ 148 w 678"/>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470">
                  <a:moveTo>
                    <a:pt x="148" y="470"/>
                  </a:moveTo>
                  <a:cubicBezTo>
                    <a:pt x="498" y="470"/>
                    <a:pt x="498" y="470"/>
                    <a:pt x="498" y="470"/>
                  </a:cubicBezTo>
                  <a:cubicBezTo>
                    <a:pt x="599" y="470"/>
                    <a:pt x="678" y="390"/>
                    <a:pt x="678" y="288"/>
                  </a:cubicBezTo>
                  <a:cubicBezTo>
                    <a:pt x="678" y="192"/>
                    <a:pt x="604" y="112"/>
                    <a:pt x="509" y="107"/>
                  </a:cubicBezTo>
                  <a:cubicBezTo>
                    <a:pt x="477" y="42"/>
                    <a:pt x="413" y="0"/>
                    <a:pt x="339" y="0"/>
                  </a:cubicBezTo>
                  <a:cubicBezTo>
                    <a:pt x="244" y="0"/>
                    <a:pt x="159" y="74"/>
                    <a:pt x="148" y="171"/>
                  </a:cubicBezTo>
                  <a:cubicBezTo>
                    <a:pt x="148" y="171"/>
                    <a:pt x="148" y="171"/>
                    <a:pt x="148" y="171"/>
                  </a:cubicBezTo>
                  <a:cubicBezTo>
                    <a:pt x="69" y="171"/>
                    <a:pt x="0" y="240"/>
                    <a:pt x="0" y="320"/>
                  </a:cubicBezTo>
                  <a:cubicBezTo>
                    <a:pt x="0" y="401"/>
                    <a:pt x="69" y="470"/>
                    <a:pt x="148" y="470"/>
                  </a:cubicBezTo>
                  <a:close/>
                </a:path>
              </a:pathLst>
            </a:custGeom>
            <a:solidFill>
              <a:srgbClr val="00188F"/>
            </a:solidFill>
            <a:ln w="0">
              <a:noFill/>
            </a:ln>
          </p:spPr>
          <p:txBody>
            <a:bodyPr vert="horz" wrap="square" lIns="91427" tIns="45713" rIns="91427" bIns="45713" numCol="1" anchor="t" anchorCtr="0" compatLnSpc="1">
              <a:prstTxWarp prst="textNoShape">
                <a:avLst/>
              </a:prstTxWarp>
            </a:bodyP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4" name="Freeform 21"/>
            <p:cNvSpPr>
              <a:spLocks noEditPoints="1"/>
            </p:cNvSpPr>
            <p:nvPr/>
          </p:nvSpPr>
          <p:spPr bwMode="auto">
            <a:xfrm>
              <a:off x="8486775" y="1542890"/>
              <a:ext cx="2023303" cy="1401254"/>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path>
              </a:pathLst>
            </a:custGeom>
            <a:solidFill>
              <a:srgbClr val="00BCF2"/>
            </a:solidFill>
            <a:ln>
              <a:noFill/>
            </a:ln>
          </p:spPr>
          <p:txBody>
            <a:bodyPr vert="horz" wrap="square" lIns="91427" tIns="45713" rIns="91427" bIns="45713" numCol="1" anchor="t" anchorCtr="0" compatLnSpc="1">
              <a:prstTxWarp prst="textNoShape">
                <a:avLst/>
              </a:prstTxWarp>
            </a:bodyP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2" name="TextBox 1"/>
            <p:cNvSpPr txBox="1"/>
            <p:nvPr/>
          </p:nvSpPr>
          <p:spPr>
            <a:xfrm>
              <a:off x="9052178" y="2194427"/>
              <a:ext cx="953200" cy="503779"/>
            </a:xfrm>
            <a:prstGeom prst="rect">
              <a:avLst/>
            </a:prstGeom>
            <a:noFill/>
          </p:spPr>
          <p:txBody>
            <a:bodyPr wrap="non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3199" b="1" i="0" u="none" strike="noStrike" kern="0" cap="none" spc="0" normalizeH="0" baseline="0" noProof="0" dirty="0">
                  <a:ln>
                    <a:noFill/>
                  </a:ln>
                  <a:solidFill>
                    <a:srgbClr val="FFFFFF"/>
                  </a:solidFill>
                  <a:effectLst/>
                  <a:uLnTx/>
                  <a:uFillTx/>
                  <a:latin typeface="Segoe UI Light"/>
                  <a:ea typeface="+mn-ea"/>
                  <a:cs typeface="+mn-cs"/>
                </a:rPr>
                <a:t>Public</a:t>
              </a:r>
            </a:p>
          </p:txBody>
        </p:sp>
      </p:grpSp>
      <p:grpSp>
        <p:nvGrpSpPr>
          <p:cNvPr id="6" name="Group 5"/>
          <p:cNvGrpSpPr/>
          <p:nvPr/>
        </p:nvGrpSpPr>
        <p:grpSpPr>
          <a:xfrm>
            <a:off x="6018966" y="3587445"/>
            <a:ext cx="3001396" cy="2078641"/>
            <a:chOff x="8486775" y="3162808"/>
            <a:chExt cx="2023303" cy="1401254"/>
          </a:xfrm>
        </p:grpSpPr>
        <p:sp>
          <p:nvSpPr>
            <p:cNvPr id="36" name="Freeform 5"/>
            <p:cNvSpPr>
              <a:spLocks noChangeAspect="1"/>
            </p:cNvSpPr>
            <p:nvPr/>
          </p:nvSpPr>
          <p:spPr bwMode="auto">
            <a:xfrm>
              <a:off x="8579009" y="3223355"/>
              <a:ext cx="1841500" cy="1280160"/>
            </a:xfrm>
            <a:custGeom>
              <a:avLst/>
              <a:gdLst>
                <a:gd name="T0" fmla="*/ 148 w 678"/>
                <a:gd name="T1" fmla="*/ 470 h 470"/>
                <a:gd name="T2" fmla="*/ 498 w 678"/>
                <a:gd name="T3" fmla="*/ 470 h 470"/>
                <a:gd name="T4" fmla="*/ 678 w 678"/>
                <a:gd name="T5" fmla="*/ 288 h 470"/>
                <a:gd name="T6" fmla="*/ 509 w 678"/>
                <a:gd name="T7" fmla="*/ 107 h 470"/>
                <a:gd name="T8" fmla="*/ 339 w 678"/>
                <a:gd name="T9" fmla="*/ 0 h 470"/>
                <a:gd name="T10" fmla="*/ 148 w 678"/>
                <a:gd name="T11" fmla="*/ 171 h 470"/>
                <a:gd name="T12" fmla="*/ 148 w 678"/>
                <a:gd name="T13" fmla="*/ 171 h 470"/>
                <a:gd name="T14" fmla="*/ 0 w 678"/>
                <a:gd name="T15" fmla="*/ 320 h 470"/>
                <a:gd name="T16" fmla="*/ 148 w 678"/>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470">
                  <a:moveTo>
                    <a:pt x="148" y="470"/>
                  </a:moveTo>
                  <a:cubicBezTo>
                    <a:pt x="498" y="470"/>
                    <a:pt x="498" y="470"/>
                    <a:pt x="498" y="470"/>
                  </a:cubicBezTo>
                  <a:cubicBezTo>
                    <a:pt x="599" y="470"/>
                    <a:pt x="678" y="390"/>
                    <a:pt x="678" y="288"/>
                  </a:cubicBezTo>
                  <a:cubicBezTo>
                    <a:pt x="678" y="192"/>
                    <a:pt x="604" y="112"/>
                    <a:pt x="509" y="107"/>
                  </a:cubicBezTo>
                  <a:cubicBezTo>
                    <a:pt x="477" y="42"/>
                    <a:pt x="413" y="0"/>
                    <a:pt x="339" y="0"/>
                  </a:cubicBezTo>
                  <a:cubicBezTo>
                    <a:pt x="244" y="0"/>
                    <a:pt x="159" y="74"/>
                    <a:pt x="148" y="171"/>
                  </a:cubicBezTo>
                  <a:cubicBezTo>
                    <a:pt x="148" y="171"/>
                    <a:pt x="148" y="171"/>
                    <a:pt x="148" y="171"/>
                  </a:cubicBezTo>
                  <a:cubicBezTo>
                    <a:pt x="69" y="171"/>
                    <a:pt x="0" y="240"/>
                    <a:pt x="0" y="320"/>
                  </a:cubicBezTo>
                  <a:cubicBezTo>
                    <a:pt x="0" y="401"/>
                    <a:pt x="69" y="470"/>
                    <a:pt x="148" y="470"/>
                  </a:cubicBezTo>
                  <a:close/>
                </a:path>
              </a:pathLst>
            </a:custGeom>
            <a:solidFill>
              <a:srgbClr val="00188F"/>
            </a:solidFill>
            <a:ln w="0">
              <a:noFill/>
            </a:ln>
          </p:spPr>
          <p:txBody>
            <a:bodyPr vert="horz" wrap="square" lIns="91427" tIns="45713" rIns="91427" bIns="45713" numCol="1" anchor="t" anchorCtr="0" compatLnSpc="1">
              <a:prstTxWarp prst="textNoShape">
                <a:avLst/>
              </a:prstTxWarp>
            </a:bodyP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5" name="Freeform 21"/>
            <p:cNvSpPr>
              <a:spLocks noEditPoints="1"/>
            </p:cNvSpPr>
            <p:nvPr/>
          </p:nvSpPr>
          <p:spPr bwMode="auto">
            <a:xfrm>
              <a:off x="8486775" y="3162808"/>
              <a:ext cx="2023303" cy="1401254"/>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path>
              </a:pathLst>
            </a:custGeom>
            <a:solidFill>
              <a:srgbClr val="00BCF2"/>
            </a:solidFill>
            <a:ln>
              <a:noFill/>
            </a:ln>
          </p:spPr>
          <p:txBody>
            <a:bodyPr vert="horz" wrap="square" lIns="91427" tIns="45713" rIns="91427" bIns="45713" numCol="1" anchor="t" anchorCtr="0" compatLnSpc="1">
              <a:prstTxWarp prst="textNoShape">
                <a:avLst/>
              </a:prstTxWarp>
            </a:bodyP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40" name="TextBox 39"/>
            <p:cNvSpPr txBox="1"/>
            <p:nvPr/>
          </p:nvSpPr>
          <p:spPr>
            <a:xfrm>
              <a:off x="8983296" y="3816171"/>
              <a:ext cx="1090966" cy="503779"/>
            </a:xfrm>
            <a:prstGeom prst="rect">
              <a:avLst/>
            </a:prstGeom>
            <a:noFill/>
          </p:spPr>
          <p:txBody>
            <a:bodyPr wrap="non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3199" b="1" i="0" u="none" strike="noStrike" kern="0" cap="none" spc="0" normalizeH="0" baseline="0" noProof="0" dirty="0">
                  <a:ln>
                    <a:noFill/>
                  </a:ln>
                  <a:solidFill>
                    <a:srgbClr val="FFFFFF"/>
                  </a:solidFill>
                  <a:effectLst/>
                  <a:uLnTx/>
                  <a:uFillTx/>
                  <a:latin typeface="Segoe UI Light"/>
                  <a:ea typeface="+mn-ea"/>
                  <a:cs typeface="+mn-cs"/>
                </a:rPr>
                <a:t>Hosted</a:t>
              </a:r>
            </a:p>
          </p:txBody>
        </p:sp>
      </p:grpSp>
      <p:grpSp>
        <p:nvGrpSpPr>
          <p:cNvPr id="7" name="Group 6"/>
          <p:cNvGrpSpPr/>
          <p:nvPr/>
        </p:nvGrpSpPr>
        <p:grpSpPr>
          <a:xfrm>
            <a:off x="3290401" y="3304916"/>
            <a:ext cx="3001396" cy="2078641"/>
            <a:chOff x="8486775" y="4763008"/>
            <a:chExt cx="2023303" cy="1401254"/>
          </a:xfrm>
        </p:grpSpPr>
        <p:sp>
          <p:nvSpPr>
            <p:cNvPr id="37" name="Freeform 5"/>
            <p:cNvSpPr>
              <a:spLocks noChangeAspect="1"/>
            </p:cNvSpPr>
            <p:nvPr/>
          </p:nvSpPr>
          <p:spPr bwMode="auto">
            <a:xfrm>
              <a:off x="8579009" y="4823555"/>
              <a:ext cx="1841500" cy="1280160"/>
            </a:xfrm>
            <a:custGeom>
              <a:avLst/>
              <a:gdLst>
                <a:gd name="T0" fmla="*/ 148 w 678"/>
                <a:gd name="T1" fmla="*/ 470 h 470"/>
                <a:gd name="T2" fmla="*/ 498 w 678"/>
                <a:gd name="T3" fmla="*/ 470 h 470"/>
                <a:gd name="T4" fmla="*/ 678 w 678"/>
                <a:gd name="T5" fmla="*/ 288 h 470"/>
                <a:gd name="T6" fmla="*/ 509 w 678"/>
                <a:gd name="T7" fmla="*/ 107 h 470"/>
                <a:gd name="T8" fmla="*/ 339 w 678"/>
                <a:gd name="T9" fmla="*/ 0 h 470"/>
                <a:gd name="T10" fmla="*/ 148 w 678"/>
                <a:gd name="T11" fmla="*/ 171 h 470"/>
                <a:gd name="T12" fmla="*/ 148 w 678"/>
                <a:gd name="T13" fmla="*/ 171 h 470"/>
                <a:gd name="T14" fmla="*/ 0 w 678"/>
                <a:gd name="T15" fmla="*/ 320 h 470"/>
                <a:gd name="T16" fmla="*/ 148 w 678"/>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470">
                  <a:moveTo>
                    <a:pt x="148" y="470"/>
                  </a:moveTo>
                  <a:cubicBezTo>
                    <a:pt x="498" y="470"/>
                    <a:pt x="498" y="470"/>
                    <a:pt x="498" y="470"/>
                  </a:cubicBezTo>
                  <a:cubicBezTo>
                    <a:pt x="599" y="470"/>
                    <a:pt x="678" y="390"/>
                    <a:pt x="678" y="288"/>
                  </a:cubicBezTo>
                  <a:cubicBezTo>
                    <a:pt x="678" y="192"/>
                    <a:pt x="604" y="112"/>
                    <a:pt x="509" y="107"/>
                  </a:cubicBezTo>
                  <a:cubicBezTo>
                    <a:pt x="477" y="42"/>
                    <a:pt x="413" y="0"/>
                    <a:pt x="339" y="0"/>
                  </a:cubicBezTo>
                  <a:cubicBezTo>
                    <a:pt x="244" y="0"/>
                    <a:pt x="159" y="74"/>
                    <a:pt x="148" y="171"/>
                  </a:cubicBezTo>
                  <a:cubicBezTo>
                    <a:pt x="148" y="171"/>
                    <a:pt x="148" y="171"/>
                    <a:pt x="148" y="171"/>
                  </a:cubicBezTo>
                  <a:cubicBezTo>
                    <a:pt x="69" y="171"/>
                    <a:pt x="0" y="240"/>
                    <a:pt x="0" y="320"/>
                  </a:cubicBezTo>
                  <a:cubicBezTo>
                    <a:pt x="0" y="401"/>
                    <a:pt x="69" y="470"/>
                    <a:pt x="148" y="470"/>
                  </a:cubicBezTo>
                  <a:close/>
                </a:path>
              </a:pathLst>
            </a:custGeom>
            <a:solidFill>
              <a:srgbClr val="00188F"/>
            </a:solidFill>
            <a:ln w="0">
              <a:noFill/>
            </a:ln>
          </p:spPr>
          <p:txBody>
            <a:bodyPr vert="horz" wrap="square" lIns="91427" tIns="45713" rIns="91427" bIns="45713" numCol="1" anchor="t" anchorCtr="0" compatLnSpc="1">
              <a:prstTxWarp prst="textNoShape">
                <a:avLst/>
              </a:prstTxWarp>
            </a:bodyP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9" name="Freeform 21"/>
            <p:cNvSpPr>
              <a:spLocks noEditPoints="1"/>
            </p:cNvSpPr>
            <p:nvPr/>
          </p:nvSpPr>
          <p:spPr bwMode="auto">
            <a:xfrm>
              <a:off x="8486775" y="4763008"/>
              <a:ext cx="2023303" cy="1401254"/>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path>
              </a:pathLst>
            </a:custGeom>
            <a:solidFill>
              <a:srgbClr val="00BCF2"/>
            </a:solidFill>
            <a:ln>
              <a:noFill/>
            </a:ln>
          </p:spPr>
          <p:txBody>
            <a:bodyPr vert="horz" wrap="square" lIns="91427" tIns="45713" rIns="91427" bIns="45713" numCol="1" anchor="t" anchorCtr="0" compatLnSpc="1">
              <a:prstTxWarp prst="textNoShape">
                <a:avLst/>
              </a:prstTxWarp>
            </a:bodyP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41" name="TextBox 40"/>
            <p:cNvSpPr txBox="1"/>
            <p:nvPr/>
          </p:nvSpPr>
          <p:spPr>
            <a:xfrm>
              <a:off x="9004787" y="5415988"/>
              <a:ext cx="1047983" cy="503779"/>
            </a:xfrm>
            <a:prstGeom prst="rect">
              <a:avLst/>
            </a:prstGeom>
            <a:noFill/>
          </p:spPr>
          <p:txBody>
            <a:bodyPr wrap="non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3199" b="1" i="0" u="none" strike="noStrike" kern="0" cap="none" spc="0" normalizeH="0" baseline="0" noProof="0" dirty="0">
                  <a:ln>
                    <a:noFill/>
                  </a:ln>
                  <a:solidFill>
                    <a:srgbClr val="FFFFFF"/>
                  </a:solidFill>
                  <a:effectLst/>
                  <a:uLnTx/>
                  <a:uFillTx/>
                  <a:latin typeface="Segoe UI Light"/>
                  <a:ea typeface="+mn-ea"/>
                  <a:cs typeface="+mn-cs"/>
                </a:rPr>
                <a:t>Private</a:t>
              </a:r>
            </a:p>
          </p:txBody>
        </p:sp>
      </p:grpSp>
    </p:spTree>
    <p:extLst>
      <p:ext uri="{BB962C8B-B14F-4D97-AF65-F5344CB8AC3E}">
        <p14:creationId xmlns:p14="http://schemas.microsoft.com/office/powerpoint/2010/main" val="113026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95"/>
          <p:cNvSpPr>
            <a:spLocks/>
          </p:cNvSpPr>
          <p:nvPr/>
        </p:nvSpPr>
        <p:spPr bwMode="auto">
          <a:xfrm flipH="1">
            <a:off x="-368272" y="4157473"/>
            <a:ext cx="4047819" cy="262873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alpha val="18039"/>
            </a:srgbClr>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000000"/>
              </a:solidFill>
              <a:effectLst/>
              <a:uLnTx/>
              <a:uFillTx/>
            </a:endParaRPr>
          </a:p>
        </p:txBody>
      </p:sp>
      <p:sp>
        <p:nvSpPr>
          <p:cNvPr id="56" name="Freeform 95"/>
          <p:cNvSpPr>
            <a:spLocks/>
          </p:cNvSpPr>
          <p:nvPr/>
        </p:nvSpPr>
        <p:spPr bwMode="auto">
          <a:xfrm flipH="1">
            <a:off x="7692573" y="4186264"/>
            <a:ext cx="4732771" cy="307356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alpha val="18039"/>
            </a:srgbClr>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000000"/>
              </a:solidFill>
              <a:effectLst/>
              <a:uLnTx/>
              <a:uFillTx/>
            </a:endParaRPr>
          </a:p>
        </p:txBody>
      </p:sp>
      <p:sp>
        <p:nvSpPr>
          <p:cNvPr id="57" name="Freeform 95"/>
          <p:cNvSpPr>
            <a:spLocks/>
          </p:cNvSpPr>
          <p:nvPr/>
        </p:nvSpPr>
        <p:spPr bwMode="auto">
          <a:xfrm flipH="1">
            <a:off x="-368272" y="5245944"/>
            <a:ext cx="3991336" cy="259205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283D4"/>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58" name="Freeform 95"/>
          <p:cNvSpPr>
            <a:spLocks/>
          </p:cNvSpPr>
          <p:nvPr/>
        </p:nvSpPr>
        <p:spPr bwMode="auto">
          <a:xfrm flipH="1">
            <a:off x="8662329" y="5810683"/>
            <a:ext cx="3087584" cy="20051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283D4"/>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59" name="Freeform 95"/>
          <p:cNvSpPr>
            <a:spLocks/>
          </p:cNvSpPr>
          <p:nvPr/>
        </p:nvSpPr>
        <p:spPr bwMode="auto">
          <a:xfrm flipH="1">
            <a:off x="5751832" y="5553634"/>
            <a:ext cx="3881481" cy="252071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07DCA"/>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60" name="Freeform 95"/>
          <p:cNvSpPr>
            <a:spLocks/>
          </p:cNvSpPr>
          <p:nvPr/>
        </p:nvSpPr>
        <p:spPr bwMode="auto">
          <a:xfrm flipH="1">
            <a:off x="1795762" y="5750992"/>
            <a:ext cx="4775372" cy="310122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07DCA"/>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3" name="Rectangle 2"/>
          <p:cNvSpPr/>
          <p:nvPr/>
        </p:nvSpPr>
        <p:spPr bwMode="auto">
          <a:xfrm>
            <a:off x="274638" y="1211263"/>
            <a:ext cx="2688552" cy="1799639"/>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a:ln>
                  <a:noFill/>
                </a:ln>
                <a:solidFill>
                  <a:srgbClr val="BAD80A"/>
                </a:solidFill>
                <a:effectLst/>
                <a:uLnTx/>
                <a:uFillTx/>
                <a:latin typeface="+mj-lt"/>
                <a:cs typeface="Segoe UI Semibold" panose="020B0702040204020203" pitchFamily="34" charset="0"/>
              </a:rPr>
              <a:t>120,000</a:t>
            </a:r>
            <a:r>
              <a:rPr kumimoji="0" lang="en-US" sz="4800" b="0" i="0" u="none" strike="noStrike" kern="0" cap="none" spc="0" normalizeH="0" baseline="0" noProof="0" dirty="0">
                <a:ln>
                  <a:noFill/>
                </a:ln>
                <a:gradFill>
                  <a:gsLst>
                    <a:gs pos="2917">
                      <a:schemeClr val="accent3"/>
                    </a:gs>
                    <a:gs pos="100000">
                      <a:schemeClr val="accent3"/>
                    </a:gs>
                  </a:gsLst>
                  <a:lin ang="5400000" scaled="0"/>
                </a:gradFill>
                <a:effectLst/>
                <a:uLnTx/>
                <a:uFillTx/>
                <a:latin typeface="+mj-lt"/>
                <a:cs typeface="Segoe UI Semibold" panose="020B0702040204020203" pitchFamily="34" charset="0"/>
              </a:rPr>
              <a:t>     </a:t>
            </a:r>
          </a:p>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Neue Azure Abonnements/Monat</a:t>
            </a:r>
          </a:p>
        </p:txBody>
      </p:sp>
      <p:sp>
        <p:nvSpPr>
          <p:cNvPr id="34" name="Rectangle 33"/>
          <p:cNvSpPr/>
          <p:nvPr/>
        </p:nvSpPr>
        <p:spPr bwMode="auto">
          <a:xfrm>
            <a:off x="274638" y="3054643"/>
            <a:ext cx="2688552" cy="1799639"/>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a:ln>
                  <a:noFill/>
                </a:ln>
                <a:solidFill>
                  <a:srgbClr val="BAD80A"/>
                </a:solidFill>
                <a:effectLst/>
                <a:uLnTx/>
                <a:uFillTx/>
                <a:latin typeface="+mj-lt"/>
                <a:cs typeface="Segoe UI Semibold" panose="020B0702040204020203" pitchFamily="34" charset="0"/>
              </a:rPr>
              <a:t>425 Mio.</a:t>
            </a:r>
          </a:p>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Azure Active</a:t>
            </a:r>
            <a:b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b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Directory </a:t>
            </a: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Benutzer</a:t>
            </a:r>
            <a:endPar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endParaRPr>
          </a:p>
        </p:txBody>
      </p:sp>
      <p:sp>
        <p:nvSpPr>
          <p:cNvPr id="37" name="Rectangle 36"/>
          <p:cNvSpPr/>
          <p:nvPr/>
        </p:nvSpPr>
        <p:spPr bwMode="auto">
          <a:xfrm>
            <a:off x="274638" y="4898024"/>
            <a:ext cx="2688552" cy="1799639"/>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a:ln>
                  <a:noFill/>
                </a:ln>
                <a:solidFill>
                  <a:srgbClr val="BAD80A"/>
                </a:solidFill>
                <a:effectLst/>
                <a:uLnTx/>
                <a:uFillTx/>
                <a:latin typeface="+mj-lt"/>
                <a:cs typeface="Segoe UI Semibold" panose="020B0702040204020203" pitchFamily="34" charset="0"/>
              </a:rPr>
              <a:t>&gt;5 Bio.</a:t>
            </a:r>
          </a:p>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Speichertransaktionen</a:t>
            </a:r>
            <a:b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br>
            <a:r>
              <a:rPr lang="en-US" kern="0" dirty="0" err="1">
                <a:solidFill>
                  <a:schemeClr val="bg1"/>
                </a:solidFill>
                <a:cs typeface="Segoe UI Semilight" panose="020B0402040204020203" pitchFamily="34" charset="0"/>
              </a:rPr>
              <a:t>im</a:t>
            </a:r>
            <a:r>
              <a:rPr lang="en-US" kern="0" dirty="0">
                <a:solidFill>
                  <a:schemeClr val="bg1"/>
                </a:solidFill>
                <a:cs typeface="Segoe UI Semilight" panose="020B0402040204020203" pitchFamily="34" charset="0"/>
              </a:rPr>
              <a:t> Monat</a:t>
            </a:r>
            <a:endPar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endParaRPr>
          </a:p>
        </p:txBody>
      </p:sp>
      <p:sp>
        <p:nvSpPr>
          <p:cNvPr id="41" name="Rectangle 40"/>
          <p:cNvSpPr/>
          <p:nvPr/>
        </p:nvSpPr>
        <p:spPr bwMode="auto">
          <a:xfrm>
            <a:off x="3023659" y="1211263"/>
            <a:ext cx="2688552" cy="1799639"/>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4400" b="0" i="0" u="none" strike="noStrike" kern="0" cap="none" spc="0" normalizeH="0" baseline="0" noProof="0" dirty="0">
                <a:ln>
                  <a:noFill/>
                </a:ln>
                <a:solidFill>
                  <a:srgbClr val="BAD80A"/>
                </a:solidFill>
                <a:effectLst/>
                <a:uLnTx/>
                <a:uFillTx/>
                <a:latin typeface="+mj-lt"/>
                <a:cs typeface="Segoe UI Semibold" panose="020B0702040204020203" pitchFamily="34" charset="0"/>
              </a:rPr>
              <a:t>20 Mio.</a:t>
            </a:r>
          </a:p>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SQL </a:t>
            </a: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Datenbank</a:t>
            </a:r>
            <a:r>
              <a:rPr kumimoji="0" lang="en-US" sz="1800" b="0" i="0" u="none" strike="noStrike" kern="0" cap="none" spc="0" normalizeH="0" noProof="0" dirty="0">
                <a:ln>
                  <a:noFill/>
                </a:ln>
                <a:solidFill>
                  <a:schemeClr val="bg1"/>
                </a:solidFill>
                <a:effectLst/>
                <a:uLnTx/>
                <a:uFillTx/>
                <a:cs typeface="Segoe UI Semilight" panose="020B0402040204020203" pitchFamily="34" charset="0"/>
              </a:rPr>
              <a:t> </a:t>
            </a: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Stunden</a:t>
            </a:r>
            <a:b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b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benutzt</a:t>
            </a: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 </a:t>
            </a: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jeden</a:t>
            </a: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 Tag</a:t>
            </a:r>
          </a:p>
        </p:txBody>
      </p:sp>
      <p:sp>
        <p:nvSpPr>
          <p:cNvPr id="42" name="Rectangle 41"/>
          <p:cNvSpPr/>
          <p:nvPr/>
        </p:nvSpPr>
        <p:spPr bwMode="auto">
          <a:xfrm>
            <a:off x="3023659" y="3054643"/>
            <a:ext cx="2688552" cy="1799639"/>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a:ln>
                  <a:noFill/>
                </a:ln>
                <a:solidFill>
                  <a:srgbClr val="BAD80A"/>
                </a:solidFill>
                <a:effectLst/>
                <a:uLnTx/>
                <a:uFillTx/>
                <a:latin typeface="+mj-lt"/>
                <a:cs typeface="Segoe UI Semibold" panose="020B0702040204020203" pitchFamily="34" charset="0"/>
              </a:rPr>
              <a:t>60 </a:t>
            </a:r>
            <a:r>
              <a:rPr kumimoji="0" lang="en-US" sz="4000" b="0" i="0" u="none" strike="noStrike" kern="0" cap="none" spc="0" normalizeH="0" baseline="0" noProof="0" dirty="0" err="1">
                <a:ln>
                  <a:noFill/>
                </a:ln>
                <a:solidFill>
                  <a:srgbClr val="BAD80A"/>
                </a:solidFill>
                <a:effectLst/>
                <a:uLnTx/>
                <a:uFillTx/>
                <a:latin typeface="+mj-lt"/>
                <a:cs typeface="Segoe UI Semibold" panose="020B0702040204020203" pitchFamily="34" charset="0"/>
              </a:rPr>
              <a:t>Mrd</a:t>
            </a:r>
            <a:r>
              <a:rPr kumimoji="0" lang="en-US" sz="4000" b="0" i="0" u="none" strike="noStrike" kern="0" cap="none" spc="0" normalizeH="0" baseline="0" noProof="0" dirty="0">
                <a:ln>
                  <a:noFill/>
                </a:ln>
                <a:solidFill>
                  <a:srgbClr val="BAD80A"/>
                </a:solidFill>
                <a:effectLst/>
                <a:uLnTx/>
                <a:uFillTx/>
                <a:latin typeface="+mj-lt"/>
                <a:cs typeface="Segoe UI Semibold" panose="020B0702040204020203" pitchFamily="34" charset="0"/>
              </a:rPr>
              <a:t>.</a:t>
            </a:r>
          </a:p>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Hits in </a:t>
            </a: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Webseiten</a:t>
            </a: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 auf</a:t>
            </a:r>
            <a:b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b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Azure Web App Service</a:t>
            </a:r>
          </a:p>
        </p:txBody>
      </p:sp>
      <p:sp>
        <p:nvSpPr>
          <p:cNvPr id="43" name="Rectangle 42"/>
          <p:cNvSpPr/>
          <p:nvPr/>
        </p:nvSpPr>
        <p:spPr bwMode="auto">
          <a:xfrm>
            <a:off x="3023659" y="4898024"/>
            <a:ext cx="2688552" cy="1799639"/>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a:ln>
                  <a:noFill/>
                </a:ln>
                <a:solidFill>
                  <a:srgbClr val="BAD80A"/>
                </a:solidFill>
                <a:effectLst/>
                <a:uLnTx/>
                <a:uFillTx/>
                <a:latin typeface="+mj-lt"/>
                <a:cs typeface="Segoe UI Semibold" panose="020B0702040204020203" pitchFamily="34" charset="0"/>
              </a:rPr>
              <a:t>1 Bio.</a:t>
            </a:r>
          </a:p>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Nachrichten</a:t>
            </a:r>
            <a:r>
              <a:rPr lang="en-US" kern="0" dirty="0">
                <a:solidFill>
                  <a:schemeClr val="bg1"/>
                </a:solidFill>
                <a:cs typeface="Segoe UI Semilight" panose="020B0402040204020203" pitchFamily="34" charset="0"/>
              </a:rPr>
              <a:t> pro </a:t>
            </a: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Monat </a:t>
            </a: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mit</a:t>
            </a:r>
            <a:r>
              <a:rPr lang="en-US" kern="0" dirty="0">
                <a:solidFill>
                  <a:schemeClr val="bg1"/>
                </a:solidFill>
                <a:cs typeface="Segoe UI Semilight" panose="020B0402040204020203" pitchFamily="34" charset="0"/>
              </a:rPr>
              <a:t> </a:t>
            </a: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Event Hubs</a:t>
            </a:r>
          </a:p>
        </p:txBody>
      </p:sp>
      <p:sp>
        <p:nvSpPr>
          <p:cNvPr id="45" name="Rectangle 44"/>
          <p:cNvSpPr/>
          <p:nvPr/>
        </p:nvSpPr>
        <p:spPr bwMode="auto">
          <a:xfrm>
            <a:off x="5772680" y="1211263"/>
            <a:ext cx="2688552" cy="1799639"/>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a:ln>
                  <a:noFill/>
                </a:ln>
                <a:solidFill>
                  <a:srgbClr val="BAD80A"/>
                </a:solidFill>
                <a:effectLst/>
                <a:uLnTx/>
                <a:uFillTx/>
                <a:latin typeface="+mj-lt"/>
                <a:cs typeface="Segoe UI Semibold" panose="020B0702040204020203" pitchFamily="34" charset="0"/>
              </a:rPr>
              <a:t>&gt;50 Bio.</a:t>
            </a:r>
          </a:p>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Speicherobjekte</a:t>
            </a:r>
            <a:b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b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in Azure</a:t>
            </a:r>
          </a:p>
        </p:txBody>
      </p:sp>
      <p:sp>
        <p:nvSpPr>
          <p:cNvPr id="46" name="Rectangle 45"/>
          <p:cNvSpPr/>
          <p:nvPr/>
        </p:nvSpPr>
        <p:spPr bwMode="auto">
          <a:xfrm>
            <a:off x="5772680" y="3054643"/>
            <a:ext cx="2688552" cy="1799639"/>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a:ln>
                  <a:noFill/>
                </a:ln>
                <a:solidFill>
                  <a:srgbClr val="BAD80A"/>
                </a:solidFill>
                <a:effectLst/>
                <a:uLnTx/>
                <a:uFillTx/>
                <a:latin typeface="+mj-lt"/>
                <a:cs typeface="Segoe UI Semibold" panose="020B0702040204020203" pitchFamily="34" charset="0"/>
              </a:rPr>
              <a:t>&gt;90%</a:t>
            </a:r>
          </a:p>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Fortune 500 </a:t>
            </a:r>
            <a:b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b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Unternehmen</a:t>
            </a: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 </a:t>
            </a: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benutzen</a:t>
            </a:r>
            <a:b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b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Microsoft Cloud</a:t>
            </a:r>
          </a:p>
        </p:txBody>
      </p:sp>
      <p:sp>
        <p:nvSpPr>
          <p:cNvPr id="47" name="Rectangle 46"/>
          <p:cNvSpPr/>
          <p:nvPr/>
        </p:nvSpPr>
        <p:spPr bwMode="auto">
          <a:xfrm>
            <a:off x="5772680" y="4898024"/>
            <a:ext cx="2688552" cy="1799639"/>
          </a:xfrm>
          <a:prstGeom prst="rect">
            <a:avLst/>
          </a:prstGeom>
          <a:solidFill>
            <a:schemeClr val="bg2">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a:ln>
                  <a:noFill/>
                </a:ln>
                <a:solidFill>
                  <a:srgbClr val="BAD80A"/>
                </a:solidFill>
                <a:effectLst/>
                <a:uLnTx/>
                <a:uFillTx/>
                <a:latin typeface="+mj-lt"/>
                <a:cs typeface="Segoe UI Semibold" panose="020B0702040204020203" pitchFamily="34" charset="0"/>
              </a:rPr>
              <a:t>1.4 Mio.</a:t>
            </a:r>
          </a:p>
          <a:p>
            <a:pPr marL="0" marR="0" lvl="0" indent="0" algn="ctr" defTabSz="932384"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SQL </a:t>
            </a: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Datenbanken</a:t>
            </a:r>
            <a:b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br>
            <a:r>
              <a:rPr kumimoji="0" lang="en-US" sz="1800" b="0" i="0" u="none" strike="noStrike" kern="0" cap="none" spc="0" normalizeH="0" baseline="0" noProof="0" dirty="0" err="1">
                <a:ln>
                  <a:noFill/>
                </a:ln>
                <a:solidFill>
                  <a:schemeClr val="bg1"/>
                </a:solidFill>
                <a:effectLst/>
                <a:uLnTx/>
                <a:uFillTx/>
                <a:cs typeface="Segoe UI Semilight" panose="020B0402040204020203" pitchFamily="34" charset="0"/>
              </a:rPr>
              <a:t>ausgerollt</a:t>
            </a:r>
            <a:r>
              <a:rPr kumimoji="0" lang="en-US" sz="1800" b="0" i="0" u="none" strike="noStrike" kern="0" cap="none" spc="0" normalizeH="0" baseline="0" noProof="0" dirty="0">
                <a:ln>
                  <a:noFill/>
                </a:ln>
                <a:solidFill>
                  <a:schemeClr val="bg1"/>
                </a:solidFill>
                <a:effectLst/>
                <a:uLnTx/>
                <a:uFillTx/>
                <a:cs typeface="Segoe UI Semilight" panose="020B0402040204020203" pitchFamily="34" charset="0"/>
              </a:rPr>
              <a:t> in Azure</a:t>
            </a:r>
          </a:p>
        </p:txBody>
      </p:sp>
      <p:sp>
        <p:nvSpPr>
          <p:cNvPr id="2" name="Title 1"/>
          <p:cNvSpPr>
            <a:spLocks noGrp="1"/>
          </p:cNvSpPr>
          <p:nvPr>
            <p:ph type="title"/>
          </p:nvPr>
        </p:nvSpPr>
        <p:spPr/>
        <p:txBody>
          <a:bodyPr/>
          <a:lstStyle/>
          <a:p>
            <a:r>
              <a:rPr lang="en-US" dirty="0" err="1"/>
              <a:t>Erstmals</a:t>
            </a:r>
            <a:r>
              <a:rPr lang="en-US" dirty="0"/>
              <a:t>.... </a:t>
            </a:r>
            <a:r>
              <a:rPr lang="en-US" dirty="0" err="1"/>
              <a:t>Danke</a:t>
            </a:r>
            <a:r>
              <a:rPr lang="en-US" dirty="0"/>
              <a:t>!</a:t>
            </a:r>
          </a:p>
        </p:txBody>
      </p:sp>
      <p:grpSp>
        <p:nvGrpSpPr>
          <p:cNvPr id="8" name="Group 7"/>
          <p:cNvGrpSpPr/>
          <p:nvPr/>
        </p:nvGrpSpPr>
        <p:grpSpPr>
          <a:xfrm>
            <a:off x="8461232" y="1211263"/>
            <a:ext cx="3700606" cy="5486400"/>
            <a:chOff x="8461232" y="1211263"/>
            <a:chExt cx="3700606" cy="5486400"/>
          </a:xfrm>
        </p:grpSpPr>
        <p:sp>
          <p:nvSpPr>
            <p:cNvPr id="52" name="Rectangle 51"/>
            <p:cNvSpPr/>
            <p:nvPr/>
          </p:nvSpPr>
          <p:spPr bwMode="auto">
            <a:xfrm>
              <a:off x="8521700" y="1211263"/>
              <a:ext cx="3640138" cy="5486400"/>
            </a:xfrm>
            <a:prstGeom prst="rect">
              <a:avLst/>
            </a:prstGeom>
            <a:solidFill>
              <a:schemeClr val="bg2">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Light"/>
              </a:endParaRPr>
            </a:p>
          </p:txBody>
        </p:sp>
        <p:sp>
          <p:nvSpPr>
            <p:cNvPr id="6" name="TextBox 5"/>
            <p:cNvSpPr txBox="1"/>
            <p:nvPr/>
          </p:nvSpPr>
          <p:spPr>
            <a:xfrm>
              <a:off x="8461232" y="2512275"/>
              <a:ext cx="975267" cy="1718932"/>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0" b="0" i="0" u="none" strike="noStrike" kern="0" cap="none" spc="0" normalizeH="0" baseline="0" noProof="0" dirty="0">
                  <a:ln>
                    <a:noFill/>
                  </a:ln>
                  <a:gradFill>
                    <a:gsLst>
                      <a:gs pos="2917">
                        <a:schemeClr val="bg2"/>
                      </a:gs>
                      <a:gs pos="100000">
                        <a:schemeClr val="bg2"/>
                      </a:gs>
                    </a:gsLst>
                    <a:lin ang="5400000" scaled="0"/>
                  </a:gradFill>
                  <a:effectLst/>
                  <a:uLnTx/>
                  <a:uFillTx/>
                  <a:latin typeface="Adobe Garamond Pro Bold" panose="02020702060506020403" pitchFamily="18" charset="0"/>
                </a:rPr>
                <a:t>“</a:t>
              </a:r>
            </a:p>
          </p:txBody>
        </p:sp>
        <p:sp>
          <p:nvSpPr>
            <p:cNvPr id="53" name="Rectangle 52"/>
            <p:cNvSpPr/>
            <p:nvPr/>
          </p:nvSpPr>
          <p:spPr bwMode="auto">
            <a:xfrm>
              <a:off x="8818889" y="3170426"/>
              <a:ext cx="3124472" cy="1568072"/>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marL="0" marR="0" lvl="0" indent="0" defTabSz="932563" eaLnBrk="1" fontAlgn="auto" latinLnBrk="0" hangingPunct="1">
                <a:lnSpc>
                  <a:spcPct val="90000"/>
                </a:lnSpc>
                <a:spcBef>
                  <a:spcPts val="1200"/>
                </a:spcBef>
                <a:spcAft>
                  <a:spcPts val="0"/>
                </a:spcAft>
                <a:buClrTx/>
                <a:buSzTx/>
                <a:buFontTx/>
                <a:buNone/>
                <a:tabLst/>
                <a:defRPr/>
              </a:pPr>
              <a:r>
                <a:rPr kumimoji="0" lang="en-US" sz="2400" b="0" i="1" u="none" strike="noStrike" kern="0" cap="none" spc="0" normalizeH="0" baseline="0" noProof="0" dirty="0">
                  <a:ln>
                    <a:noFill/>
                  </a:ln>
                  <a:solidFill>
                    <a:srgbClr val="FFFFFF"/>
                  </a:solidFill>
                  <a:effectLst/>
                  <a:uLnTx/>
                  <a:uFillTx/>
                  <a:latin typeface="Segoe UI Light"/>
                </a:rPr>
                <a:t>Microsoft is growing its cloud revenue faster than Amazon</a:t>
              </a:r>
            </a:p>
            <a:p>
              <a:pPr marL="0" marR="0" lvl="0" indent="857250" defTabSz="932563" eaLnBrk="1" fontAlgn="auto" latinLnBrk="0" hangingPunct="1">
                <a:lnSpc>
                  <a:spcPct val="90000"/>
                </a:lnSpc>
                <a:spcBef>
                  <a:spcPts val="120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Light"/>
                </a:rPr>
                <a:t>—Business Insider 2016</a:t>
              </a:r>
            </a:p>
          </p:txBody>
        </p:sp>
      </p:grpSp>
      <p:sp>
        <p:nvSpPr>
          <p:cNvPr id="23" name="TextBox 22"/>
          <p:cNvSpPr txBox="1"/>
          <p:nvPr/>
        </p:nvSpPr>
        <p:spPr>
          <a:xfrm rot="10800000">
            <a:off x="11356392" y="2911903"/>
            <a:ext cx="975267" cy="1718932"/>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0" b="0" i="0" u="none" strike="noStrike" kern="0" cap="none" spc="0" normalizeH="0" baseline="0" noProof="0" dirty="0">
                <a:ln>
                  <a:noFill/>
                </a:ln>
                <a:gradFill>
                  <a:gsLst>
                    <a:gs pos="2917">
                      <a:schemeClr val="bg2"/>
                    </a:gs>
                    <a:gs pos="100000">
                      <a:schemeClr val="bg2"/>
                    </a:gs>
                  </a:gsLst>
                  <a:lin ang="5400000" scaled="0"/>
                </a:gradFill>
                <a:effectLst/>
                <a:uLnTx/>
                <a:uFillTx/>
                <a:latin typeface="Adobe Garamond Pro Bold" panose="02020702060506020403" pitchFamily="18" charset="0"/>
              </a:rPr>
              <a:t>“</a:t>
            </a:r>
          </a:p>
        </p:txBody>
      </p:sp>
      <p:sp>
        <p:nvSpPr>
          <p:cNvPr id="5" name="TextBox 4"/>
          <p:cNvSpPr txBox="1"/>
          <p:nvPr/>
        </p:nvSpPr>
        <p:spPr>
          <a:xfrm>
            <a:off x="104817" y="6589363"/>
            <a:ext cx="2296334" cy="544765"/>
          </a:xfrm>
          <a:prstGeom prst="rect">
            <a:avLst/>
          </a:prstGeom>
          <a:noFill/>
        </p:spPr>
        <p:txBody>
          <a:bodyPr wrap="none" lIns="182880" tIns="146304" rIns="182880" bIns="146304" rtlCol="0">
            <a:spAutoFit/>
          </a:bodyPr>
          <a:lstStyle/>
          <a:p>
            <a:pPr>
              <a:lnSpc>
                <a:spcPct val="90000"/>
              </a:lnSpc>
              <a:spcAft>
                <a:spcPts val="600"/>
              </a:spcAft>
            </a:pPr>
            <a:r>
              <a:rPr lang="de-DE" dirty="0">
                <a:solidFill>
                  <a:schemeClr val="bg1">
                    <a:lumMod val="40000"/>
                    <a:lumOff val="60000"/>
                  </a:schemeClr>
                </a:solidFill>
              </a:rPr>
              <a:t>1 Bio. = 1,000 Mrd.</a:t>
            </a:r>
            <a:endParaRPr lang="en-US" dirty="0" err="1">
              <a:solidFill>
                <a:schemeClr val="bg1">
                  <a:lumMod val="40000"/>
                  <a:lumOff val="60000"/>
                </a:schemeClr>
              </a:solidFill>
            </a:endParaRPr>
          </a:p>
        </p:txBody>
      </p:sp>
      <p:pic>
        <p:nvPicPr>
          <p:cNvPr id="7" name="Picture 6"/>
          <p:cNvPicPr>
            <a:picLocks noChangeAspect="1"/>
          </p:cNvPicPr>
          <p:nvPr/>
        </p:nvPicPr>
        <p:blipFill>
          <a:blip r:embed="rId3"/>
          <a:stretch>
            <a:fillRect/>
          </a:stretch>
        </p:blipFill>
        <p:spPr>
          <a:xfrm rot="626132">
            <a:off x="8055539" y="2649652"/>
            <a:ext cx="4109868" cy="2554476"/>
          </a:xfrm>
          <a:prstGeom prst="rect">
            <a:avLst/>
          </a:prstGeom>
          <a:ln>
            <a:solidFill>
              <a:schemeClr val="bg1"/>
            </a:solidFill>
          </a:ln>
          <a:effectLst>
            <a:outerShdw blurRad="50800" dist="38100" dir="2700000" algn="tl" rotWithShape="0">
              <a:prstClr val="black">
                <a:alpha val="40000"/>
              </a:prstClr>
            </a:outerShdw>
          </a:effectLst>
        </p:spPr>
      </p:pic>
      <p:pic>
        <p:nvPicPr>
          <p:cNvPr id="25" name="Picture 24">
            <a:extLst>
              <a:ext uri="{FF2B5EF4-FFF2-40B4-BE49-F238E27FC236}">
                <a16:creationId xmlns:a16="http://schemas.microsoft.com/office/drawing/2014/main" id="{E8A820EB-7B51-41E7-BE13-569E9BECD017}"/>
              </a:ext>
            </a:extLst>
          </p:cNvPr>
          <p:cNvPicPr>
            <a:picLocks noChangeAspect="1"/>
          </p:cNvPicPr>
          <p:nvPr/>
        </p:nvPicPr>
        <p:blipFill>
          <a:blip r:embed="rId4"/>
          <a:stretch>
            <a:fillRect/>
          </a:stretch>
        </p:blipFill>
        <p:spPr>
          <a:xfrm rot="21178457">
            <a:off x="7288658" y="4141878"/>
            <a:ext cx="4574377" cy="944981"/>
          </a:xfrm>
          <a:prstGeom prst="rect">
            <a:avLst/>
          </a:prstGeom>
          <a:ln>
            <a:solidFill>
              <a:schemeClr val="bg1"/>
            </a:solidFill>
          </a:ln>
          <a:effectLst>
            <a:outerShdw blurRad="50800" dist="38100" dir="2700000" algn="tl" rotWithShape="0">
              <a:prstClr val="black">
                <a:alpha val="40000"/>
              </a:prstClr>
            </a:outerShdw>
          </a:effectLst>
        </p:spPr>
      </p:pic>
      <p:pic>
        <p:nvPicPr>
          <p:cNvPr id="26" name="Picture 25">
            <a:extLst>
              <a:ext uri="{FF2B5EF4-FFF2-40B4-BE49-F238E27FC236}">
                <a16:creationId xmlns:a16="http://schemas.microsoft.com/office/drawing/2014/main" id="{3C01F167-A5C8-4AD7-A83D-8921F1C2DE6D}"/>
              </a:ext>
            </a:extLst>
          </p:cNvPr>
          <p:cNvPicPr>
            <a:picLocks noChangeAspect="1"/>
          </p:cNvPicPr>
          <p:nvPr/>
        </p:nvPicPr>
        <p:blipFill>
          <a:blip r:embed="rId5"/>
          <a:stretch>
            <a:fillRect/>
          </a:stretch>
        </p:blipFill>
        <p:spPr>
          <a:xfrm rot="367151">
            <a:off x="7055798" y="5249854"/>
            <a:ext cx="4817165" cy="608958"/>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908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35" presetClass="path" presetSubtype="0" decel="100000" fill="hold" grpId="1" nodeType="withEffect">
                                  <p:stCondLst>
                                    <p:cond delay="0"/>
                                  </p:stCondLst>
                                  <p:childTnLst>
                                    <p:animMotion origin="layout" path="M 2.39469E-6 -2.26055E-6 L -0.07812 -2.26055E-6 " pathEditMode="relative" rAng="0" ptsTypes="AA">
                                      <p:cBhvr>
                                        <p:cTn id="9" dur="1000" spd="-100000" fill="hold"/>
                                        <p:tgtEl>
                                          <p:spTgt spid="55"/>
                                        </p:tgtEl>
                                        <p:attrNameLst>
                                          <p:attrName>ppt_x</p:attrName>
                                          <p:attrName>ppt_y</p:attrName>
                                        </p:attrNameLst>
                                      </p:cBhvr>
                                      <p:rCtr x="-3906" y="0"/>
                                    </p:animMotion>
                                  </p:childTnLst>
                                </p:cTn>
                              </p:par>
                              <p:par>
                                <p:cTn id="10" presetID="10" presetClass="entr" presetSubtype="0" fill="hold" grpId="0" nodeType="withEffect">
                                  <p:stCondLst>
                                    <p:cond delay="10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par>
                                <p:cTn id="13" presetID="35" presetClass="path" presetSubtype="0" decel="100000" fill="hold" grpId="1" nodeType="withEffect">
                                  <p:stCondLst>
                                    <p:cond delay="100"/>
                                  </p:stCondLst>
                                  <p:childTnLst>
                                    <p:animMotion origin="layout" path="M 7.14833E-8 4.52111E-6 L -0.07812 4.52111E-6 " pathEditMode="relative" rAng="0" ptsTypes="AA">
                                      <p:cBhvr>
                                        <p:cTn id="14" dur="1000" spd="-100000" fill="hold"/>
                                        <p:tgtEl>
                                          <p:spTgt spid="57"/>
                                        </p:tgtEl>
                                        <p:attrNameLst>
                                          <p:attrName>ppt_x</p:attrName>
                                          <p:attrName>ppt_y</p:attrName>
                                        </p:attrNameLst>
                                      </p:cBhvr>
                                      <p:rCtr x="-3906" y="0"/>
                                    </p:animMotion>
                                  </p:childTnLst>
                                </p:cTn>
                              </p:par>
                              <p:par>
                                <p:cTn id="15" presetID="10" presetClass="entr" presetSubtype="0" fill="hold" grpId="0" nodeType="withEffect">
                                  <p:stCondLst>
                                    <p:cond delay="20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35" presetClass="path" presetSubtype="0" decel="100000" fill="hold" grpId="1" nodeType="withEffect">
                                  <p:stCondLst>
                                    <p:cond delay="200"/>
                                  </p:stCondLst>
                                  <p:childTnLst>
                                    <p:animMotion origin="layout" path="M 1.99643E-6 3.80844E-6 L -0.07812 3.80844E-6 " pathEditMode="relative" rAng="0" ptsTypes="AA">
                                      <p:cBhvr>
                                        <p:cTn id="19" dur="1000" spd="-100000" fill="hold"/>
                                        <p:tgtEl>
                                          <p:spTgt spid="59"/>
                                        </p:tgtEl>
                                        <p:attrNameLst>
                                          <p:attrName>ppt_x</p:attrName>
                                          <p:attrName>ppt_y</p:attrName>
                                        </p:attrNameLst>
                                      </p:cBhvr>
                                      <p:rCtr x="-3906" y="0"/>
                                    </p:animMotion>
                                  </p:childTnLst>
                                </p:cTn>
                              </p:par>
                              <p:par>
                                <p:cTn id="20" presetID="10" presetClass="entr" presetSubtype="0" fill="hold" grpId="0" nodeType="withEffect">
                                  <p:stCondLst>
                                    <p:cond delay="30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63" presetClass="path" presetSubtype="0" decel="100000" fill="hold" grpId="1" nodeType="withEffect">
                                  <p:stCondLst>
                                    <p:cond delay="300"/>
                                  </p:stCondLst>
                                  <p:childTnLst>
                                    <p:animMotion origin="layout" path="M -4.35282E-6 -3.90377E-6 L 0.06434 -3.90377E-6 " pathEditMode="relative" rAng="0" ptsTypes="AA">
                                      <p:cBhvr>
                                        <p:cTn id="24" dur="1000" spd="-100000" fill="hold"/>
                                        <p:tgtEl>
                                          <p:spTgt spid="60"/>
                                        </p:tgtEl>
                                        <p:attrNameLst>
                                          <p:attrName>ppt_x</p:attrName>
                                          <p:attrName>ppt_y</p:attrName>
                                        </p:attrNameLst>
                                      </p:cBhvr>
                                      <p:rCtr x="3217" y="0"/>
                                    </p:animMotion>
                                  </p:childTnLst>
                                </p:cTn>
                              </p:par>
                              <p:par>
                                <p:cTn id="25" presetID="10" presetClass="entr" presetSubtype="0" fill="hold" grpId="0" nodeType="withEffect">
                                  <p:stCondLst>
                                    <p:cond delay="20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63" presetClass="path" presetSubtype="0" decel="100000" fill="hold" grpId="1" nodeType="withEffect">
                                  <p:stCondLst>
                                    <p:cond delay="200"/>
                                  </p:stCondLst>
                                  <p:childTnLst>
                                    <p:animMotion origin="layout" path="M -3.5614E-6 7.71675E-7 L 0.06434 7.71675E-7 " pathEditMode="relative" rAng="0" ptsTypes="AA">
                                      <p:cBhvr>
                                        <p:cTn id="29" dur="1000" spd="-100000" fill="hold"/>
                                        <p:tgtEl>
                                          <p:spTgt spid="58"/>
                                        </p:tgtEl>
                                        <p:attrNameLst>
                                          <p:attrName>ppt_x</p:attrName>
                                          <p:attrName>ppt_y</p:attrName>
                                        </p:attrNameLst>
                                      </p:cBhvr>
                                      <p:rCtr x="3217" y="0"/>
                                    </p:animMotion>
                                  </p:childTnLst>
                                </p:cTn>
                              </p:par>
                              <p:par>
                                <p:cTn id="30" presetID="10" presetClass="entr" presetSubtype="0" fill="hold" grpId="0" nodeType="withEffect">
                                  <p:stCondLst>
                                    <p:cond delay="10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63" presetClass="path" presetSubtype="0" decel="100000" fill="hold" grpId="1" nodeType="withEffect">
                                  <p:stCondLst>
                                    <p:cond delay="100"/>
                                  </p:stCondLst>
                                  <p:childTnLst>
                                    <p:animMotion origin="layout" path="M -2.2313E-6 -2.4512E-6 L 0.06434 -2.4512E-6 " pathEditMode="relative" rAng="0" ptsTypes="AA">
                                      <p:cBhvr>
                                        <p:cTn id="34" dur="1000" spd="-100000" fill="hold"/>
                                        <p:tgtEl>
                                          <p:spTgt spid="56"/>
                                        </p:tgtEl>
                                        <p:attrNameLst>
                                          <p:attrName>ppt_x</p:attrName>
                                          <p:attrName>ppt_y</p:attrName>
                                        </p:attrNameLst>
                                      </p:cBhvr>
                                      <p:rCtr x="3217" y="0"/>
                                    </p:animMotion>
                                  </p:childTnLst>
                                </p:cTn>
                              </p:par>
                              <p:par>
                                <p:cTn id="35" presetID="10" presetClass="entr" presetSubtype="0" fill="hold" grpId="0" nodeType="withEffect">
                                  <p:stCondLst>
                                    <p:cond delay="50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42" presetClass="path" presetSubtype="0" decel="100000" fill="hold" grpId="1" nodeType="withEffect">
                                  <p:stCondLst>
                                    <p:cond delay="500"/>
                                  </p:stCondLst>
                                  <p:childTnLst>
                                    <p:animMotion origin="layout" path="M -1.68496E-6 -1.0985E-6 L -1.68496E-6 0.07989 " pathEditMode="relative" rAng="0" ptsTypes="AA">
                                      <p:cBhvr>
                                        <p:cTn id="39" dur="750" spd="-100000" fill="hold"/>
                                        <p:tgtEl>
                                          <p:spTgt spid="3"/>
                                        </p:tgtEl>
                                        <p:attrNameLst>
                                          <p:attrName>ppt_x</p:attrName>
                                          <p:attrName>ppt_y</p:attrName>
                                        </p:attrNameLst>
                                      </p:cBhvr>
                                      <p:rCtr x="0" y="3995"/>
                                    </p:animMotion>
                                  </p:childTnLst>
                                </p:cTn>
                              </p:par>
                              <p:par>
                                <p:cTn id="40" presetID="10" presetClass="entr" presetSubtype="0" fill="hold" grpId="0" nodeType="withEffect">
                                  <p:stCondLst>
                                    <p:cond delay="50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42" presetClass="path" presetSubtype="0" decel="100000" fill="hold" grpId="1" nodeType="withEffect">
                                  <p:stCondLst>
                                    <p:cond delay="500"/>
                                  </p:stCondLst>
                                  <p:childTnLst>
                                    <p:animMotion origin="layout" path="M -1.68496E-6 -1.0985E-6 L -1.68496E-6 0.07989 " pathEditMode="relative" rAng="0" ptsTypes="AA">
                                      <p:cBhvr>
                                        <p:cTn id="44" dur="750" spd="-100000" fill="hold"/>
                                        <p:tgtEl>
                                          <p:spTgt spid="41"/>
                                        </p:tgtEl>
                                        <p:attrNameLst>
                                          <p:attrName>ppt_x</p:attrName>
                                          <p:attrName>ppt_y</p:attrName>
                                        </p:attrNameLst>
                                      </p:cBhvr>
                                      <p:rCtr x="0" y="3995"/>
                                    </p:animMotion>
                                  </p:childTnLst>
                                </p:cTn>
                              </p:par>
                              <p:par>
                                <p:cTn id="45" presetID="10" presetClass="entr" presetSubtype="0" fill="hold" grpId="0" nodeType="withEffect">
                                  <p:stCondLst>
                                    <p:cond delay="5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par>
                                <p:cTn id="48" presetID="42" presetClass="path" presetSubtype="0" decel="100000" fill="hold" grpId="1" nodeType="withEffect">
                                  <p:stCondLst>
                                    <p:cond delay="500"/>
                                  </p:stCondLst>
                                  <p:childTnLst>
                                    <p:animMotion origin="layout" path="M -1.68496E-6 -1.0985E-6 L -1.68496E-6 0.07989 " pathEditMode="relative" rAng="0" ptsTypes="AA">
                                      <p:cBhvr>
                                        <p:cTn id="49" dur="750" spd="-100000" fill="hold"/>
                                        <p:tgtEl>
                                          <p:spTgt spid="45"/>
                                        </p:tgtEl>
                                        <p:attrNameLst>
                                          <p:attrName>ppt_x</p:attrName>
                                          <p:attrName>ppt_y</p:attrName>
                                        </p:attrNameLst>
                                      </p:cBhvr>
                                      <p:rCtr x="0" y="3995"/>
                                    </p:animMotion>
                                  </p:childTnLst>
                                </p:cTn>
                              </p:par>
                              <p:par>
                                <p:cTn id="50" presetID="10" presetClass="entr" presetSubtype="0" fill="hold" grpId="0" nodeType="withEffect">
                                  <p:stCondLst>
                                    <p:cond delay="65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42" presetClass="path" presetSubtype="0" decel="100000" fill="hold" grpId="1" nodeType="withEffect">
                                  <p:stCondLst>
                                    <p:cond delay="650"/>
                                  </p:stCondLst>
                                  <p:childTnLst>
                                    <p:animMotion origin="layout" path="M -1.68496E-6 -1.0985E-6 L -1.68496E-6 0.07989 " pathEditMode="relative" rAng="0" ptsTypes="AA">
                                      <p:cBhvr>
                                        <p:cTn id="54" dur="750" spd="-100000" fill="hold"/>
                                        <p:tgtEl>
                                          <p:spTgt spid="34"/>
                                        </p:tgtEl>
                                        <p:attrNameLst>
                                          <p:attrName>ppt_x</p:attrName>
                                          <p:attrName>ppt_y</p:attrName>
                                        </p:attrNameLst>
                                      </p:cBhvr>
                                      <p:rCtr x="0" y="3995"/>
                                    </p:animMotion>
                                  </p:childTnLst>
                                </p:cTn>
                              </p:par>
                              <p:par>
                                <p:cTn id="55" presetID="10" presetClass="entr" presetSubtype="0" fill="hold" grpId="0" nodeType="withEffect">
                                  <p:stCondLst>
                                    <p:cond delay="65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42" presetClass="path" presetSubtype="0" decel="100000" fill="hold" grpId="1" nodeType="withEffect">
                                  <p:stCondLst>
                                    <p:cond delay="650"/>
                                  </p:stCondLst>
                                  <p:childTnLst>
                                    <p:animMotion origin="layout" path="M -1.68496E-6 -1.0985E-6 L -1.68496E-6 0.07989 " pathEditMode="relative" rAng="0" ptsTypes="AA">
                                      <p:cBhvr>
                                        <p:cTn id="59" dur="750" spd="-100000" fill="hold"/>
                                        <p:tgtEl>
                                          <p:spTgt spid="42"/>
                                        </p:tgtEl>
                                        <p:attrNameLst>
                                          <p:attrName>ppt_x</p:attrName>
                                          <p:attrName>ppt_y</p:attrName>
                                        </p:attrNameLst>
                                      </p:cBhvr>
                                      <p:rCtr x="0" y="3995"/>
                                    </p:animMotion>
                                  </p:childTnLst>
                                </p:cTn>
                              </p:par>
                              <p:par>
                                <p:cTn id="60" presetID="10" presetClass="entr" presetSubtype="0" fill="hold" grpId="0" nodeType="withEffect">
                                  <p:stCondLst>
                                    <p:cond delay="65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par>
                                <p:cTn id="63" presetID="42" presetClass="path" presetSubtype="0" decel="100000" fill="hold" grpId="1" nodeType="withEffect">
                                  <p:stCondLst>
                                    <p:cond delay="650"/>
                                  </p:stCondLst>
                                  <p:childTnLst>
                                    <p:animMotion origin="layout" path="M -1.68496E-6 -1.0985E-6 L -1.68496E-6 0.07989 " pathEditMode="relative" rAng="0" ptsTypes="AA">
                                      <p:cBhvr>
                                        <p:cTn id="64" dur="750" spd="-100000" fill="hold"/>
                                        <p:tgtEl>
                                          <p:spTgt spid="46"/>
                                        </p:tgtEl>
                                        <p:attrNameLst>
                                          <p:attrName>ppt_x</p:attrName>
                                          <p:attrName>ppt_y</p:attrName>
                                        </p:attrNameLst>
                                      </p:cBhvr>
                                      <p:rCtr x="0" y="3995"/>
                                    </p:animMotion>
                                  </p:childTnLst>
                                </p:cTn>
                              </p:par>
                              <p:par>
                                <p:cTn id="65" presetID="10" presetClass="entr" presetSubtype="0" fill="hold" grpId="0" nodeType="withEffect">
                                  <p:stCondLst>
                                    <p:cond delay="80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42" presetClass="path" presetSubtype="0" decel="100000" fill="hold" grpId="1" nodeType="withEffect">
                                  <p:stCondLst>
                                    <p:cond delay="800"/>
                                  </p:stCondLst>
                                  <p:childTnLst>
                                    <p:animMotion origin="layout" path="M -1.68496E-6 -1.0985E-6 L -1.68496E-6 0.07989 " pathEditMode="relative" rAng="0" ptsTypes="AA">
                                      <p:cBhvr>
                                        <p:cTn id="69" dur="750" spd="-100000" fill="hold"/>
                                        <p:tgtEl>
                                          <p:spTgt spid="37"/>
                                        </p:tgtEl>
                                        <p:attrNameLst>
                                          <p:attrName>ppt_x</p:attrName>
                                          <p:attrName>ppt_y</p:attrName>
                                        </p:attrNameLst>
                                      </p:cBhvr>
                                      <p:rCtr x="0" y="3995"/>
                                    </p:animMotion>
                                  </p:childTnLst>
                                </p:cTn>
                              </p:par>
                              <p:par>
                                <p:cTn id="70" presetID="10" presetClass="entr" presetSubtype="0" fill="hold" grpId="0" nodeType="withEffect">
                                  <p:stCondLst>
                                    <p:cond delay="80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42" presetClass="path" presetSubtype="0" decel="100000" fill="hold" grpId="1" nodeType="withEffect">
                                  <p:stCondLst>
                                    <p:cond delay="800"/>
                                  </p:stCondLst>
                                  <p:childTnLst>
                                    <p:animMotion origin="layout" path="M -1.68496E-6 -1.0985E-6 L -1.68496E-6 0.07989 " pathEditMode="relative" rAng="0" ptsTypes="AA">
                                      <p:cBhvr>
                                        <p:cTn id="74" dur="750" spd="-100000" fill="hold"/>
                                        <p:tgtEl>
                                          <p:spTgt spid="43"/>
                                        </p:tgtEl>
                                        <p:attrNameLst>
                                          <p:attrName>ppt_x</p:attrName>
                                          <p:attrName>ppt_y</p:attrName>
                                        </p:attrNameLst>
                                      </p:cBhvr>
                                      <p:rCtr x="0" y="3995"/>
                                    </p:animMotion>
                                  </p:childTnLst>
                                </p:cTn>
                              </p:par>
                              <p:par>
                                <p:cTn id="75" presetID="10" presetClass="entr" presetSubtype="0" fill="hold" grpId="0" nodeType="withEffect">
                                  <p:stCondLst>
                                    <p:cond delay="80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500"/>
                                        <p:tgtEl>
                                          <p:spTgt spid="47"/>
                                        </p:tgtEl>
                                      </p:cBhvr>
                                    </p:animEffect>
                                  </p:childTnLst>
                                </p:cTn>
                              </p:par>
                              <p:par>
                                <p:cTn id="78" presetID="42" presetClass="path" presetSubtype="0" decel="100000" fill="hold" grpId="1" nodeType="withEffect">
                                  <p:stCondLst>
                                    <p:cond delay="800"/>
                                  </p:stCondLst>
                                  <p:childTnLst>
                                    <p:animMotion origin="layout" path="M -1.68496E-6 -1.0985E-6 L -1.68496E-6 0.07989 " pathEditMode="relative" rAng="0" ptsTypes="AA">
                                      <p:cBhvr>
                                        <p:cTn id="79" dur="750" spd="-100000" fill="hold"/>
                                        <p:tgtEl>
                                          <p:spTgt spid="47"/>
                                        </p:tgtEl>
                                        <p:attrNameLst>
                                          <p:attrName>ppt_x</p:attrName>
                                          <p:attrName>ppt_y</p:attrName>
                                        </p:attrNameLst>
                                      </p:cBhvr>
                                      <p:rCtr x="0" y="3995"/>
                                    </p:animMotion>
                                  </p:childTnLst>
                                </p:cTn>
                              </p:par>
                            </p:childTnLst>
                          </p:cTn>
                        </p:par>
                        <p:par>
                          <p:cTn id="80" fill="hold">
                            <p:stCondLst>
                              <p:cond delay="1550"/>
                            </p:stCondLst>
                            <p:childTnLst>
                              <p:par>
                                <p:cTn id="81" presetID="10" presetClass="entr" presetSubtype="0" fill="hold"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par>
                                <p:cTn id="84" presetID="63" presetClass="path" presetSubtype="0" decel="100000" fill="hold" nodeType="withEffect">
                                  <p:stCondLst>
                                    <p:cond delay="0"/>
                                  </p:stCondLst>
                                  <p:childTnLst>
                                    <p:animMotion origin="layout" path="M 1.62369E-6 4.5892E-6 L 0.25006 4.5892E-6 " pathEditMode="relative" rAng="0" ptsTypes="AA">
                                      <p:cBhvr>
                                        <p:cTn id="85" dur="750" spd="-100000" fill="hold"/>
                                        <p:tgtEl>
                                          <p:spTgt spid="8"/>
                                        </p:tgtEl>
                                        <p:attrNameLst>
                                          <p:attrName>ppt_x</p:attrName>
                                          <p:attrName>ppt_y</p:attrName>
                                        </p:attrNameLst>
                                      </p:cBhvr>
                                      <p:rCtr x="12497" y="0"/>
                                    </p:animMotion>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3" grpId="0" animBg="1"/>
      <p:bldP spid="3" grpId="1" animBg="1"/>
      <p:bldP spid="34" grpId="0" animBg="1"/>
      <p:bldP spid="34" grpId="1" animBg="1"/>
      <p:bldP spid="37" grpId="0" animBg="1"/>
      <p:bldP spid="37" grpId="1" animBg="1"/>
      <p:bldP spid="41" grpId="0" animBg="1"/>
      <p:bldP spid="41" grpId="1" animBg="1"/>
      <p:bldP spid="42" grpId="0" animBg="1"/>
      <p:bldP spid="42" grpId="1" animBg="1"/>
      <p:bldP spid="43" grpId="0" animBg="1"/>
      <p:bldP spid="43" grpId="1" animBg="1"/>
      <p:bldP spid="45" grpId="0" animBg="1"/>
      <p:bldP spid="45" grpId="1" animBg="1"/>
      <p:bldP spid="46" grpId="0" animBg="1"/>
      <p:bldP spid="46" grpId="1" animBg="1"/>
      <p:bldP spid="47" grpId="0" animBg="1"/>
      <p:bldP spid="4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K</a:t>
            </a:r>
            <a:r>
              <a:rPr lang="de-DE" dirty="0"/>
              <a:t>ürze...</a:t>
            </a:r>
            <a:endParaRPr lang="en-US" dirty="0"/>
          </a:p>
        </p:txBody>
      </p:sp>
    </p:spTree>
    <p:extLst>
      <p:ext uri="{BB962C8B-B14F-4D97-AF65-F5344CB8AC3E}">
        <p14:creationId xmlns:p14="http://schemas.microsoft.com/office/powerpoint/2010/main" val="3447098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E4A3-5230-48A6-A6D0-166A23B5D343}"/>
              </a:ext>
            </a:extLst>
          </p:cNvPr>
          <p:cNvSpPr>
            <a:spLocks noGrp="1"/>
          </p:cNvSpPr>
          <p:nvPr>
            <p:ph type="title"/>
          </p:nvPr>
        </p:nvSpPr>
        <p:spPr/>
        <p:txBody>
          <a:bodyPr/>
          <a:lstStyle/>
          <a:p>
            <a:r>
              <a:rPr lang="de-DE" dirty="0"/>
              <a:t>Sie entscheiden</a:t>
            </a:r>
            <a:endParaRPr lang="en-US" dirty="0"/>
          </a:p>
        </p:txBody>
      </p:sp>
      <p:sp>
        <p:nvSpPr>
          <p:cNvPr id="5" name="Freeform 95">
            <a:extLst>
              <a:ext uri="{FF2B5EF4-FFF2-40B4-BE49-F238E27FC236}">
                <a16:creationId xmlns:a16="http://schemas.microsoft.com/office/drawing/2014/main" id="{4FE06C8E-3EB7-4D0E-B876-52B2794703B2}"/>
              </a:ext>
            </a:extLst>
          </p:cNvPr>
          <p:cNvSpPr>
            <a:spLocks/>
          </p:cNvSpPr>
          <p:nvPr/>
        </p:nvSpPr>
        <p:spPr bwMode="auto">
          <a:xfrm flipH="1">
            <a:off x="4232786" y="2532576"/>
            <a:ext cx="3735103" cy="246516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0C0"/>
          </a:solidFill>
          <a:ln>
            <a:noFill/>
          </a:ln>
          <a:extLst/>
        </p:spPr>
        <p:txBody>
          <a:bodyPr vert="horz" wrap="square" lIns="89603" tIns="44803" rIns="89603" bIns="44803" numCol="1" anchor="t" anchorCtr="0" compatLnSpc="1">
            <a:prstTxWarp prst="textNoShape">
              <a:avLst/>
            </a:prstTxWarp>
          </a:bodyPr>
          <a:lstStyle/>
          <a:p>
            <a:pPr defTabSz="895984">
              <a:defRPr/>
            </a:pPr>
            <a:endParaRPr lang="en-US" sz="1537" kern="0" dirty="0">
              <a:solidFill>
                <a:srgbClr val="505050"/>
              </a:solidFill>
            </a:endParaRPr>
          </a:p>
        </p:txBody>
      </p:sp>
      <p:graphicFrame>
        <p:nvGraphicFramePr>
          <p:cNvPr id="6" name="Diagram 5">
            <a:extLst>
              <a:ext uri="{FF2B5EF4-FFF2-40B4-BE49-F238E27FC236}">
                <a16:creationId xmlns:a16="http://schemas.microsoft.com/office/drawing/2014/main" id="{1D9B5722-8A31-4C42-9349-C68369416FAF}"/>
              </a:ext>
            </a:extLst>
          </p:cNvPr>
          <p:cNvGraphicFramePr/>
          <p:nvPr>
            <p:extLst>
              <p:ext uri="{D42A27DB-BD31-4B8C-83A1-F6EECF244321}">
                <p14:modId xmlns:p14="http://schemas.microsoft.com/office/powerpoint/2010/main" val="3016802778"/>
              </p:ext>
            </p:extLst>
          </p:nvPr>
        </p:nvGraphicFramePr>
        <p:xfrm>
          <a:off x="1767618" y="996861"/>
          <a:ext cx="8516036" cy="5719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6268F86D-F945-48E9-BD4B-5B26819517A4}"/>
              </a:ext>
            </a:extLst>
          </p:cNvPr>
          <p:cNvSpPr/>
          <p:nvPr/>
        </p:nvSpPr>
        <p:spPr>
          <a:xfrm>
            <a:off x="912593" y="3312137"/>
            <a:ext cx="2269926" cy="1077218"/>
          </a:xfrm>
          <a:prstGeom prst="rect">
            <a:avLst/>
          </a:prstGeom>
        </p:spPr>
        <p:txBody>
          <a:bodyPr wrap="square">
            <a:spAutoFit/>
          </a:bodyPr>
          <a:lstStyle/>
          <a:p>
            <a:pPr lvl="0"/>
            <a:r>
              <a:rPr lang="de-DE" sz="3200" dirty="0"/>
              <a:t>IaaS, PaaS oder SaaS</a:t>
            </a:r>
            <a:endParaRPr lang="en-US" sz="3200" dirty="0"/>
          </a:p>
        </p:txBody>
      </p:sp>
      <p:sp>
        <p:nvSpPr>
          <p:cNvPr id="9" name="Rectangle 8">
            <a:extLst>
              <a:ext uri="{FF2B5EF4-FFF2-40B4-BE49-F238E27FC236}">
                <a16:creationId xmlns:a16="http://schemas.microsoft.com/office/drawing/2014/main" id="{62ED4E47-C0CB-42CF-82EE-A96AC0C580C0}"/>
              </a:ext>
            </a:extLst>
          </p:cNvPr>
          <p:cNvSpPr/>
          <p:nvPr/>
        </p:nvSpPr>
        <p:spPr>
          <a:xfrm>
            <a:off x="6757344" y="774460"/>
            <a:ext cx="2759205" cy="1077218"/>
          </a:xfrm>
          <a:prstGeom prst="rect">
            <a:avLst/>
          </a:prstGeom>
        </p:spPr>
        <p:txBody>
          <a:bodyPr wrap="square">
            <a:spAutoFit/>
          </a:bodyPr>
          <a:lstStyle/>
          <a:p>
            <a:pPr lvl="0"/>
            <a:r>
              <a:rPr lang="de-DE" sz="3200" dirty="0"/>
              <a:t>Microsoft oder Open Source</a:t>
            </a:r>
            <a:endParaRPr lang="en-US" sz="3200" dirty="0"/>
          </a:p>
        </p:txBody>
      </p:sp>
      <p:sp>
        <p:nvSpPr>
          <p:cNvPr id="10" name="Rectangle 9">
            <a:extLst>
              <a:ext uri="{FF2B5EF4-FFF2-40B4-BE49-F238E27FC236}">
                <a16:creationId xmlns:a16="http://schemas.microsoft.com/office/drawing/2014/main" id="{931D8599-DE96-4FAD-815D-97E19D487C81}"/>
              </a:ext>
            </a:extLst>
          </p:cNvPr>
          <p:cNvSpPr/>
          <p:nvPr/>
        </p:nvSpPr>
        <p:spPr>
          <a:xfrm>
            <a:off x="8861990" y="2980330"/>
            <a:ext cx="2843328" cy="1569660"/>
          </a:xfrm>
          <a:prstGeom prst="rect">
            <a:avLst/>
          </a:prstGeom>
        </p:spPr>
        <p:txBody>
          <a:bodyPr wrap="square">
            <a:spAutoFit/>
          </a:bodyPr>
          <a:lstStyle/>
          <a:p>
            <a:pPr lvl="0"/>
            <a:r>
              <a:rPr lang="de-DE" sz="3200" dirty="0"/>
              <a:t>Weltweit, Europa oder Deutschland</a:t>
            </a:r>
            <a:endParaRPr lang="en-US" sz="3200" dirty="0"/>
          </a:p>
        </p:txBody>
      </p:sp>
      <p:sp>
        <p:nvSpPr>
          <p:cNvPr id="11" name="Rectangle 10">
            <a:extLst>
              <a:ext uri="{FF2B5EF4-FFF2-40B4-BE49-F238E27FC236}">
                <a16:creationId xmlns:a16="http://schemas.microsoft.com/office/drawing/2014/main" id="{37BB5CDA-91A6-4B63-BAD0-7B6561A36FBE}"/>
              </a:ext>
            </a:extLst>
          </p:cNvPr>
          <p:cNvSpPr/>
          <p:nvPr/>
        </p:nvSpPr>
        <p:spPr>
          <a:xfrm>
            <a:off x="345954" y="5868625"/>
            <a:ext cx="5036956" cy="584775"/>
          </a:xfrm>
          <a:prstGeom prst="rect">
            <a:avLst/>
          </a:prstGeom>
        </p:spPr>
        <p:txBody>
          <a:bodyPr wrap="none">
            <a:spAutoFit/>
          </a:bodyPr>
          <a:lstStyle/>
          <a:p>
            <a:pPr lvl="0"/>
            <a:r>
              <a:rPr lang="de-DE" sz="3200" dirty="0"/>
              <a:t>Public, Private oder Hybrid</a:t>
            </a:r>
            <a:endParaRPr lang="en-US" sz="3200" dirty="0"/>
          </a:p>
        </p:txBody>
      </p:sp>
    </p:spTree>
    <p:extLst>
      <p:ext uri="{BB962C8B-B14F-4D97-AF65-F5344CB8AC3E}">
        <p14:creationId xmlns:p14="http://schemas.microsoft.com/office/powerpoint/2010/main" val="999216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decel="100000" fill="hold" grpId="1" nodeType="withEffect">
                                  <p:stCondLst>
                                    <p:cond delay="300"/>
                                  </p:stCondLst>
                                  <p:childTnLst>
                                    <p:animMotion origin="layout" path="M -4.16667E-7 -2.59259E-6 L 0.06432 -2.59259E-6 " pathEditMode="relative" rAng="0" ptsTypes="AA">
                                      <p:cBhvr>
                                        <p:cTn id="9" dur="1000" spd="-100000" fill="hold"/>
                                        <p:tgtEl>
                                          <p:spTgt spid="5"/>
                                        </p:tgtEl>
                                        <p:attrNameLst>
                                          <p:attrName>ppt_x</p:attrName>
                                          <p:attrName>ppt_y</p:attrName>
                                        </p:attrNameLst>
                                      </p:cBhvr>
                                      <p:rCtr x="321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B83264-5068-41A8-83AB-ACA00197DC06}"/>
              </a:ext>
            </a:extLst>
          </p:cNvPr>
          <p:cNvSpPr>
            <a:spLocks noGrp="1"/>
          </p:cNvSpPr>
          <p:nvPr>
            <p:ph type="title"/>
          </p:nvPr>
        </p:nvSpPr>
        <p:spPr/>
        <p:txBody>
          <a:bodyPr/>
          <a:lstStyle/>
          <a:p>
            <a:r>
              <a:rPr lang="de-DE" dirty="0"/>
              <a:t>Referenzen</a:t>
            </a:r>
            <a:endParaRPr lang="en-US" dirty="0"/>
          </a:p>
        </p:txBody>
      </p:sp>
      <p:sp>
        <p:nvSpPr>
          <p:cNvPr id="5" name="Text Placeholder 4">
            <a:extLst>
              <a:ext uri="{FF2B5EF4-FFF2-40B4-BE49-F238E27FC236}">
                <a16:creationId xmlns:a16="http://schemas.microsoft.com/office/drawing/2014/main" id="{D571AFF9-8D94-4AE6-AC57-E5C9C4364E0E}"/>
              </a:ext>
            </a:extLst>
          </p:cNvPr>
          <p:cNvSpPr>
            <a:spLocks noGrp="1"/>
          </p:cNvSpPr>
          <p:nvPr>
            <p:ph type="body" sz="quarter" idx="20"/>
          </p:nvPr>
        </p:nvSpPr>
        <p:spPr>
          <a:xfrm>
            <a:off x="635084" y="1344187"/>
            <a:ext cx="11415648" cy="5909310"/>
          </a:xfrm>
        </p:spPr>
        <p:txBody>
          <a:bodyPr/>
          <a:lstStyle/>
          <a:p>
            <a:r>
              <a:rPr lang="en-US" sz="2400" dirty="0">
                <a:hlinkClick r:id="rId2"/>
              </a:rPr>
              <a:t>https://azure.microsoft.com/en-us/regions/</a:t>
            </a:r>
          </a:p>
          <a:p>
            <a:r>
              <a:rPr lang="en-US" sz="2400" dirty="0">
                <a:hlinkClick r:id="rId2"/>
              </a:rPr>
              <a:t>http://azureplatform.azurewebsites.net/en-us/</a:t>
            </a:r>
          </a:p>
          <a:p>
            <a:r>
              <a:rPr lang="en-US" sz="2400" dirty="0">
                <a:hlinkClick r:id="rId2"/>
              </a:rPr>
              <a:t>http://www.businessinsider.de/microsoft-azure-vs-aws-revenue-2016-1</a:t>
            </a:r>
            <a:r>
              <a:rPr lang="en-US" sz="2400" dirty="0"/>
              <a:t> </a:t>
            </a:r>
          </a:p>
          <a:p>
            <a:r>
              <a:rPr lang="en-US" sz="2400" dirty="0">
                <a:hlinkClick r:id="rId3"/>
              </a:rPr>
              <a:t>http://www.cnbc.com/2017/04/27/microsoft-azure-growing-faster-than-aws-google-cloud-behind.html</a:t>
            </a:r>
            <a:r>
              <a:rPr lang="en-US" sz="2400" dirty="0"/>
              <a:t> </a:t>
            </a:r>
          </a:p>
          <a:p>
            <a:r>
              <a:rPr lang="en-US" sz="2400" dirty="0">
                <a:hlinkClick r:id="rId4"/>
              </a:rPr>
              <a:t>http://www.businessinsider.de/microsofts-q4-earnings-surpass-expectations-thanks-to-the-cloud-2017-7</a:t>
            </a:r>
            <a:r>
              <a:rPr lang="en-US" sz="2400" dirty="0"/>
              <a:t> </a:t>
            </a:r>
          </a:p>
          <a:p>
            <a:r>
              <a:rPr lang="en-US" sz="2400" dirty="0">
                <a:hlinkClick r:id="rId5"/>
              </a:rPr>
              <a:t>https://techcrunch.com/2017/07/20/microsoft-earnings-beat-expectations-thanks-to-strong-cloud-performance/</a:t>
            </a:r>
            <a:r>
              <a:rPr lang="en-US" sz="2400" dirty="0"/>
              <a:t> </a:t>
            </a:r>
          </a:p>
          <a:p>
            <a:r>
              <a:rPr lang="en-US" sz="2400" dirty="0">
                <a:hlinkClick r:id="rId6"/>
              </a:rPr>
              <a:t>https://aka.ms/azurecompliance</a:t>
            </a:r>
            <a:r>
              <a:rPr lang="en-US" sz="2400" dirty="0"/>
              <a:t> </a:t>
            </a:r>
          </a:p>
          <a:p>
            <a:r>
              <a:rPr lang="en-US" sz="2400" dirty="0">
                <a:hlinkClick r:id="rId7"/>
              </a:rPr>
              <a:t>http://www.reuters.com/article/us-microsoft-privacy-idUSKCN0XB22U</a:t>
            </a:r>
            <a:r>
              <a:rPr lang="en-US" sz="2400" dirty="0"/>
              <a:t>   </a:t>
            </a:r>
          </a:p>
          <a:p>
            <a:r>
              <a:rPr lang="en-US" sz="2400" dirty="0">
                <a:hlinkClick r:id="rId8"/>
              </a:rPr>
              <a:t>http://www.telegraph.co.uk/technology/2016/07/15/victory-for-privacy-as-microsoft-wins-email-battle-with-us-gover/</a:t>
            </a:r>
            <a:r>
              <a:rPr lang="en-US" sz="2400" dirty="0"/>
              <a:t> </a:t>
            </a:r>
          </a:p>
          <a:p>
            <a:endParaRPr lang="en-US" sz="2400" dirty="0"/>
          </a:p>
          <a:p>
            <a:endParaRPr lang="en-US" sz="2400" dirty="0"/>
          </a:p>
        </p:txBody>
      </p:sp>
    </p:spTree>
    <p:extLst>
      <p:ext uri="{BB962C8B-B14F-4D97-AF65-F5344CB8AC3E}">
        <p14:creationId xmlns:p14="http://schemas.microsoft.com/office/powerpoint/2010/main" val="6228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Danke</a:t>
            </a:r>
            <a:r>
              <a:rPr lang="en-US" dirty="0"/>
              <a:t>!</a:t>
            </a:r>
          </a:p>
        </p:txBody>
      </p:sp>
      <p:sp>
        <p:nvSpPr>
          <p:cNvPr id="3" name="Title 1">
            <a:extLst>
              <a:ext uri="{FF2B5EF4-FFF2-40B4-BE49-F238E27FC236}">
                <a16:creationId xmlns:a16="http://schemas.microsoft.com/office/drawing/2014/main" id="{3722A284-C7DB-43D2-8944-9941F600A021}"/>
              </a:ext>
            </a:extLst>
          </p:cNvPr>
          <p:cNvSpPr txBox="1">
            <a:spLocks/>
          </p:cNvSpPr>
          <p:nvPr/>
        </p:nvSpPr>
        <p:spPr>
          <a:xfrm>
            <a:off x="249791" y="5021262"/>
            <a:ext cx="11887200" cy="1181862"/>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r"/>
            <a:r>
              <a:rPr lang="en-US" dirty="0" err="1"/>
              <a:t>Fragen</a:t>
            </a:r>
            <a:r>
              <a:rPr lang="en-US" dirty="0"/>
              <a:t>?</a:t>
            </a:r>
          </a:p>
        </p:txBody>
      </p:sp>
    </p:spTree>
    <p:extLst>
      <p:ext uri="{BB962C8B-B14F-4D97-AF65-F5344CB8AC3E}">
        <p14:creationId xmlns:p14="http://schemas.microsoft.com/office/powerpoint/2010/main" val="22650128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IaaS, PaaS </a:t>
            </a:r>
            <a:r>
              <a:rPr lang="en-US" dirty="0" err="1"/>
              <a:t>oder</a:t>
            </a:r>
            <a:r>
              <a:rPr lang="en-US" dirty="0"/>
              <a:t> SaaS?</a:t>
            </a:r>
          </a:p>
        </p:txBody>
      </p:sp>
    </p:spTree>
    <p:extLst>
      <p:ext uri="{BB962C8B-B14F-4D97-AF65-F5344CB8AC3E}">
        <p14:creationId xmlns:p14="http://schemas.microsoft.com/office/powerpoint/2010/main" val="30624475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2" name="Rectangle 61"/>
          <p:cNvSpPr/>
          <p:nvPr/>
        </p:nvSpPr>
        <p:spPr bwMode="auto">
          <a:xfrm>
            <a:off x="3384" y="6497503"/>
            <a:ext cx="12429709" cy="49652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pPr>
            <a:endParaRPr lang="en-US" sz="1836" dirty="0" err="1">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vert="horz" wrap="square" lIns="391637" tIns="155368" rIns="54379" bIns="54379" rtlCol="0" anchor="ctr">
            <a:noAutofit/>
          </a:bodyPr>
          <a:lstStyle/>
          <a:p>
            <a:r>
              <a:rPr lang="en-US" sz="4080" dirty="0"/>
              <a:t>Microsoft Azure – Eine </a:t>
            </a:r>
            <a:r>
              <a:rPr lang="en-US" sz="4080" dirty="0" err="1"/>
              <a:t>solide</a:t>
            </a:r>
            <a:r>
              <a:rPr lang="en-US" sz="4080" dirty="0"/>
              <a:t> </a:t>
            </a:r>
            <a:r>
              <a:rPr lang="en-US" sz="4080" dirty="0" err="1"/>
              <a:t>Plattform</a:t>
            </a:r>
            <a:endParaRPr lang="en-US" sz="4080" dirty="0"/>
          </a:p>
        </p:txBody>
      </p:sp>
      <p:sp>
        <p:nvSpPr>
          <p:cNvPr id="22" name="Rectangle 21"/>
          <p:cNvSpPr/>
          <p:nvPr/>
        </p:nvSpPr>
        <p:spPr bwMode="auto">
          <a:xfrm>
            <a:off x="708118" y="2813157"/>
            <a:ext cx="2559593" cy="1279797"/>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639898" rIns="182802" bIns="34279" rtlCol="0" anchor="t" anchorCtr="0"/>
          <a:lstStyle/>
          <a:p>
            <a:pPr defTabSz="931869"/>
            <a:r>
              <a:rPr lang="en-US" sz="1398" dirty="0">
                <a:gradFill>
                  <a:gsLst>
                    <a:gs pos="0">
                      <a:srgbClr val="FFFFFF"/>
                    </a:gs>
                    <a:gs pos="100000">
                      <a:srgbClr val="FFFFFF"/>
                    </a:gs>
                  </a:gsLst>
                  <a:lin ang="5400000" scaled="0"/>
                </a:gradFill>
                <a:ea typeface="Segoe UI" pitchFamily="34" charset="0"/>
                <a:cs typeface="Segoe UI" pitchFamily="34" charset="0"/>
              </a:rPr>
              <a:t>Über 250 Mio. </a:t>
            </a:r>
            <a:r>
              <a:rPr lang="en-US" sz="1398" dirty="0" err="1">
                <a:gradFill>
                  <a:gsLst>
                    <a:gs pos="0">
                      <a:srgbClr val="FFFFFF"/>
                    </a:gs>
                    <a:gs pos="100000">
                      <a:srgbClr val="FFFFFF"/>
                    </a:gs>
                  </a:gsLst>
                  <a:lin ang="5400000" scaled="0"/>
                </a:gradFill>
                <a:ea typeface="Segoe UI" pitchFamily="34" charset="0"/>
                <a:cs typeface="Segoe UI" pitchFamily="34" charset="0"/>
              </a:rPr>
              <a:t>Benutzer</a:t>
            </a:r>
            <a:endParaRPr lang="en-US" sz="1398"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3360738" y="4181703"/>
            <a:ext cx="2559593" cy="1279797"/>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639898" rIns="182802" bIns="34279" rtlCol="0" anchor="t" anchorCtr="0"/>
          <a:lstStyle/>
          <a:p>
            <a:pPr defTabSz="932114" fontAlgn="base">
              <a:lnSpc>
                <a:spcPct val="90000"/>
              </a:lnSpc>
              <a:spcBef>
                <a:spcPct val="0"/>
              </a:spcBef>
              <a:spcAft>
                <a:spcPts val="600"/>
              </a:spcAft>
            </a:pPr>
            <a:br>
              <a:rPr lang="en-US" sz="1099" dirty="0">
                <a:solidFill>
                  <a:schemeClr val="bg1"/>
                </a:solidFill>
                <a:ea typeface="Segoe UI" pitchFamily="34" charset="0"/>
                <a:cs typeface="Segoe UI" pitchFamily="34" charset="0"/>
              </a:rPr>
            </a:br>
            <a:r>
              <a:rPr lang="en-US" sz="1398" dirty="0">
                <a:solidFill>
                  <a:schemeClr val="bg1"/>
                </a:solidFill>
                <a:ea typeface="Segoe UI" pitchFamily="34" charset="0"/>
                <a:cs typeface="Segoe UI" pitchFamily="34" charset="0"/>
              </a:rPr>
              <a:t>Über 3.5 Mio. </a:t>
            </a:r>
            <a:r>
              <a:rPr lang="en-US" sz="1398" dirty="0" err="1">
                <a:solidFill>
                  <a:schemeClr val="bg1"/>
                </a:solidFill>
                <a:ea typeface="Segoe UI" pitchFamily="34" charset="0"/>
                <a:cs typeface="Segoe UI" pitchFamily="34" charset="0"/>
              </a:rPr>
              <a:t>Bentuzer</a:t>
            </a:r>
            <a:r>
              <a:rPr lang="en-US" sz="1398" dirty="0">
                <a:solidFill>
                  <a:schemeClr val="bg1"/>
                </a:solidFill>
                <a:ea typeface="Segoe UI" pitchFamily="34" charset="0"/>
                <a:cs typeface="Segoe UI" pitchFamily="34" charset="0"/>
              </a:rPr>
              <a:t> von Dynamics CRM</a:t>
            </a:r>
          </a:p>
        </p:txBody>
      </p:sp>
      <p:sp>
        <p:nvSpPr>
          <p:cNvPr id="26" name="Rectangle 25"/>
          <p:cNvSpPr/>
          <p:nvPr/>
        </p:nvSpPr>
        <p:spPr bwMode="auto">
          <a:xfrm>
            <a:off x="8760848" y="2811323"/>
            <a:ext cx="2559593" cy="1279797"/>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548484" rIns="182802" bIns="34279" rtlCol="0" anchor="t" anchorCtr="0"/>
          <a:lstStyle/>
          <a:p>
            <a:pPr defTabSz="931869"/>
            <a:endParaRPr lang="en-US" sz="1398" dirty="0">
              <a:gradFill>
                <a:gsLst>
                  <a:gs pos="0">
                    <a:srgbClr val="FFFFFF"/>
                  </a:gs>
                  <a:gs pos="100000">
                    <a:srgbClr val="FFFFFF"/>
                  </a:gs>
                </a:gsLst>
                <a:lin ang="5400000" scaled="0"/>
              </a:gradFill>
              <a:ea typeface="Segoe UI" pitchFamily="34" charset="0"/>
              <a:cs typeface="Segoe UI" pitchFamily="34" charset="0"/>
            </a:endParaRPr>
          </a:p>
          <a:p>
            <a:pPr defTabSz="931869"/>
            <a:r>
              <a:rPr lang="en-US" sz="1398" dirty="0">
                <a:gradFill>
                  <a:gsLst>
                    <a:gs pos="0">
                      <a:srgbClr val="FFFFFF"/>
                    </a:gs>
                    <a:gs pos="100000">
                      <a:srgbClr val="FFFFFF"/>
                    </a:gs>
                  </a:gsLst>
                  <a:lin ang="5400000" scaled="0"/>
                </a:gradFill>
                <a:ea typeface="Segoe UI" pitchFamily="34" charset="0"/>
                <a:cs typeface="Segoe UI" pitchFamily="34" charset="0"/>
              </a:rPr>
              <a:t>48 Mio. </a:t>
            </a:r>
            <a:r>
              <a:rPr lang="en-US" sz="1398" dirty="0" err="1">
                <a:gradFill>
                  <a:gsLst>
                    <a:gs pos="0">
                      <a:srgbClr val="FFFFFF"/>
                    </a:gs>
                    <a:gs pos="100000">
                      <a:srgbClr val="FFFFFF"/>
                    </a:gs>
                  </a:gsLst>
                  <a:lin ang="5400000" scaled="0"/>
                </a:gradFill>
                <a:ea typeface="Segoe UI" pitchFamily="34" charset="0"/>
                <a:cs typeface="Segoe UI" pitchFamily="34" charset="0"/>
              </a:rPr>
              <a:t>Benutzer</a:t>
            </a:r>
            <a:r>
              <a:rPr lang="en-US" sz="1398" dirty="0">
                <a:gradFill>
                  <a:gsLst>
                    <a:gs pos="0">
                      <a:srgbClr val="FFFFFF"/>
                    </a:gs>
                    <a:gs pos="100000">
                      <a:srgbClr val="FFFFFF"/>
                    </a:gs>
                  </a:gsLst>
                  <a:lin ang="5400000" scaled="0"/>
                </a:gradFill>
                <a:ea typeface="Segoe UI" pitchFamily="34" charset="0"/>
                <a:cs typeface="Segoe UI" pitchFamily="34" charset="0"/>
              </a:rPr>
              <a:t> in 41 Länder</a:t>
            </a:r>
          </a:p>
        </p:txBody>
      </p:sp>
      <p:grpSp>
        <p:nvGrpSpPr>
          <p:cNvPr id="28" name="Group 27"/>
          <p:cNvGrpSpPr/>
          <p:nvPr/>
        </p:nvGrpSpPr>
        <p:grpSpPr>
          <a:xfrm>
            <a:off x="6057940" y="5550249"/>
            <a:ext cx="2559593" cy="1299338"/>
            <a:chOff x="9321613" y="1940384"/>
            <a:chExt cx="2147776" cy="2180571"/>
          </a:xfrm>
        </p:grpSpPr>
        <p:sp>
          <p:nvSpPr>
            <p:cNvPr id="31" name="Rectangle 30"/>
            <p:cNvSpPr/>
            <p:nvPr/>
          </p:nvSpPr>
          <p:spPr bwMode="auto">
            <a:xfrm>
              <a:off x="9321613" y="1973179"/>
              <a:ext cx="2147776" cy="2147776"/>
            </a:xfrm>
            <a:prstGeom prst="rect">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639898" rIns="182802" bIns="34279" rtlCol="0" anchor="t" anchorCtr="0"/>
            <a:lstStyle/>
            <a:p>
              <a:pPr defTabSz="931935" fontAlgn="base">
                <a:spcBef>
                  <a:spcPct val="0"/>
                </a:spcBef>
                <a:spcAft>
                  <a:spcPct val="0"/>
                </a:spcAft>
              </a:pPr>
              <a:r>
                <a:rPr lang="en-US" sz="1398" dirty="0">
                  <a:solidFill>
                    <a:srgbClr val="FFFFFF"/>
                  </a:solidFill>
                </a:rPr>
                <a:t>Fast 50 Mio. </a:t>
              </a:r>
              <a:r>
                <a:rPr lang="en-US" sz="1398" dirty="0" err="1">
                  <a:solidFill>
                    <a:srgbClr val="FFFFFF"/>
                  </a:solidFill>
                </a:rPr>
                <a:t>Benutzer</a:t>
              </a:r>
              <a:endParaRPr lang="en-US" sz="1398" kern="6000" dirty="0">
                <a:solidFill>
                  <a:srgbClr val="FFFFFF"/>
                </a:solidFill>
                <a:cs typeface="Segoe UI Light" panose="020B0502040204020203" pitchFamily="34" charset="0"/>
              </a:endParaRPr>
            </a:p>
          </p:txBody>
        </p:sp>
        <p:pic>
          <p:nvPicPr>
            <p:cNvPr id="32" name="Picture 31"/>
            <p:cNvPicPr>
              <a:picLocks noChangeAspect="1"/>
            </p:cNvPicPr>
            <p:nvPr/>
          </p:nvPicPr>
          <p:blipFill>
            <a:blip r:embed="rId3" cstate="print">
              <a:lum bright="100000"/>
              <a:extLst>
                <a:ext uri="{28A0092B-C50C-407E-A947-70E740481C1C}">
                  <a14:useLocalDpi xmlns:a14="http://schemas.microsoft.com/office/drawing/2010/main" val="0"/>
                </a:ext>
              </a:extLst>
            </a:blip>
            <a:stretch>
              <a:fillRect/>
            </a:stretch>
          </p:blipFill>
          <p:spPr>
            <a:xfrm>
              <a:off x="9399577" y="1940384"/>
              <a:ext cx="1576701" cy="1100515"/>
            </a:xfrm>
            <a:prstGeom prst="rect">
              <a:avLst/>
            </a:prstGeom>
          </p:spPr>
        </p:pic>
      </p:grpSp>
      <p:grpSp>
        <p:nvGrpSpPr>
          <p:cNvPr id="33" name="Group 32"/>
          <p:cNvGrpSpPr/>
          <p:nvPr/>
        </p:nvGrpSpPr>
        <p:grpSpPr>
          <a:xfrm>
            <a:off x="3367072" y="2813157"/>
            <a:ext cx="2559593" cy="1279797"/>
            <a:chOff x="9321613" y="4246987"/>
            <a:chExt cx="2147776" cy="2147776"/>
          </a:xfrm>
          <a:solidFill>
            <a:srgbClr val="FF8B00"/>
          </a:solidFill>
        </p:grpSpPr>
        <p:sp>
          <p:nvSpPr>
            <p:cNvPr id="34" name="Rectangle 33"/>
            <p:cNvSpPr/>
            <p:nvPr/>
          </p:nvSpPr>
          <p:spPr bwMode="auto">
            <a:xfrm>
              <a:off x="9321613" y="4246987"/>
              <a:ext cx="2147776" cy="2147776"/>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822610" rIns="182802" bIns="34279" rtlCol="0" anchor="t" anchorCtr="0"/>
            <a:lstStyle/>
            <a:p>
              <a:pPr defTabSz="931869"/>
              <a:r>
                <a:rPr lang="en-US" sz="1398" dirty="0">
                  <a:gradFill>
                    <a:gsLst>
                      <a:gs pos="0">
                        <a:srgbClr val="FFFFFF"/>
                      </a:gs>
                      <a:gs pos="100000">
                        <a:srgbClr val="FFFFFF"/>
                      </a:gs>
                    </a:gsLst>
                    <a:lin ang="5400000" scaled="0"/>
                  </a:gradFill>
                  <a:ea typeface="Segoe UI" pitchFamily="34" charset="0"/>
                  <a:cs typeface="Segoe UI" pitchFamily="34" charset="0"/>
                </a:rPr>
                <a:t>1.5 </a:t>
              </a:r>
              <a:r>
                <a:rPr lang="en-US" sz="1398" dirty="0" err="1">
                  <a:gradFill>
                    <a:gsLst>
                      <a:gs pos="0">
                        <a:srgbClr val="FFFFFF"/>
                      </a:gs>
                      <a:gs pos="100000">
                        <a:srgbClr val="FFFFFF"/>
                      </a:gs>
                    </a:gsLst>
                    <a:lin ang="5400000" scaled="0"/>
                  </a:gradFill>
                  <a:ea typeface="Segoe UI" pitchFamily="34" charset="0"/>
                  <a:cs typeface="Segoe UI" pitchFamily="34" charset="0"/>
                </a:rPr>
                <a:t>Mrd</a:t>
              </a:r>
              <a:r>
                <a:rPr lang="en-US" sz="1398" dirty="0">
                  <a:gradFill>
                    <a:gsLst>
                      <a:gs pos="0">
                        <a:srgbClr val="FFFFFF"/>
                      </a:gs>
                      <a:gs pos="100000">
                        <a:srgbClr val="FFFFFF"/>
                      </a:gs>
                    </a:gsLst>
                    <a:lin ang="5400000" scaled="0"/>
                  </a:gradFill>
                  <a:ea typeface="Segoe UI" pitchFamily="34" charset="0"/>
                  <a:cs typeface="Segoe UI" pitchFamily="34" charset="0"/>
                </a:rPr>
                <a:t>. Halo </a:t>
              </a:r>
              <a:r>
                <a:rPr lang="en-US" sz="1398" dirty="0" err="1">
                  <a:gradFill>
                    <a:gsLst>
                      <a:gs pos="0">
                        <a:srgbClr val="FFFFFF"/>
                      </a:gs>
                      <a:gs pos="100000">
                        <a:srgbClr val="FFFFFF"/>
                      </a:gs>
                    </a:gsLst>
                    <a:lin ang="5400000" scaled="0"/>
                  </a:gradFill>
                  <a:ea typeface="Segoe UI" pitchFamily="34" charset="0"/>
                  <a:cs typeface="Segoe UI" pitchFamily="34" charset="0"/>
                </a:rPr>
                <a:t>Spiele</a:t>
              </a:r>
              <a:endParaRPr lang="en-US" sz="1398" dirty="0">
                <a:gradFill>
                  <a:gsLst>
                    <a:gs pos="0">
                      <a:srgbClr val="FFFFFF"/>
                    </a:gs>
                    <a:gs pos="100000">
                      <a:srgbClr val="FFFFFF"/>
                    </a:gs>
                  </a:gsLst>
                  <a:lin ang="5400000" scaled="0"/>
                </a:gradFill>
                <a:ea typeface="Segoe UI" pitchFamily="34" charset="0"/>
                <a:cs typeface="Segoe UI" pitchFamily="34" charset="0"/>
              </a:endParaRPr>
            </a:p>
            <a:p>
              <a:pPr defTabSz="931869"/>
              <a:endParaRPr lang="en-US" sz="1398" dirty="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5"/>
            <p:cNvPicPr>
              <a:picLocks noChangeAspect="1" noChangeArrowheads="1"/>
            </p:cNvPicPr>
            <p:nvPr/>
          </p:nvPicPr>
          <p:blipFill>
            <a:blip r:embed="rId4"/>
            <a:srcRect/>
            <a:stretch>
              <a:fillRect/>
            </a:stretch>
          </p:blipFill>
          <p:spPr bwMode="black">
            <a:xfrm>
              <a:off x="9587562" y="4720373"/>
              <a:ext cx="1606236" cy="436020"/>
            </a:xfrm>
            <a:prstGeom prst="rect">
              <a:avLst/>
            </a:prstGeom>
            <a:noFill/>
            <a:ln w="9525">
              <a:noFill/>
              <a:miter lim="800000"/>
              <a:headEnd/>
              <a:tailEnd/>
            </a:ln>
            <a:effectLst/>
          </p:spPr>
        </p:pic>
      </p:grpSp>
      <p:sp>
        <p:nvSpPr>
          <p:cNvPr id="38" name="Rectangle 37"/>
          <p:cNvSpPr/>
          <p:nvPr/>
        </p:nvSpPr>
        <p:spPr bwMode="auto">
          <a:xfrm>
            <a:off x="8760848" y="5560020"/>
            <a:ext cx="2559593" cy="1279797"/>
          </a:xfrm>
          <a:prstGeom prst="rect">
            <a:avLst/>
          </a:prstGeom>
          <a:solidFill>
            <a:srgbClr val="00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548484" rIns="182802" bIns="34279" rtlCol="0" anchor="t" anchorCtr="0"/>
          <a:lstStyle/>
          <a:p>
            <a:pPr defTabSz="932114" fontAlgn="base">
              <a:lnSpc>
                <a:spcPct val="90000"/>
              </a:lnSpc>
              <a:spcBef>
                <a:spcPct val="0"/>
              </a:spcBef>
              <a:spcAft>
                <a:spcPts val="600"/>
              </a:spcAft>
            </a:pPr>
            <a:r>
              <a:rPr lang="en-US" sz="1398" dirty="0">
                <a:gradFill>
                  <a:gsLst>
                    <a:gs pos="0">
                      <a:srgbClr val="FFFFFF"/>
                    </a:gs>
                    <a:gs pos="100000">
                      <a:srgbClr val="FFFFFF"/>
                    </a:gs>
                  </a:gsLst>
                  <a:lin ang="5400000" scaled="0"/>
                </a:gradFill>
                <a:ea typeface="Segoe UI" pitchFamily="34" charset="0"/>
                <a:cs typeface="Segoe UI" pitchFamily="34" charset="0"/>
              </a:rPr>
              <a:t>Xbox </a:t>
            </a:r>
            <a:r>
              <a:rPr lang="en-US" sz="1398" dirty="0" err="1">
                <a:gradFill>
                  <a:gsLst>
                    <a:gs pos="0">
                      <a:srgbClr val="FFFFFF"/>
                    </a:gs>
                    <a:gs pos="100000">
                      <a:srgbClr val="FFFFFF"/>
                    </a:gs>
                  </a:gsLst>
                  <a:lin ang="5400000" scaled="0"/>
                </a:gradFill>
                <a:ea typeface="Segoe UI" pitchFamily="34" charset="0"/>
                <a:cs typeface="Segoe UI" pitchFamily="34" charset="0"/>
              </a:rPr>
              <a:t>lieferte</a:t>
            </a:r>
            <a:r>
              <a:rPr lang="en-US" sz="1398" dirty="0">
                <a:gradFill>
                  <a:gsLst>
                    <a:gs pos="0">
                      <a:srgbClr val="FFFFFF"/>
                    </a:gs>
                    <a:gs pos="100000">
                      <a:srgbClr val="FFFFFF"/>
                    </a:gs>
                  </a:gsLst>
                  <a:lin ang="5400000" scaled="0"/>
                </a:gradFill>
                <a:ea typeface="Segoe UI" pitchFamily="34" charset="0"/>
                <a:cs typeface="Segoe UI" pitchFamily="34" charset="0"/>
              </a:rPr>
              <a:t> 740 Mio. </a:t>
            </a:r>
            <a:r>
              <a:rPr lang="en-US" sz="1398" dirty="0" err="1">
                <a:gradFill>
                  <a:gsLst>
                    <a:gs pos="0">
                      <a:srgbClr val="FFFFFF"/>
                    </a:gs>
                    <a:gs pos="100000">
                      <a:srgbClr val="FFFFFF"/>
                    </a:gs>
                  </a:gsLst>
                  <a:lin ang="5400000" scaled="0"/>
                </a:gradFill>
                <a:ea typeface="Segoe UI" pitchFamily="34" charset="0"/>
                <a:cs typeface="Segoe UI" pitchFamily="34" charset="0"/>
              </a:rPr>
              <a:t>Unterhaltungsstunden</a:t>
            </a:r>
            <a:endParaRPr lang="en-US" sz="1398"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8760848" y="1425066"/>
            <a:ext cx="2562066" cy="1279797"/>
          </a:xfrm>
          <a:prstGeom prst="rect">
            <a:avLst/>
          </a:prstGeom>
          <a:solidFill>
            <a:srgbClr val="0094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639898" rIns="182802" bIns="34279" rtlCol="0" anchor="t" anchorCtr="0"/>
          <a:lstStyle/>
          <a:p>
            <a:pPr defTabSz="932114" fontAlgn="base">
              <a:lnSpc>
                <a:spcPct val="90000"/>
              </a:lnSpc>
              <a:spcBef>
                <a:spcPct val="0"/>
              </a:spcBef>
              <a:spcAft>
                <a:spcPts val="600"/>
              </a:spcAft>
            </a:pPr>
            <a:r>
              <a:rPr lang="en-US" sz="1398" dirty="0">
                <a:gradFill>
                  <a:gsLst>
                    <a:gs pos="0">
                      <a:srgbClr val="FFFFFF"/>
                    </a:gs>
                    <a:gs pos="100000">
                      <a:srgbClr val="FFFFFF"/>
                    </a:gs>
                  </a:gsLst>
                  <a:lin ang="5400000" scaled="0"/>
                </a:gradFill>
                <a:ea typeface="Segoe UI" pitchFamily="34" charset="0"/>
                <a:cs typeface="Segoe UI" pitchFamily="34" charset="0"/>
              </a:rPr>
              <a:t>Skype </a:t>
            </a:r>
            <a:r>
              <a:rPr lang="en-US" sz="1398" dirty="0" err="1">
                <a:gradFill>
                  <a:gsLst>
                    <a:gs pos="0">
                      <a:srgbClr val="FFFFFF"/>
                    </a:gs>
                    <a:gs pos="100000">
                      <a:srgbClr val="FFFFFF"/>
                    </a:gs>
                  </a:gsLst>
                  <a:lin ang="5400000" scaled="0"/>
                </a:gradFill>
                <a:ea typeface="Segoe UI" pitchFamily="34" charset="0"/>
                <a:cs typeface="Segoe UI" pitchFamily="34" charset="0"/>
              </a:rPr>
              <a:t>Benutzer</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verbrauchen</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bis</a:t>
            </a:r>
            <a:r>
              <a:rPr lang="en-US" sz="1398" dirty="0">
                <a:gradFill>
                  <a:gsLst>
                    <a:gs pos="0">
                      <a:srgbClr val="FFFFFF"/>
                    </a:gs>
                    <a:gs pos="100000">
                      <a:srgbClr val="FFFFFF"/>
                    </a:gs>
                  </a:gsLst>
                  <a:lin ang="5400000" scaled="0"/>
                </a:gradFill>
                <a:ea typeface="Segoe UI" pitchFamily="34" charset="0"/>
                <a:cs typeface="Segoe UI" pitchFamily="34" charset="0"/>
              </a:rPr>
              <a:t> 2 </a:t>
            </a:r>
            <a:r>
              <a:rPr lang="en-US" sz="1398" dirty="0" err="1">
                <a:gradFill>
                  <a:gsLst>
                    <a:gs pos="0">
                      <a:srgbClr val="FFFFFF"/>
                    </a:gs>
                    <a:gs pos="100000">
                      <a:srgbClr val="FFFFFF"/>
                    </a:gs>
                  </a:gsLst>
                  <a:lin ang="5400000" scaled="0"/>
                </a:gradFill>
                <a:ea typeface="Segoe UI" pitchFamily="34" charset="0"/>
                <a:cs typeface="Segoe UI" pitchFamily="34" charset="0"/>
              </a:rPr>
              <a:t>Mrd</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Minuten</a:t>
            </a:r>
            <a:r>
              <a:rPr lang="en-US" sz="1398" dirty="0">
                <a:gradFill>
                  <a:gsLst>
                    <a:gs pos="0">
                      <a:srgbClr val="FFFFFF"/>
                    </a:gs>
                    <a:gs pos="100000">
                      <a:srgbClr val="FFFFFF"/>
                    </a:gs>
                  </a:gsLst>
                  <a:lin ang="5400000" scaled="0"/>
                </a:gradFill>
                <a:ea typeface="Segoe UI" pitchFamily="34" charset="0"/>
                <a:cs typeface="Segoe UI" pitchFamily="34" charset="0"/>
              </a:rPr>
              <a:t> am Tag </a:t>
            </a:r>
            <a:r>
              <a:rPr lang="en-US" sz="1398" dirty="0" err="1">
                <a:gradFill>
                  <a:gsLst>
                    <a:gs pos="0">
                      <a:srgbClr val="FFFFFF"/>
                    </a:gs>
                    <a:gs pos="100000">
                      <a:srgbClr val="FFFFFF"/>
                    </a:gs>
                  </a:gsLst>
                  <a:lin ang="5400000" scaled="0"/>
                </a:gradFill>
                <a:ea typeface="Segoe UI" pitchFamily="34" charset="0"/>
                <a:cs typeface="Segoe UI" pitchFamily="34" charset="0"/>
              </a:rPr>
              <a:t>damit</a:t>
            </a:r>
            <a:endParaRPr lang="en-US" sz="1398"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708118" y="1425066"/>
            <a:ext cx="2559593" cy="1279797"/>
          </a:xfrm>
          <a:prstGeom prst="rect">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731312" rIns="182802" bIns="34279" rtlCol="0" anchor="t" anchorCtr="0"/>
          <a:lstStyle/>
          <a:p>
            <a:pPr defTabSz="932114" fontAlgn="base">
              <a:lnSpc>
                <a:spcPct val="90000"/>
              </a:lnSpc>
              <a:spcBef>
                <a:spcPct val="0"/>
              </a:spcBef>
              <a:spcAft>
                <a:spcPct val="0"/>
              </a:spcAft>
            </a:pPr>
            <a:r>
              <a:rPr lang="en-US" sz="1398" dirty="0">
                <a:gradFill>
                  <a:gsLst>
                    <a:gs pos="0">
                      <a:srgbClr val="FFFFFF"/>
                    </a:gs>
                    <a:gs pos="100000">
                      <a:srgbClr val="FFFFFF"/>
                    </a:gs>
                  </a:gsLst>
                  <a:lin ang="5400000" scaled="0"/>
                </a:gradFill>
                <a:ea typeface="Segoe UI" pitchFamily="34" charset="0"/>
                <a:cs typeface="Segoe UI" pitchFamily="34" charset="0"/>
              </a:rPr>
              <a:t>18.2% </a:t>
            </a:r>
            <a:r>
              <a:rPr lang="en-US" sz="1398" dirty="0" err="1">
                <a:gradFill>
                  <a:gsLst>
                    <a:gs pos="0">
                      <a:srgbClr val="FFFFFF"/>
                    </a:gs>
                    <a:gs pos="100000">
                      <a:srgbClr val="FFFFFF"/>
                    </a:gs>
                  </a:gsLst>
                  <a:lin ang="5400000" scaled="0"/>
                </a:gradFill>
                <a:ea typeface="Segoe UI" pitchFamily="34" charset="0"/>
                <a:cs typeface="Segoe UI" pitchFamily="34" charset="0"/>
              </a:rPr>
              <a:t>Marktanteil</a:t>
            </a:r>
            <a:r>
              <a:rPr lang="en-US" sz="1398" dirty="0">
                <a:gradFill>
                  <a:gsLst>
                    <a:gs pos="0">
                      <a:srgbClr val="FFFFFF"/>
                    </a:gs>
                    <a:gs pos="100000">
                      <a:srgbClr val="FFFFFF"/>
                    </a:gs>
                  </a:gsLst>
                  <a:lin ang="5400000" scaled="0"/>
                </a:gradFill>
                <a:ea typeface="Segoe UI" pitchFamily="34" charset="0"/>
                <a:cs typeface="Segoe UI" pitchFamily="34" charset="0"/>
              </a:rPr>
              <a:t> in US</a:t>
            </a:r>
          </a:p>
        </p:txBody>
      </p:sp>
      <p:sp>
        <p:nvSpPr>
          <p:cNvPr id="41" name="Rectangle 40"/>
          <p:cNvSpPr/>
          <p:nvPr/>
        </p:nvSpPr>
        <p:spPr bwMode="auto">
          <a:xfrm>
            <a:off x="10062849" y="4181703"/>
            <a:ext cx="1257593" cy="1279797"/>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548484" rIns="182802" bIns="34279" rtlCol="0" anchor="t" anchorCtr="0"/>
          <a:lstStyle/>
          <a:p>
            <a:pPr defTabSz="931869"/>
            <a:r>
              <a:rPr lang="en-US" sz="1398" dirty="0">
                <a:gradFill>
                  <a:gsLst>
                    <a:gs pos="0">
                      <a:srgbClr val="FFFFFF"/>
                    </a:gs>
                    <a:gs pos="100000">
                      <a:srgbClr val="FFFFFF"/>
                    </a:gs>
                  </a:gsLst>
                  <a:lin ang="5400000" scaled="0"/>
                </a:gradFill>
                <a:ea typeface="Segoe UI" pitchFamily="34" charset="0"/>
                <a:cs typeface="Segoe UI" pitchFamily="34" charset="0"/>
              </a:rPr>
              <a:t>11 </a:t>
            </a:r>
            <a:r>
              <a:rPr lang="en-US" sz="1398" dirty="0" err="1">
                <a:gradFill>
                  <a:gsLst>
                    <a:gs pos="0">
                      <a:srgbClr val="FFFFFF"/>
                    </a:gs>
                    <a:gs pos="100000">
                      <a:srgbClr val="FFFFFF"/>
                    </a:gs>
                  </a:gsLst>
                  <a:lin ang="5400000" scaled="0"/>
                </a:gradFill>
                <a:ea typeface="Segoe UI" pitchFamily="34" charset="0"/>
                <a:cs typeface="Segoe UI" pitchFamily="34" charset="0"/>
              </a:rPr>
              <a:t>Mrd</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Bilder</a:t>
            </a:r>
            <a:endParaRPr lang="en-US" sz="1398"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708118" y="5560020"/>
            <a:ext cx="2559593" cy="1279797"/>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274242" rIns="182802" bIns="34279" rtlCol="0" anchor="t" anchorCtr="0"/>
          <a:lstStyle/>
          <a:p>
            <a:pPr defTabSz="932114" fontAlgn="base">
              <a:lnSpc>
                <a:spcPct val="90000"/>
              </a:lnSpc>
              <a:spcBef>
                <a:spcPct val="0"/>
              </a:spcBef>
              <a:spcAft>
                <a:spcPct val="0"/>
              </a:spcAft>
            </a:pPr>
            <a:r>
              <a:rPr lang="en-US" sz="1398" dirty="0">
                <a:gradFill>
                  <a:gsLst>
                    <a:gs pos="0">
                      <a:srgbClr val="FFFFFF"/>
                    </a:gs>
                    <a:gs pos="100000">
                      <a:srgbClr val="FFFFFF"/>
                    </a:gs>
                  </a:gsLst>
                  <a:lin ang="5400000" scaled="0"/>
                </a:gradFill>
                <a:ea typeface="Segoe UI" pitchFamily="34" charset="0"/>
                <a:cs typeface="Segoe UI" pitchFamily="34" charset="0"/>
              </a:rPr>
              <a:t>Outlook.com hat über 400 Mio. </a:t>
            </a:r>
            <a:r>
              <a:rPr lang="en-US" sz="1398" dirty="0" err="1">
                <a:gradFill>
                  <a:gsLst>
                    <a:gs pos="0">
                      <a:srgbClr val="FFFFFF"/>
                    </a:gs>
                    <a:gs pos="100000">
                      <a:srgbClr val="FFFFFF"/>
                    </a:gs>
                  </a:gsLst>
                  <a:lin ang="5400000" scaled="0"/>
                </a:gradFill>
                <a:ea typeface="Segoe UI" pitchFamily="34" charset="0"/>
                <a:cs typeface="Segoe UI" pitchFamily="34" charset="0"/>
              </a:rPr>
              <a:t>aktive</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Benutzer</a:t>
            </a:r>
            <a:r>
              <a:rPr lang="en-US" sz="1398" dirty="0">
                <a:gradFill>
                  <a:gsLst>
                    <a:gs pos="0">
                      <a:srgbClr val="FFFFFF"/>
                    </a:gs>
                    <a:gs pos="100000">
                      <a:srgbClr val="FFFFFF"/>
                    </a:gs>
                  </a:gsLst>
                  <a:lin ang="5400000" scaled="0"/>
                </a:gradFill>
                <a:ea typeface="Segoe UI" pitchFamily="34" charset="0"/>
                <a:cs typeface="Segoe UI" pitchFamily="34" charset="0"/>
              </a:rPr>
              <a:t> und </a:t>
            </a:r>
            <a:r>
              <a:rPr lang="en-US" sz="1398" dirty="0" err="1">
                <a:gradFill>
                  <a:gsLst>
                    <a:gs pos="0">
                      <a:srgbClr val="FFFFFF"/>
                    </a:gs>
                    <a:gs pos="100000">
                      <a:srgbClr val="FFFFFF"/>
                    </a:gs>
                  </a:gsLst>
                  <a:lin ang="5400000" scaled="0"/>
                </a:gradFill>
                <a:ea typeface="Segoe UI" pitchFamily="34" charset="0"/>
                <a:cs typeface="Segoe UI" pitchFamily="34" charset="0"/>
              </a:rPr>
              <a:t>ist</a:t>
            </a:r>
            <a:r>
              <a:rPr lang="en-US" sz="1398" dirty="0">
                <a:gradFill>
                  <a:gsLst>
                    <a:gs pos="0">
                      <a:srgbClr val="FFFFFF"/>
                    </a:gs>
                    <a:gs pos="100000">
                      <a:srgbClr val="FFFFFF"/>
                    </a:gs>
                  </a:gsLst>
                  <a:lin ang="5400000" scaled="0"/>
                </a:gradFill>
                <a:ea typeface="Segoe UI" pitchFamily="34" charset="0"/>
                <a:cs typeface="Segoe UI" pitchFamily="34" charset="0"/>
              </a:rPr>
              <a:t> der </a:t>
            </a:r>
            <a:r>
              <a:rPr lang="en-US" sz="1398" dirty="0" err="1">
                <a:gradFill>
                  <a:gsLst>
                    <a:gs pos="0">
                      <a:srgbClr val="FFFFFF"/>
                    </a:gs>
                    <a:gs pos="100000">
                      <a:srgbClr val="FFFFFF"/>
                    </a:gs>
                  </a:gsLst>
                  <a:lin ang="5400000" scaled="0"/>
                </a:gradFill>
                <a:ea typeface="Segoe UI" pitchFamily="34" charset="0"/>
                <a:cs typeface="Segoe UI" pitchFamily="34" charset="0"/>
              </a:rPr>
              <a:t>schnellst</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wachsende</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Emaildienst</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weltweit</a:t>
            </a:r>
            <a:endParaRPr lang="en-US" sz="1398" dirty="0">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42"/>
          <p:cNvPicPr>
            <a:picLocks noChangeAspect="1"/>
          </p:cNvPicPr>
          <p:nvPr/>
        </p:nvPicPr>
        <p:blipFill rotWithShape="1">
          <a:blip r:embed="rId5"/>
          <a:srcRect t="26423"/>
          <a:stretch/>
        </p:blipFill>
        <p:spPr>
          <a:xfrm>
            <a:off x="8760848" y="4190485"/>
            <a:ext cx="1215697" cy="1262233"/>
          </a:xfrm>
          <a:prstGeom prst="rect">
            <a:avLst/>
          </a:prstGeom>
        </p:spPr>
      </p:pic>
      <p:pic>
        <p:nvPicPr>
          <p:cNvPr id="44" name="Picture 43"/>
          <p:cNvPicPr>
            <a:picLocks noChangeAspect="1"/>
          </p:cNvPicPr>
          <p:nvPr/>
        </p:nvPicPr>
        <p:blipFill rotWithShape="1">
          <a:blip r:embed="rId6" cstate="print">
            <a:biLevel thresh="25000"/>
            <a:extLst>
              <a:ext uri="{28A0092B-C50C-407E-A947-70E740481C1C}">
                <a14:useLocalDpi xmlns:a14="http://schemas.microsoft.com/office/drawing/2010/main" val="0"/>
              </a:ext>
            </a:extLst>
          </a:blip>
          <a:srcRect t="-1" r="67093" b="3640"/>
          <a:stretch/>
        </p:blipFill>
        <p:spPr>
          <a:xfrm>
            <a:off x="10208637" y="4216088"/>
            <a:ext cx="598158" cy="544735"/>
          </a:xfrm>
          <a:prstGeom prst="rect">
            <a:avLst/>
          </a:prstGeom>
        </p:spPr>
      </p:pic>
      <p:pic>
        <p:nvPicPr>
          <p:cNvPr id="45" name="Picture 5"/>
          <p:cNvPicPr>
            <a:picLocks noChangeAspect="1" noChangeArrowheads="1"/>
          </p:cNvPicPr>
          <p:nvPr/>
        </p:nvPicPr>
        <p:blipFill>
          <a:blip r:embed="rId4"/>
          <a:srcRect/>
          <a:stretch>
            <a:fillRect/>
          </a:stretch>
        </p:blipFill>
        <p:spPr bwMode="black">
          <a:xfrm>
            <a:off x="9036074" y="3120495"/>
            <a:ext cx="1914218" cy="259811"/>
          </a:xfrm>
          <a:prstGeom prst="rect">
            <a:avLst/>
          </a:prstGeom>
          <a:noFill/>
          <a:ln w="9525">
            <a:noFill/>
            <a:miter lim="800000"/>
            <a:headEnd/>
            <a:tailEnd/>
          </a:ln>
          <a:effectLst/>
        </p:spPr>
      </p:pic>
      <p:grpSp>
        <p:nvGrpSpPr>
          <p:cNvPr id="46" name="Group 45"/>
          <p:cNvGrpSpPr/>
          <p:nvPr/>
        </p:nvGrpSpPr>
        <p:grpSpPr>
          <a:xfrm>
            <a:off x="3367072" y="5560020"/>
            <a:ext cx="2559593" cy="1279797"/>
            <a:chOff x="3209128" y="5520232"/>
            <a:chExt cx="2559956" cy="1279979"/>
          </a:xfrm>
        </p:grpSpPr>
        <p:sp>
          <p:nvSpPr>
            <p:cNvPr id="47" name="Rectangle 46"/>
            <p:cNvSpPr/>
            <p:nvPr/>
          </p:nvSpPr>
          <p:spPr bwMode="auto">
            <a:xfrm>
              <a:off x="3209128" y="5520232"/>
              <a:ext cx="2559956" cy="1279979"/>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639898" rIns="182802" bIns="34279" rtlCol="0" anchor="t" anchorCtr="0"/>
            <a:lstStyle/>
            <a:p>
              <a:pPr defTabSz="931869"/>
              <a:r>
                <a:rPr lang="en-US" sz="1398" dirty="0">
                  <a:gradFill>
                    <a:gsLst>
                      <a:gs pos="0">
                        <a:srgbClr val="FFFFFF"/>
                      </a:gs>
                      <a:gs pos="100000">
                        <a:srgbClr val="FFFFFF"/>
                      </a:gs>
                    </a:gsLst>
                    <a:lin ang="5400000" scaled="0"/>
                  </a:gradFill>
                  <a:ea typeface="Segoe UI" pitchFamily="34" charset="0"/>
                  <a:cs typeface="Segoe UI" pitchFamily="34" charset="0"/>
                </a:rPr>
                <a:t>1 </a:t>
              </a:r>
              <a:r>
                <a:rPr lang="en-US" sz="1398" dirty="0" err="1">
                  <a:gradFill>
                    <a:gsLst>
                      <a:gs pos="0">
                        <a:srgbClr val="FFFFFF"/>
                      </a:gs>
                      <a:gs pos="100000">
                        <a:srgbClr val="FFFFFF"/>
                      </a:gs>
                    </a:gsLst>
                    <a:lin ang="5400000" scaled="0"/>
                  </a:gradFill>
                  <a:ea typeface="Segoe UI" pitchFamily="34" charset="0"/>
                  <a:cs typeface="Segoe UI" pitchFamily="34" charset="0"/>
                </a:rPr>
                <a:t>Mrd</a:t>
              </a:r>
              <a:r>
                <a:rPr lang="en-US" sz="1398" dirty="0">
                  <a:gradFill>
                    <a:gsLst>
                      <a:gs pos="0">
                        <a:srgbClr val="FFFFFF"/>
                      </a:gs>
                      <a:gs pos="100000">
                        <a:srgbClr val="FFFFFF"/>
                      </a:gs>
                    </a:gsLst>
                    <a:lin ang="5400000" scaled="0"/>
                  </a:gradFill>
                  <a:ea typeface="Segoe UI" pitchFamily="34" charset="0"/>
                  <a:cs typeface="Segoe UI" pitchFamily="34" charset="0"/>
                </a:rPr>
                <a:t>. mobile </a:t>
              </a:r>
              <a:r>
                <a:rPr lang="en-US" sz="1398" dirty="0" err="1">
                  <a:gradFill>
                    <a:gsLst>
                      <a:gs pos="0">
                        <a:srgbClr val="FFFFFF"/>
                      </a:gs>
                      <a:gs pos="100000">
                        <a:srgbClr val="FFFFFF"/>
                      </a:gs>
                    </a:gsLst>
                    <a:lin ang="5400000" scaled="0"/>
                  </a:gradFill>
                  <a:ea typeface="Segoe UI" pitchFamily="34" charset="0"/>
                  <a:cs typeface="Segoe UI" pitchFamily="34" charset="0"/>
                </a:rPr>
                <a:t>Benachrichtigungen</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im</a:t>
              </a:r>
              <a:r>
                <a:rPr lang="en-US" sz="1398" dirty="0">
                  <a:gradFill>
                    <a:gsLst>
                      <a:gs pos="0">
                        <a:srgbClr val="FFFFFF"/>
                      </a:gs>
                      <a:gs pos="100000">
                        <a:srgbClr val="FFFFFF"/>
                      </a:gs>
                    </a:gsLst>
                    <a:lin ang="5400000" scaled="0"/>
                  </a:gradFill>
                  <a:ea typeface="Segoe UI" pitchFamily="34" charset="0"/>
                  <a:cs typeface="Segoe UI" pitchFamily="34" charset="0"/>
                </a:rPr>
                <a:t> Monat</a:t>
              </a:r>
            </a:p>
          </p:txBody>
        </p:sp>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75061" y="5622921"/>
              <a:ext cx="1130264" cy="434270"/>
            </a:xfrm>
            <a:prstGeom prst="rect">
              <a:avLst/>
            </a:prstGeom>
          </p:spPr>
        </p:pic>
      </p:grpSp>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805" y="1582635"/>
            <a:ext cx="1130103" cy="434208"/>
          </a:xfrm>
          <a:prstGeom prst="rect">
            <a:avLst/>
          </a:prstGeom>
        </p:spPr>
      </p:pic>
      <p:grpSp>
        <p:nvGrpSpPr>
          <p:cNvPr id="50" name="Group 49"/>
          <p:cNvGrpSpPr/>
          <p:nvPr/>
        </p:nvGrpSpPr>
        <p:grpSpPr>
          <a:xfrm>
            <a:off x="6057940" y="2813157"/>
            <a:ext cx="2559593" cy="1279797"/>
            <a:chOff x="6309664" y="2800360"/>
            <a:chExt cx="2559956" cy="1279979"/>
          </a:xfrm>
        </p:grpSpPr>
        <p:sp>
          <p:nvSpPr>
            <p:cNvPr id="51" name="Rectangle 50"/>
            <p:cNvSpPr/>
            <p:nvPr/>
          </p:nvSpPr>
          <p:spPr bwMode="auto">
            <a:xfrm>
              <a:off x="6309664" y="2800360"/>
              <a:ext cx="2559956" cy="1279979"/>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4242" tIns="731312" rIns="182802" bIns="34279" rtlCol="0" anchor="t" anchorCtr="0"/>
            <a:lstStyle/>
            <a:p>
              <a:pPr defTabSz="932114" fontAlgn="base">
                <a:lnSpc>
                  <a:spcPct val="90000"/>
                </a:lnSpc>
                <a:spcBef>
                  <a:spcPct val="0"/>
                </a:spcBef>
              </a:pPr>
              <a:r>
                <a:rPr lang="en-US" sz="1398" dirty="0">
                  <a:gradFill>
                    <a:gsLst>
                      <a:gs pos="0">
                        <a:srgbClr val="FFFFFF"/>
                      </a:gs>
                      <a:gs pos="100000">
                        <a:srgbClr val="FFFFFF"/>
                      </a:gs>
                    </a:gsLst>
                    <a:lin ang="5400000" scaled="0"/>
                  </a:gradFill>
                  <a:ea typeface="Segoe UI" pitchFamily="34" charset="0"/>
                  <a:cs typeface="Segoe UI" pitchFamily="34" charset="0"/>
                </a:rPr>
                <a:t>Über 8 Mio. </a:t>
              </a:r>
              <a:r>
                <a:rPr lang="en-US" sz="1398" dirty="0" err="1">
                  <a:gradFill>
                    <a:gsLst>
                      <a:gs pos="0">
                        <a:srgbClr val="FFFFFF"/>
                      </a:gs>
                      <a:gs pos="100000">
                        <a:srgbClr val="FFFFFF"/>
                      </a:gs>
                    </a:gsLst>
                    <a:lin ang="5400000" scaled="0"/>
                  </a:gradFill>
                  <a:ea typeface="Segoe UI" pitchFamily="34" charset="0"/>
                  <a:cs typeface="Segoe UI" pitchFamily="34" charset="0"/>
                </a:rPr>
                <a:t>registrierte</a:t>
              </a:r>
              <a:r>
                <a:rPr lang="en-US" sz="1398" dirty="0">
                  <a:gradFill>
                    <a:gsLst>
                      <a:gs pos="0">
                        <a:srgbClr val="FFFFFF"/>
                      </a:gs>
                      <a:gs pos="100000">
                        <a:srgbClr val="FFFFFF"/>
                      </a:gs>
                    </a:gsLst>
                    <a:lin ang="5400000" scaled="0"/>
                  </a:gradFill>
                  <a:ea typeface="Segoe UI" pitchFamily="34" charset="0"/>
                  <a:cs typeface="Segoe UI" pitchFamily="34" charset="0"/>
                </a:rPr>
                <a:t> </a:t>
              </a:r>
              <a:r>
                <a:rPr lang="en-US" sz="1398" dirty="0" err="1">
                  <a:gradFill>
                    <a:gsLst>
                      <a:gs pos="0">
                        <a:srgbClr val="FFFFFF"/>
                      </a:gs>
                      <a:gs pos="100000">
                        <a:srgbClr val="FFFFFF"/>
                      </a:gs>
                    </a:gsLst>
                    <a:lin ang="5400000" scaled="0"/>
                  </a:gradFill>
                  <a:ea typeface="Segoe UI" pitchFamily="34" charset="0"/>
                  <a:cs typeface="Segoe UI" pitchFamily="34" charset="0"/>
                </a:rPr>
                <a:t>Benutzer</a:t>
              </a:r>
              <a:endParaRPr lang="en-US" sz="1398" dirty="0">
                <a:gradFill>
                  <a:gsLst>
                    <a:gs pos="0">
                      <a:srgbClr val="FFFFFF"/>
                    </a:gs>
                    <a:gs pos="100000">
                      <a:srgbClr val="FFFFFF"/>
                    </a:gs>
                  </a:gsLst>
                  <a:lin ang="5400000" scaled="0"/>
                </a:gradFill>
                <a:ea typeface="Segoe UI" pitchFamily="34" charset="0"/>
                <a:cs typeface="Segoe UI" pitchFamily="34" charset="0"/>
              </a:endParaRPr>
            </a:p>
          </p:txBody>
        </p:sp>
        <p:pic>
          <p:nvPicPr>
            <p:cNvPr id="52" name="Picture 51"/>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16256" y="3038719"/>
              <a:ext cx="1421896" cy="343453"/>
            </a:xfrm>
            <a:prstGeom prst="rect">
              <a:avLst/>
            </a:prstGeom>
          </p:spPr>
        </p:pic>
      </p:grpSp>
      <p:pic>
        <p:nvPicPr>
          <p:cNvPr id="53" name="Picture 52"/>
          <p:cNvPicPr>
            <a:picLocks noChangeAspect="1"/>
          </p:cNvPicPr>
          <p:nvPr/>
        </p:nvPicPr>
        <p:blipFill rotWithShape="1">
          <a:blip r:embed="rId10" cstate="print">
            <a:extLst>
              <a:ext uri="{28A0092B-C50C-407E-A947-70E740481C1C}">
                <a14:useLocalDpi xmlns:a14="http://schemas.microsoft.com/office/drawing/2010/main" val="0"/>
              </a:ext>
            </a:extLst>
          </a:blip>
          <a:srcRect l="362" t="22164" r="-362" b="3498"/>
          <a:stretch/>
        </p:blipFill>
        <p:spPr>
          <a:xfrm>
            <a:off x="708118" y="4188187"/>
            <a:ext cx="2559593" cy="1267513"/>
          </a:xfrm>
          <a:prstGeom prst="rect">
            <a:avLst/>
          </a:prstGeom>
        </p:spPr>
      </p:pic>
      <p:pic>
        <p:nvPicPr>
          <p:cNvPr id="54" name="Picture 5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3319" y="2887741"/>
            <a:ext cx="1793622" cy="565313"/>
          </a:xfrm>
          <a:prstGeom prst="rect">
            <a:avLst/>
          </a:prstGeom>
        </p:spPr>
      </p:pic>
      <p:pic>
        <p:nvPicPr>
          <p:cNvPr id="55" name="Picture 54"/>
          <p:cNvPicPr>
            <a:picLocks noChangeAspect="1"/>
          </p:cNvPicPr>
          <p:nvPr/>
        </p:nvPicPr>
        <p:blipFill rotWithShape="1">
          <a:blip r:embed="rId12" cstate="print">
            <a:extLst>
              <a:ext uri="{28A0092B-C50C-407E-A947-70E740481C1C}">
                <a14:useLocalDpi xmlns:a14="http://schemas.microsoft.com/office/drawing/2010/main" val="0"/>
              </a:ext>
            </a:extLst>
          </a:blip>
          <a:srcRect l="311" r="-311" b="20282"/>
          <a:stretch/>
        </p:blipFill>
        <p:spPr>
          <a:xfrm>
            <a:off x="3367072" y="1425067"/>
            <a:ext cx="2559593" cy="1275277"/>
          </a:xfrm>
          <a:prstGeom prst="rect">
            <a:avLst/>
          </a:prstGeom>
        </p:spPr>
      </p:pic>
      <p:pic>
        <p:nvPicPr>
          <p:cNvPr id="57" name="Picture 5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986671" y="1582635"/>
            <a:ext cx="958060" cy="422464"/>
          </a:xfrm>
          <a:prstGeom prst="rect">
            <a:avLst/>
          </a:prstGeom>
        </p:spPr>
      </p:pic>
      <p:grpSp>
        <p:nvGrpSpPr>
          <p:cNvPr id="58" name="Group 57"/>
          <p:cNvGrpSpPr/>
          <p:nvPr/>
        </p:nvGrpSpPr>
        <p:grpSpPr>
          <a:xfrm>
            <a:off x="8986671" y="5447644"/>
            <a:ext cx="2281192" cy="902961"/>
            <a:chOff x="9452475" y="5228503"/>
            <a:chExt cx="2236983" cy="885462"/>
          </a:xfrm>
        </p:grpSpPr>
        <p:pic>
          <p:nvPicPr>
            <p:cNvPr id="59" name="Picture 58"/>
            <p:cNvPicPr>
              <a:picLocks noChangeAspect="1"/>
            </p:cNvPicPr>
            <p:nvPr/>
          </p:nvPicPr>
          <p:blipFill rotWithShape="1">
            <a:blip r:embed="rId14" cstate="print">
              <a:extLst>
                <a:ext uri="{28A0092B-C50C-407E-A947-70E740481C1C}">
                  <a14:useLocalDpi xmlns:a14="http://schemas.microsoft.com/office/drawing/2010/main" val="0"/>
                </a:ext>
              </a:extLst>
            </a:blip>
            <a:srcRect l="26558"/>
            <a:stretch/>
          </p:blipFill>
          <p:spPr>
            <a:xfrm>
              <a:off x="9853448" y="5228503"/>
              <a:ext cx="1836010" cy="885462"/>
            </a:xfrm>
            <a:prstGeom prst="rect">
              <a:avLst/>
            </a:prstGeom>
          </p:spPr>
        </p:pic>
        <p:sp>
          <p:nvSpPr>
            <p:cNvPr id="60" name="Freeform 53"/>
            <p:cNvSpPr>
              <a:spLocks noEditPoints="1"/>
            </p:cNvSpPr>
            <p:nvPr/>
          </p:nvSpPr>
          <p:spPr bwMode="auto">
            <a:xfrm>
              <a:off x="9452475" y="5478393"/>
              <a:ext cx="388090" cy="385682"/>
            </a:xfrm>
            <a:custGeom>
              <a:avLst/>
              <a:gdLst>
                <a:gd name="T0" fmla="*/ 987 w 1157"/>
                <a:gd name="T1" fmla="*/ 955 h 1150"/>
                <a:gd name="T2" fmla="*/ 844 w 1157"/>
                <a:gd name="T3" fmla="*/ 1071 h 1150"/>
                <a:gd name="T4" fmla="*/ 521 w 1157"/>
                <a:gd name="T5" fmla="*/ 1139 h 1150"/>
                <a:gd name="T6" fmla="*/ 172 w 1157"/>
                <a:gd name="T7" fmla="*/ 970 h 1150"/>
                <a:gd name="T8" fmla="*/ 169 w 1157"/>
                <a:gd name="T9" fmla="*/ 965 h 1150"/>
                <a:gd name="T10" fmla="*/ 167 w 1157"/>
                <a:gd name="T11" fmla="*/ 947 h 1150"/>
                <a:gd name="T12" fmla="*/ 226 w 1157"/>
                <a:gd name="T13" fmla="*/ 818 h 1150"/>
                <a:gd name="T14" fmla="*/ 388 w 1157"/>
                <a:gd name="T15" fmla="*/ 611 h 1150"/>
                <a:gd name="T16" fmla="*/ 558 w 1157"/>
                <a:gd name="T17" fmla="*/ 437 h 1150"/>
                <a:gd name="T18" fmla="*/ 587 w 1157"/>
                <a:gd name="T19" fmla="*/ 436 h 1150"/>
                <a:gd name="T20" fmla="*/ 893 w 1157"/>
                <a:gd name="T21" fmla="*/ 772 h 1150"/>
                <a:gd name="T22" fmla="*/ 978 w 1157"/>
                <a:gd name="T23" fmla="*/ 929 h 1150"/>
                <a:gd name="T24" fmla="*/ 987 w 1157"/>
                <a:gd name="T25" fmla="*/ 950 h 1150"/>
                <a:gd name="T26" fmla="*/ 987 w 1157"/>
                <a:gd name="T27" fmla="*/ 955 h 1150"/>
                <a:gd name="T28" fmla="*/ 160 w 1157"/>
                <a:gd name="T29" fmla="*/ 943 h 1150"/>
                <a:gd name="T30" fmla="*/ 157 w 1157"/>
                <a:gd name="T31" fmla="*/ 891 h 1150"/>
                <a:gd name="T32" fmla="*/ 213 w 1157"/>
                <a:gd name="T33" fmla="*/ 678 h 1150"/>
                <a:gd name="T34" fmla="*/ 442 w 1157"/>
                <a:gd name="T35" fmla="*/ 353 h 1150"/>
                <a:gd name="T36" fmla="*/ 441 w 1157"/>
                <a:gd name="T37" fmla="*/ 293 h 1150"/>
                <a:gd name="T38" fmla="*/ 264 w 1157"/>
                <a:gd name="T39" fmla="*/ 180 h 1150"/>
                <a:gd name="T40" fmla="*/ 166 w 1157"/>
                <a:gd name="T41" fmla="*/ 205 h 1150"/>
                <a:gd name="T42" fmla="*/ 131 w 1157"/>
                <a:gd name="T43" fmla="*/ 247 h 1150"/>
                <a:gd name="T44" fmla="*/ 24 w 1157"/>
                <a:gd name="T45" fmla="*/ 669 h 1150"/>
                <a:gd name="T46" fmla="*/ 169 w 1157"/>
                <a:gd name="T47" fmla="*/ 965 h 1150"/>
                <a:gd name="T48" fmla="*/ 167 w 1157"/>
                <a:gd name="T49" fmla="*/ 947 h 1150"/>
                <a:gd name="T50" fmla="*/ 160 w 1157"/>
                <a:gd name="T51" fmla="*/ 943 h 1150"/>
                <a:gd name="T52" fmla="*/ 1002 w 1157"/>
                <a:gd name="T53" fmla="*/ 940 h 1150"/>
                <a:gd name="T54" fmla="*/ 1112 w 1157"/>
                <a:gd name="T55" fmla="*/ 444 h 1150"/>
                <a:gd name="T56" fmla="*/ 979 w 1157"/>
                <a:gd name="T57" fmla="*/ 203 h 1150"/>
                <a:gd name="T58" fmla="*/ 873 w 1157"/>
                <a:gd name="T59" fmla="*/ 185 h 1150"/>
                <a:gd name="T60" fmla="*/ 688 w 1157"/>
                <a:gd name="T61" fmla="*/ 309 h 1150"/>
                <a:gd name="T62" fmla="*/ 687 w 1157"/>
                <a:gd name="T63" fmla="*/ 337 h 1150"/>
                <a:gd name="T64" fmla="*/ 912 w 1157"/>
                <a:gd name="T65" fmla="*/ 625 h 1150"/>
                <a:gd name="T66" fmla="*/ 987 w 1157"/>
                <a:gd name="T67" fmla="*/ 950 h 1150"/>
                <a:gd name="T68" fmla="*/ 987 w 1157"/>
                <a:gd name="T69" fmla="*/ 955 h 1150"/>
                <a:gd name="T70" fmla="*/ 1002 w 1157"/>
                <a:gd name="T71" fmla="*/ 940 h 1150"/>
                <a:gd name="T72" fmla="*/ 292 w 1157"/>
                <a:gd name="T73" fmla="*/ 105 h 1150"/>
                <a:gd name="T74" fmla="*/ 301 w 1157"/>
                <a:gd name="T75" fmla="*/ 109 h 1150"/>
                <a:gd name="T76" fmla="*/ 378 w 1157"/>
                <a:gd name="T77" fmla="*/ 119 h 1150"/>
                <a:gd name="T78" fmla="*/ 540 w 1157"/>
                <a:gd name="T79" fmla="*/ 210 h 1150"/>
                <a:gd name="T80" fmla="*/ 605 w 1157"/>
                <a:gd name="T81" fmla="*/ 211 h 1150"/>
                <a:gd name="T82" fmla="*/ 862 w 1157"/>
                <a:gd name="T83" fmla="*/ 110 h 1150"/>
                <a:gd name="T84" fmla="*/ 292 w 1157"/>
                <a:gd name="T85" fmla="*/ 105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150">
                  <a:moveTo>
                    <a:pt x="987" y="955"/>
                  </a:moveTo>
                  <a:cubicBezTo>
                    <a:pt x="948" y="1004"/>
                    <a:pt x="898" y="1041"/>
                    <a:pt x="844" y="1071"/>
                  </a:cubicBezTo>
                  <a:cubicBezTo>
                    <a:pt x="744" y="1128"/>
                    <a:pt x="635" y="1150"/>
                    <a:pt x="521" y="1139"/>
                  </a:cubicBezTo>
                  <a:cubicBezTo>
                    <a:pt x="384" y="1126"/>
                    <a:pt x="268" y="1069"/>
                    <a:pt x="172" y="970"/>
                  </a:cubicBezTo>
                  <a:cubicBezTo>
                    <a:pt x="171" y="969"/>
                    <a:pt x="170" y="967"/>
                    <a:pt x="169" y="965"/>
                  </a:cubicBezTo>
                  <a:cubicBezTo>
                    <a:pt x="168" y="959"/>
                    <a:pt x="168" y="953"/>
                    <a:pt x="167" y="947"/>
                  </a:cubicBezTo>
                  <a:cubicBezTo>
                    <a:pt x="175" y="899"/>
                    <a:pt x="200" y="858"/>
                    <a:pt x="226" y="818"/>
                  </a:cubicBezTo>
                  <a:cubicBezTo>
                    <a:pt x="272" y="743"/>
                    <a:pt x="328" y="675"/>
                    <a:pt x="388" y="611"/>
                  </a:cubicBezTo>
                  <a:cubicBezTo>
                    <a:pt x="444" y="552"/>
                    <a:pt x="502" y="495"/>
                    <a:pt x="558" y="437"/>
                  </a:cubicBezTo>
                  <a:cubicBezTo>
                    <a:pt x="569" y="426"/>
                    <a:pt x="575" y="423"/>
                    <a:pt x="587" y="436"/>
                  </a:cubicBezTo>
                  <a:cubicBezTo>
                    <a:pt x="695" y="542"/>
                    <a:pt x="799" y="652"/>
                    <a:pt x="893" y="772"/>
                  </a:cubicBezTo>
                  <a:cubicBezTo>
                    <a:pt x="930" y="819"/>
                    <a:pt x="957" y="872"/>
                    <a:pt x="978" y="929"/>
                  </a:cubicBezTo>
                  <a:cubicBezTo>
                    <a:pt x="980" y="936"/>
                    <a:pt x="980" y="945"/>
                    <a:pt x="987" y="950"/>
                  </a:cubicBezTo>
                  <a:cubicBezTo>
                    <a:pt x="987" y="952"/>
                    <a:pt x="987" y="953"/>
                    <a:pt x="987" y="955"/>
                  </a:cubicBezTo>
                  <a:close/>
                  <a:moveTo>
                    <a:pt x="160" y="943"/>
                  </a:moveTo>
                  <a:cubicBezTo>
                    <a:pt x="159" y="926"/>
                    <a:pt x="156" y="908"/>
                    <a:pt x="157" y="891"/>
                  </a:cubicBezTo>
                  <a:cubicBezTo>
                    <a:pt x="161" y="816"/>
                    <a:pt x="181" y="745"/>
                    <a:pt x="213" y="678"/>
                  </a:cubicBezTo>
                  <a:cubicBezTo>
                    <a:pt x="269" y="556"/>
                    <a:pt x="353" y="452"/>
                    <a:pt x="442" y="353"/>
                  </a:cubicBezTo>
                  <a:cubicBezTo>
                    <a:pt x="471" y="321"/>
                    <a:pt x="472" y="321"/>
                    <a:pt x="441" y="293"/>
                  </a:cubicBezTo>
                  <a:cubicBezTo>
                    <a:pt x="389" y="244"/>
                    <a:pt x="334" y="201"/>
                    <a:pt x="264" y="180"/>
                  </a:cubicBezTo>
                  <a:cubicBezTo>
                    <a:pt x="225" y="168"/>
                    <a:pt x="193" y="177"/>
                    <a:pt x="166" y="205"/>
                  </a:cubicBezTo>
                  <a:cubicBezTo>
                    <a:pt x="153" y="218"/>
                    <a:pt x="141" y="232"/>
                    <a:pt x="131" y="247"/>
                  </a:cubicBezTo>
                  <a:cubicBezTo>
                    <a:pt x="37" y="373"/>
                    <a:pt x="0" y="514"/>
                    <a:pt x="24" y="669"/>
                  </a:cubicBezTo>
                  <a:cubicBezTo>
                    <a:pt x="41" y="783"/>
                    <a:pt x="88" y="882"/>
                    <a:pt x="169" y="965"/>
                  </a:cubicBezTo>
                  <a:cubicBezTo>
                    <a:pt x="168" y="959"/>
                    <a:pt x="168" y="953"/>
                    <a:pt x="167" y="947"/>
                  </a:cubicBezTo>
                  <a:cubicBezTo>
                    <a:pt x="163" y="949"/>
                    <a:pt x="161" y="949"/>
                    <a:pt x="160" y="943"/>
                  </a:cubicBezTo>
                  <a:close/>
                  <a:moveTo>
                    <a:pt x="1002" y="940"/>
                  </a:moveTo>
                  <a:cubicBezTo>
                    <a:pt x="1120" y="793"/>
                    <a:pt x="1157" y="627"/>
                    <a:pt x="1112" y="444"/>
                  </a:cubicBezTo>
                  <a:cubicBezTo>
                    <a:pt x="1090" y="352"/>
                    <a:pt x="1043" y="272"/>
                    <a:pt x="979" y="203"/>
                  </a:cubicBezTo>
                  <a:cubicBezTo>
                    <a:pt x="948" y="168"/>
                    <a:pt x="918" y="164"/>
                    <a:pt x="873" y="185"/>
                  </a:cubicBezTo>
                  <a:cubicBezTo>
                    <a:pt x="804" y="216"/>
                    <a:pt x="744" y="259"/>
                    <a:pt x="688" y="309"/>
                  </a:cubicBezTo>
                  <a:cubicBezTo>
                    <a:pt x="676" y="320"/>
                    <a:pt x="675" y="325"/>
                    <a:pt x="687" y="337"/>
                  </a:cubicBezTo>
                  <a:cubicBezTo>
                    <a:pt x="772" y="425"/>
                    <a:pt x="850" y="518"/>
                    <a:pt x="912" y="625"/>
                  </a:cubicBezTo>
                  <a:cubicBezTo>
                    <a:pt x="971" y="726"/>
                    <a:pt x="1010" y="831"/>
                    <a:pt x="987" y="950"/>
                  </a:cubicBezTo>
                  <a:cubicBezTo>
                    <a:pt x="987" y="952"/>
                    <a:pt x="987" y="953"/>
                    <a:pt x="987" y="955"/>
                  </a:cubicBezTo>
                  <a:cubicBezTo>
                    <a:pt x="995" y="953"/>
                    <a:pt x="998" y="945"/>
                    <a:pt x="1002" y="940"/>
                  </a:cubicBezTo>
                  <a:close/>
                  <a:moveTo>
                    <a:pt x="292" y="105"/>
                  </a:moveTo>
                  <a:cubicBezTo>
                    <a:pt x="295" y="106"/>
                    <a:pt x="297" y="110"/>
                    <a:pt x="301" y="109"/>
                  </a:cubicBezTo>
                  <a:cubicBezTo>
                    <a:pt x="328" y="103"/>
                    <a:pt x="353" y="111"/>
                    <a:pt x="378" y="119"/>
                  </a:cubicBezTo>
                  <a:cubicBezTo>
                    <a:pt x="437" y="140"/>
                    <a:pt x="490" y="174"/>
                    <a:pt x="540" y="210"/>
                  </a:cubicBezTo>
                  <a:cubicBezTo>
                    <a:pt x="573" y="234"/>
                    <a:pt x="572" y="233"/>
                    <a:pt x="605" y="211"/>
                  </a:cubicBezTo>
                  <a:cubicBezTo>
                    <a:pt x="682" y="160"/>
                    <a:pt x="758" y="104"/>
                    <a:pt x="862" y="110"/>
                  </a:cubicBezTo>
                  <a:cubicBezTo>
                    <a:pt x="698" y="2"/>
                    <a:pt x="455" y="0"/>
                    <a:pt x="292" y="105"/>
                  </a:cubicBezTo>
                  <a:close/>
                </a:path>
              </a:pathLst>
            </a:custGeom>
            <a:solidFill>
              <a:schemeClr val="tx1"/>
            </a:solidFill>
            <a:ln>
              <a:noFill/>
            </a:ln>
            <a:extLst/>
          </p:spPr>
          <p:txBody>
            <a:bodyPr vert="horz" wrap="square" lIns="91414" tIns="45706" rIns="91414" bIns="45706" numCol="1" anchor="t" anchorCtr="0" compatLnSpc="1">
              <a:prstTxWarp prst="textNoShape">
                <a:avLst/>
              </a:prstTxWarp>
            </a:bodyPr>
            <a:lstStyle/>
            <a:p>
              <a:pPr defTabSz="932384"/>
              <a:endParaRPr lang="en-US">
                <a:solidFill>
                  <a:srgbClr val="404040"/>
                </a:solidFill>
              </a:endParaRPr>
            </a:p>
          </p:txBody>
        </p:sp>
      </p:grpSp>
      <p:pic>
        <p:nvPicPr>
          <p:cNvPr id="63" name="Picture 62"/>
          <p:cNvPicPr>
            <a:picLocks noChangeAspect="1"/>
          </p:cNvPicPr>
          <p:nvPr/>
        </p:nvPicPr>
        <p:blipFill rotWithShape="1">
          <a:blip r:embed="rId15" cstate="print">
            <a:extLst>
              <a:ext uri="{28A0092B-C50C-407E-A947-70E740481C1C}">
                <a14:useLocalDpi xmlns:a14="http://schemas.microsoft.com/office/drawing/2010/main" val="0"/>
              </a:ext>
            </a:extLst>
          </a:blip>
          <a:srcRect b="21317"/>
          <a:stretch/>
        </p:blipFill>
        <p:spPr>
          <a:xfrm>
            <a:off x="6075557" y="1425064"/>
            <a:ext cx="2541974" cy="1275278"/>
          </a:xfrm>
          <a:prstGeom prst="rect">
            <a:avLst/>
          </a:prstGeom>
        </p:spPr>
      </p:pic>
      <p:pic>
        <p:nvPicPr>
          <p:cNvPr id="64" name="Picture 63"/>
          <p:cNvPicPr>
            <a:picLocks noChangeAspect="1"/>
          </p:cNvPicPr>
          <p:nvPr/>
        </p:nvPicPr>
        <p:blipFill rotWithShape="1">
          <a:blip r:embed="rId16" cstate="print">
            <a:extLst>
              <a:ext uri="{28A0092B-C50C-407E-A947-70E740481C1C}">
                <a14:useLocalDpi xmlns:a14="http://schemas.microsoft.com/office/drawing/2010/main" val="0"/>
              </a:ext>
            </a:extLst>
          </a:blip>
          <a:srcRect t="22129"/>
          <a:stretch/>
        </p:blipFill>
        <p:spPr>
          <a:xfrm>
            <a:off x="6075558" y="4181703"/>
            <a:ext cx="2541974" cy="1273996"/>
          </a:xfrm>
          <a:prstGeom prst="rect">
            <a:avLst/>
          </a:prstGeom>
        </p:spPr>
      </p:pic>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574706" y="4335703"/>
            <a:ext cx="1579386" cy="486409"/>
          </a:xfrm>
          <a:prstGeom prst="rect">
            <a:avLst/>
          </a:prstGeom>
        </p:spPr>
      </p:pic>
    </p:spTree>
    <p:extLst>
      <p:ext uri="{BB962C8B-B14F-4D97-AF65-F5344CB8AC3E}">
        <p14:creationId xmlns:p14="http://schemas.microsoft.com/office/powerpoint/2010/main" val="76943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168590437"/>
              </p:ext>
            </p:extLst>
          </p:nvPr>
        </p:nvGraphicFramePr>
        <p:xfrm>
          <a:off x="1039196" y="1135062"/>
          <a:ext cx="10332296" cy="5647572"/>
        </p:xfrm>
        <a:graphic>
          <a:graphicData uri="http://schemas.openxmlformats.org/drawingml/2006/table">
            <a:tbl>
              <a:tblPr firstRow="1" bandRow="1">
                <a:effectLst/>
                <a:tableStyleId>{2D5ABB26-0587-4C30-8999-92F81FD0307C}</a:tableStyleId>
              </a:tblPr>
              <a:tblGrid>
                <a:gridCol w="794792">
                  <a:extLst>
                    <a:ext uri="{9D8B030D-6E8A-4147-A177-3AD203B41FA5}">
                      <a16:colId xmlns:a16="http://schemas.microsoft.com/office/drawing/2014/main" val="3715209058"/>
                    </a:ext>
                  </a:extLst>
                </a:gridCol>
                <a:gridCol w="794792">
                  <a:extLst>
                    <a:ext uri="{9D8B030D-6E8A-4147-A177-3AD203B41FA5}">
                      <a16:colId xmlns:a16="http://schemas.microsoft.com/office/drawing/2014/main" val="1350199198"/>
                    </a:ext>
                  </a:extLst>
                </a:gridCol>
                <a:gridCol w="794792">
                  <a:extLst>
                    <a:ext uri="{9D8B030D-6E8A-4147-A177-3AD203B41FA5}">
                      <a16:colId xmlns:a16="http://schemas.microsoft.com/office/drawing/2014/main" val="842392471"/>
                    </a:ext>
                  </a:extLst>
                </a:gridCol>
                <a:gridCol w="794792">
                  <a:extLst>
                    <a:ext uri="{9D8B030D-6E8A-4147-A177-3AD203B41FA5}">
                      <a16:colId xmlns:a16="http://schemas.microsoft.com/office/drawing/2014/main" val="267677693"/>
                    </a:ext>
                  </a:extLst>
                </a:gridCol>
                <a:gridCol w="794792">
                  <a:extLst>
                    <a:ext uri="{9D8B030D-6E8A-4147-A177-3AD203B41FA5}">
                      <a16:colId xmlns:a16="http://schemas.microsoft.com/office/drawing/2014/main" val="2074647025"/>
                    </a:ext>
                  </a:extLst>
                </a:gridCol>
                <a:gridCol w="794792">
                  <a:extLst>
                    <a:ext uri="{9D8B030D-6E8A-4147-A177-3AD203B41FA5}">
                      <a16:colId xmlns:a16="http://schemas.microsoft.com/office/drawing/2014/main" val="517825825"/>
                    </a:ext>
                  </a:extLst>
                </a:gridCol>
                <a:gridCol w="794792">
                  <a:extLst>
                    <a:ext uri="{9D8B030D-6E8A-4147-A177-3AD203B41FA5}">
                      <a16:colId xmlns:a16="http://schemas.microsoft.com/office/drawing/2014/main" val="916532708"/>
                    </a:ext>
                  </a:extLst>
                </a:gridCol>
                <a:gridCol w="794792">
                  <a:extLst>
                    <a:ext uri="{9D8B030D-6E8A-4147-A177-3AD203B41FA5}">
                      <a16:colId xmlns:a16="http://schemas.microsoft.com/office/drawing/2014/main" val="2785331012"/>
                    </a:ext>
                  </a:extLst>
                </a:gridCol>
                <a:gridCol w="794792">
                  <a:extLst>
                    <a:ext uri="{9D8B030D-6E8A-4147-A177-3AD203B41FA5}">
                      <a16:colId xmlns:a16="http://schemas.microsoft.com/office/drawing/2014/main" val="668257594"/>
                    </a:ext>
                  </a:extLst>
                </a:gridCol>
                <a:gridCol w="794792">
                  <a:extLst>
                    <a:ext uri="{9D8B030D-6E8A-4147-A177-3AD203B41FA5}">
                      <a16:colId xmlns:a16="http://schemas.microsoft.com/office/drawing/2014/main" val="16929670"/>
                    </a:ext>
                  </a:extLst>
                </a:gridCol>
                <a:gridCol w="794792">
                  <a:extLst>
                    <a:ext uri="{9D8B030D-6E8A-4147-A177-3AD203B41FA5}">
                      <a16:colId xmlns:a16="http://schemas.microsoft.com/office/drawing/2014/main" val="3410857929"/>
                    </a:ext>
                  </a:extLst>
                </a:gridCol>
                <a:gridCol w="794792">
                  <a:extLst>
                    <a:ext uri="{9D8B030D-6E8A-4147-A177-3AD203B41FA5}">
                      <a16:colId xmlns:a16="http://schemas.microsoft.com/office/drawing/2014/main" val="3089059517"/>
                    </a:ext>
                  </a:extLst>
                </a:gridCol>
                <a:gridCol w="794792">
                  <a:extLst>
                    <a:ext uri="{9D8B030D-6E8A-4147-A177-3AD203B41FA5}">
                      <a16:colId xmlns:a16="http://schemas.microsoft.com/office/drawing/2014/main" val="927768582"/>
                    </a:ext>
                  </a:extLst>
                </a:gridCol>
              </a:tblGrid>
              <a:tr h="806796">
                <a:tc>
                  <a:txBody>
                    <a:bodyPr/>
                    <a:lstStyle/>
                    <a:p>
                      <a:pPr algn="ctr">
                        <a:lnSpc>
                          <a:spcPct val="100000"/>
                        </a:lnSpc>
                        <a:spcAft>
                          <a:spcPts val="0"/>
                        </a:spcAft>
                      </a:pPr>
                      <a:r>
                        <a:rPr lang="en-US" sz="700" b="0" dirty="0" err="1">
                          <a:solidFill>
                            <a:schemeClr val="bg1"/>
                          </a:solidFill>
                          <a:latin typeface="+mn-lt"/>
                        </a:rPr>
                        <a:t>IoT</a:t>
                      </a:r>
                      <a:r>
                        <a:rPr lang="en-US" sz="700" b="0" dirty="0">
                          <a:solidFill>
                            <a:schemeClr val="bg1"/>
                          </a:solidFill>
                          <a:latin typeface="+mn-lt"/>
                        </a:rPr>
                        <a:t> Suite</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lnSpc>
                          <a:spcPct val="100000"/>
                        </a:lnSpc>
                        <a:spcAft>
                          <a:spcPts val="0"/>
                        </a:spcAft>
                      </a:pPr>
                      <a:endParaRPr lang="en-US" sz="700" b="0" spc="60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spc="60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spc="60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spc="60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spc="60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spc="60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spc="60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spc="60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spc="60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700" b="0" dirty="0">
                          <a:solidFill>
                            <a:schemeClr val="bg1"/>
                          </a:solidFill>
                          <a:latin typeface="+mn-lt"/>
                        </a:rPr>
                        <a:t>Virtual Machines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95890092"/>
                  </a:ext>
                </a:extLst>
              </a:tr>
              <a:tr h="806796">
                <a:tc>
                  <a:txBody>
                    <a:bodyPr/>
                    <a:lstStyle/>
                    <a:p>
                      <a:pPr algn="ctr">
                        <a:lnSpc>
                          <a:spcPct val="100000"/>
                        </a:lnSpc>
                        <a:spcAft>
                          <a:spcPts val="0"/>
                        </a:spcAft>
                      </a:pPr>
                      <a:r>
                        <a:rPr lang="en-US" sz="700" b="0" dirty="0" err="1">
                          <a:solidFill>
                            <a:schemeClr val="bg1"/>
                          </a:solidFill>
                          <a:latin typeface="+mn-lt"/>
                        </a:rPr>
                        <a:t>IoT</a:t>
                      </a:r>
                      <a:r>
                        <a:rPr lang="en-US" sz="700" b="0" dirty="0">
                          <a:solidFill>
                            <a:schemeClr val="bg1"/>
                          </a:solidFill>
                          <a:latin typeface="+mn-lt"/>
                        </a:rPr>
                        <a:t> Hub</a:t>
                      </a:r>
                    </a:p>
                  </a:txBody>
                  <a:tcPr marL="0" marR="0" marT="63587"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lnSpc>
                          <a:spcPct val="100000"/>
                        </a:lnSpc>
                        <a:spcAft>
                          <a:spcPts val="0"/>
                        </a:spcAft>
                      </a:pPr>
                      <a:r>
                        <a:rPr lang="en-US" sz="700" b="0" dirty="0">
                          <a:solidFill>
                            <a:schemeClr val="bg1"/>
                          </a:solidFill>
                          <a:latin typeface="+mn-lt"/>
                        </a:rPr>
                        <a:t>Data </a:t>
                      </a:r>
                      <a:r>
                        <a:rPr lang="en-US" sz="700" b="0" dirty="0">
                          <a:solidFill>
                            <a:srgbClr val="EFEFEF"/>
                          </a:solidFill>
                          <a:latin typeface="+mn-lt"/>
                        </a:rPr>
                        <a:t>Lake</a:t>
                      </a:r>
                      <a:r>
                        <a:rPr lang="en-US" sz="700" b="0" baseline="0" dirty="0">
                          <a:solidFill>
                            <a:schemeClr val="bg1"/>
                          </a:solidFill>
                          <a:latin typeface="+mn-lt"/>
                        </a:rPr>
                        <a:t> </a:t>
                      </a:r>
                      <a:r>
                        <a:rPr lang="en-US" sz="700" b="0" dirty="0">
                          <a:solidFill>
                            <a:srgbClr val="EFEFEF"/>
                          </a:solidFill>
                          <a:latin typeface="+mn-lt"/>
                        </a:rPr>
                        <a:t>Analytics</a:t>
                      </a:r>
                      <a:endParaRPr lang="en-US" sz="600" b="0" dirty="0">
                        <a:solidFill>
                          <a:srgbClr val="EFEFEF"/>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ct val="100000"/>
                        </a:lnSpc>
                        <a:spcAft>
                          <a:spcPts val="0"/>
                        </a:spcAft>
                      </a:pPr>
                      <a:r>
                        <a:rPr lang="de-DE" sz="700" b="0" dirty="0">
                          <a:solidFill>
                            <a:schemeClr val="bg1"/>
                          </a:solidFill>
                          <a:latin typeface="+mn-lt"/>
                        </a:rPr>
                        <a:t>Azure Monitor</a:t>
                      </a: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700" b="0" baseline="0" dirty="0">
                          <a:solidFill>
                            <a:schemeClr val="bg1"/>
                          </a:solidFill>
                          <a:latin typeface="+mn-lt"/>
                        </a:rPr>
                        <a:t>Media Services</a:t>
                      </a: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kern="1200" dirty="0" err="1">
                          <a:solidFill>
                            <a:schemeClr val="bg1"/>
                          </a:solidFill>
                          <a:latin typeface="+mn-lt"/>
                          <a:ea typeface="+mn-ea"/>
                          <a:cs typeface="+mn-cs"/>
                        </a:rPr>
                        <a:t>DevTest</a:t>
                      </a:r>
                      <a:r>
                        <a:rPr lang="en-US" sz="700" b="0" kern="1200" dirty="0">
                          <a:solidFill>
                            <a:schemeClr val="bg1"/>
                          </a:solidFill>
                          <a:latin typeface="+mn-lt"/>
                          <a:ea typeface="+mn-ea"/>
                          <a:cs typeface="+mn-cs"/>
                        </a:rPr>
                        <a:t> Labs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8F13"/>
                    </a:solidFill>
                  </a:tcPr>
                </a:tc>
                <a:tc>
                  <a:txBody>
                    <a:bodyPr/>
                    <a:lstStyle/>
                    <a:p>
                      <a:pPr algn="ctr">
                        <a:lnSpc>
                          <a:spcPct val="100000"/>
                        </a:lnSpc>
                        <a:spcAft>
                          <a:spcPts val="0"/>
                        </a:spcAft>
                      </a:pPr>
                      <a:r>
                        <a:rPr lang="en-US" sz="700" b="0" dirty="0">
                          <a:solidFill>
                            <a:schemeClr val="bg1"/>
                          </a:solidFill>
                          <a:latin typeface="+mn-lt"/>
                        </a:rPr>
                        <a:t>Azure  AD</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spcAft>
                          <a:spcPts val="0"/>
                        </a:spcAft>
                      </a:pPr>
                      <a:r>
                        <a:rPr lang="en-US" sz="700" b="0" dirty="0">
                          <a:solidFill>
                            <a:schemeClr val="bg1"/>
                          </a:solidFill>
                          <a:latin typeface="+mn-lt"/>
                        </a:rPr>
                        <a:t>BizTalk Services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0000"/>
                        </a:lnSpc>
                        <a:spcAft>
                          <a:spcPts val="0"/>
                        </a:spcAft>
                      </a:pPr>
                      <a:r>
                        <a:rPr lang="en-US" sz="700" b="0" dirty="0">
                          <a:solidFill>
                            <a:schemeClr val="bg1"/>
                          </a:solidFill>
                          <a:latin typeface="+mn-lt"/>
                        </a:rPr>
                        <a:t>Cloud Services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405832404"/>
                  </a:ext>
                </a:extLst>
              </a:tr>
              <a:tr h="806796">
                <a:tc>
                  <a:txBody>
                    <a:bodyPr/>
                    <a:lstStyle/>
                    <a:p>
                      <a:pPr algn="ctr">
                        <a:lnSpc>
                          <a:spcPct val="100000"/>
                        </a:lnSpc>
                        <a:spcAft>
                          <a:spcPts val="0"/>
                        </a:spcAft>
                      </a:pPr>
                      <a:r>
                        <a:rPr lang="en-US" sz="700" b="0" dirty="0">
                          <a:solidFill>
                            <a:schemeClr val="bg1"/>
                          </a:solidFill>
                          <a:latin typeface="+mn-lt"/>
                        </a:rPr>
                        <a:t>Event Hub</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lnSpc>
                          <a:spcPct val="100000"/>
                        </a:lnSpc>
                        <a:spcAft>
                          <a:spcPts val="0"/>
                        </a:spcAft>
                      </a:pPr>
                      <a:r>
                        <a:rPr lang="en-US" sz="700" b="0" dirty="0">
                          <a:solidFill>
                            <a:schemeClr val="bg1"/>
                          </a:solidFill>
                          <a:latin typeface="+mn-lt"/>
                        </a:rPr>
                        <a:t>Data Lake</a:t>
                      </a:r>
                      <a:r>
                        <a:rPr lang="en-US" sz="700" b="0" baseline="0" dirty="0">
                          <a:solidFill>
                            <a:schemeClr val="bg1"/>
                          </a:solidFill>
                          <a:latin typeface="+mn-lt"/>
                        </a:rPr>
                        <a:t> </a:t>
                      </a:r>
                      <a:r>
                        <a:rPr lang="en-US" sz="700" b="0" dirty="0">
                          <a:solidFill>
                            <a:schemeClr val="bg1"/>
                          </a:solidFill>
                          <a:latin typeface="+mn-lt"/>
                        </a:rPr>
                        <a:t>Store</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ct val="100000"/>
                        </a:lnSpc>
                        <a:spcAft>
                          <a:spcPts val="0"/>
                        </a:spcAft>
                      </a:pPr>
                      <a:r>
                        <a:rPr lang="de-DE" sz="700" b="0" dirty="0">
                          <a:solidFill>
                            <a:schemeClr val="bg1"/>
                          </a:solidFill>
                          <a:latin typeface="+mn-lt"/>
                        </a:rPr>
                        <a:t>Network Watcher</a:t>
                      </a: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endParaRPr lang="en-US" sz="700" b="0" dirty="0">
                        <a:solidFill>
                          <a:schemeClr val="bg1"/>
                        </a:solidFill>
                        <a:latin typeface="+mn-lt"/>
                      </a:endParaRPr>
                    </a:p>
                  </a:txBody>
                  <a:tcPr marL="0" marR="0" marT="39739" marB="38152"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700" b="0" dirty="0">
                          <a:solidFill>
                            <a:schemeClr val="bg1"/>
                          </a:solidFill>
                          <a:latin typeface="+mn-lt"/>
                        </a:rPr>
                        <a:t>CDN</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lnSpc>
                          <a:spcPct val="100000"/>
                        </a:lnSpc>
                        <a:spcAft>
                          <a:spcPts val="0"/>
                        </a:spcAft>
                      </a:pPr>
                      <a:r>
                        <a:rPr lang="en-US" sz="700" b="0" kern="1200" dirty="0">
                          <a:solidFill>
                            <a:schemeClr val="bg1"/>
                          </a:solidFill>
                          <a:latin typeface="+mn-lt"/>
                          <a:ea typeface="+mn-ea"/>
                          <a:cs typeface="+mn-cs"/>
                        </a:rPr>
                        <a:t>VS</a:t>
                      </a:r>
                      <a:r>
                        <a:rPr lang="en-US" sz="700" b="0" kern="1200" baseline="0" dirty="0">
                          <a:solidFill>
                            <a:schemeClr val="bg1"/>
                          </a:solidFill>
                          <a:latin typeface="+mn-lt"/>
                          <a:ea typeface="+mn-ea"/>
                          <a:cs typeface="+mn-cs"/>
                        </a:rPr>
                        <a:t> Team Services</a:t>
                      </a: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8F13"/>
                    </a:solidFill>
                  </a:tcPr>
                </a:tc>
                <a:tc>
                  <a:txBody>
                    <a:bodyPr/>
                    <a:lstStyle/>
                    <a:p>
                      <a:pPr algn="ctr">
                        <a:lnSpc>
                          <a:spcPct val="100000"/>
                        </a:lnSpc>
                        <a:spcAft>
                          <a:spcPts val="0"/>
                        </a:spcAft>
                      </a:pPr>
                      <a:r>
                        <a:rPr lang="en-US" sz="700" b="0" dirty="0">
                          <a:solidFill>
                            <a:schemeClr val="bg1"/>
                          </a:solidFill>
                          <a:latin typeface="+mn-lt"/>
                        </a:rPr>
                        <a:t>Azure AD B2C</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spcAft>
                          <a:spcPts val="0"/>
                        </a:spcAft>
                      </a:pPr>
                      <a:r>
                        <a:rPr lang="en-US" sz="700" b="0" dirty="0">
                          <a:solidFill>
                            <a:schemeClr val="bg1"/>
                          </a:solidFill>
                          <a:latin typeface="+mn-lt"/>
                        </a:rPr>
                        <a:t>Service Bus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0000"/>
                        </a:lnSpc>
                        <a:spcAft>
                          <a:spcPts val="0"/>
                        </a:spcAft>
                      </a:pPr>
                      <a:r>
                        <a:rPr lang="en-US" sz="700" b="0" dirty="0">
                          <a:solidFill>
                            <a:schemeClr val="bg1"/>
                          </a:solidFill>
                          <a:latin typeface="+mn-lt"/>
                        </a:rPr>
                        <a:t>Batch</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67969955"/>
                  </a:ext>
                </a:extLst>
              </a:tr>
              <a:tr h="806796">
                <a:tc>
                  <a:txBody>
                    <a:bodyPr/>
                    <a:lstStyle/>
                    <a:p>
                      <a:pPr algn="ctr">
                        <a:lnSpc>
                          <a:spcPct val="100000"/>
                        </a:lnSpc>
                        <a:spcAft>
                          <a:spcPts val="0"/>
                        </a:spcAft>
                      </a:pPr>
                      <a:r>
                        <a:rPr lang="en-US" sz="700" b="0" dirty="0">
                          <a:solidFill>
                            <a:schemeClr val="bg1"/>
                          </a:solidFill>
                          <a:latin typeface="+mn-lt"/>
                        </a:rPr>
                        <a:t>Stream</a:t>
                      </a:r>
                      <a:r>
                        <a:rPr lang="en-US" sz="700" b="0" baseline="0" dirty="0">
                          <a:solidFill>
                            <a:schemeClr val="bg1"/>
                          </a:solidFill>
                          <a:latin typeface="+mn-lt"/>
                        </a:rPr>
                        <a:t> </a:t>
                      </a:r>
                      <a:r>
                        <a:rPr lang="en-US" sz="700" b="0" dirty="0">
                          <a:solidFill>
                            <a:schemeClr val="bg1"/>
                          </a:solidFill>
                          <a:latin typeface="+mn-lt"/>
                        </a:rPr>
                        <a:t>Analytics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lnSpc>
                          <a:spcPct val="100000"/>
                        </a:lnSpc>
                        <a:spcAft>
                          <a:spcPts val="0"/>
                        </a:spcAft>
                      </a:pPr>
                      <a:r>
                        <a:rPr lang="en-US" sz="700" b="0" dirty="0">
                          <a:solidFill>
                            <a:schemeClr val="bg1"/>
                          </a:solidFill>
                          <a:latin typeface="+mn-lt"/>
                        </a:rPr>
                        <a:t>HDInsight</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ct val="100000"/>
                        </a:lnSpc>
                        <a:spcAft>
                          <a:spcPts val="0"/>
                        </a:spcAft>
                      </a:pPr>
                      <a:r>
                        <a:rPr lang="en-US" sz="700" b="0" dirty="0">
                          <a:solidFill>
                            <a:schemeClr val="bg1"/>
                          </a:solidFill>
                          <a:latin typeface="+mn-lt"/>
                        </a:rPr>
                        <a:t>Virtual Network</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lnSpc>
                          <a:spcPct val="100000"/>
                        </a:lnSpc>
                        <a:spcAft>
                          <a:spcPts val="0"/>
                        </a:spcAft>
                      </a:pPr>
                      <a:r>
                        <a:rPr lang="en-US" sz="700" b="0" dirty="0">
                          <a:solidFill>
                            <a:schemeClr val="bg1"/>
                          </a:solidFill>
                          <a:latin typeface="+mn-lt"/>
                        </a:rPr>
                        <a:t>ExpressRoute</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lnSpc>
                          <a:spcPct val="100000"/>
                        </a:lnSpc>
                        <a:spcAft>
                          <a:spcPts val="0"/>
                        </a:spcAft>
                      </a:pPr>
                      <a:r>
                        <a:rPr lang="en-US" sz="700" b="0" dirty="0">
                          <a:solidFill>
                            <a:schemeClr val="bg1"/>
                          </a:solidFill>
                          <a:latin typeface="+mn-lt"/>
                        </a:rPr>
                        <a:t>Traffic Manager</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lnSpc>
                          <a:spcPct val="100000"/>
                        </a:lnSpc>
                        <a:spcAft>
                          <a:spcPts val="0"/>
                        </a:spcAft>
                      </a:pPr>
                      <a:r>
                        <a:rPr lang="en-US" sz="700" b="0" dirty="0">
                          <a:solidFill>
                            <a:schemeClr val="bg1"/>
                          </a:solidFill>
                          <a:latin typeface="+mn-lt"/>
                        </a:rPr>
                        <a:t>Load Balancer</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lnSpc>
                          <a:spcPct val="100000"/>
                        </a:lnSpc>
                        <a:spcAft>
                          <a:spcPts val="0"/>
                        </a:spcAft>
                      </a:pPr>
                      <a:r>
                        <a:rPr lang="en-US" sz="700" b="0" dirty="0">
                          <a:solidFill>
                            <a:schemeClr val="bg1"/>
                          </a:solidFill>
                          <a:latin typeface="+mn-lt"/>
                        </a:rPr>
                        <a:t>Azure DNS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lnSpc>
                          <a:spcPct val="100000"/>
                        </a:lnSpc>
                        <a:spcAft>
                          <a:spcPts val="0"/>
                        </a:spcAft>
                      </a:pPr>
                      <a:r>
                        <a:rPr lang="en-US" sz="700" b="0" dirty="0">
                          <a:solidFill>
                            <a:schemeClr val="bg1"/>
                          </a:solidFill>
                          <a:latin typeface="+mn-lt"/>
                        </a:rPr>
                        <a:t>VPN</a:t>
                      </a:r>
                      <a:r>
                        <a:rPr lang="en-US" sz="700" b="0" baseline="0" dirty="0">
                          <a:solidFill>
                            <a:schemeClr val="bg1"/>
                          </a:solidFill>
                          <a:latin typeface="+mn-lt"/>
                        </a:rPr>
                        <a:t> Gateway</a:t>
                      </a: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lnSpc>
                          <a:spcPct val="100000"/>
                        </a:lnSpc>
                        <a:spcAft>
                          <a:spcPts val="0"/>
                        </a:spcAft>
                      </a:pPr>
                      <a:r>
                        <a:rPr lang="en-US" sz="700" b="0" dirty="0">
                          <a:solidFill>
                            <a:schemeClr val="bg1"/>
                          </a:solidFill>
                          <a:latin typeface="+mn-lt"/>
                        </a:rPr>
                        <a:t>App Gateway</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lnSpc>
                          <a:spcPct val="100000"/>
                        </a:lnSpc>
                        <a:spcAft>
                          <a:spcPts val="0"/>
                        </a:spcAft>
                      </a:pPr>
                      <a:r>
                        <a:rPr lang="en-US" sz="700" b="0" dirty="0">
                          <a:solidFill>
                            <a:schemeClr val="bg1"/>
                          </a:solidFill>
                          <a:latin typeface="+mn-lt"/>
                        </a:rPr>
                        <a:t>VS App Insights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8F13"/>
                    </a:solidFill>
                  </a:tcPr>
                </a:tc>
                <a:tc>
                  <a:txBody>
                    <a:bodyPr/>
                    <a:lstStyle/>
                    <a:p>
                      <a:pPr algn="ctr">
                        <a:lnSpc>
                          <a:spcPct val="100000"/>
                        </a:lnSpc>
                        <a:spcAft>
                          <a:spcPts val="0"/>
                        </a:spcAft>
                      </a:pPr>
                      <a:r>
                        <a:rPr lang="en-US" sz="700" b="0" dirty="0">
                          <a:solidFill>
                            <a:schemeClr val="bg1"/>
                          </a:solidFill>
                          <a:latin typeface="+mn-lt"/>
                        </a:rPr>
                        <a:t>Azure AD DC</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spcAft>
                          <a:spcPts val="0"/>
                        </a:spcAft>
                      </a:pPr>
                      <a:r>
                        <a:rPr lang="en-US" sz="700" b="0" dirty="0">
                          <a:solidFill>
                            <a:schemeClr val="bg1"/>
                          </a:solidFill>
                          <a:latin typeface="+mn-lt"/>
                        </a:rPr>
                        <a:t>Backup</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0000"/>
                        </a:lnSpc>
                        <a:spcAft>
                          <a:spcPts val="0"/>
                        </a:spcAft>
                      </a:pPr>
                      <a:r>
                        <a:rPr lang="en-US" sz="700" b="0" dirty="0">
                          <a:solidFill>
                            <a:schemeClr val="bg1"/>
                          </a:solidFill>
                          <a:latin typeface="+mn-lt"/>
                        </a:rPr>
                        <a:t>Functions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483793"/>
                  </a:ext>
                </a:extLst>
              </a:tr>
              <a:tr h="806796">
                <a:tc>
                  <a:txBody>
                    <a:bodyPr/>
                    <a:lstStyle/>
                    <a:p>
                      <a:pPr algn="ctr">
                        <a:lnSpc>
                          <a:spcPct val="100000"/>
                        </a:lnSpc>
                        <a:spcAft>
                          <a:spcPts val="0"/>
                        </a:spcAft>
                      </a:pPr>
                      <a:r>
                        <a:rPr lang="en-US" sz="700" b="0" dirty="0">
                          <a:solidFill>
                            <a:schemeClr val="bg1"/>
                          </a:solidFill>
                          <a:latin typeface="+mn-lt"/>
                        </a:rPr>
                        <a:t>Machine Learning</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lnSpc>
                          <a:spcPct val="100000"/>
                        </a:lnSpc>
                        <a:spcAft>
                          <a:spcPts val="0"/>
                        </a:spcAft>
                      </a:pPr>
                      <a:r>
                        <a:rPr lang="en-US" sz="700" b="0" dirty="0">
                          <a:solidFill>
                            <a:schemeClr val="bg1"/>
                          </a:solidFill>
                          <a:latin typeface="+mn-lt"/>
                        </a:rPr>
                        <a:t>Data Factory</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ct val="100000"/>
                        </a:lnSpc>
                        <a:spcAft>
                          <a:spcPts val="0"/>
                        </a:spcAft>
                      </a:pPr>
                      <a:r>
                        <a:rPr lang="en-US" sz="700" b="0" dirty="0">
                          <a:solidFill>
                            <a:schemeClr val="bg1"/>
                          </a:solidFill>
                          <a:latin typeface="+mn-lt"/>
                        </a:rPr>
                        <a:t>App Service</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0000"/>
                        </a:lnSpc>
                        <a:spcAft>
                          <a:spcPts val="0"/>
                        </a:spcAft>
                      </a:pPr>
                      <a:r>
                        <a:rPr lang="en-US" sz="700" b="0" dirty="0">
                          <a:solidFill>
                            <a:schemeClr val="bg1"/>
                          </a:solidFill>
                          <a:latin typeface="+mn-lt"/>
                        </a:rPr>
                        <a:t>Web Apps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0000"/>
                        </a:lnSpc>
                        <a:spcAft>
                          <a:spcPts val="0"/>
                        </a:spcAft>
                      </a:pPr>
                      <a:r>
                        <a:rPr lang="en-US" sz="700" b="0" dirty="0">
                          <a:solidFill>
                            <a:schemeClr val="bg1"/>
                          </a:solidFill>
                          <a:latin typeface="+mn-lt"/>
                        </a:rPr>
                        <a:t>Mobile Apps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0000"/>
                        </a:lnSpc>
                        <a:spcAft>
                          <a:spcPts val="0"/>
                        </a:spcAft>
                      </a:pPr>
                      <a:r>
                        <a:rPr lang="en-US" sz="700" b="0" dirty="0">
                          <a:solidFill>
                            <a:schemeClr val="bg1"/>
                          </a:solidFill>
                          <a:latin typeface="+mn-lt"/>
                        </a:rPr>
                        <a:t>Logic Apps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0000"/>
                        </a:lnSpc>
                        <a:spcAft>
                          <a:spcPts val="0"/>
                        </a:spcAft>
                      </a:pPr>
                      <a:r>
                        <a:rPr lang="en-US" sz="700" b="0" dirty="0">
                          <a:solidFill>
                            <a:schemeClr val="bg1"/>
                          </a:solidFill>
                          <a:latin typeface="+mn-lt"/>
                        </a:rPr>
                        <a:t>API Apps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0000"/>
                        </a:lnSpc>
                        <a:spcAft>
                          <a:spcPts val="0"/>
                        </a:spcAft>
                      </a:pPr>
                      <a:r>
                        <a:rPr lang="en-US" sz="700" b="0" dirty="0">
                          <a:solidFill>
                            <a:schemeClr val="bg1"/>
                          </a:solidFill>
                          <a:latin typeface="+mn-lt"/>
                        </a:rPr>
                        <a:t>API Management</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0000"/>
                        </a:lnSpc>
                        <a:spcAft>
                          <a:spcPts val="0"/>
                        </a:spcAft>
                      </a:pPr>
                      <a:r>
                        <a:rPr lang="en-US" sz="400" b="0" dirty="0">
                          <a:solidFill>
                            <a:schemeClr val="bg1"/>
                          </a:solidFill>
                          <a:latin typeface="+mn-lt"/>
                        </a:rPr>
                        <a:t>Mobile</a:t>
                      </a:r>
                      <a:r>
                        <a:rPr lang="en-US" sz="600" b="0" dirty="0">
                          <a:solidFill>
                            <a:schemeClr val="bg1"/>
                          </a:solidFill>
                          <a:latin typeface="+mn-lt"/>
                        </a:rPr>
                        <a:t> </a:t>
                      </a:r>
                      <a:r>
                        <a:rPr lang="en-US" sz="700" b="0" dirty="0">
                          <a:solidFill>
                            <a:schemeClr val="bg1"/>
                          </a:solidFill>
                          <a:latin typeface="+mn-lt"/>
                        </a:rPr>
                        <a:t>Engagement</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lnSpc>
                          <a:spcPct val="100000"/>
                        </a:lnSpc>
                        <a:spcAft>
                          <a:spcPts val="0"/>
                        </a:spcAft>
                      </a:pPr>
                      <a:r>
                        <a:rPr lang="en-US" sz="700" b="0" dirty="0" err="1">
                          <a:solidFill>
                            <a:schemeClr val="bg1"/>
                          </a:solidFill>
                          <a:latin typeface="+mn-lt"/>
                        </a:rPr>
                        <a:t>HockeyApp</a:t>
                      </a: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8F13"/>
                    </a:solidFill>
                  </a:tcPr>
                </a:tc>
                <a:tc>
                  <a:txBody>
                    <a:bodyPr/>
                    <a:lstStyle/>
                    <a:p>
                      <a:pPr algn="ctr">
                        <a:lnSpc>
                          <a:spcPct val="100000"/>
                        </a:lnSpc>
                        <a:spcAft>
                          <a:spcPts val="0"/>
                        </a:spcAft>
                      </a:pPr>
                      <a:r>
                        <a:rPr lang="en-US" sz="700" b="0" dirty="0">
                          <a:solidFill>
                            <a:schemeClr val="bg1"/>
                          </a:solidFill>
                          <a:latin typeface="+mn-lt"/>
                        </a:rPr>
                        <a:t>Multi-Factor Auth</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spcAft>
                          <a:spcPts val="0"/>
                        </a:spcAft>
                      </a:pPr>
                      <a:r>
                        <a:rPr lang="en-US" sz="700" b="0" dirty="0">
                          <a:solidFill>
                            <a:schemeClr val="bg1"/>
                          </a:solidFill>
                          <a:latin typeface="+mn-lt"/>
                        </a:rPr>
                        <a:t>Site Recovery</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0000"/>
                        </a:lnSpc>
                        <a:spcAft>
                          <a:spcPts val="0"/>
                        </a:spcAft>
                      </a:pPr>
                      <a:r>
                        <a:rPr lang="en-US" sz="700" b="0" dirty="0">
                          <a:solidFill>
                            <a:schemeClr val="bg1"/>
                          </a:solidFill>
                          <a:latin typeface="+mn-lt"/>
                        </a:rPr>
                        <a:t>Service Fabric</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821736437"/>
                  </a:ext>
                </a:extLst>
              </a:tr>
              <a:tr h="806796">
                <a:tc>
                  <a:txBody>
                    <a:bodyPr/>
                    <a:lstStyle/>
                    <a:p>
                      <a:pPr algn="ctr">
                        <a:lnSpc>
                          <a:spcPct val="100000"/>
                        </a:lnSpc>
                        <a:spcAft>
                          <a:spcPts val="0"/>
                        </a:spcAft>
                      </a:pPr>
                      <a:r>
                        <a:rPr lang="en-US" sz="700" b="0" dirty="0">
                          <a:solidFill>
                            <a:schemeClr val="bg1"/>
                          </a:solidFill>
                          <a:latin typeface="+mn-lt"/>
                        </a:rPr>
                        <a:t>Notification Hubs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lnSpc>
                          <a:spcPct val="100000"/>
                        </a:lnSpc>
                        <a:spcAft>
                          <a:spcPts val="0"/>
                        </a:spcAft>
                      </a:pPr>
                      <a:r>
                        <a:rPr lang="en-US" sz="700" b="0" dirty="0">
                          <a:solidFill>
                            <a:schemeClr val="bg1"/>
                          </a:solidFill>
                          <a:latin typeface="+mn-lt"/>
                        </a:rPr>
                        <a:t>Data Catalog</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lnSpc>
                          <a:spcPct val="100000"/>
                        </a:lnSpc>
                        <a:spcAft>
                          <a:spcPts val="0"/>
                        </a:spcAft>
                      </a:pPr>
                      <a:r>
                        <a:rPr lang="en-US" sz="700" b="0" dirty="0">
                          <a:solidFill>
                            <a:schemeClr val="bg1"/>
                          </a:solidFill>
                          <a:latin typeface="+mn-lt"/>
                        </a:rPr>
                        <a:t>SQL Database</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a:solidFill>
                            <a:schemeClr val="bg1"/>
                          </a:solidFill>
                          <a:latin typeface="+mn-lt"/>
                        </a:rPr>
                        <a:t>Cosmos DB</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err="1">
                          <a:solidFill>
                            <a:schemeClr val="bg1"/>
                          </a:solidFill>
                          <a:latin typeface="+mn-lt"/>
                        </a:rPr>
                        <a:t>Redis</a:t>
                      </a:r>
                      <a:r>
                        <a:rPr lang="en-US" sz="700" b="0" dirty="0">
                          <a:solidFill>
                            <a:schemeClr val="bg1"/>
                          </a:solidFill>
                          <a:latin typeface="+mn-lt"/>
                        </a:rPr>
                        <a:t> Cache</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a:solidFill>
                            <a:schemeClr val="bg1"/>
                          </a:solidFill>
                          <a:latin typeface="+mn-lt"/>
                        </a:rPr>
                        <a:t>Storage</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err="1">
                          <a:solidFill>
                            <a:schemeClr val="bg1"/>
                          </a:solidFill>
                          <a:latin typeface="+mn-lt"/>
                        </a:rPr>
                        <a:t>StorSimple</a:t>
                      </a: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a:solidFill>
                            <a:schemeClr val="bg1"/>
                          </a:solidFill>
                          <a:latin typeface="+mn-lt"/>
                        </a:rPr>
                        <a:t>Search</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a:solidFill>
                            <a:schemeClr val="bg1"/>
                          </a:solidFill>
                          <a:latin typeface="+mn-lt"/>
                        </a:rPr>
                        <a:t>SQL DW</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a:solidFill>
                            <a:schemeClr val="bg1"/>
                          </a:solidFill>
                          <a:latin typeface="+mn-lt"/>
                        </a:rPr>
                        <a:t>SQL Stretch DB</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a:solidFill>
                            <a:schemeClr val="bg1"/>
                          </a:solidFill>
                          <a:latin typeface="+mn-lt"/>
                        </a:rPr>
                        <a:t>Import/Export</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a:solidFill>
                            <a:schemeClr val="bg1"/>
                          </a:solidFill>
                          <a:latin typeface="+mn-lt"/>
                        </a:rPr>
                        <a:t>Premium Storage</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lnSpc>
                          <a:spcPct val="100000"/>
                        </a:lnSpc>
                        <a:spcAft>
                          <a:spcPts val="0"/>
                        </a:spcAft>
                      </a:pPr>
                      <a:r>
                        <a:rPr lang="en-US" sz="700" b="0" dirty="0">
                          <a:solidFill>
                            <a:schemeClr val="bg1"/>
                          </a:solidFill>
                          <a:latin typeface="+mn-lt"/>
                        </a:rPr>
                        <a:t>Linux Containers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89989768"/>
                  </a:ext>
                </a:extLst>
              </a:tr>
              <a:tr h="806796">
                <a:tc>
                  <a:txBody>
                    <a:bodyPr/>
                    <a:lstStyle/>
                    <a:p>
                      <a:pPr algn="ctr">
                        <a:lnSpc>
                          <a:spcPct val="100000"/>
                        </a:lnSpc>
                        <a:spcAft>
                          <a:spcPts val="0"/>
                        </a:spcAft>
                      </a:pPr>
                      <a:r>
                        <a:rPr lang="de-DE" sz="700" b="0" dirty="0">
                          <a:solidFill>
                            <a:schemeClr val="bg1"/>
                          </a:solidFill>
                          <a:latin typeface="+mn-lt"/>
                        </a:rPr>
                        <a:t>S</a:t>
                      </a:r>
                      <a:r>
                        <a:rPr lang="en-US" sz="700" b="0" dirty="0" err="1">
                          <a:solidFill>
                            <a:schemeClr val="bg1"/>
                          </a:solidFill>
                          <a:latin typeface="+mn-lt"/>
                        </a:rPr>
                        <a:t>cheduler</a:t>
                      </a: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Automation</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Log Analytics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Key Vault</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Security Center</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Marketplace</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Azure CLI</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Templates</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DSC</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PowerShell</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Azure SDK</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Rest</a:t>
                      </a:r>
                      <a:r>
                        <a:rPr lang="en-US" sz="700" b="0" baseline="0" dirty="0">
                          <a:solidFill>
                            <a:schemeClr val="bg1"/>
                          </a:solidFill>
                          <a:latin typeface="+mn-lt"/>
                        </a:rPr>
                        <a:t> API</a:t>
                      </a:r>
                      <a:endParaRPr lang="en-US" sz="700" b="0" dirty="0">
                        <a:solidFill>
                          <a:schemeClr val="bg1"/>
                        </a:solidFill>
                        <a:latin typeface="+mn-lt"/>
                      </a:endParaRP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lnSpc>
                          <a:spcPct val="100000"/>
                        </a:lnSpc>
                        <a:spcAft>
                          <a:spcPts val="0"/>
                        </a:spcAft>
                      </a:pPr>
                      <a:r>
                        <a:rPr lang="en-US" sz="700" b="0" dirty="0">
                          <a:solidFill>
                            <a:schemeClr val="bg1"/>
                          </a:solidFill>
                          <a:latin typeface="+mn-lt"/>
                        </a:rPr>
                        <a:t>Azure Portal</a:t>
                      </a:r>
                    </a:p>
                  </a:txBody>
                  <a:tcPr marL="0" marR="0" marT="39739" marB="381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036181167"/>
                  </a:ext>
                </a:extLst>
              </a:tr>
            </a:tbl>
          </a:graphicData>
        </a:graphic>
      </p:graphicFrame>
      <p:sp>
        <p:nvSpPr>
          <p:cNvPr id="4" name="Title 3"/>
          <p:cNvSpPr>
            <a:spLocks noGrp="1"/>
          </p:cNvSpPr>
          <p:nvPr>
            <p:ph type="title"/>
          </p:nvPr>
        </p:nvSpPr>
        <p:spPr>
          <a:xfrm>
            <a:off x="722420" y="360982"/>
            <a:ext cx="8661608" cy="539343"/>
          </a:xfrm>
          <a:noFill/>
          <a:ln w="38100">
            <a:noFill/>
            <a:prstDash val="sysDot"/>
          </a:ln>
        </p:spPr>
        <p:txBody>
          <a:bodyPr/>
          <a:lstStyle/>
          <a:p>
            <a:r>
              <a:rPr lang="en-US" sz="4080" dirty="0" err="1">
                <a:gradFill>
                  <a:gsLst>
                    <a:gs pos="1250">
                      <a:schemeClr val="tx1"/>
                    </a:gs>
                    <a:gs pos="100000">
                      <a:schemeClr val="tx1"/>
                    </a:gs>
                  </a:gsLst>
                  <a:lin ang="5400000" scaled="0"/>
                </a:gradFill>
              </a:rPr>
              <a:t>Zahlreiche</a:t>
            </a:r>
            <a:r>
              <a:rPr lang="en-US" sz="3894" spc="70" dirty="0">
                <a:solidFill>
                  <a:srgbClr val="002060"/>
                </a:solidFill>
                <a:latin typeface="+mn-lt"/>
              </a:rPr>
              <a:t> </a:t>
            </a:r>
            <a:r>
              <a:rPr lang="en-US" sz="4080" dirty="0">
                <a:gradFill>
                  <a:gsLst>
                    <a:gs pos="1250">
                      <a:schemeClr val="tx1"/>
                    </a:gs>
                    <a:gs pos="100000">
                      <a:schemeClr val="tx1"/>
                    </a:gs>
                  </a:gsLst>
                  <a:lin ang="5400000" scaled="0"/>
                </a:gradFill>
              </a:rPr>
              <a:t>PaaS und IaaS </a:t>
            </a:r>
            <a:r>
              <a:rPr lang="en-US" sz="4080" dirty="0" err="1">
                <a:gradFill>
                  <a:gsLst>
                    <a:gs pos="1250">
                      <a:schemeClr val="tx1"/>
                    </a:gs>
                    <a:gs pos="100000">
                      <a:schemeClr val="tx1"/>
                    </a:gs>
                  </a:gsLst>
                  <a:lin ang="5400000" scaled="0"/>
                </a:gradFill>
              </a:rPr>
              <a:t>Dienste</a:t>
            </a:r>
            <a:endParaRPr lang="en-US" sz="4080" dirty="0">
              <a:gradFill>
                <a:gsLst>
                  <a:gs pos="1250">
                    <a:schemeClr val="tx1"/>
                  </a:gs>
                  <a:gs pos="100000">
                    <a:schemeClr val="tx1"/>
                  </a:gs>
                </a:gsLst>
                <a:lin ang="5400000" scaled="0"/>
              </a:gradFill>
            </a:endParaRPr>
          </a:p>
        </p:txBody>
      </p:sp>
      <p:pic>
        <p:nvPicPr>
          <p:cNvPr id="72" name="Picture 71"/>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207184" y="6180012"/>
            <a:ext cx="405365" cy="405365"/>
          </a:xfrm>
          <a:prstGeom prst="rect">
            <a:avLst/>
          </a:prstGeom>
        </p:spPr>
      </p:pic>
      <p:pic>
        <p:nvPicPr>
          <p:cNvPr id="73" name="Picture 7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33022" y="6180012"/>
            <a:ext cx="405365" cy="405365"/>
          </a:xfrm>
          <a:prstGeom prst="rect">
            <a:avLst/>
          </a:prstGeom>
        </p:spPr>
      </p:pic>
      <p:pic>
        <p:nvPicPr>
          <p:cNvPr id="88" name="Picture 8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027855" y="6180012"/>
            <a:ext cx="405365" cy="405365"/>
          </a:xfrm>
          <a:prstGeom prst="rect">
            <a:avLst/>
          </a:prstGeom>
        </p:spPr>
      </p:pic>
      <p:pic>
        <p:nvPicPr>
          <p:cNvPr id="89" name="Picture 88"/>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822687" y="6180012"/>
            <a:ext cx="405365" cy="405365"/>
          </a:xfrm>
          <a:prstGeom prst="rect">
            <a:avLst/>
          </a:prstGeom>
        </p:spPr>
      </p:pic>
      <p:pic>
        <p:nvPicPr>
          <p:cNvPr id="90" name="Picture 8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617519" y="6180012"/>
            <a:ext cx="405365" cy="405365"/>
          </a:xfrm>
          <a:prstGeom prst="rect">
            <a:avLst/>
          </a:prstGeom>
        </p:spPr>
      </p:pic>
      <p:pic>
        <p:nvPicPr>
          <p:cNvPr id="91" name="Picture 90"/>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771015" y="1328373"/>
            <a:ext cx="405365" cy="405365"/>
          </a:xfrm>
          <a:prstGeom prst="rect">
            <a:avLst/>
          </a:prstGeom>
        </p:spPr>
      </p:pic>
      <p:pic>
        <p:nvPicPr>
          <p:cNvPr id="92" name="Picture 9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771015" y="4562800"/>
            <a:ext cx="405365" cy="405365"/>
          </a:xfrm>
          <a:prstGeom prst="rect">
            <a:avLst/>
          </a:prstGeom>
        </p:spPr>
      </p:pic>
      <p:pic>
        <p:nvPicPr>
          <p:cNvPr id="93" name="Picture 9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233022" y="5371407"/>
            <a:ext cx="405365" cy="405365"/>
          </a:xfrm>
          <a:prstGeom prst="rect">
            <a:avLst/>
          </a:prstGeom>
        </p:spPr>
      </p:pic>
      <p:pic>
        <p:nvPicPr>
          <p:cNvPr id="101" name="Picture 100"/>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771015" y="2136980"/>
            <a:ext cx="405365" cy="405365"/>
          </a:xfrm>
          <a:prstGeom prst="rect">
            <a:avLst/>
          </a:prstGeom>
        </p:spPr>
      </p:pic>
      <p:pic>
        <p:nvPicPr>
          <p:cNvPr id="102" name="Picture 10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771015" y="2945587"/>
            <a:ext cx="405365" cy="405365"/>
          </a:xfrm>
          <a:prstGeom prst="rect">
            <a:avLst/>
          </a:prstGeom>
        </p:spPr>
      </p:pic>
      <p:pic>
        <p:nvPicPr>
          <p:cNvPr id="104" name="Picture 103"/>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8386514" y="3754193"/>
            <a:ext cx="405365" cy="405365"/>
          </a:xfrm>
          <a:prstGeom prst="rect">
            <a:avLst/>
          </a:prstGeom>
        </p:spPr>
      </p:pic>
      <p:pic>
        <p:nvPicPr>
          <p:cNvPr id="105" name="Picture 10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8386514" y="2945587"/>
            <a:ext cx="405365" cy="405365"/>
          </a:xfrm>
          <a:prstGeom prst="rect">
            <a:avLst/>
          </a:prstGeom>
        </p:spPr>
      </p:pic>
      <p:pic>
        <p:nvPicPr>
          <p:cNvPr id="106" name="Picture 10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796849" y="3754193"/>
            <a:ext cx="405365" cy="405365"/>
          </a:xfrm>
          <a:prstGeom prst="rect">
            <a:avLst/>
          </a:prstGeom>
        </p:spPr>
      </p:pic>
      <p:pic>
        <p:nvPicPr>
          <p:cNvPr id="107" name="Picture 106"/>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617519" y="3754193"/>
            <a:ext cx="405365" cy="405365"/>
          </a:xfrm>
          <a:prstGeom prst="rect">
            <a:avLst/>
          </a:prstGeom>
        </p:spPr>
      </p:pic>
      <p:pic>
        <p:nvPicPr>
          <p:cNvPr id="108" name="Picture 107"/>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6002017" y="3754193"/>
            <a:ext cx="405365" cy="405365"/>
          </a:xfrm>
          <a:prstGeom prst="rect">
            <a:avLst/>
          </a:prstGeom>
        </p:spPr>
      </p:pic>
      <p:pic>
        <p:nvPicPr>
          <p:cNvPr id="109" name="Picture 108"/>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9976179" y="3754193"/>
            <a:ext cx="405365" cy="405365"/>
          </a:xfrm>
          <a:prstGeom prst="rect">
            <a:avLst/>
          </a:prstGeom>
        </p:spPr>
      </p:pic>
      <p:pic>
        <p:nvPicPr>
          <p:cNvPr id="110" name="Picture 109"/>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9976179" y="4562800"/>
            <a:ext cx="405365" cy="405365"/>
          </a:xfrm>
          <a:prstGeom prst="rect">
            <a:avLst/>
          </a:prstGeom>
        </p:spPr>
      </p:pic>
      <p:pic>
        <p:nvPicPr>
          <p:cNvPr id="111" name="Picture 110"/>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9976179" y="2136980"/>
            <a:ext cx="405365" cy="405365"/>
          </a:xfrm>
          <a:prstGeom prst="rect">
            <a:avLst/>
          </a:prstGeom>
        </p:spPr>
      </p:pic>
      <p:pic>
        <p:nvPicPr>
          <p:cNvPr id="112" name="Picture 111"/>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9976179" y="2945587"/>
            <a:ext cx="405365" cy="405365"/>
          </a:xfrm>
          <a:prstGeom prst="rect">
            <a:avLst/>
          </a:prstGeom>
        </p:spPr>
      </p:pic>
      <p:pic>
        <p:nvPicPr>
          <p:cNvPr id="113" name="Picture 112"/>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5207184" y="3754193"/>
            <a:ext cx="405365" cy="405365"/>
          </a:xfrm>
          <a:prstGeom prst="rect">
            <a:avLst/>
          </a:prstGeom>
        </p:spPr>
      </p:pic>
      <p:pic>
        <p:nvPicPr>
          <p:cNvPr id="114" name="Picture 11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4412352" y="3754193"/>
            <a:ext cx="405365" cy="405365"/>
          </a:xfrm>
          <a:prstGeom prst="rect">
            <a:avLst/>
          </a:prstGeom>
        </p:spPr>
      </p:pic>
      <p:pic>
        <p:nvPicPr>
          <p:cNvPr id="115" name="Picture 114"/>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2822687" y="3754193"/>
            <a:ext cx="405365" cy="405365"/>
          </a:xfrm>
          <a:prstGeom prst="rect">
            <a:avLst/>
          </a:prstGeom>
        </p:spPr>
      </p:pic>
      <p:pic>
        <p:nvPicPr>
          <p:cNvPr id="116" name="Picture 115"/>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5207184" y="4562800"/>
            <a:ext cx="405365" cy="405365"/>
          </a:xfrm>
          <a:prstGeom prst="rect">
            <a:avLst/>
          </a:prstGeom>
        </p:spPr>
      </p:pic>
      <p:pic>
        <p:nvPicPr>
          <p:cNvPr id="117" name="Picture 116"/>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6002017" y="4562800"/>
            <a:ext cx="405365" cy="405365"/>
          </a:xfrm>
          <a:prstGeom prst="rect">
            <a:avLst/>
          </a:prstGeom>
        </p:spPr>
      </p:pic>
      <p:pic>
        <p:nvPicPr>
          <p:cNvPr id="118" name="Picture 117"/>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2822687" y="4562800"/>
            <a:ext cx="405365" cy="405365"/>
          </a:xfrm>
          <a:prstGeom prst="rect">
            <a:avLst/>
          </a:prstGeom>
        </p:spPr>
      </p:pic>
      <p:pic>
        <p:nvPicPr>
          <p:cNvPr id="121" name="Picture 120"/>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6796849" y="4562800"/>
            <a:ext cx="405365" cy="405365"/>
          </a:xfrm>
          <a:prstGeom prst="rect">
            <a:avLst/>
          </a:prstGeom>
        </p:spPr>
      </p:pic>
      <p:pic>
        <p:nvPicPr>
          <p:cNvPr id="122" name="Picture 121"/>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4412352" y="4562800"/>
            <a:ext cx="405365" cy="405365"/>
          </a:xfrm>
          <a:prstGeom prst="rect">
            <a:avLst/>
          </a:prstGeom>
        </p:spPr>
      </p:pic>
      <p:pic>
        <p:nvPicPr>
          <p:cNvPr id="123" name="Picture 122"/>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7591681" y="4562800"/>
            <a:ext cx="405365" cy="405365"/>
          </a:xfrm>
          <a:prstGeom prst="rect">
            <a:avLst/>
          </a:prstGeom>
        </p:spPr>
      </p:pic>
      <p:pic>
        <p:nvPicPr>
          <p:cNvPr id="124" name="Picture 123"/>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3617519" y="4562800"/>
            <a:ext cx="405365" cy="405365"/>
          </a:xfrm>
          <a:prstGeom prst="rect">
            <a:avLst/>
          </a:prstGeom>
        </p:spPr>
      </p:pic>
      <p:pic>
        <p:nvPicPr>
          <p:cNvPr id="125" name="Picture 124"/>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7591681" y="2136980"/>
            <a:ext cx="405365" cy="405365"/>
          </a:xfrm>
          <a:prstGeom prst="rect">
            <a:avLst/>
          </a:prstGeom>
        </p:spPr>
      </p:pic>
      <p:pic>
        <p:nvPicPr>
          <p:cNvPr id="126" name="Picture 125"/>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7591681" y="2945587"/>
            <a:ext cx="405365" cy="405365"/>
          </a:xfrm>
          <a:prstGeom prst="rect">
            <a:avLst/>
          </a:prstGeom>
        </p:spPr>
      </p:pic>
      <p:pic>
        <p:nvPicPr>
          <p:cNvPr id="127" name="Picture 126"/>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2822687" y="5371407"/>
            <a:ext cx="405365" cy="405365"/>
          </a:xfrm>
          <a:prstGeom prst="rect">
            <a:avLst/>
          </a:prstGeom>
        </p:spPr>
      </p:pic>
      <p:pic>
        <p:nvPicPr>
          <p:cNvPr id="130" name="Picture 129"/>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412352" y="5371407"/>
            <a:ext cx="405365" cy="405365"/>
          </a:xfrm>
          <a:prstGeom prst="rect">
            <a:avLst/>
          </a:prstGeom>
        </p:spPr>
      </p:pic>
      <p:pic>
        <p:nvPicPr>
          <p:cNvPr id="131" name="Picture 130"/>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6796849" y="5371407"/>
            <a:ext cx="405365" cy="405365"/>
          </a:xfrm>
          <a:prstGeom prst="rect">
            <a:avLst/>
          </a:prstGeom>
        </p:spPr>
      </p:pic>
      <p:pic>
        <p:nvPicPr>
          <p:cNvPr id="132" name="Picture 131"/>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5207184" y="5371407"/>
            <a:ext cx="405365" cy="405365"/>
          </a:xfrm>
          <a:prstGeom prst="rect">
            <a:avLst/>
          </a:prstGeom>
        </p:spPr>
      </p:pic>
      <p:pic>
        <p:nvPicPr>
          <p:cNvPr id="133" name="Picture 132"/>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6002017" y="5371407"/>
            <a:ext cx="405365" cy="405365"/>
          </a:xfrm>
          <a:prstGeom prst="rect">
            <a:avLst/>
          </a:prstGeom>
        </p:spPr>
      </p:pic>
      <p:pic>
        <p:nvPicPr>
          <p:cNvPr id="135" name="Picture 134"/>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9181346" y="2136980"/>
            <a:ext cx="405365" cy="405365"/>
          </a:xfrm>
          <a:prstGeom prst="rect">
            <a:avLst/>
          </a:prstGeom>
        </p:spPr>
      </p:pic>
      <p:pic>
        <p:nvPicPr>
          <p:cNvPr id="136" name="Picture 135"/>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9181346" y="4562800"/>
            <a:ext cx="405365" cy="405365"/>
          </a:xfrm>
          <a:prstGeom prst="rect">
            <a:avLst/>
          </a:prstGeom>
        </p:spPr>
      </p:pic>
      <p:pic>
        <p:nvPicPr>
          <p:cNvPr id="137" name="Picture 136"/>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1233022" y="2136980"/>
            <a:ext cx="405365" cy="405365"/>
          </a:xfrm>
          <a:prstGeom prst="rect">
            <a:avLst/>
          </a:prstGeom>
        </p:spPr>
      </p:pic>
      <p:pic>
        <p:nvPicPr>
          <p:cNvPr id="138" name="Picture 137"/>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233022" y="2945587"/>
            <a:ext cx="405365" cy="405365"/>
          </a:xfrm>
          <a:prstGeom prst="rect">
            <a:avLst/>
          </a:prstGeom>
        </p:spPr>
      </p:pic>
      <p:pic>
        <p:nvPicPr>
          <p:cNvPr id="139" name="Picture 138"/>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1233022" y="4562800"/>
            <a:ext cx="405365" cy="405365"/>
          </a:xfrm>
          <a:prstGeom prst="rect">
            <a:avLst/>
          </a:prstGeom>
        </p:spPr>
      </p:pic>
      <p:pic>
        <p:nvPicPr>
          <p:cNvPr id="140" name="Picture 139"/>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1233022" y="3754193"/>
            <a:ext cx="405365" cy="405365"/>
          </a:xfrm>
          <a:prstGeom prst="rect">
            <a:avLst/>
          </a:prstGeom>
        </p:spPr>
      </p:pic>
      <p:pic>
        <p:nvPicPr>
          <p:cNvPr id="141" name="Picture 14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2027855" y="3754193"/>
            <a:ext cx="405365" cy="405365"/>
          </a:xfrm>
          <a:prstGeom prst="rect">
            <a:avLst/>
          </a:prstGeom>
        </p:spPr>
      </p:pic>
      <p:pic>
        <p:nvPicPr>
          <p:cNvPr id="142" name="Picture 141"/>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2027855" y="4562800"/>
            <a:ext cx="405365" cy="405365"/>
          </a:xfrm>
          <a:prstGeom prst="rect">
            <a:avLst/>
          </a:prstGeom>
        </p:spPr>
      </p:pic>
      <p:grpSp>
        <p:nvGrpSpPr>
          <p:cNvPr id="17" name="Group 16"/>
          <p:cNvGrpSpPr/>
          <p:nvPr/>
        </p:nvGrpSpPr>
        <p:grpSpPr>
          <a:xfrm>
            <a:off x="8391259" y="6180012"/>
            <a:ext cx="395874" cy="405365"/>
            <a:chOff x="8557340" y="5891500"/>
            <a:chExt cx="446496" cy="457200"/>
          </a:xfrm>
        </p:grpSpPr>
        <p:sp>
          <p:nvSpPr>
            <p:cNvPr id="12" name="AutoShape 3"/>
            <p:cNvSpPr>
              <a:spLocks noChangeAspect="1" noChangeArrowheads="1" noTextEdit="1"/>
            </p:cNvSpPr>
            <p:nvPr/>
          </p:nvSpPr>
          <p:spPr bwMode="auto">
            <a:xfrm>
              <a:off x="8557340" y="5891500"/>
              <a:ext cx="44649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73" tIns="40536" rIns="81073" bIns="40536" numCol="1" anchor="t" anchorCtr="0" compatLnSpc="1">
              <a:prstTxWarp prst="textNoShape">
                <a:avLst/>
              </a:prstTxWarp>
            </a:bodyPr>
            <a:lstStyle/>
            <a:p>
              <a:pPr defTabSz="810739">
                <a:defRPr/>
              </a:pPr>
              <a:endParaRPr lang="en-US" sz="1597" kern="0">
                <a:solidFill>
                  <a:sysClr val="windowText" lastClr="000000"/>
                </a:solidFill>
              </a:endParaRPr>
            </a:p>
          </p:txBody>
        </p:sp>
        <p:sp>
          <p:nvSpPr>
            <p:cNvPr id="13" name="Freeform 5"/>
            <p:cNvSpPr>
              <a:spLocks noEditPoints="1"/>
            </p:cNvSpPr>
            <p:nvPr/>
          </p:nvSpPr>
          <p:spPr bwMode="auto">
            <a:xfrm>
              <a:off x="8571102" y="5905262"/>
              <a:ext cx="420501" cy="434264"/>
            </a:xfrm>
            <a:custGeom>
              <a:avLst/>
              <a:gdLst>
                <a:gd name="T0" fmla="*/ 382 w 482"/>
                <a:gd name="T1" fmla="*/ 0 h 501"/>
                <a:gd name="T2" fmla="*/ 67 w 482"/>
                <a:gd name="T3" fmla="*/ 0 h 501"/>
                <a:gd name="T4" fmla="*/ 0 w 482"/>
                <a:gd name="T5" fmla="*/ 67 h 501"/>
                <a:gd name="T6" fmla="*/ 0 w 482"/>
                <a:gd name="T7" fmla="*/ 434 h 501"/>
                <a:gd name="T8" fmla="*/ 67 w 482"/>
                <a:gd name="T9" fmla="*/ 501 h 501"/>
                <a:gd name="T10" fmla="*/ 416 w 482"/>
                <a:gd name="T11" fmla="*/ 501 h 501"/>
                <a:gd name="T12" fmla="*/ 482 w 482"/>
                <a:gd name="T13" fmla="*/ 434 h 501"/>
                <a:gd name="T14" fmla="*/ 482 w 482"/>
                <a:gd name="T15" fmla="*/ 100 h 501"/>
                <a:gd name="T16" fmla="*/ 382 w 482"/>
                <a:gd name="T17" fmla="*/ 0 h 501"/>
                <a:gd name="T18" fmla="*/ 442 w 482"/>
                <a:gd name="T19" fmla="*/ 434 h 501"/>
                <a:gd name="T20" fmla="*/ 416 w 482"/>
                <a:gd name="T21" fmla="*/ 460 h 501"/>
                <a:gd name="T22" fmla="*/ 67 w 482"/>
                <a:gd name="T23" fmla="*/ 460 h 501"/>
                <a:gd name="T24" fmla="*/ 41 w 482"/>
                <a:gd name="T25" fmla="*/ 434 h 501"/>
                <a:gd name="T26" fmla="*/ 41 w 482"/>
                <a:gd name="T27" fmla="*/ 67 h 501"/>
                <a:gd name="T28" fmla="*/ 67 w 482"/>
                <a:gd name="T29" fmla="*/ 41 h 501"/>
                <a:gd name="T30" fmla="*/ 361 w 482"/>
                <a:gd name="T31" fmla="*/ 41 h 501"/>
                <a:gd name="T32" fmla="*/ 361 w 482"/>
                <a:gd name="T33" fmla="*/ 123 h 501"/>
                <a:gd name="T34" fmla="*/ 442 w 482"/>
                <a:gd name="T35" fmla="*/ 123 h 501"/>
                <a:gd name="T36" fmla="*/ 442 w 482"/>
                <a:gd name="T37" fmla="*/ 434 h 501"/>
                <a:gd name="T38" fmla="*/ 442 w 482"/>
                <a:gd name="T39" fmla="*/ 434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2" h="501">
                  <a:moveTo>
                    <a:pt x="382" y="0"/>
                  </a:moveTo>
                  <a:lnTo>
                    <a:pt x="67" y="0"/>
                  </a:lnTo>
                  <a:cubicBezTo>
                    <a:pt x="30" y="0"/>
                    <a:pt x="0" y="30"/>
                    <a:pt x="0" y="67"/>
                  </a:cubicBezTo>
                  <a:lnTo>
                    <a:pt x="0" y="434"/>
                  </a:lnTo>
                  <a:cubicBezTo>
                    <a:pt x="0" y="471"/>
                    <a:pt x="30" y="501"/>
                    <a:pt x="67" y="501"/>
                  </a:cubicBezTo>
                  <a:lnTo>
                    <a:pt x="416" y="501"/>
                  </a:lnTo>
                  <a:cubicBezTo>
                    <a:pt x="452" y="501"/>
                    <a:pt x="482" y="471"/>
                    <a:pt x="482" y="434"/>
                  </a:cubicBezTo>
                  <a:lnTo>
                    <a:pt x="482" y="100"/>
                  </a:lnTo>
                  <a:lnTo>
                    <a:pt x="382" y="0"/>
                  </a:lnTo>
                  <a:close/>
                  <a:moveTo>
                    <a:pt x="442" y="434"/>
                  </a:moveTo>
                  <a:cubicBezTo>
                    <a:pt x="442" y="449"/>
                    <a:pt x="430" y="460"/>
                    <a:pt x="416" y="460"/>
                  </a:cubicBezTo>
                  <a:lnTo>
                    <a:pt x="67" y="460"/>
                  </a:lnTo>
                  <a:cubicBezTo>
                    <a:pt x="53" y="460"/>
                    <a:pt x="41" y="449"/>
                    <a:pt x="41" y="434"/>
                  </a:cubicBezTo>
                  <a:lnTo>
                    <a:pt x="41" y="67"/>
                  </a:lnTo>
                  <a:cubicBezTo>
                    <a:pt x="41" y="53"/>
                    <a:pt x="53" y="41"/>
                    <a:pt x="67" y="41"/>
                  </a:cubicBezTo>
                  <a:lnTo>
                    <a:pt x="361" y="41"/>
                  </a:lnTo>
                  <a:lnTo>
                    <a:pt x="361" y="123"/>
                  </a:lnTo>
                  <a:lnTo>
                    <a:pt x="442" y="123"/>
                  </a:lnTo>
                  <a:lnTo>
                    <a:pt x="442" y="434"/>
                  </a:lnTo>
                  <a:lnTo>
                    <a:pt x="442" y="434"/>
                  </a:lnTo>
                  <a:close/>
                </a:path>
              </a:pathLst>
            </a:custGeom>
            <a:solidFill>
              <a:schemeClr val="bg1"/>
            </a:solidFill>
            <a:ln w="0">
              <a:noFill/>
              <a:prstDash val="solid"/>
              <a:round/>
              <a:headEnd/>
              <a:tailEnd/>
            </a:ln>
          </p:spPr>
          <p:txBody>
            <a:bodyPr vert="horz" wrap="square" lIns="81073" tIns="40536" rIns="81073" bIns="40536" numCol="1" anchor="t" anchorCtr="0" compatLnSpc="1">
              <a:prstTxWarp prst="textNoShape">
                <a:avLst/>
              </a:prstTxWarp>
            </a:bodyPr>
            <a:lstStyle/>
            <a:p>
              <a:pPr defTabSz="810739">
                <a:defRPr/>
              </a:pPr>
              <a:endParaRPr lang="en-US" sz="1597" kern="0">
                <a:solidFill>
                  <a:sysClr val="windowText" lastClr="000000"/>
                </a:solidFill>
              </a:endParaRPr>
            </a:p>
          </p:txBody>
        </p:sp>
        <p:sp>
          <p:nvSpPr>
            <p:cNvPr id="14" name="Freeform 6"/>
            <p:cNvSpPr>
              <a:spLocks noEditPoints="1"/>
            </p:cNvSpPr>
            <p:nvPr/>
          </p:nvSpPr>
          <p:spPr bwMode="auto">
            <a:xfrm>
              <a:off x="8676609" y="6004653"/>
              <a:ext cx="201841" cy="232423"/>
            </a:xfrm>
            <a:custGeom>
              <a:avLst/>
              <a:gdLst>
                <a:gd name="T0" fmla="*/ 230 w 232"/>
                <a:gd name="T1" fmla="*/ 249 h 270"/>
                <a:gd name="T2" fmla="*/ 229 w 232"/>
                <a:gd name="T3" fmla="*/ 251 h 270"/>
                <a:gd name="T4" fmla="*/ 206 w 232"/>
                <a:gd name="T5" fmla="*/ 270 h 270"/>
                <a:gd name="T6" fmla="*/ 123 w 232"/>
                <a:gd name="T7" fmla="*/ 270 h 270"/>
                <a:gd name="T8" fmla="*/ 108 w 232"/>
                <a:gd name="T9" fmla="*/ 250 h 270"/>
                <a:gd name="T10" fmla="*/ 109 w 232"/>
                <a:gd name="T11" fmla="*/ 249 h 270"/>
                <a:gd name="T12" fmla="*/ 132 w 232"/>
                <a:gd name="T13" fmla="*/ 231 h 270"/>
                <a:gd name="T14" fmla="*/ 215 w 232"/>
                <a:gd name="T15" fmla="*/ 231 h 270"/>
                <a:gd name="T16" fmla="*/ 230 w 232"/>
                <a:gd name="T17" fmla="*/ 249 h 270"/>
                <a:gd name="T18" fmla="*/ 7 w 232"/>
                <a:gd name="T19" fmla="*/ 263 h 270"/>
                <a:gd name="T20" fmla="*/ 6 w 232"/>
                <a:gd name="T21" fmla="*/ 262 h 270"/>
                <a:gd name="T22" fmla="*/ 13 w 232"/>
                <a:gd name="T23" fmla="*/ 237 h 270"/>
                <a:gd name="T24" fmla="*/ 159 w 232"/>
                <a:gd name="T25" fmla="*/ 135 h 270"/>
                <a:gd name="T26" fmla="*/ 66 w 232"/>
                <a:gd name="T27" fmla="*/ 31 h 270"/>
                <a:gd name="T28" fmla="*/ 73 w 232"/>
                <a:gd name="T29" fmla="*/ 5 h 270"/>
                <a:gd name="T30" fmla="*/ 74 w 232"/>
                <a:gd name="T31" fmla="*/ 5 h 270"/>
                <a:gd name="T32" fmla="*/ 94 w 232"/>
                <a:gd name="T33" fmla="*/ 7 h 270"/>
                <a:gd name="T34" fmla="*/ 195 w 232"/>
                <a:gd name="T35" fmla="*/ 121 h 270"/>
                <a:gd name="T36" fmla="*/ 197 w 232"/>
                <a:gd name="T37" fmla="*/ 122 h 270"/>
                <a:gd name="T38" fmla="*/ 198 w 232"/>
                <a:gd name="T39" fmla="*/ 150 h 270"/>
                <a:gd name="T40" fmla="*/ 182 w 232"/>
                <a:gd name="T41" fmla="*/ 161 h 270"/>
                <a:gd name="T42" fmla="*/ 36 w 232"/>
                <a:gd name="T43" fmla="*/ 263 h 270"/>
                <a:gd name="T44" fmla="*/ 7 w 232"/>
                <a:gd name="T45" fmla="*/ 2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2" h="270">
                  <a:moveTo>
                    <a:pt x="230" y="249"/>
                  </a:moveTo>
                  <a:lnTo>
                    <a:pt x="229" y="251"/>
                  </a:lnTo>
                  <a:cubicBezTo>
                    <a:pt x="227" y="261"/>
                    <a:pt x="217" y="270"/>
                    <a:pt x="206" y="270"/>
                  </a:cubicBezTo>
                  <a:lnTo>
                    <a:pt x="123" y="270"/>
                  </a:lnTo>
                  <a:cubicBezTo>
                    <a:pt x="112" y="270"/>
                    <a:pt x="106" y="261"/>
                    <a:pt x="108" y="250"/>
                  </a:cubicBezTo>
                  <a:lnTo>
                    <a:pt x="109" y="249"/>
                  </a:lnTo>
                  <a:cubicBezTo>
                    <a:pt x="111" y="239"/>
                    <a:pt x="121" y="231"/>
                    <a:pt x="132" y="231"/>
                  </a:cubicBezTo>
                  <a:lnTo>
                    <a:pt x="215" y="231"/>
                  </a:lnTo>
                  <a:cubicBezTo>
                    <a:pt x="226" y="231"/>
                    <a:pt x="232" y="239"/>
                    <a:pt x="230" y="249"/>
                  </a:cubicBezTo>
                  <a:close/>
                  <a:moveTo>
                    <a:pt x="7" y="263"/>
                  </a:moveTo>
                  <a:lnTo>
                    <a:pt x="6" y="262"/>
                  </a:lnTo>
                  <a:cubicBezTo>
                    <a:pt x="0" y="255"/>
                    <a:pt x="3" y="244"/>
                    <a:pt x="13" y="237"/>
                  </a:cubicBezTo>
                  <a:lnTo>
                    <a:pt x="159" y="135"/>
                  </a:lnTo>
                  <a:lnTo>
                    <a:pt x="66" y="31"/>
                  </a:lnTo>
                  <a:cubicBezTo>
                    <a:pt x="60" y="24"/>
                    <a:pt x="63" y="12"/>
                    <a:pt x="73" y="5"/>
                  </a:cubicBezTo>
                  <a:lnTo>
                    <a:pt x="74" y="5"/>
                  </a:lnTo>
                  <a:cubicBezTo>
                    <a:pt x="79" y="2"/>
                    <a:pt x="88" y="0"/>
                    <a:pt x="94" y="7"/>
                  </a:cubicBezTo>
                  <a:lnTo>
                    <a:pt x="195" y="121"/>
                  </a:lnTo>
                  <a:lnTo>
                    <a:pt x="197" y="122"/>
                  </a:lnTo>
                  <a:cubicBezTo>
                    <a:pt x="203" y="129"/>
                    <a:pt x="204" y="144"/>
                    <a:pt x="198" y="150"/>
                  </a:cubicBezTo>
                  <a:lnTo>
                    <a:pt x="182" y="161"/>
                  </a:lnTo>
                  <a:lnTo>
                    <a:pt x="36" y="263"/>
                  </a:lnTo>
                  <a:cubicBezTo>
                    <a:pt x="26" y="270"/>
                    <a:pt x="13" y="270"/>
                    <a:pt x="7" y="263"/>
                  </a:cubicBezTo>
                  <a:close/>
                </a:path>
              </a:pathLst>
            </a:custGeom>
            <a:solidFill>
              <a:schemeClr val="bg1"/>
            </a:solidFill>
            <a:ln w="0">
              <a:noFill/>
              <a:prstDash val="solid"/>
              <a:round/>
              <a:headEnd/>
              <a:tailEnd/>
            </a:ln>
          </p:spPr>
          <p:txBody>
            <a:bodyPr vert="horz" wrap="square" lIns="81073" tIns="40536" rIns="81073" bIns="40536" numCol="1" anchor="t" anchorCtr="0" compatLnSpc="1">
              <a:prstTxWarp prst="textNoShape">
                <a:avLst/>
              </a:prstTxWarp>
            </a:bodyPr>
            <a:lstStyle/>
            <a:p>
              <a:pPr defTabSz="810739">
                <a:defRPr/>
              </a:pPr>
              <a:endParaRPr lang="en-US" sz="1597" kern="0">
                <a:solidFill>
                  <a:sysClr val="windowText" lastClr="000000"/>
                </a:solidFill>
              </a:endParaRPr>
            </a:p>
          </p:txBody>
        </p:sp>
      </p:grpSp>
      <p:sp>
        <p:nvSpPr>
          <p:cNvPr id="146" name="Freeform 17"/>
          <p:cNvSpPr>
            <a:spLocks noChangeAspect="1" noEditPoints="1"/>
          </p:cNvSpPr>
          <p:nvPr/>
        </p:nvSpPr>
        <p:spPr bwMode="black">
          <a:xfrm>
            <a:off x="7591681" y="6179778"/>
            <a:ext cx="405365" cy="405830"/>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rgbClr val="FFFFFF"/>
          </a:solidFill>
          <a:ln>
            <a:noFill/>
          </a:ln>
        </p:spPr>
        <p:txBody>
          <a:bodyPr vert="horz" wrap="square" lIns="72973" tIns="36487" rIns="72973" bIns="36487" numCol="1" anchor="t" anchorCtr="0" compatLnSpc="1">
            <a:prstTxWarp prst="textNoShape">
              <a:avLst/>
            </a:prstTxWarp>
          </a:bodyPr>
          <a:lstStyle/>
          <a:p>
            <a:pPr defTabSz="810706">
              <a:defRPr/>
            </a:pPr>
            <a:endParaRPr lang="en-US" sz="1419" kern="0">
              <a:solidFill>
                <a:srgbClr val="FFFFFF"/>
              </a:solidFill>
            </a:endParaRPr>
          </a:p>
        </p:txBody>
      </p:sp>
      <p:sp>
        <p:nvSpPr>
          <p:cNvPr id="147" name="Freeform 84"/>
          <p:cNvSpPr>
            <a:spLocks noChangeAspect="1" noEditPoints="1"/>
          </p:cNvSpPr>
          <p:nvPr/>
        </p:nvSpPr>
        <p:spPr bwMode="black">
          <a:xfrm>
            <a:off x="10009312" y="5371407"/>
            <a:ext cx="339099" cy="405365"/>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72973" tIns="36487" rIns="72973" bIns="36487" numCol="1" anchor="t" anchorCtr="0" compatLnSpc="1">
            <a:prstTxWarp prst="textNoShape">
              <a:avLst/>
            </a:prstTxWarp>
          </a:bodyPr>
          <a:lstStyle/>
          <a:p>
            <a:pPr defTabSz="810706">
              <a:defRPr/>
            </a:pPr>
            <a:endParaRPr lang="en-US" sz="1419" kern="0">
              <a:solidFill>
                <a:srgbClr val="FFFFFF"/>
              </a:solidFill>
            </a:endParaRPr>
          </a:p>
        </p:txBody>
      </p:sp>
      <p:pic>
        <p:nvPicPr>
          <p:cNvPr id="19" name="Picture 18"/>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796849" y="6180012"/>
            <a:ext cx="405365" cy="405365"/>
          </a:xfrm>
          <a:prstGeom prst="rect">
            <a:avLst/>
          </a:prstGeom>
        </p:spPr>
      </p:pic>
      <p:pic>
        <p:nvPicPr>
          <p:cNvPr id="20" name="Picture 1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181346" y="6180012"/>
            <a:ext cx="405365" cy="405365"/>
          </a:xfrm>
          <a:prstGeom prst="rect">
            <a:avLst/>
          </a:prstGeom>
        </p:spPr>
      </p:pic>
      <p:pic>
        <p:nvPicPr>
          <p:cNvPr id="22" name="Picture 21"/>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976179" y="6180012"/>
            <a:ext cx="405365" cy="405365"/>
          </a:xfrm>
          <a:prstGeom prst="rect">
            <a:avLst/>
          </a:prstGeom>
        </p:spPr>
      </p:pic>
      <p:pic>
        <p:nvPicPr>
          <p:cNvPr id="160" name="Picture 159"/>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7591681" y="5371407"/>
            <a:ext cx="405365" cy="405365"/>
          </a:xfrm>
          <a:prstGeom prst="rect">
            <a:avLst/>
          </a:prstGeom>
        </p:spPr>
      </p:pic>
      <p:pic>
        <p:nvPicPr>
          <p:cNvPr id="164" name="Picture 16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386514" y="5371407"/>
            <a:ext cx="405365" cy="405365"/>
          </a:xfrm>
          <a:prstGeom prst="rect">
            <a:avLst/>
          </a:prstGeom>
        </p:spPr>
      </p:pic>
      <p:pic>
        <p:nvPicPr>
          <p:cNvPr id="174" name="Picture 173"/>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9181346" y="2945587"/>
            <a:ext cx="405365" cy="405365"/>
          </a:xfrm>
          <a:prstGeom prst="rect">
            <a:avLst/>
          </a:prstGeom>
        </p:spPr>
      </p:pic>
      <p:pic>
        <p:nvPicPr>
          <p:cNvPr id="178" name="Picture 177"/>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9181346" y="3754193"/>
            <a:ext cx="405365" cy="405365"/>
          </a:xfrm>
          <a:prstGeom prst="rect">
            <a:avLst/>
          </a:prstGeom>
        </p:spPr>
      </p:pic>
      <p:grpSp>
        <p:nvGrpSpPr>
          <p:cNvPr id="34" name="Group 33"/>
          <p:cNvGrpSpPr>
            <a:grpSpLocks noChangeAspect="1"/>
          </p:cNvGrpSpPr>
          <p:nvPr/>
        </p:nvGrpSpPr>
        <p:grpSpPr>
          <a:xfrm>
            <a:off x="8386514" y="2138343"/>
            <a:ext cx="405365" cy="402639"/>
            <a:chOff x="5212257" y="1910086"/>
            <a:chExt cx="663113" cy="658654"/>
          </a:xfrm>
        </p:grpSpPr>
        <p:sp>
          <p:nvSpPr>
            <p:cNvPr id="202" name="Freeform 49"/>
            <p:cNvSpPr>
              <a:spLocks noEditPoints="1"/>
            </p:cNvSpPr>
            <p:nvPr/>
          </p:nvSpPr>
          <p:spPr bwMode="black">
            <a:xfrm>
              <a:off x="5212257" y="1910086"/>
              <a:ext cx="663113" cy="658654"/>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rgbClr val="FFFFFF"/>
            </a:solidFill>
            <a:ln>
              <a:noFill/>
            </a:ln>
          </p:spPr>
          <p:txBody>
            <a:bodyPr vert="horz" wrap="square" lIns="72973" tIns="36487" rIns="72973" bIns="36487" numCol="1" anchor="t" anchorCtr="0" compatLnSpc="1">
              <a:prstTxWarp prst="textNoShape">
                <a:avLst/>
              </a:prstTxWarp>
            </a:bodyPr>
            <a:lstStyle/>
            <a:p>
              <a:pPr defTabSz="810706">
                <a:defRPr/>
              </a:pPr>
              <a:endParaRPr lang="en-US" sz="1419" kern="0">
                <a:solidFill>
                  <a:srgbClr val="FFFFFF"/>
                </a:solidFill>
              </a:endParaRPr>
            </a:p>
          </p:txBody>
        </p:sp>
        <p:sp>
          <p:nvSpPr>
            <p:cNvPr id="203" name="Freeform 50"/>
            <p:cNvSpPr>
              <a:spLocks noEditPoints="1"/>
            </p:cNvSpPr>
            <p:nvPr/>
          </p:nvSpPr>
          <p:spPr bwMode="black">
            <a:xfrm>
              <a:off x="5425199" y="2197266"/>
              <a:ext cx="391579" cy="314325"/>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rgbClr val="FFFFFF"/>
            </a:solidFill>
            <a:ln>
              <a:noFill/>
            </a:ln>
          </p:spPr>
          <p:txBody>
            <a:bodyPr vert="horz" wrap="square" lIns="72973" tIns="36487" rIns="72973" bIns="36487" numCol="1" anchor="t" anchorCtr="0" compatLnSpc="1">
              <a:prstTxWarp prst="textNoShape">
                <a:avLst/>
              </a:prstTxWarp>
            </a:bodyPr>
            <a:lstStyle/>
            <a:p>
              <a:pPr defTabSz="810706">
                <a:defRPr/>
              </a:pPr>
              <a:endParaRPr lang="en-US" sz="1419" kern="0">
                <a:solidFill>
                  <a:srgbClr val="FFFFFF"/>
                </a:solidFill>
              </a:endParaRPr>
            </a:p>
          </p:txBody>
        </p:sp>
      </p:grpSp>
      <p:sp>
        <p:nvSpPr>
          <p:cNvPr id="204" name="Freeform 23"/>
          <p:cNvSpPr>
            <a:spLocks noEditPoints="1"/>
          </p:cNvSpPr>
          <p:nvPr/>
        </p:nvSpPr>
        <p:spPr bwMode="black">
          <a:xfrm>
            <a:off x="8386514" y="4562800"/>
            <a:ext cx="405365" cy="405365"/>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72973" tIns="36487" rIns="72973" bIns="36487" numCol="1" anchor="t" anchorCtr="0" compatLnSpc="1">
            <a:prstTxWarp prst="textNoShape">
              <a:avLst/>
            </a:prstTxWarp>
          </a:bodyPr>
          <a:lstStyle/>
          <a:p>
            <a:pPr defTabSz="810706">
              <a:defRPr/>
            </a:pPr>
            <a:endParaRPr lang="en-US" sz="1419" kern="0">
              <a:solidFill>
                <a:srgbClr val="FFFFFF"/>
              </a:solidFill>
            </a:endParaRPr>
          </a:p>
        </p:txBody>
      </p:sp>
      <p:pic>
        <p:nvPicPr>
          <p:cNvPr id="37" name="Picture 36"/>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9181346" y="5371407"/>
            <a:ext cx="405365" cy="405365"/>
          </a:xfrm>
          <a:prstGeom prst="rect">
            <a:avLst/>
          </a:prstGeom>
        </p:spPr>
      </p:pic>
      <p:sp>
        <p:nvSpPr>
          <p:cNvPr id="40" name="AutoShape 13"/>
          <p:cNvSpPr>
            <a:spLocks noChangeAspect="1" noChangeArrowheads="1" noTextEdit="1"/>
          </p:cNvSpPr>
          <p:nvPr/>
        </p:nvSpPr>
        <p:spPr bwMode="auto">
          <a:xfrm>
            <a:off x="4172068" y="2417946"/>
            <a:ext cx="374399" cy="48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073" tIns="40536" rIns="81073" bIns="40536" numCol="1" anchor="t" anchorCtr="0" compatLnSpc="1">
            <a:prstTxWarp prst="textNoShape">
              <a:avLst/>
            </a:prstTxWarp>
          </a:bodyPr>
          <a:lstStyle/>
          <a:p>
            <a:pPr defTabSz="810739">
              <a:defRPr/>
            </a:pPr>
            <a:endParaRPr lang="en-US" sz="1597" kern="0">
              <a:solidFill>
                <a:sysClr val="windowText" lastClr="000000"/>
              </a:solidFill>
            </a:endParaRPr>
          </a:p>
        </p:txBody>
      </p:sp>
      <p:pic>
        <p:nvPicPr>
          <p:cNvPr id="43" name="Picture 42"/>
          <p:cNvPicPr>
            <a:picLocks noChangeAspect="1"/>
          </p:cNvPicPr>
          <p:nvPr/>
        </p:nvPicPr>
        <p:blipFill>
          <a:blip r:embed="rId50">
            <a:lum bright="70000" contrast="-70000"/>
            <a:extLst>
              <a:ext uri="{28A0092B-C50C-407E-A947-70E740481C1C}">
                <a14:useLocalDpi xmlns:a14="http://schemas.microsoft.com/office/drawing/2010/main" val="0"/>
              </a:ext>
            </a:extLst>
          </a:blip>
          <a:stretch>
            <a:fillRect/>
          </a:stretch>
        </p:blipFill>
        <p:spPr>
          <a:xfrm>
            <a:off x="4412352" y="6180012"/>
            <a:ext cx="405365" cy="405365"/>
          </a:xfrm>
          <a:prstGeom prst="rect">
            <a:avLst/>
          </a:prstGeom>
        </p:spPr>
      </p:pic>
      <p:pic>
        <p:nvPicPr>
          <p:cNvPr id="44" name="Picture 43"/>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10771015" y="6180012"/>
            <a:ext cx="405365" cy="405365"/>
          </a:xfrm>
          <a:prstGeom prst="rect">
            <a:avLst/>
          </a:prstGeom>
        </p:spPr>
      </p:pic>
      <p:pic>
        <p:nvPicPr>
          <p:cNvPr id="207" name="Picture 206"/>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1233022" y="1328373"/>
            <a:ext cx="405365" cy="405365"/>
          </a:xfrm>
          <a:prstGeom prst="rect">
            <a:avLst/>
          </a:prstGeom>
        </p:spPr>
      </p:pic>
      <p:pic>
        <p:nvPicPr>
          <p:cNvPr id="208" name="Picture 3"/>
          <p:cNvPicPr>
            <a:picLocks noChangeAspect="1" noChangeArrowheads="1"/>
          </p:cNvPicPr>
          <p:nvPr/>
        </p:nvPicPr>
        <p:blipFill>
          <a:blip r:embed="rId52" cstate="email">
            <a:extLst>
              <a:ext uri="{BEBA8EAE-BF5A-486C-A8C5-ECC9F3942E4B}">
                <a14:imgProps xmlns:a14="http://schemas.microsoft.com/office/drawing/2010/main">
                  <a14:imgLayer r:embed="rId53">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2041321" y="5387072"/>
            <a:ext cx="378433" cy="374032"/>
          </a:xfrm>
          <a:prstGeom prst="rect">
            <a:avLst/>
          </a:prstGeom>
          <a:noFill/>
          <a:extLst>
            <a:ext uri="{909E8E84-426E-40DD-AFC4-6F175D3DCCD1}">
              <a14:hiddenFill xmlns:a14="http://schemas.microsoft.com/office/drawing/2010/main">
                <a:solidFill>
                  <a:srgbClr val="FFFFFF"/>
                </a:solidFill>
              </a14:hiddenFill>
            </a:ext>
          </a:extLst>
        </p:spPr>
      </p:pic>
      <p:sp>
        <p:nvSpPr>
          <p:cNvPr id="209" name="Freeform 8"/>
          <p:cNvSpPr>
            <a:spLocks noEditPoints="1"/>
          </p:cNvSpPr>
          <p:nvPr/>
        </p:nvSpPr>
        <p:spPr bwMode="black">
          <a:xfrm>
            <a:off x="2045149" y="2154274"/>
            <a:ext cx="370776" cy="370776"/>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66746" tIns="33375" rIns="66746" bIns="33375" numCol="1" anchor="t" anchorCtr="0" compatLnSpc="1">
            <a:prstTxWarp prst="textNoShape">
              <a:avLst/>
            </a:prstTxWarp>
          </a:bodyPr>
          <a:lstStyle/>
          <a:p>
            <a:pPr defTabSz="741554">
              <a:defRPr/>
            </a:pPr>
            <a:endParaRPr lang="en-US" sz="533" kern="0">
              <a:solidFill>
                <a:srgbClr val="FFFFFF"/>
              </a:solidFill>
            </a:endParaRPr>
          </a:p>
        </p:txBody>
      </p:sp>
      <p:pic>
        <p:nvPicPr>
          <p:cNvPr id="46" name="Picture 45"/>
          <p:cNvPicPr>
            <a:picLocks noChangeAspect="1"/>
          </p:cNvPicPr>
          <p:nvPr/>
        </p:nvPicPr>
        <p:blipFill>
          <a:blip r:embed="rId54">
            <a:lum bright="70000" contrast="-70000"/>
            <a:extLst>
              <a:ext uri="{28A0092B-C50C-407E-A947-70E740481C1C}">
                <a14:useLocalDpi xmlns:a14="http://schemas.microsoft.com/office/drawing/2010/main" val="0"/>
              </a:ext>
            </a:extLst>
          </a:blip>
          <a:stretch>
            <a:fillRect/>
          </a:stretch>
        </p:blipFill>
        <p:spPr>
          <a:xfrm>
            <a:off x="2027855" y="2945587"/>
            <a:ext cx="405365" cy="405365"/>
          </a:xfrm>
          <a:prstGeom prst="rect">
            <a:avLst/>
          </a:prstGeom>
        </p:spPr>
      </p:pic>
      <p:pic>
        <p:nvPicPr>
          <p:cNvPr id="5" name="Picture 4"/>
          <p:cNvPicPr>
            <a:picLocks noChangeAspect="1"/>
          </p:cNvPicPr>
          <p:nvPr/>
        </p:nvPicPr>
        <p:blipFill>
          <a:blip r:embed="rId55">
            <a:biLevel thresh="25000"/>
            <a:extLst>
              <a:ext uri="{28A0092B-C50C-407E-A947-70E740481C1C}">
                <a14:useLocalDpi xmlns:a14="http://schemas.microsoft.com/office/drawing/2010/main" val="0"/>
              </a:ext>
            </a:extLst>
          </a:blip>
          <a:stretch>
            <a:fillRect/>
          </a:stretch>
        </p:blipFill>
        <p:spPr>
          <a:xfrm>
            <a:off x="7590886" y="3750748"/>
            <a:ext cx="406954" cy="406954"/>
          </a:xfrm>
          <a:prstGeom prst="rect">
            <a:avLst/>
          </a:prstGeom>
        </p:spPr>
      </p:pic>
      <p:sp>
        <p:nvSpPr>
          <p:cNvPr id="2" name="TextBox 1">
            <a:extLst>
              <a:ext uri="{FF2B5EF4-FFF2-40B4-BE49-F238E27FC236}">
                <a16:creationId xmlns:a16="http://schemas.microsoft.com/office/drawing/2014/main" id="{7DFBB58B-4FDA-474A-883F-C5BB52948AAE}"/>
              </a:ext>
            </a:extLst>
          </p:cNvPr>
          <p:cNvSpPr txBox="1"/>
          <p:nvPr/>
        </p:nvSpPr>
        <p:spPr>
          <a:xfrm>
            <a:off x="5697423" y="5977241"/>
            <a:ext cx="925311" cy="796226"/>
          </a:xfrm>
          <a:prstGeom prst="rect">
            <a:avLst/>
          </a:prstGeom>
          <a:noFill/>
        </p:spPr>
        <p:txBody>
          <a:bodyPr wrap="none" lIns="254346" tIns="203477" rIns="254346" bIns="203477" rtlCol="0">
            <a:spAutoFit/>
          </a:bodyPr>
          <a:lstStyle/>
          <a:p>
            <a:pPr>
              <a:lnSpc>
                <a:spcPct val="90000"/>
              </a:lnSpc>
            </a:pPr>
            <a:r>
              <a:rPr lang="de-DE" sz="2782" b="1" spc="-70" dirty="0">
                <a:solidFill>
                  <a:srgbClr val="FFFFFF"/>
                </a:solidFill>
                <a:latin typeface="Courier New" panose="02070309020205020404" pitchFamily="49" charset="0"/>
                <a:cs typeface="Courier New" panose="02070309020205020404" pitchFamily="49" charset="0"/>
              </a:rPr>
              <a:t>#_</a:t>
            </a:r>
            <a:endParaRPr lang="en-US" sz="2782" b="1" spc="-70" dirty="0">
              <a:solidFill>
                <a:srgbClr val="FFFFFF"/>
              </a:solidFill>
              <a:latin typeface="Courier New" panose="02070309020205020404" pitchFamily="49" charset="0"/>
              <a:cs typeface="Courier New" panose="02070309020205020404" pitchFamily="49" charset="0"/>
            </a:endParaRPr>
          </a:p>
        </p:txBody>
      </p:sp>
      <p:pic>
        <p:nvPicPr>
          <p:cNvPr id="1026" name="Picture 2" descr="https://azure.microsoft.com/svghandler/cosmos-db/?width=600&amp;height=315">
            <a:extLst>
              <a:ext uri="{FF2B5EF4-FFF2-40B4-BE49-F238E27FC236}">
                <a16:creationId xmlns:a16="http://schemas.microsoft.com/office/drawing/2014/main" id="{33E3816E-8C69-4EAC-BD40-FDC9AEE082D5}"/>
              </a:ext>
            </a:extLst>
          </p:cNvPr>
          <p:cNvPicPr>
            <a:picLocks noChangeAspect="1" noChangeArrowheads="1"/>
          </p:cNvPicPr>
          <p:nvPr/>
        </p:nvPicPr>
        <p:blipFill rotWithShape="1">
          <a:blip r:embed="rId56">
            <a:biLevel thresh="25000"/>
            <a:extLst>
              <a:ext uri="{28A0092B-C50C-407E-A947-70E740481C1C}">
                <a14:useLocalDpi xmlns:a14="http://schemas.microsoft.com/office/drawing/2010/main" val="0"/>
              </a:ext>
            </a:extLst>
          </a:blip>
          <a:srcRect l="15027" r="16031"/>
          <a:stretch/>
        </p:blipFill>
        <p:spPr bwMode="auto">
          <a:xfrm>
            <a:off x="3542365" y="5349830"/>
            <a:ext cx="512029" cy="3899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lyas-it83.github.io/CloudComparer/img/cloudproviders/azure/Azure%20Container%20Service.png">
            <a:extLst>
              <a:ext uri="{FF2B5EF4-FFF2-40B4-BE49-F238E27FC236}">
                <a16:creationId xmlns:a16="http://schemas.microsoft.com/office/drawing/2014/main" id="{ABEC4D30-1684-41DE-AC2A-390EECBDA688}"/>
              </a:ext>
            </a:extLst>
          </p:cNvPr>
          <p:cNvPicPr>
            <a:picLocks noChangeAspect="1" noChangeArrowheads="1"/>
          </p:cNvPicPr>
          <p:nvPr/>
        </p:nvPicPr>
        <p:blipFill>
          <a:blip r:embed="rId57">
            <a:biLevel thresh="25000"/>
            <a:extLst>
              <a:ext uri="{28A0092B-C50C-407E-A947-70E740481C1C}">
                <a14:useLocalDpi xmlns:a14="http://schemas.microsoft.com/office/drawing/2010/main" val="0"/>
              </a:ext>
            </a:extLst>
          </a:blip>
          <a:srcRect/>
          <a:stretch>
            <a:fillRect/>
          </a:stretch>
        </p:blipFill>
        <p:spPr bwMode="auto">
          <a:xfrm>
            <a:off x="10705250" y="5292323"/>
            <a:ext cx="568556" cy="5685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lyas-it83.github.io/CloudComparer/img/cloudproviders/azure/Azure%20Functions.png">
            <a:extLst>
              <a:ext uri="{FF2B5EF4-FFF2-40B4-BE49-F238E27FC236}">
                <a16:creationId xmlns:a16="http://schemas.microsoft.com/office/drawing/2014/main" id="{534A0D28-7C32-416F-9C53-F7A9B857BDCE}"/>
              </a:ext>
            </a:extLst>
          </p:cNvPr>
          <p:cNvPicPr>
            <a:picLocks noChangeAspect="1" noChangeArrowheads="1"/>
          </p:cNvPicPr>
          <p:nvPr/>
        </p:nvPicPr>
        <p:blipFill>
          <a:blip r:embed="rId58">
            <a:biLevel thresh="25000"/>
            <a:extLst>
              <a:ext uri="{28A0092B-C50C-407E-A947-70E740481C1C}">
                <a14:useLocalDpi xmlns:a14="http://schemas.microsoft.com/office/drawing/2010/main" val="0"/>
              </a:ext>
            </a:extLst>
          </a:blip>
          <a:srcRect/>
          <a:stretch>
            <a:fillRect/>
          </a:stretch>
        </p:blipFill>
        <p:spPr bwMode="auto">
          <a:xfrm>
            <a:off x="10728976" y="3721094"/>
            <a:ext cx="539533" cy="53953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a:extLst>
              <a:ext uri="{FF2B5EF4-FFF2-40B4-BE49-F238E27FC236}">
                <a16:creationId xmlns:a16="http://schemas.microsoft.com/office/drawing/2014/main" id="{BC48EA10-21DB-4F8E-9F0E-FF5832FAED0A}"/>
              </a:ext>
            </a:extLst>
          </p:cNvPr>
          <p:cNvPicPr>
            <a:picLocks noChangeAspect="1"/>
          </p:cNvPicPr>
          <p:nvPr/>
        </p:nvPicPr>
        <p:blipFill>
          <a:blip r:embed="rId59">
            <a:clrChange>
              <a:clrFrom>
                <a:srgbClr val="FFFFFF"/>
              </a:clrFrom>
              <a:clrTo>
                <a:srgbClr val="FFFFFF">
                  <a:alpha val="0"/>
                </a:srgbClr>
              </a:clrTo>
            </a:clrChange>
            <a:biLevel thresh="25000"/>
          </a:blip>
          <a:stretch>
            <a:fillRect/>
          </a:stretch>
        </p:blipFill>
        <p:spPr>
          <a:xfrm>
            <a:off x="2796925" y="2891558"/>
            <a:ext cx="431126" cy="420435"/>
          </a:xfrm>
          <a:prstGeom prst="rect">
            <a:avLst/>
          </a:prstGeom>
        </p:spPr>
      </p:pic>
      <p:pic>
        <p:nvPicPr>
          <p:cNvPr id="8" name="Picture 7">
            <a:extLst>
              <a:ext uri="{FF2B5EF4-FFF2-40B4-BE49-F238E27FC236}">
                <a16:creationId xmlns:a16="http://schemas.microsoft.com/office/drawing/2014/main" id="{0D6B4696-A692-47AD-A208-4BA65A13A59C}"/>
              </a:ext>
            </a:extLst>
          </p:cNvPr>
          <p:cNvPicPr>
            <a:picLocks noChangeAspect="1"/>
          </p:cNvPicPr>
          <p:nvPr/>
        </p:nvPicPr>
        <p:blipFill>
          <a:blip r:embed="rId60">
            <a:clrChange>
              <a:clrFrom>
                <a:srgbClr val="FFFFFF"/>
              </a:clrFrom>
              <a:clrTo>
                <a:srgbClr val="FFFFFF">
                  <a:alpha val="0"/>
                </a:srgbClr>
              </a:clrTo>
            </a:clrChange>
            <a:biLevel thresh="25000"/>
          </a:blip>
          <a:stretch>
            <a:fillRect/>
          </a:stretch>
        </p:blipFill>
        <p:spPr>
          <a:xfrm>
            <a:off x="2822686" y="2143802"/>
            <a:ext cx="405365" cy="397178"/>
          </a:xfrm>
          <a:prstGeom prst="rect">
            <a:avLst/>
          </a:prstGeom>
        </p:spPr>
      </p:pic>
    </p:spTree>
    <p:extLst>
      <p:ext uri="{BB962C8B-B14F-4D97-AF65-F5344CB8AC3E}">
        <p14:creationId xmlns:p14="http://schemas.microsoft.com/office/powerpoint/2010/main" val="17786637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95">
            <a:extLst>
              <a:ext uri="{FF2B5EF4-FFF2-40B4-BE49-F238E27FC236}">
                <a16:creationId xmlns:a16="http://schemas.microsoft.com/office/drawing/2014/main" id="{540D0CC2-553C-4F6A-9DC0-4A3D830AAF6B}"/>
              </a:ext>
            </a:extLst>
          </p:cNvPr>
          <p:cNvSpPr>
            <a:spLocks/>
          </p:cNvSpPr>
          <p:nvPr/>
        </p:nvSpPr>
        <p:spPr bwMode="auto">
          <a:xfrm flipH="1">
            <a:off x="10110485" y="5033382"/>
            <a:ext cx="3881481" cy="252071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07DCA"/>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65" name="Freeform 95"/>
          <p:cNvSpPr>
            <a:spLocks/>
          </p:cNvSpPr>
          <p:nvPr/>
        </p:nvSpPr>
        <p:spPr bwMode="auto">
          <a:xfrm flipH="1">
            <a:off x="-368272" y="4157473"/>
            <a:ext cx="4047819" cy="262873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alpha val="18039"/>
            </a:srgbClr>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000000"/>
              </a:solidFill>
              <a:effectLst/>
              <a:uLnTx/>
              <a:uFillTx/>
            </a:endParaRPr>
          </a:p>
        </p:txBody>
      </p:sp>
      <p:sp>
        <p:nvSpPr>
          <p:cNvPr id="68" name="Freeform 95"/>
          <p:cNvSpPr>
            <a:spLocks/>
          </p:cNvSpPr>
          <p:nvPr/>
        </p:nvSpPr>
        <p:spPr bwMode="auto">
          <a:xfrm flipH="1">
            <a:off x="-368272" y="5245944"/>
            <a:ext cx="3991336" cy="259205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283D4"/>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69" name="Freeform 95"/>
          <p:cNvSpPr>
            <a:spLocks/>
          </p:cNvSpPr>
          <p:nvPr/>
        </p:nvSpPr>
        <p:spPr bwMode="auto">
          <a:xfrm flipH="1">
            <a:off x="5654837" y="4792662"/>
            <a:ext cx="3881481" cy="252071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07DCA"/>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70" name="Freeform 95"/>
          <p:cNvSpPr>
            <a:spLocks/>
          </p:cNvSpPr>
          <p:nvPr/>
        </p:nvSpPr>
        <p:spPr bwMode="auto">
          <a:xfrm flipH="1">
            <a:off x="8824468" y="5262095"/>
            <a:ext cx="3087584" cy="20051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283D4"/>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71" name="Freeform 95"/>
          <p:cNvSpPr>
            <a:spLocks/>
          </p:cNvSpPr>
          <p:nvPr/>
        </p:nvSpPr>
        <p:spPr bwMode="auto">
          <a:xfrm flipH="1">
            <a:off x="1798600" y="4968036"/>
            <a:ext cx="4775372" cy="310122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07DCA"/>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grpSp>
        <p:nvGrpSpPr>
          <p:cNvPr id="127" name="Group 126"/>
          <p:cNvGrpSpPr/>
          <p:nvPr/>
        </p:nvGrpSpPr>
        <p:grpSpPr>
          <a:xfrm>
            <a:off x="284163" y="309073"/>
            <a:ext cx="5915115" cy="2282790"/>
            <a:chOff x="284163" y="309073"/>
            <a:chExt cx="5915115" cy="2282790"/>
          </a:xfrm>
          <a:solidFill>
            <a:srgbClr val="107C10"/>
          </a:solidFill>
        </p:grpSpPr>
        <p:sp>
          <p:nvSpPr>
            <p:cNvPr id="106" name="Rectangle 105"/>
            <p:cNvSpPr/>
            <p:nvPr/>
          </p:nvSpPr>
          <p:spPr bwMode="auto">
            <a:xfrm>
              <a:off x="284163" y="309073"/>
              <a:ext cx="5915115" cy="2282790"/>
            </a:xfrm>
            <a:prstGeom prst="rect">
              <a:avLst/>
            </a:prstGeom>
            <a:solidFill>
              <a:srgbClr val="B4009E"/>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marL="0" marR="0" lvl="0" indent="0" defTabSz="914400" eaLnBrk="1" fontAlgn="auto" latinLnBrk="0" hangingPunct="1">
                <a:lnSpc>
                  <a:spcPct val="90000"/>
                </a:lnSpc>
                <a:spcBef>
                  <a:spcPts val="0"/>
                </a:spcBef>
                <a:spcAft>
                  <a:spcPts val="612"/>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grpSp>
          <p:nvGrpSpPr>
            <p:cNvPr id="11" name="Group 10"/>
            <p:cNvGrpSpPr/>
            <p:nvPr/>
          </p:nvGrpSpPr>
          <p:grpSpPr>
            <a:xfrm>
              <a:off x="659413" y="813183"/>
              <a:ext cx="1236279" cy="1236279"/>
              <a:chOff x="727961" y="813183"/>
              <a:chExt cx="1236279" cy="1236279"/>
            </a:xfrm>
            <a:grpFill/>
          </p:grpSpPr>
          <p:sp>
            <p:nvSpPr>
              <p:cNvPr id="111" name="Oval 110"/>
              <p:cNvSpPr/>
              <p:nvPr/>
            </p:nvSpPr>
            <p:spPr bwMode="auto">
              <a:xfrm>
                <a:off x="727961" y="813183"/>
                <a:ext cx="1236279" cy="1236279"/>
              </a:xfrm>
              <a:prstGeom prst="ellipse">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chemeClr val="bg1"/>
                  </a:solidFill>
                  <a:effectLst/>
                  <a:uLnTx/>
                  <a:uFillTx/>
                </a:endParaRPr>
              </a:p>
            </p:txBody>
          </p:sp>
          <p:pic>
            <p:nvPicPr>
              <p:cNvPr id="119" name="Picture 118"/>
              <p:cNvPicPr>
                <a:picLocks noChangeAspect="1"/>
              </p:cNvPicPr>
              <p:nvPr/>
            </p:nvPicPr>
            <p:blipFill>
              <a:blip r:embed="rId3" cstate="print">
                <a:clrChange>
                  <a:clrFrom>
                    <a:srgbClr val="000000">
                      <a:alpha val="0"/>
                    </a:srgbClr>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20021" y="1124389"/>
                <a:ext cx="652158" cy="652158"/>
              </a:xfrm>
              <a:prstGeom prst="rect">
                <a:avLst/>
              </a:prstGeom>
              <a:solidFill>
                <a:srgbClr val="0078D7"/>
              </a:solidFill>
            </p:spPr>
          </p:pic>
        </p:grpSp>
        <p:sp>
          <p:nvSpPr>
            <p:cNvPr id="123" name="TextBox 122"/>
            <p:cNvSpPr txBox="1"/>
            <p:nvPr/>
          </p:nvSpPr>
          <p:spPr>
            <a:xfrm>
              <a:off x="2157823" y="856670"/>
              <a:ext cx="3704132" cy="689147"/>
            </a:xfrm>
            <a:prstGeom prst="rect">
              <a:avLst/>
            </a:prstGeom>
            <a:solidFill>
              <a:srgbClr val="B4009E"/>
            </a:solid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Virtual Machines</a:t>
              </a:r>
            </a:p>
          </p:txBody>
        </p:sp>
      </p:grpSp>
      <p:grpSp>
        <p:nvGrpSpPr>
          <p:cNvPr id="128" name="Group 127"/>
          <p:cNvGrpSpPr/>
          <p:nvPr/>
        </p:nvGrpSpPr>
        <p:grpSpPr>
          <a:xfrm>
            <a:off x="6251485" y="309073"/>
            <a:ext cx="5915115" cy="2282790"/>
            <a:chOff x="6251485" y="309073"/>
            <a:chExt cx="5915115" cy="2282790"/>
          </a:xfrm>
          <a:solidFill>
            <a:srgbClr val="5C2D91"/>
          </a:solidFill>
        </p:grpSpPr>
        <p:sp>
          <p:nvSpPr>
            <p:cNvPr id="107" name="Rectangle 106"/>
            <p:cNvSpPr/>
            <p:nvPr/>
          </p:nvSpPr>
          <p:spPr bwMode="auto">
            <a:xfrm>
              <a:off x="6251485" y="309073"/>
              <a:ext cx="5915115" cy="2282790"/>
            </a:xfrm>
            <a:prstGeom prst="rect">
              <a:avLst/>
            </a:prstGeom>
            <a:solidFill>
              <a:srgbClr val="B4009E"/>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marL="0" marR="0" lvl="0" indent="0" defTabSz="914400" eaLnBrk="1" fontAlgn="auto" latinLnBrk="0" hangingPunct="1">
                <a:lnSpc>
                  <a:spcPct val="90000"/>
                </a:lnSpc>
                <a:spcBef>
                  <a:spcPts val="0"/>
                </a:spcBef>
                <a:spcAft>
                  <a:spcPts val="612"/>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124" name="TextBox 123"/>
            <p:cNvSpPr txBox="1"/>
            <p:nvPr/>
          </p:nvSpPr>
          <p:spPr>
            <a:xfrm>
              <a:off x="7832558" y="859964"/>
              <a:ext cx="4253079" cy="1043090"/>
            </a:xfrm>
            <a:prstGeom prst="rect">
              <a:avLst/>
            </a:prstGeom>
            <a:solidFill>
              <a:srgbClr val="B4009E"/>
            </a:solid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App Services</a:t>
              </a:r>
            </a:p>
            <a:p>
              <a:pPr lvl="0" defTabSz="932597">
                <a:lnSpc>
                  <a:spcPct val="90000"/>
                </a:lnSpc>
                <a:spcAft>
                  <a:spcPts val="600"/>
                </a:spcAft>
                <a:defRPr/>
              </a:pPr>
              <a:r>
                <a:rPr lang="en-US" sz="2000" kern="0" dirty="0">
                  <a:solidFill>
                    <a:schemeClr val="bg1"/>
                  </a:solidFill>
                </a:rPr>
                <a:t>Web, Mobile, API, und Logic Apps</a:t>
              </a:r>
            </a:p>
          </p:txBody>
        </p:sp>
      </p:grpSp>
      <p:grpSp>
        <p:nvGrpSpPr>
          <p:cNvPr id="16" name="Group 15"/>
          <p:cNvGrpSpPr/>
          <p:nvPr/>
        </p:nvGrpSpPr>
        <p:grpSpPr>
          <a:xfrm>
            <a:off x="284163" y="2639473"/>
            <a:ext cx="5915115" cy="2282790"/>
            <a:chOff x="284163" y="2639473"/>
            <a:chExt cx="5915115" cy="2282790"/>
          </a:xfrm>
        </p:grpSpPr>
        <p:sp>
          <p:nvSpPr>
            <p:cNvPr id="109" name="Rectangle 108"/>
            <p:cNvSpPr/>
            <p:nvPr/>
          </p:nvSpPr>
          <p:spPr bwMode="auto">
            <a:xfrm>
              <a:off x="284163" y="2639473"/>
              <a:ext cx="5915115" cy="2282790"/>
            </a:xfrm>
            <a:prstGeom prst="rect">
              <a:avLst/>
            </a:prstGeom>
            <a:solidFill>
              <a:srgbClr val="B4009E"/>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marL="0" marR="0" lvl="0" indent="0" defTabSz="914400" eaLnBrk="1" fontAlgn="auto" latinLnBrk="0" hangingPunct="1">
                <a:lnSpc>
                  <a:spcPct val="90000"/>
                </a:lnSpc>
                <a:spcBef>
                  <a:spcPts val="0"/>
                </a:spcBef>
                <a:spcAft>
                  <a:spcPts val="612"/>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112" name="Oval 111"/>
            <p:cNvSpPr/>
            <p:nvPr/>
          </p:nvSpPr>
          <p:spPr bwMode="auto">
            <a:xfrm>
              <a:off x="659413" y="3162729"/>
              <a:ext cx="1236279" cy="1236279"/>
            </a:xfrm>
            <a:prstGeom prst="ellipse">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chemeClr val="bg1"/>
                </a:solidFill>
                <a:effectLst/>
                <a:uLnTx/>
                <a:uFillTx/>
              </a:endParaRPr>
            </a:p>
          </p:txBody>
        </p:sp>
        <p:sp>
          <p:nvSpPr>
            <p:cNvPr id="125" name="TextBox 124"/>
            <p:cNvSpPr txBox="1"/>
            <p:nvPr/>
          </p:nvSpPr>
          <p:spPr>
            <a:xfrm>
              <a:off x="2113191" y="3104448"/>
              <a:ext cx="3704132" cy="689147"/>
            </a:xfrm>
            <a:prstGeom prst="rect">
              <a:avLst/>
            </a:prstGeom>
            <a:no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Container Services</a:t>
              </a:r>
            </a:p>
          </p:txBody>
        </p:sp>
      </p:grpSp>
      <p:grpSp>
        <p:nvGrpSpPr>
          <p:cNvPr id="15" name="Group 14"/>
          <p:cNvGrpSpPr/>
          <p:nvPr/>
        </p:nvGrpSpPr>
        <p:grpSpPr>
          <a:xfrm>
            <a:off x="6251485" y="2639473"/>
            <a:ext cx="5915115" cy="2282790"/>
            <a:chOff x="6251485" y="2639473"/>
            <a:chExt cx="5915115" cy="2282790"/>
          </a:xfrm>
        </p:grpSpPr>
        <p:sp>
          <p:nvSpPr>
            <p:cNvPr id="110" name="Rectangle 109"/>
            <p:cNvSpPr/>
            <p:nvPr/>
          </p:nvSpPr>
          <p:spPr bwMode="auto">
            <a:xfrm>
              <a:off x="6251485" y="2639473"/>
              <a:ext cx="5915115" cy="2282790"/>
            </a:xfrm>
            <a:prstGeom prst="rect">
              <a:avLst/>
            </a:prstGeom>
            <a:solidFill>
              <a:srgbClr val="B4009E"/>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marL="0" marR="0" lvl="0" indent="0" defTabSz="914400" eaLnBrk="1" fontAlgn="auto" latinLnBrk="0" hangingPunct="1">
                <a:lnSpc>
                  <a:spcPct val="90000"/>
                </a:lnSpc>
                <a:spcBef>
                  <a:spcPts val="0"/>
                </a:spcBef>
                <a:spcAft>
                  <a:spcPts val="612"/>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126" name="TextBox 125"/>
            <p:cNvSpPr txBox="1"/>
            <p:nvPr/>
          </p:nvSpPr>
          <p:spPr>
            <a:xfrm>
              <a:off x="7978924" y="3104448"/>
              <a:ext cx="3704132" cy="1320089"/>
            </a:xfrm>
            <a:prstGeom prst="rect">
              <a:avLst/>
            </a:prstGeom>
            <a:no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Azure</a:t>
              </a:r>
              <a:r>
                <a:rPr kumimoji="0" lang="en-US" sz="2800" b="0" i="0" u="none" strike="noStrike" kern="0" cap="none" spc="0" normalizeH="0" noProof="0" dirty="0">
                  <a:ln>
                    <a:noFill/>
                  </a:ln>
                  <a:solidFill>
                    <a:schemeClr val="bg1"/>
                  </a:solidFill>
                  <a:effectLst/>
                  <a:uLnTx/>
                  <a:uFillTx/>
                  <a:latin typeface="Segoe UI Semibold" panose="020B0702040204020203" pitchFamily="34" charset="0"/>
                  <a:cs typeface="Segoe UI Semibold" panose="020B0702040204020203" pitchFamily="34" charset="0"/>
                </a:rPr>
                <a:t> Functions</a:t>
              </a:r>
            </a:p>
            <a:p>
              <a:pPr defTabSz="932597">
                <a:lnSpc>
                  <a:spcPct val="90000"/>
                </a:lnSpc>
                <a:spcAft>
                  <a:spcPts val="600"/>
                </a:spcAft>
                <a:defRPr/>
              </a:pPr>
              <a:r>
                <a:rPr lang="en-US" sz="2000" kern="0" dirty="0">
                  <a:solidFill>
                    <a:schemeClr val="bg1"/>
                  </a:solidFill>
                </a:rPr>
                <a:t>“</a:t>
              </a:r>
              <a:r>
                <a:rPr lang="en-US" sz="2000" kern="0" dirty="0" err="1">
                  <a:solidFill>
                    <a:schemeClr val="bg1"/>
                  </a:solidFill>
                </a:rPr>
                <a:t>Serverless</a:t>
              </a:r>
              <a:r>
                <a:rPr lang="en-US" sz="2000" kern="0" dirty="0">
                  <a:solidFill>
                    <a:schemeClr val="bg1"/>
                  </a:solidFill>
                </a:rPr>
                <a:t>”, </a:t>
              </a:r>
              <a:r>
                <a:rPr lang="en-US" sz="2000" kern="0" dirty="0" err="1">
                  <a:solidFill>
                    <a:schemeClr val="bg1"/>
                  </a:solidFill>
                </a:rPr>
                <a:t>ereignisbasierte</a:t>
              </a:r>
              <a:r>
                <a:rPr lang="en-US" sz="2000" kern="0" dirty="0">
                  <a:solidFill>
                    <a:schemeClr val="bg1"/>
                  </a:solidFill>
                </a:rPr>
                <a:t> </a:t>
              </a:r>
              <a:r>
                <a:rPr lang="en-US" sz="2000" kern="0" dirty="0" err="1">
                  <a:solidFill>
                    <a:schemeClr val="bg1"/>
                  </a:solidFill>
                </a:rPr>
                <a:t>Funktionen</a:t>
              </a:r>
              <a:endParaRPr lang="en-US" sz="2400" kern="0" dirty="0">
                <a:solidFill>
                  <a:schemeClr val="bg1"/>
                </a:solidFill>
              </a:endParaRPr>
            </a:p>
          </p:txBody>
        </p:sp>
      </p:grpSp>
      <p:pic>
        <p:nvPicPr>
          <p:cNvPr id="5122" name="Picture 2" descr="https://ilyas-it83.github.io/CloudComparer/img/cloudproviders/azure/Azure%20Container%20Service.png"/>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68467" y="3268662"/>
            <a:ext cx="1030170" cy="103017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p:nvGrpSpPr>
        <p:grpSpPr>
          <a:xfrm>
            <a:off x="6537983" y="3125838"/>
            <a:ext cx="1236279" cy="1236279"/>
            <a:chOff x="6985582" y="1828906"/>
            <a:chExt cx="1236279" cy="1236279"/>
          </a:xfrm>
        </p:grpSpPr>
        <p:sp>
          <p:nvSpPr>
            <p:cNvPr id="34" name="Oval 33"/>
            <p:cNvSpPr/>
            <p:nvPr/>
          </p:nvSpPr>
          <p:spPr bwMode="auto">
            <a:xfrm>
              <a:off x="6985582" y="1828906"/>
              <a:ext cx="1236279" cy="1236279"/>
            </a:xfrm>
            <a:prstGeom prst="ellipse">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5" name="Group 4"/>
            <p:cNvGrpSpPr>
              <a:grpSpLocks noChangeAspect="1"/>
            </p:cNvGrpSpPr>
            <p:nvPr/>
          </p:nvGrpSpPr>
          <p:grpSpPr bwMode="auto">
            <a:xfrm>
              <a:off x="7208434" y="2113670"/>
              <a:ext cx="790575" cy="666750"/>
              <a:chOff x="3668" y="1993"/>
              <a:chExt cx="498" cy="420"/>
            </a:xfrm>
            <a:solidFill>
              <a:schemeClr val="tx1"/>
            </a:solidFill>
          </p:grpSpPr>
          <p:sp>
            <p:nvSpPr>
              <p:cNvPr id="3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9" name="Group 38"/>
          <p:cNvGrpSpPr/>
          <p:nvPr/>
        </p:nvGrpSpPr>
        <p:grpSpPr>
          <a:xfrm>
            <a:off x="6544072" y="803266"/>
            <a:ext cx="1236279" cy="1236279"/>
            <a:chOff x="1448382" y="1828906"/>
            <a:chExt cx="1236279" cy="1236279"/>
          </a:xfrm>
          <a:solidFill>
            <a:srgbClr val="0078D7"/>
          </a:solidFill>
        </p:grpSpPr>
        <p:sp>
          <p:nvSpPr>
            <p:cNvPr id="40" name="Oval 39"/>
            <p:cNvSpPr/>
            <p:nvPr/>
          </p:nvSpPr>
          <p:spPr bwMode="auto">
            <a:xfrm>
              <a:off x="1448382" y="1828906"/>
              <a:ext cx="1236279" cy="1236279"/>
            </a:xfrm>
            <a:prstGeom prst="ellipse">
              <a:avLst/>
            </a:prstGeom>
            <a:grp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728297" y="2108820"/>
              <a:ext cx="676449" cy="676450"/>
            </a:xfrm>
            <a:prstGeom prst="rect">
              <a:avLst/>
            </a:prstGeom>
            <a:grpFill/>
          </p:spPr>
        </p:pic>
      </p:grpSp>
      <p:sp>
        <p:nvSpPr>
          <p:cNvPr id="2" name="TextBox 1"/>
          <p:cNvSpPr txBox="1"/>
          <p:nvPr/>
        </p:nvSpPr>
        <p:spPr>
          <a:xfrm>
            <a:off x="655637" y="6088062"/>
            <a:ext cx="11349197" cy="794064"/>
          </a:xfrm>
          <a:prstGeom prst="rect">
            <a:avLst/>
          </a:prstGeom>
          <a:noFill/>
        </p:spPr>
        <p:txBody>
          <a:bodyPr wrap="none" lIns="182880" tIns="146304" rIns="182880" bIns="146304" rtlCol="0">
            <a:spAutoFit/>
          </a:bodyPr>
          <a:lstStyle/>
          <a:p>
            <a:pPr>
              <a:lnSpc>
                <a:spcPct val="90000"/>
              </a:lnSpc>
              <a:spcAft>
                <a:spcPts val="600"/>
              </a:spcAft>
            </a:pPr>
            <a:r>
              <a:rPr lang="de-DE" sz="3600" dirty="0">
                <a:solidFill>
                  <a:schemeClr val="bg1"/>
                </a:solidFill>
              </a:rPr>
              <a:t>Entscheiden Sie das beste Modell für Ihre Anwendung</a:t>
            </a:r>
            <a:endParaRPr lang="en-US" sz="3600" dirty="0" err="1">
              <a:solidFill>
                <a:schemeClr val="bg1"/>
              </a:solidFill>
            </a:endParaRPr>
          </a:p>
        </p:txBody>
      </p:sp>
    </p:spTree>
    <p:extLst>
      <p:ext uri="{BB962C8B-B14F-4D97-AF65-F5344CB8AC3E}">
        <p14:creationId xmlns:p14="http://schemas.microsoft.com/office/powerpoint/2010/main" val="210850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35" presetClass="path" presetSubtype="0" decel="100000" fill="hold" grpId="1" nodeType="withEffect">
                                  <p:stCondLst>
                                    <p:cond delay="0"/>
                                  </p:stCondLst>
                                  <p:childTnLst>
                                    <p:animMotion origin="layout" path="M 2.39469E-6 -2.26055E-6 L -0.07812 -2.26055E-6 " pathEditMode="relative" rAng="0" ptsTypes="AA">
                                      <p:cBhvr>
                                        <p:cTn id="9" dur="1000" spd="-100000" fill="hold"/>
                                        <p:tgtEl>
                                          <p:spTgt spid="65"/>
                                        </p:tgtEl>
                                        <p:attrNameLst>
                                          <p:attrName>ppt_x</p:attrName>
                                          <p:attrName>ppt_y</p:attrName>
                                        </p:attrNameLst>
                                      </p:cBhvr>
                                      <p:rCtr x="-3906" y="0"/>
                                    </p:animMotion>
                                  </p:childTnLst>
                                </p:cTn>
                              </p:par>
                              <p:par>
                                <p:cTn id="10" presetID="10" presetClass="entr" presetSubtype="0" fill="hold" grpId="0" nodeType="withEffect">
                                  <p:stCondLst>
                                    <p:cond delay="10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par>
                                <p:cTn id="13" presetID="35" presetClass="path" presetSubtype="0" decel="100000" fill="hold" grpId="1" nodeType="withEffect">
                                  <p:stCondLst>
                                    <p:cond delay="100"/>
                                  </p:stCondLst>
                                  <p:childTnLst>
                                    <p:animMotion origin="layout" path="M -2.05514E-6 -1.64321E-6 L -0.07812 -1.64321E-6 " pathEditMode="relative" rAng="0" ptsTypes="AA">
                                      <p:cBhvr>
                                        <p:cTn id="14" dur="1000" spd="-100000" fill="hold"/>
                                        <p:tgtEl>
                                          <p:spTgt spid="68"/>
                                        </p:tgtEl>
                                        <p:attrNameLst>
                                          <p:attrName>ppt_x</p:attrName>
                                          <p:attrName>ppt_y</p:attrName>
                                        </p:attrNameLst>
                                      </p:cBhvr>
                                      <p:rCtr x="-3906" y="0"/>
                                    </p:animMotion>
                                  </p:childTnLst>
                                </p:cTn>
                              </p:par>
                              <p:par>
                                <p:cTn id="15" presetID="10" presetClass="entr" presetSubtype="0" fill="hold" grpId="0" nodeType="withEffect">
                                  <p:stCondLst>
                                    <p:cond delay="20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35" presetClass="path" presetSubtype="0" decel="100000" fill="hold" grpId="1" nodeType="withEffect">
                                  <p:stCondLst>
                                    <p:cond delay="200"/>
                                  </p:stCondLst>
                                  <p:childTnLst>
                                    <p:animMotion origin="layout" path="M 1.99643E-6 3.80844E-6 L -0.07812 3.80844E-6 " pathEditMode="relative" rAng="0" ptsTypes="AA">
                                      <p:cBhvr>
                                        <p:cTn id="19" dur="1000" spd="-100000" fill="hold"/>
                                        <p:tgtEl>
                                          <p:spTgt spid="69"/>
                                        </p:tgtEl>
                                        <p:attrNameLst>
                                          <p:attrName>ppt_x</p:attrName>
                                          <p:attrName>ppt_y</p:attrName>
                                        </p:attrNameLst>
                                      </p:cBhvr>
                                      <p:rCtr x="-3906" y="0"/>
                                    </p:animMotion>
                                  </p:childTnLst>
                                </p:cTn>
                              </p:par>
                              <p:par>
                                <p:cTn id="20" presetID="10" presetClass="entr" presetSubtype="0" fill="hold" grpId="0" nodeType="withEffect">
                                  <p:stCondLst>
                                    <p:cond delay="30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par>
                                <p:cTn id="23" presetID="63" presetClass="path" presetSubtype="0" decel="100000" fill="hold" grpId="1" nodeType="withEffect">
                                  <p:stCondLst>
                                    <p:cond delay="300"/>
                                  </p:stCondLst>
                                  <p:childTnLst>
                                    <p:animMotion origin="layout" path="M -4.35282E-6 -3.90377E-6 L 0.06434 -3.90377E-6 " pathEditMode="relative" rAng="0" ptsTypes="AA">
                                      <p:cBhvr>
                                        <p:cTn id="24" dur="1000" spd="-100000" fill="hold"/>
                                        <p:tgtEl>
                                          <p:spTgt spid="71"/>
                                        </p:tgtEl>
                                        <p:attrNameLst>
                                          <p:attrName>ppt_x</p:attrName>
                                          <p:attrName>ppt_y</p:attrName>
                                        </p:attrNameLst>
                                      </p:cBhvr>
                                      <p:rCtr x="3217" y="0"/>
                                    </p:animMotion>
                                  </p:childTnLst>
                                </p:cTn>
                              </p:par>
                              <p:par>
                                <p:cTn id="25" presetID="10" presetClass="entr" presetSubtype="0" fill="hold" grpId="0" nodeType="withEffect">
                                  <p:stCondLst>
                                    <p:cond delay="20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63" presetClass="path" presetSubtype="0" decel="100000" fill="hold" grpId="1" nodeType="withEffect">
                                  <p:stCondLst>
                                    <p:cond delay="200"/>
                                  </p:stCondLst>
                                  <p:childTnLst>
                                    <p:animMotion origin="layout" path="M -3.5614E-6 7.71675E-7 L 0.06434 7.71675E-7 " pathEditMode="relative" rAng="0" ptsTypes="AA">
                                      <p:cBhvr>
                                        <p:cTn id="29" dur="1000" spd="-100000" fill="hold"/>
                                        <p:tgtEl>
                                          <p:spTgt spid="70"/>
                                        </p:tgtEl>
                                        <p:attrNameLst>
                                          <p:attrName>ppt_x</p:attrName>
                                          <p:attrName>ppt_y</p:attrName>
                                        </p:attrNameLst>
                                      </p:cBhvr>
                                      <p:rCtr x="3217" y="0"/>
                                    </p:animMotion>
                                  </p:childTnLst>
                                </p:cTn>
                              </p:par>
                              <p:par>
                                <p:cTn id="30" presetID="10" presetClass="entr" presetSubtype="0" fill="hold" nodeType="withEffect">
                                  <p:stCondLst>
                                    <p:cond delay="250"/>
                                  </p:stCondLst>
                                  <p:childTnLst>
                                    <p:set>
                                      <p:cBhvr>
                                        <p:cTn id="31" dur="1" fill="hold">
                                          <p:stCondLst>
                                            <p:cond delay="0"/>
                                          </p:stCondLst>
                                        </p:cTn>
                                        <p:tgtEl>
                                          <p:spTgt spid="127"/>
                                        </p:tgtEl>
                                        <p:attrNameLst>
                                          <p:attrName>style.visibility</p:attrName>
                                        </p:attrNameLst>
                                      </p:cBhvr>
                                      <p:to>
                                        <p:strVal val="visible"/>
                                      </p:to>
                                    </p:set>
                                    <p:animEffect transition="in" filter="fade">
                                      <p:cBhvr>
                                        <p:cTn id="32" dur="500"/>
                                        <p:tgtEl>
                                          <p:spTgt spid="127"/>
                                        </p:tgtEl>
                                      </p:cBhvr>
                                    </p:animEffect>
                                  </p:childTnLst>
                                </p:cTn>
                              </p:par>
                              <p:par>
                                <p:cTn id="33" presetID="42" presetClass="path" presetSubtype="0" decel="100000" fill="hold" nodeType="withEffect">
                                  <p:stCondLst>
                                    <p:cond delay="250"/>
                                  </p:stCondLst>
                                  <p:childTnLst>
                                    <p:animMotion origin="layout" path="M 1.33265E-6 -4.39401E-6 L 1.33265E-6 0.08829 " pathEditMode="relative" rAng="0" ptsTypes="AA">
                                      <p:cBhvr>
                                        <p:cTn id="34" dur="750" spd="-100000" fill="hold"/>
                                        <p:tgtEl>
                                          <p:spTgt spid="127"/>
                                        </p:tgtEl>
                                        <p:attrNameLst>
                                          <p:attrName>ppt_x</p:attrName>
                                          <p:attrName>ppt_y</p:attrName>
                                        </p:attrNameLst>
                                      </p:cBhvr>
                                      <p:rCtr x="0" y="4403"/>
                                    </p:animMotion>
                                  </p:childTnLst>
                                </p:cTn>
                              </p:par>
                              <p:par>
                                <p:cTn id="35" presetID="10" presetClass="entr" presetSubtype="0" fill="hold" nodeType="withEffect">
                                  <p:stCondLst>
                                    <p:cond delay="250"/>
                                  </p:stCondLst>
                                  <p:childTnLst>
                                    <p:set>
                                      <p:cBhvr>
                                        <p:cTn id="36" dur="1" fill="hold">
                                          <p:stCondLst>
                                            <p:cond delay="0"/>
                                          </p:stCondLst>
                                        </p:cTn>
                                        <p:tgtEl>
                                          <p:spTgt spid="128"/>
                                        </p:tgtEl>
                                        <p:attrNameLst>
                                          <p:attrName>style.visibility</p:attrName>
                                        </p:attrNameLst>
                                      </p:cBhvr>
                                      <p:to>
                                        <p:strVal val="visible"/>
                                      </p:to>
                                    </p:set>
                                    <p:animEffect transition="in" filter="fade">
                                      <p:cBhvr>
                                        <p:cTn id="37" dur="500"/>
                                        <p:tgtEl>
                                          <p:spTgt spid="128"/>
                                        </p:tgtEl>
                                      </p:cBhvr>
                                    </p:animEffect>
                                  </p:childTnLst>
                                </p:cTn>
                              </p:par>
                              <p:par>
                                <p:cTn id="38" presetID="42" presetClass="path" presetSubtype="0" decel="100000" fill="hold" nodeType="withEffect">
                                  <p:stCondLst>
                                    <p:cond delay="250"/>
                                  </p:stCondLst>
                                  <p:childTnLst>
                                    <p:animMotion origin="layout" path="M 1.33265E-6 -4.39401E-6 L 1.33265E-6 0.08829 " pathEditMode="relative" rAng="0" ptsTypes="AA">
                                      <p:cBhvr>
                                        <p:cTn id="39" dur="750" spd="-100000" fill="hold"/>
                                        <p:tgtEl>
                                          <p:spTgt spid="128"/>
                                        </p:tgtEl>
                                        <p:attrNameLst>
                                          <p:attrName>ppt_x</p:attrName>
                                          <p:attrName>ppt_y</p:attrName>
                                        </p:attrNameLst>
                                      </p:cBhvr>
                                      <p:rCtr x="0" y="4403"/>
                                    </p:animMotion>
                                  </p:childTnLst>
                                </p:cTn>
                              </p:par>
                              <p:par>
                                <p:cTn id="40" presetID="10" presetClass="entr" presetSubtype="0" fill="hold" nodeType="withEffect">
                                  <p:stCondLst>
                                    <p:cond delay="4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42" presetClass="path" presetSubtype="0" decel="100000" fill="hold" nodeType="withEffect">
                                  <p:stCondLst>
                                    <p:cond delay="400"/>
                                  </p:stCondLst>
                                  <p:childTnLst>
                                    <p:animMotion origin="layout" path="M 1.33265E-6 3.58148E-6 L 1.33265E-6 0.08829 " pathEditMode="relative" rAng="0" ptsTypes="AA">
                                      <p:cBhvr>
                                        <p:cTn id="44" dur="750" spd="-100000" fill="hold"/>
                                        <p:tgtEl>
                                          <p:spTgt spid="16"/>
                                        </p:tgtEl>
                                        <p:attrNameLst>
                                          <p:attrName>ppt_x</p:attrName>
                                          <p:attrName>ppt_y</p:attrName>
                                        </p:attrNameLst>
                                      </p:cBhvr>
                                      <p:rCtr x="0" y="4403"/>
                                    </p:animMotion>
                                  </p:childTnLst>
                                </p:cTn>
                              </p:par>
                              <p:par>
                                <p:cTn id="45" presetID="1" presetClass="entr" presetSubtype="0" fill="hold" nodeType="withEffect">
                                  <p:stCondLst>
                                    <p:cond delay="400"/>
                                  </p:stCondLst>
                                  <p:childTnLst>
                                    <p:set>
                                      <p:cBhvr>
                                        <p:cTn id="46" dur="1" fill="hold">
                                          <p:stCondLst>
                                            <p:cond delay="0"/>
                                          </p:stCondLst>
                                        </p:cTn>
                                        <p:tgtEl>
                                          <p:spTgt spid="5122"/>
                                        </p:tgtEl>
                                        <p:attrNameLst>
                                          <p:attrName>style.visibility</p:attrName>
                                        </p:attrNameLst>
                                      </p:cBhvr>
                                      <p:to>
                                        <p:strVal val="visible"/>
                                      </p:to>
                                    </p:set>
                                  </p:childTnLst>
                                </p:cTn>
                              </p:par>
                              <p:par>
                                <p:cTn id="47" presetID="10" presetClass="entr" presetSubtype="0" fill="hold" nodeType="withEffect">
                                  <p:stCondLst>
                                    <p:cond delay="4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42" presetClass="path" presetSubtype="0" decel="100000" fill="hold" nodeType="withEffect">
                                  <p:stCondLst>
                                    <p:cond delay="400"/>
                                  </p:stCondLst>
                                  <p:childTnLst>
                                    <p:animMotion origin="layout" path="M -1.71049E-7 3.58148E-6 L -1.71049E-7 0.08829 " pathEditMode="relative" rAng="0" ptsTypes="AA">
                                      <p:cBhvr>
                                        <p:cTn id="51" dur="750" spd="-100000" fill="hold"/>
                                        <p:tgtEl>
                                          <p:spTgt spid="15"/>
                                        </p:tgtEl>
                                        <p:attrNameLst>
                                          <p:attrName>ppt_x</p:attrName>
                                          <p:attrName>ppt_y</p:attrName>
                                        </p:attrNameLst>
                                      </p:cBhvr>
                                      <p:rCtr x="0" y="4403"/>
                                    </p:animMotion>
                                  </p:childTnLst>
                                </p:cTn>
                              </p:par>
                              <p:par>
                                <p:cTn id="52" presetID="1" presetClass="entr" presetSubtype="0" fill="hold" nodeType="withEffect">
                                  <p:stCondLst>
                                    <p:cond delay="450"/>
                                  </p:stCondLst>
                                  <p:childTnLst>
                                    <p:set>
                                      <p:cBhvr>
                                        <p:cTn id="53" dur="1" fill="hold">
                                          <p:stCondLst>
                                            <p:cond delay="499"/>
                                          </p:stCondLst>
                                        </p:cTn>
                                        <p:tgtEl>
                                          <p:spTgt spid="33"/>
                                        </p:tgtEl>
                                        <p:attrNameLst>
                                          <p:attrName>style.visibility</p:attrName>
                                        </p:attrNameLst>
                                      </p:cBhvr>
                                      <p:to>
                                        <p:strVal val="visible"/>
                                      </p:to>
                                    </p:set>
                                  </p:childTnLst>
                                </p:cTn>
                              </p:par>
                              <p:par>
                                <p:cTn id="54" presetID="6" presetClass="emph" presetSubtype="0" decel="100000" autoRev="1" fill="hold" nodeType="withEffect">
                                  <p:stCondLst>
                                    <p:cond delay="450"/>
                                  </p:stCondLst>
                                  <p:childTnLst>
                                    <p:animScale>
                                      <p:cBhvr>
                                        <p:cTn id="55" dur="500" fill="hold"/>
                                        <p:tgtEl>
                                          <p:spTgt spid="33"/>
                                        </p:tgtEl>
                                      </p:cBhvr>
                                      <p:by x="0" y="0"/>
                                    </p:animScale>
                                  </p:childTnLst>
                                </p:cTn>
                              </p:par>
                              <p:par>
                                <p:cTn id="56" presetID="1" presetClass="entr" presetSubtype="0" fill="hold" nodeType="withEffect">
                                  <p:stCondLst>
                                    <p:cond delay="0"/>
                                  </p:stCondLst>
                                  <p:childTnLst>
                                    <p:set>
                                      <p:cBhvr>
                                        <p:cTn id="57" dur="1" fill="hold">
                                          <p:stCondLst>
                                            <p:cond delay="499"/>
                                          </p:stCondLst>
                                        </p:cTn>
                                        <p:tgtEl>
                                          <p:spTgt spid="39"/>
                                        </p:tgtEl>
                                        <p:attrNameLst>
                                          <p:attrName>style.visibility</p:attrName>
                                        </p:attrNameLst>
                                      </p:cBhvr>
                                      <p:to>
                                        <p:strVal val="visible"/>
                                      </p:to>
                                    </p:set>
                                  </p:childTnLst>
                                </p:cTn>
                              </p:par>
                              <p:par>
                                <p:cTn id="58" presetID="6" presetClass="emph" presetSubtype="0" decel="100000" autoRev="1" fill="hold" nodeType="withEffect">
                                  <p:stCondLst>
                                    <p:cond delay="0"/>
                                  </p:stCondLst>
                                  <p:childTnLst>
                                    <p:animScale>
                                      <p:cBhvr>
                                        <p:cTn id="59" dur="500" fill="hold"/>
                                        <p:tgtEl>
                                          <p:spTgt spid="39"/>
                                        </p:tgtEl>
                                      </p:cBhvr>
                                      <p:by x="0" y="0"/>
                                    </p:animScale>
                                  </p:childTnLst>
                                </p:cTn>
                              </p:par>
                              <p:par>
                                <p:cTn id="60" presetID="10" presetClass="entr" presetSubtype="0" fill="hold" grpId="0" nodeType="withEffect">
                                  <p:stCondLst>
                                    <p:cond delay="20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par>
                                <p:cTn id="63" presetID="35" presetClass="path" presetSubtype="0" decel="100000" fill="hold" grpId="1" nodeType="withEffect">
                                  <p:stCondLst>
                                    <p:cond delay="200"/>
                                  </p:stCondLst>
                                  <p:childTnLst>
                                    <p:animMotion origin="layout" path="M 1.99643E-6 3.80844E-6 L -0.07812 3.80844E-6 " pathEditMode="relative" rAng="0" ptsTypes="AA">
                                      <p:cBhvr>
                                        <p:cTn id="64" dur="1000" spd="-100000" fill="hold"/>
                                        <p:tgtEl>
                                          <p:spTgt spid="42"/>
                                        </p:tgtEl>
                                        <p:attrNameLst>
                                          <p:attrName>ppt_x</p:attrName>
                                          <p:attrName>ppt_y</p:attrName>
                                        </p:attrNameLst>
                                      </p:cBhvr>
                                      <p:rCtr x="-39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65" grpId="0" animBg="1"/>
      <p:bldP spid="65" grpId="1" animBg="1"/>
      <p:bldP spid="68" grpId="0" animBg="1"/>
      <p:bldP spid="68" grpId="1" animBg="1"/>
      <p:bldP spid="69" grpId="0" animBg="1"/>
      <p:bldP spid="69" grpId="1" animBg="1"/>
      <p:bldP spid="70" grpId="0" animBg="1"/>
      <p:bldP spid="70" grpId="1" animBg="1"/>
      <p:bldP spid="71" grpId="0" animBg="1"/>
      <p:bldP spid="7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t>
            </a:r>
            <a:r>
              <a:rPr lang="en-US" dirty="0" err="1"/>
              <a:t>oder</a:t>
            </a:r>
            <a:r>
              <a:rPr lang="en-US" dirty="0"/>
              <a:t> Open Source?</a:t>
            </a:r>
          </a:p>
        </p:txBody>
      </p:sp>
    </p:spTree>
    <p:extLst>
      <p:ext uri="{BB962C8B-B14F-4D97-AF65-F5344CB8AC3E}">
        <p14:creationId xmlns:p14="http://schemas.microsoft.com/office/powerpoint/2010/main" val="22679528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95">
            <a:extLst>
              <a:ext uri="{FF2B5EF4-FFF2-40B4-BE49-F238E27FC236}">
                <a16:creationId xmlns:a16="http://schemas.microsoft.com/office/drawing/2014/main" id="{540D0CC2-553C-4F6A-9DC0-4A3D830AAF6B}"/>
              </a:ext>
            </a:extLst>
          </p:cNvPr>
          <p:cNvSpPr>
            <a:spLocks/>
          </p:cNvSpPr>
          <p:nvPr/>
        </p:nvSpPr>
        <p:spPr bwMode="auto">
          <a:xfrm flipH="1">
            <a:off x="10110485" y="5033382"/>
            <a:ext cx="3881481" cy="252071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07DCA"/>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65" name="Freeform 95"/>
          <p:cNvSpPr>
            <a:spLocks/>
          </p:cNvSpPr>
          <p:nvPr/>
        </p:nvSpPr>
        <p:spPr bwMode="auto">
          <a:xfrm flipH="1">
            <a:off x="-368272" y="4157473"/>
            <a:ext cx="4047819" cy="262873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alpha val="18039"/>
            </a:srgbClr>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000000"/>
              </a:solidFill>
              <a:effectLst/>
              <a:uLnTx/>
              <a:uFillTx/>
            </a:endParaRPr>
          </a:p>
        </p:txBody>
      </p:sp>
      <p:sp>
        <p:nvSpPr>
          <p:cNvPr id="68" name="Freeform 95"/>
          <p:cNvSpPr>
            <a:spLocks/>
          </p:cNvSpPr>
          <p:nvPr/>
        </p:nvSpPr>
        <p:spPr bwMode="auto">
          <a:xfrm flipH="1">
            <a:off x="-368272" y="5245944"/>
            <a:ext cx="3991336" cy="259205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283D4"/>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69" name="Freeform 95"/>
          <p:cNvSpPr>
            <a:spLocks/>
          </p:cNvSpPr>
          <p:nvPr/>
        </p:nvSpPr>
        <p:spPr bwMode="auto">
          <a:xfrm flipH="1">
            <a:off x="5654837" y="4792662"/>
            <a:ext cx="3881481" cy="252071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07DCA"/>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70" name="Freeform 95"/>
          <p:cNvSpPr>
            <a:spLocks/>
          </p:cNvSpPr>
          <p:nvPr/>
        </p:nvSpPr>
        <p:spPr bwMode="auto">
          <a:xfrm flipH="1">
            <a:off x="8824468" y="5262095"/>
            <a:ext cx="3087584" cy="20051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283D4"/>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sp>
        <p:nvSpPr>
          <p:cNvPr id="71" name="Freeform 95"/>
          <p:cNvSpPr>
            <a:spLocks/>
          </p:cNvSpPr>
          <p:nvPr/>
        </p:nvSpPr>
        <p:spPr bwMode="auto">
          <a:xfrm flipH="1">
            <a:off x="1798600" y="4968036"/>
            <a:ext cx="4775372" cy="310122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07DCA"/>
          </a:solidFill>
          <a:ln>
            <a:noFill/>
          </a:ln>
          <a:extLst/>
        </p:spPr>
        <p:txBody>
          <a:bodyPr vert="horz" wrap="square" lIns="91400" tIns="45701" rIns="91400" bIns="45701" numCol="1" anchor="t" anchorCtr="0" compatLnSpc="1">
            <a:prstTxWarp prst="textNoShape">
              <a:avLst/>
            </a:prstTxWarp>
          </a:bodyPr>
          <a:lstStyle/>
          <a:p>
            <a:pPr marL="0" marR="0" lvl="0" indent="0" defTabSz="91399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505050"/>
              </a:solidFill>
              <a:effectLst/>
              <a:uLnTx/>
              <a:uFillTx/>
            </a:endParaRPr>
          </a:p>
        </p:txBody>
      </p:sp>
      <p:grpSp>
        <p:nvGrpSpPr>
          <p:cNvPr id="127" name="Group 126"/>
          <p:cNvGrpSpPr/>
          <p:nvPr/>
        </p:nvGrpSpPr>
        <p:grpSpPr>
          <a:xfrm>
            <a:off x="284163" y="309073"/>
            <a:ext cx="5915115" cy="2282790"/>
            <a:chOff x="284163" y="309073"/>
            <a:chExt cx="5915115" cy="2282790"/>
          </a:xfrm>
          <a:solidFill>
            <a:srgbClr val="107C10"/>
          </a:solidFill>
        </p:grpSpPr>
        <p:sp>
          <p:nvSpPr>
            <p:cNvPr id="106" name="Rectangle 105"/>
            <p:cNvSpPr/>
            <p:nvPr/>
          </p:nvSpPr>
          <p:spPr bwMode="auto">
            <a:xfrm>
              <a:off x="284163" y="309073"/>
              <a:ext cx="5915115" cy="2282790"/>
            </a:xfrm>
            <a:prstGeom prst="rect">
              <a:avLst/>
            </a:prstGeom>
            <a:solidFill>
              <a:srgbClr val="B4009E"/>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marL="0" marR="0" lvl="0" indent="0" defTabSz="914400" eaLnBrk="1" fontAlgn="auto" latinLnBrk="0" hangingPunct="1">
                <a:lnSpc>
                  <a:spcPct val="90000"/>
                </a:lnSpc>
                <a:spcBef>
                  <a:spcPts val="0"/>
                </a:spcBef>
                <a:spcAft>
                  <a:spcPts val="612"/>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grpSp>
          <p:nvGrpSpPr>
            <p:cNvPr id="11" name="Group 10"/>
            <p:cNvGrpSpPr/>
            <p:nvPr/>
          </p:nvGrpSpPr>
          <p:grpSpPr>
            <a:xfrm>
              <a:off x="659413" y="813183"/>
              <a:ext cx="1236279" cy="1236279"/>
              <a:chOff x="727961" y="813183"/>
              <a:chExt cx="1236279" cy="1236279"/>
            </a:xfrm>
            <a:grpFill/>
          </p:grpSpPr>
          <p:sp>
            <p:nvSpPr>
              <p:cNvPr id="111" name="Oval 110"/>
              <p:cNvSpPr/>
              <p:nvPr/>
            </p:nvSpPr>
            <p:spPr bwMode="auto">
              <a:xfrm>
                <a:off x="727961" y="813183"/>
                <a:ext cx="1236279" cy="1236279"/>
              </a:xfrm>
              <a:prstGeom prst="ellipse">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chemeClr val="bg1"/>
                  </a:solidFill>
                  <a:effectLst/>
                  <a:uLnTx/>
                  <a:uFillTx/>
                </a:endParaRPr>
              </a:p>
            </p:txBody>
          </p:sp>
          <p:pic>
            <p:nvPicPr>
              <p:cNvPr id="119" name="Picture 118"/>
              <p:cNvPicPr>
                <a:picLocks noChangeAspect="1"/>
              </p:cNvPicPr>
              <p:nvPr/>
            </p:nvPicPr>
            <p:blipFill>
              <a:blip r:embed="rId3" cstate="print">
                <a:clrChange>
                  <a:clrFrom>
                    <a:srgbClr val="000000">
                      <a:alpha val="0"/>
                    </a:srgbClr>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20021" y="1124389"/>
                <a:ext cx="652158" cy="652158"/>
              </a:xfrm>
              <a:prstGeom prst="rect">
                <a:avLst/>
              </a:prstGeom>
              <a:solidFill>
                <a:srgbClr val="0078D7"/>
              </a:solidFill>
            </p:spPr>
          </p:pic>
        </p:grpSp>
        <p:sp>
          <p:nvSpPr>
            <p:cNvPr id="123" name="TextBox 122"/>
            <p:cNvSpPr txBox="1"/>
            <p:nvPr/>
          </p:nvSpPr>
          <p:spPr>
            <a:xfrm>
              <a:off x="2157823" y="856670"/>
              <a:ext cx="3704132" cy="689147"/>
            </a:xfrm>
            <a:prstGeom prst="rect">
              <a:avLst/>
            </a:prstGeom>
            <a:solidFill>
              <a:srgbClr val="B4009E"/>
            </a:solid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Virtual Machines</a:t>
              </a:r>
            </a:p>
          </p:txBody>
        </p:sp>
      </p:grpSp>
      <p:grpSp>
        <p:nvGrpSpPr>
          <p:cNvPr id="128" name="Group 127"/>
          <p:cNvGrpSpPr/>
          <p:nvPr/>
        </p:nvGrpSpPr>
        <p:grpSpPr>
          <a:xfrm>
            <a:off x="6251485" y="309073"/>
            <a:ext cx="5915115" cy="2282790"/>
            <a:chOff x="6251485" y="309073"/>
            <a:chExt cx="5915115" cy="2282790"/>
          </a:xfrm>
          <a:solidFill>
            <a:srgbClr val="5C2D91"/>
          </a:solidFill>
        </p:grpSpPr>
        <p:sp>
          <p:nvSpPr>
            <p:cNvPr id="107" name="Rectangle 106"/>
            <p:cNvSpPr/>
            <p:nvPr/>
          </p:nvSpPr>
          <p:spPr bwMode="auto">
            <a:xfrm>
              <a:off x="6251485" y="309073"/>
              <a:ext cx="5915115" cy="2282790"/>
            </a:xfrm>
            <a:prstGeom prst="rect">
              <a:avLst/>
            </a:prstGeom>
            <a:solidFill>
              <a:srgbClr val="B4009E"/>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marL="0" marR="0" lvl="0" indent="0" defTabSz="914400" eaLnBrk="1" fontAlgn="auto" latinLnBrk="0" hangingPunct="1">
                <a:lnSpc>
                  <a:spcPct val="90000"/>
                </a:lnSpc>
                <a:spcBef>
                  <a:spcPts val="0"/>
                </a:spcBef>
                <a:spcAft>
                  <a:spcPts val="612"/>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124" name="TextBox 123"/>
            <p:cNvSpPr txBox="1"/>
            <p:nvPr/>
          </p:nvSpPr>
          <p:spPr>
            <a:xfrm>
              <a:off x="7832558" y="859964"/>
              <a:ext cx="4253079" cy="1043090"/>
            </a:xfrm>
            <a:prstGeom prst="rect">
              <a:avLst/>
            </a:prstGeom>
            <a:solidFill>
              <a:srgbClr val="B4009E"/>
            </a:solid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App Services</a:t>
              </a:r>
            </a:p>
            <a:p>
              <a:pPr lvl="0" defTabSz="932597">
                <a:lnSpc>
                  <a:spcPct val="90000"/>
                </a:lnSpc>
                <a:spcAft>
                  <a:spcPts val="600"/>
                </a:spcAft>
                <a:defRPr/>
              </a:pPr>
              <a:r>
                <a:rPr lang="en-US" sz="2000" kern="0" dirty="0">
                  <a:solidFill>
                    <a:schemeClr val="bg1"/>
                  </a:solidFill>
                </a:rPr>
                <a:t>Web, Mobile, API, und Logic Apps</a:t>
              </a:r>
            </a:p>
          </p:txBody>
        </p:sp>
      </p:grpSp>
      <p:grpSp>
        <p:nvGrpSpPr>
          <p:cNvPr id="16" name="Group 15"/>
          <p:cNvGrpSpPr/>
          <p:nvPr/>
        </p:nvGrpSpPr>
        <p:grpSpPr>
          <a:xfrm>
            <a:off x="284163" y="2639473"/>
            <a:ext cx="5915115" cy="2282790"/>
            <a:chOff x="284163" y="2639473"/>
            <a:chExt cx="5915115" cy="2282790"/>
          </a:xfrm>
        </p:grpSpPr>
        <p:sp>
          <p:nvSpPr>
            <p:cNvPr id="109" name="Rectangle 108"/>
            <p:cNvSpPr/>
            <p:nvPr/>
          </p:nvSpPr>
          <p:spPr bwMode="auto">
            <a:xfrm>
              <a:off x="284163" y="2639473"/>
              <a:ext cx="5915115" cy="2282790"/>
            </a:xfrm>
            <a:prstGeom prst="rect">
              <a:avLst/>
            </a:prstGeom>
            <a:solidFill>
              <a:srgbClr val="B4009E"/>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marL="0" marR="0" lvl="0" indent="0" defTabSz="914400" eaLnBrk="1" fontAlgn="auto" latinLnBrk="0" hangingPunct="1">
                <a:lnSpc>
                  <a:spcPct val="90000"/>
                </a:lnSpc>
                <a:spcBef>
                  <a:spcPts val="0"/>
                </a:spcBef>
                <a:spcAft>
                  <a:spcPts val="612"/>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112" name="Oval 111"/>
            <p:cNvSpPr/>
            <p:nvPr/>
          </p:nvSpPr>
          <p:spPr bwMode="auto">
            <a:xfrm>
              <a:off x="659413" y="3162729"/>
              <a:ext cx="1236279" cy="1236279"/>
            </a:xfrm>
            <a:prstGeom prst="ellipse">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chemeClr val="bg1"/>
                </a:solidFill>
                <a:effectLst/>
                <a:uLnTx/>
                <a:uFillTx/>
              </a:endParaRPr>
            </a:p>
          </p:txBody>
        </p:sp>
        <p:sp>
          <p:nvSpPr>
            <p:cNvPr id="125" name="TextBox 124"/>
            <p:cNvSpPr txBox="1"/>
            <p:nvPr/>
          </p:nvSpPr>
          <p:spPr>
            <a:xfrm>
              <a:off x="2113191" y="3104448"/>
              <a:ext cx="3704132" cy="689147"/>
            </a:xfrm>
            <a:prstGeom prst="rect">
              <a:avLst/>
            </a:prstGeom>
            <a:no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Container Services</a:t>
              </a:r>
            </a:p>
          </p:txBody>
        </p:sp>
      </p:grpSp>
      <p:grpSp>
        <p:nvGrpSpPr>
          <p:cNvPr id="15" name="Group 14"/>
          <p:cNvGrpSpPr/>
          <p:nvPr/>
        </p:nvGrpSpPr>
        <p:grpSpPr>
          <a:xfrm>
            <a:off x="6251485" y="2639473"/>
            <a:ext cx="5915115" cy="2282790"/>
            <a:chOff x="6251485" y="2639473"/>
            <a:chExt cx="5915115" cy="2282790"/>
          </a:xfrm>
        </p:grpSpPr>
        <p:sp>
          <p:nvSpPr>
            <p:cNvPr id="110" name="Rectangle 109"/>
            <p:cNvSpPr/>
            <p:nvPr/>
          </p:nvSpPr>
          <p:spPr bwMode="auto">
            <a:xfrm>
              <a:off x="6251485" y="2639473"/>
              <a:ext cx="5915115" cy="2282790"/>
            </a:xfrm>
            <a:prstGeom prst="rect">
              <a:avLst/>
            </a:prstGeom>
            <a:solidFill>
              <a:srgbClr val="B4009E"/>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t" anchorCtr="0" compatLnSpc="1">
              <a:prstTxWarp prst="textNoShape">
                <a:avLst/>
              </a:prstTxWarp>
            </a:bodyPr>
            <a:lstStyle/>
            <a:p>
              <a:pPr marL="0" marR="0" lvl="0" indent="0" defTabSz="914400" eaLnBrk="1" fontAlgn="auto" latinLnBrk="0" hangingPunct="1">
                <a:lnSpc>
                  <a:spcPct val="90000"/>
                </a:lnSpc>
                <a:spcBef>
                  <a:spcPts val="0"/>
                </a:spcBef>
                <a:spcAft>
                  <a:spcPts val="612"/>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126" name="TextBox 125"/>
            <p:cNvSpPr txBox="1"/>
            <p:nvPr/>
          </p:nvSpPr>
          <p:spPr>
            <a:xfrm>
              <a:off x="7978924" y="2887662"/>
              <a:ext cx="3974036" cy="1320089"/>
            </a:xfrm>
            <a:prstGeom prst="rect">
              <a:avLst/>
            </a:prstGeom>
            <a:no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Azure</a:t>
              </a:r>
              <a:r>
                <a:rPr kumimoji="0" lang="en-US" sz="2800" b="0" i="0" u="none" strike="noStrike" kern="0" cap="none" spc="0" normalizeH="0" noProof="0" dirty="0">
                  <a:ln>
                    <a:noFill/>
                  </a:ln>
                  <a:solidFill>
                    <a:schemeClr val="bg1"/>
                  </a:solidFill>
                  <a:effectLst/>
                  <a:uLnTx/>
                  <a:uFillTx/>
                  <a:latin typeface="Segoe UI Semibold" panose="020B0702040204020203" pitchFamily="34" charset="0"/>
                  <a:cs typeface="Segoe UI Semibold" panose="020B0702040204020203" pitchFamily="34" charset="0"/>
                </a:rPr>
                <a:t> Functions</a:t>
              </a:r>
            </a:p>
            <a:p>
              <a:pPr defTabSz="932597">
                <a:lnSpc>
                  <a:spcPct val="90000"/>
                </a:lnSpc>
                <a:spcAft>
                  <a:spcPts val="600"/>
                </a:spcAft>
                <a:defRPr/>
              </a:pPr>
              <a:r>
                <a:rPr lang="en-US" sz="2000" kern="0" dirty="0">
                  <a:solidFill>
                    <a:schemeClr val="bg1"/>
                  </a:solidFill>
                </a:rPr>
                <a:t>“</a:t>
              </a:r>
              <a:r>
                <a:rPr lang="en-US" sz="2000" kern="0" dirty="0" err="1">
                  <a:solidFill>
                    <a:schemeClr val="bg1"/>
                  </a:solidFill>
                </a:rPr>
                <a:t>Serverless</a:t>
              </a:r>
              <a:r>
                <a:rPr lang="en-US" sz="2000" kern="0" dirty="0">
                  <a:solidFill>
                    <a:schemeClr val="bg1"/>
                  </a:solidFill>
                </a:rPr>
                <a:t>”, </a:t>
              </a:r>
              <a:r>
                <a:rPr lang="en-US" sz="2000" kern="0" dirty="0" err="1">
                  <a:solidFill>
                    <a:schemeClr val="bg1"/>
                  </a:solidFill>
                </a:rPr>
                <a:t>ereignisbasierte</a:t>
              </a:r>
              <a:r>
                <a:rPr lang="en-US" sz="2000" kern="0" dirty="0">
                  <a:solidFill>
                    <a:schemeClr val="bg1"/>
                  </a:solidFill>
                </a:rPr>
                <a:t> </a:t>
              </a:r>
              <a:r>
                <a:rPr lang="en-US" sz="2000" kern="0" dirty="0" err="1">
                  <a:solidFill>
                    <a:schemeClr val="bg1"/>
                  </a:solidFill>
                </a:rPr>
                <a:t>Funktionen</a:t>
              </a:r>
              <a:endParaRPr lang="en-US" sz="2000" kern="0" dirty="0">
                <a:solidFill>
                  <a:schemeClr val="bg1"/>
                </a:solidFill>
              </a:endParaRPr>
            </a:p>
          </p:txBody>
        </p:sp>
      </p:grpSp>
      <p:pic>
        <p:nvPicPr>
          <p:cNvPr id="5122" name="Picture 2" descr="https://ilyas-it83.github.io/CloudComparer/img/cloudproviders/azure/Azure%20Container%20Service.png"/>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68467" y="3268662"/>
            <a:ext cx="1030170" cy="103017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p:nvGrpSpPr>
        <p:grpSpPr>
          <a:xfrm>
            <a:off x="6537983" y="3125838"/>
            <a:ext cx="1236279" cy="1236279"/>
            <a:chOff x="6985582" y="1828906"/>
            <a:chExt cx="1236279" cy="1236279"/>
          </a:xfrm>
        </p:grpSpPr>
        <p:sp>
          <p:nvSpPr>
            <p:cNvPr id="34" name="Oval 33"/>
            <p:cNvSpPr/>
            <p:nvPr/>
          </p:nvSpPr>
          <p:spPr bwMode="auto">
            <a:xfrm>
              <a:off x="6985582" y="1828906"/>
              <a:ext cx="1236279" cy="1236279"/>
            </a:xfrm>
            <a:prstGeom prst="ellipse">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5" name="Group 4"/>
            <p:cNvGrpSpPr>
              <a:grpSpLocks noChangeAspect="1"/>
            </p:cNvGrpSpPr>
            <p:nvPr/>
          </p:nvGrpSpPr>
          <p:grpSpPr bwMode="auto">
            <a:xfrm>
              <a:off x="7208434" y="2113670"/>
              <a:ext cx="790575" cy="666750"/>
              <a:chOff x="3668" y="1993"/>
              <a:chExt cx="498" cy="420"/>
            </a:xfrm>
            <a:solidFill>
              <a:schemeClr val="tx1"/>
            </a:solidFill>
          </p:grpSpPr>
          <p:sp>
            <p:nvSpPr>
              <p:cNvPr id="3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9" name="Group 38"/>
          <p:cNvGrpSpPr/>
          <p:nvPr/>
        </p:nvGrpSpPr>
        <p:grpSpPr>
          <a:xfrm>
            <a:off x="6544072" y="803266"/>
            <a:ext cx="1236279" cy="1236279"/>
            <a:chOff x="1448382" y="1828906"/>
            <a:chExt cx="1236279" cy="1236279"/>
          </a:xfrm>
          <a:solidFill>
            <a:srgbClr val="0078D7"/>
          </a:solidFill>
        </p:grpSpPr>
        <p:sp>
          <p:nvSpPr>
            <p:cNvPr id="40" name="Oval 39"/>
            <p:cNvSpPr/>
            <p:nvPr/>
          </p:nvSpPr>
          <p:spPr bwMode="auto">
            <a:xfrm>
              <a:off x="1448382" y="1828906"/>
              <a:ext cx="1236279" cy="1236279"/>
            </a:xfrm>
            <a:prstGeom prst="ellipse">
              <a:avLst/>
            </a:prstGeom>
            <a:grp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728297" y="2108820"/>
              <a:ext cx="676449" cy="676450"/>
            </a:xfrm>
            <a:prstGeom prst="rect">
              <a:avLst/>
            </a:prstGeom>
            <a:grpFill/>
          </p:spPr>
        </p:pic>
      </p:grpSp>
      <p:sp>
        <p:nvSpPr>
          <p:cNvPr id="2" name="TextBox 1"/>
          <p:cNvSpPr txBox="1"/>
          <p:nvPr/>
        </p:nvSpPr>
        <p:spPr>
          <a:xfrm>
            <a:off x="655637" y="6088062"/>
            <a:ext cx="11349197" cy="794064"/>
          </a:xfrm>
          <a:prstGeom prst="rect">
            <a:avLst/>
          </a:prstGeom>
          <a:noFill/>
        </p:spPr>
        <p:txBody>
          <a:bodyPr wrap="none" lIns="182880" tIns="146304" rIns="182880" bIns="146304" rtlCol="0">
            <a:spAutoFit/>
          </a:bodyPr>
          <a:lstStyle/>
          <a:p>
            <a:pPr>
              <a:lnSpc>
                <a:spcPct val="90000"/>
              </a:lnSpc>
              <a:spcAft>
                <a:spcPts val="600"/>
              </a:spcAft>
            </a:pPr>
            <a:r>
              <a:rPr lang="de-DE" sz="3600" dirty="0">
                <a:solidFill>
                  <a:schemeClr val="bg1"/>
                </a:solidFill>
              </a:rPr>
              <a:t>Entscheiden Sie das beste Modell für Ihre Anwendung</a:t>
            </a:r>
            <a:endParaRPr lang="en-US" sz="3600" dirty="0" err="1">
              <a:solidFill>
                <a:schemeClr val="bg1"/>
              </a:solidFill>
            </a:endParaRPr>
          </a:p>
        </p:txBody>
      </p:sp>
      <p:sp>
        <p:nvSpPr>
          <p:cNvPr id="3" name="Rectangle 2">
            <a:extLst>
              <a:ext uri="{FF2B5EF4-FFF2-40B4-BE49-F238E27FC236}">
                <a16:creationId xmlns:a16="http://schemas.microsoft.com/office/drawing/2014/main" id="{0798482B-C82D-4A60-B4F2-40AADE60A771}"/>
              </a:ext>
            </a:extLst>
          </p:cNvPr>
          <p:cNvSpPr/>
          <p:nvPr/>
        </p:nvSpPr>
        <p:spPr>
          <a:xfrm>
            <a:off x="7940934" y="1820862"/>
            <a:ext cx="3839903" cy="590931"/>
          </a:xfrm>
          <a:prstGeom prst="rect">
            <a:avLst/>
          </a:prstGeom>
        </p:spPr>
        <p:txBody>
          <a:bodyPr wrap="square">
            <a:spAutoFit/>
          </a:bodyPr>
          <a:lstStyle/>
          <a:p>
            <a:pPr lvl="0" defTabSz="932597">
              <a:lnSpc>
                <a:spcPct val="90000"/>
              </a:lnSpc>
              <a:spcAft>
                <a:spcPts val="600"/>
              </a:spcAft>
              <a:defRPr/>
            </a:pPr>
            <a:r>
              <a:rPr lang="en-US" b="1" kern="0" dirty="0">
                <a:solidFill>
                  <a:srgbClr val="FFFF00"/>
                </a:solidFill>
              </a:rPr>
              <a:t>C#, Java, </a:t>
            </a:r>
            <a:r>
              <a:rPr lang="en-US" b="1" kern="0" dirty="0" err="1">
                <a:solidFill>
                  <a:srgbClr val="FFFF00"/>
                </a:solidFill>
              </a:rPr>
              <a:t>.Net</a:t>
            </a:r>
            <a:r>
              <a:rPr lang="en-US" b="1" kern="0" dirty="0">
                <a:solidFill>
                  <a:srgbClr val="FFFF00"/>
                </a:solidFill>
              </a:rPr>
              <a:t>, Python, Node.js, PHP, Ruby</a:t>
            </a:r>
          </a:p>
        </p:txBody>
      </p:sp>
      <p:sp>
        <p:nvSpPr>
          <p:cNvPr id="4" name="Rectangle 3">
            <a:extLst>
              <a:ext uri="{FF2B5EF4-FFF2-40B4-BE49-F238E27FC236}">
                <a16:creationId xmlns:a16="http://schemas.microsoft.com/office/drawing/2014/main" id="{A715697A-1646-4E56-AD32-EEFD26DBFCB0}"/>
              </a:ext>
            </a:extLst>
          </p:cNvPr>
          <p:cNvSpPr/>
          <p:nvPr/>
        </p:nvSpPr>
        <p:spPr>
          <a:xfrm>
            <a:off x="2285347" y="1497899"/>
            <a:ext cx="2332690" cy="341632"/>
          </a:xfrm>
          <a:prstGeom prst="rect">
            <a:avLst/>
          </a:prstGeom>
        </p:spPr>
        <p:txBody>
          <a:bodyPr wrap="none">
            <a:spAutoFit/>
          </a:bodyPr>
          <a:lstStyle/>
          <a:p>
            <a:pPr lvl="0" defTabSz="932597">
              <a:lnSpc>
                <a:spcPct val="90000"/>
              </a:lnSpc>
              <a:spcAft>
                <a:spcPts val="600"/>
              </a:spcAft>
              <a:defRPr/>
            </a:pPr>
            <a:r>
              <a:rPr lang="en-US" b="1" kern="0" dirty="0">
                <a:solidFill>
                  <a:srgbClr val="FFFF00"/>
                </a:solidFill>
              </a:rPr>
              <a:t>Windows und Linux</a:t>
            </a:r>
          </a:p>
        </p:txBody>
      </p:sp>
      <p:sp>
        <p:nvSpPr>
          <p:cNvPr id="5" name="Rectangle 4">
            <a:extLst>
              <a:ext uri="{FF2B5EF4-FFF2-40B4-BE49-F238E27FC236}">
                <a16:creationId xmlns:a16="http://schemas.microsoft.com/office/drawing/2014/main" id="{7E621C2B-8595-4FDA-8EA9-80364A7C7D5D}"/>
              </a:ext>
            </a:extLst>
          </p:cNvPr>
          <p:cNvSpPr/>
          <p:nvPr/>
        </p:nvSpPr>
        <p:spPr>
          <a:xfrm>
            <a:off x="2179637" y="3668331"/>
            <a:ext cx="3721569" cy="590931"/>
          </a:xfrm>
          <a:prstGeom prst="rect">
            <a:avLst/>
          </a:prstGeom>
        </p:spPr>
        <p:txBody>
          <a:bodyPr wrap="square">
            <a:spAutoFit/>
          </a:bodyPr>
          <a:lstStyle/>
          <a:p>
            <a:pPr lvl="0" defTabSz="932597">
              <a:lnSpc>
                <a:spcPct val="90000"/>
              </a:lnSpc>
              <a:spcAft>
                <a:spcPts val="600"/>
              </a:spcAft>
              <a:defRPr/>
            </a:pPr>
            <a:r>
              <a:rPr lang="en-US" b="1" kern="0" dirty="0">
                <a:solidFill>
                  <a:srgbClr val="FFFF00"/>
                </a:solidFill>
              </a:rPr>
              <a:t>Linux (Kubernetes, Swarm, DCOS) und Windows containers</a:t>
            </a:r>
          </a:p>
        </p:txBody>
      </p:sp>
      <p:sp>
        <p:nvSpPr>
          <p:cNvPr id="6" name="Rectangle 5">
            <a:extLst>
              <a:ext uri="{FF2B5EF4-FFF2-40B4-BE49-F238E27FC236}">
                <a16:creationId xmlns:a16="http://schemas.microsoft.com/office/drawing/2014/main" id="{127ED30F-850A-40A0-993B-17302DBAB854}"/>
              </a:ext>
            </a:extLst>
          </p:cNvPr>
          <p:cNvSpPr/>
          <p:nvPr/>
        </p:nvSpPr>
        <p:spPr>
          <a:xfrm>
            <a:off x="8117237" y="4125531"/>
            <a:ext cx="3892200" cy="590931"/>
          </a:xfrm>
          <a:prstGeom prst="rect">
            <a:avLst/>
          </a:prstGeom>
        </p:spPr>
        <p:txBody>
          <a:bodyPr wrap="square">
            <a:spAutoFit/>
          </a:bodyPr>
          <a:lstStyle/>
          <a:p>
            <a:pPr lvl="0" defTabSz="932597">
              <a:lnSpc>
                <a:spcPct val="90000"/>
              </a:lnSpc>
              <a:spcAft>
                <a:spcPts val="600"/>
              </a:spcAft>
              <a:defRPr/>
            </a:pPr>
            <a:r>
              <a:rPr lang="en-US" b="1" kern="0" dirty="0">
                <a:solidFill>
                  <a:srgbClr val="FFFF00"/>
                </a:solidFill>
              </a:rPr>
              <a:t>Bash, C#, F#, JavaScript, PHP, </a:t>
            </a:r>
            <a:r>
              <a:rPr lang="en-US" b="1" kern="0" dirty="0" err="1">
                <a:solidFill>
                  <a:srgbClr val="FFFF00"/>
                </a:solidFill>
              </a:rPr>
              <a:t>Powershell</a:t>
            </a:r>
            <a:r>
              <a:rPr lang="en-US" b="1" kern="0" dirty="0">
                <a:solidFill>
                  <a:srgbClr val="FFFF00"/>
                </a:solidFill>
              </a:rPr>
              <a:t>, Python, TypeScript</a:t>
            </a:r>
          </a:p>
        </p:txBody>
      </p:sp>
    </p:spTree>
    <p:extLst>
      <p:ext uri="{BB962C8B-B14F-4D97-AF65-F5344CB8AC3E}">
        <p14:creationId xmlns:p14="http://schemas.microsoft.com/office/powerpoint/2010/main" val="49085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47A72F-86D9-44C7-A125-72885F25E981}"/>
              </a:ext>
            </a:extLst>
          </p:cNvPr>
          <p:cNvSpPr/>
          <p:nvPr/>
        </p:nvSpPr>
        <p:spPr bwMode="auto">
          <a:xfrm>
            <a:off x="10770517" y="4766764"/>
            <a:ext cx="1135270" cy="103932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5163" y="296897"/>
            <a:ext cx="11771632" cy="917575"/>
          </a:xfrm>
        </p:spPr>
        <p:txBody>
          <a:bodyPr/>
          <a:lstStyle/>
          <a:p>
            <a:r>
              <a:rPr lang="en-US" dirty="0"/>
              <a:t>Azure-Endorsed Linux Distributions</a:t>
            </a:r>
          </a:p>
        </p:txBody>
      </p:sp>
      <p:sp>
        <p:nvSpPr>
          <p:cNvPr id="3" name="Content Placeholder 2"/>
          <p:cNvSpPr>
            <a:spLocks noGrp="1"/>
          </p:cNvSpPr>
          <p:nvPr>
            <p:ph sz="quarter" idx="10"/>
          </p:nvPr>
        </p:nvSpPr>
        <p:spPr>
          <a:xfrm>
            <a:off x="308259" y="3199749"/>
            <a:ext cx="6998982" cy="1088888"/>
          </a:xfrm>
        </p:spPr>
        <p:txBody>
          <a:bodyPr/>
          <a:lstStyle/>
          <a:p>
            <a:r>
              <a:rPr lang="de-DE" sz="3264" dirty="0"/>
              <a:t>Von Microsoft getestet, von Partnern veröffentlich und unterstützt</a:t>
            </a:r>
            <a:endParaRPr lang="en-US" sz="3264"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9937" y="2993670"/>
            <a:ext cx="997053" cy="1005456"/>
          </a:xfrm>
          <a:prstGeom prst="rect">
            <a:avLst/>
          </a:prstGeom>
        </p:spPr>
      </p:pic>
      <p:sp>
        <p:nvSpPr>
          <p:cNvPr id="7" name="Rectangle 6"/>
          <p:cNvSpPr/>
          <p:nvPr/>
        </p:nvSpPr>
        <p:spPr>
          <a:xfrm>
            <a:off x="9099105" y="3993653"/>
            <a:ext cx="1223243" cy="670445"/>
          </a:xfrm>
          <a:prstGeom prst="rect">
            <a:avLst/>
          </a:prstGeom>
        </p:spPr>
        <p:txBody>
          <a:bodyPr wrap="none">
            <a:spAutoFit/>
          </a:bodyPr>
          <a:lstStyle/>
          <a:p>
            <a:r>
              <a:rPr lang="en-US" sz="1836" dirty="0"/>
              <a:t>Canonical</a:t>
            </a:r>
          </a:p>
          <a:p>
            <a:pPr algn="ctr"/>
            <a:r>
              <a:rPr lang="en-US" sz="1836" dirty="0"/>
              <a:t>Ubuntu</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7333" y="3031010"/>
            <a:ext cx="997053" cy="1005456"/>
          </a:xfrm>
          <a:prstGeom prst="rect">
            <a:avLst/>
          </a:prstGeom>
        </p:spPr>
      </p:pic>
      <p:sp>
        <p:nvSpPr>
          <p:cNvPr id="10" name="Rectangle 9"/>
          <p:cNvSpPr/>
          <p:nvPr/>
        </p:nvSpPr>
        <p:spPr>
          <a:xfrm>
            <a:off x="7218937" y="3993653"/>
            <a:ext cx="1713848" cy="670445"/>
          </a:xfrm>
          <a:prstGeom prst="rect">
            <a:avLst/>
          </a:prstGeom>
        </p:spPr>
        <p:txBody>
          <a:bodyPr wrap="none">
            <a:spAutoFit/>
          </a:bodyPr>
          <a:lstStyle/>
          <a:p>
            <a:pPr algn="ctr"/>
            <a:r>
              <a:rPr lang="en-US" sz="1836" dirty="0" err="1"/>
              <a:t>OpenLogic</a:t>
            </a:r>
            <a:endParaRPr lang="en-US" sz="1836" dirty="0"/>
          </a:p>
          <a:p>
            <a:pPr algn="ctr"/>
            <a:r>
              <a:rPr lang="en-US" sz="1836" dirty="0"/>
              <a:t>CentOS-based</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9937" y="4766765"/>
            <a:ext cx="997053" cy="100545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9937" y="1290917"/>
            <a:ext cx="997053" cy="1005456"/>
          </a:xfrm>
          <a:prstGeom prst="rect">
            <a:avLst/>
          </a:prstGeom>
        </p:spPr>
      </p:pic>
      <p:sp>
        <p:nvSpPr>
          <p:cNvPr id="13" name="Rectangle 12"/>
          <p:cNvSpPr/>
          <p:nvPr/>
        </p:nvSpPr>
        <p:spPr>
          <a:xfrm>
            <a:off x="9050337" y="2329668"/>
            <a:ext cx="1296256" cy="382308"/>
          </a:xfrm>
          <a:prstGeom prst="rect">
            <a:avLst/>
          </a:prstGeom>
        </p:spPr>
        <p:txBody>
          <a:bodyPr wrap="square">
            <a:spAutoFit/>
          </a:bodyPr>
          <a:lstStyle/>
          <a:p>
            <a:pPr algn="ctr"/>
            <a:r>
              <a:rPr lang="en-US" sz="1836" dirty="0" err="1"/>
              <a:t>openSUSE</a:t>
            </a:r>
            <a:endParaRPr lang="en-US" sz="1836" dirty="0"/>
          </a:p>
        </p:txBody>
      </p:sp>
      <p:grpSp>
        <p:nvGrpSpPr>
          <p:cNvPr id="14" name="Group 13"/>
          <p:cNvGrpSpPr/>
          <p:nvPr/>
        </p:nvGrpSpPr>
        <p:grpSpPr>
          <a:xfrm>
            <a:off x="10884991" y="3010166"/>
            <a:ext cx="997053" cy="1005456"/>
            <a:chOff x="3551237" y="1812168"/>
            <a:chExt cx="1095528" cy="1095528"/>
          </a:xfrm>
        </p:grpSpPr>
        <p:sp>
          <p:nvSpPr>
            <p:cNvPr id="15" name="Rectangle 14"/>
            <p:cNvSpPr/>
            <p:nvPr/>
          </p:nvSpPr>
          <p:spPr bwMode="auto">
            <a:xfrm>
              <a:off x="3551237" y="1812168"/>
              <a:ext cx="1095528" cy="10955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solidFill>
                  <a:schemeClr val="tx1"/>
                </a:solidFill>
                <a:ea typeface="Segoe UI" pitchFamily="34" charset="0"/>
                <a:cs typeface="Segoe UI" pitchFamily="34" charset="0"/>
              </a:endParaRPr>
            </a:p>
          </p:txBody>
        </p:sp>
        <p:pic>
          <p:nvPicPr>
            <p:cNvPr id="16" name="Picture 15"/>
            <p:cNvPicPr>
              <a:picLocks noChangeAspect="1"/>
            </p:cNvPicPr>
            <p:nvPr/>
          </p:nvPicPr>
          <p:blipFill>
            <a:blip r:embed="rId7">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3622751" y="1883682"/>
              <a:ext cx="952500" cy="952500"/>
            </a:xfrm>
            <a:prstGeom prst="rect">
              <a:avLst/>
            </a:prstGeom>
          </p:spPr>
        </p:pic>
      </p:grpSp>
      <p:sp>
        <p:nvSpPr>
          <p:cNvPr id="17" name="Rectangle 16"/>
          <p:cNvSpPr/>
          <p:nvPr/>
        </p:nvSpPr>
        <p:spPr>
          <a:xfrm>
            <a:off x="7559459" y="2329669"/>
            <a:ext cx="1032801" cy="670445"/>
          </a:xfrm>
          <a:prstGeom prst="rect">
            <a:avLst/>
          </a:prstGeom>
        </p:spPr>
        <p:txBody>
          <a:bodyPr wrap="square">
            <a:spAutoFit/>
          </a:bodyPr>
          <a:lstStyle/>
          <a:p>
            <a:pPr algn="ctr"/>
            <a:r>
              <a:rPr lang="en-US" sz="1836" dirty="0"/>
              <a:t>Oracle</a:t>
            </a:r>
          </a:p>
          <a:p>
            <a:pPr algn="ctr"/>
            <a:r>
              <a:rPr lang="en-US" sz="1836" dirty="0"/>
              <a:t>Linux</a:t>
            </a:r>
          </a:p>
        </p:txBody>
      </p:sp>
      <p:sp>
        <p:nvSpPr>
          <p:cNvPr id="18" name="Rectangle 17"/>
          <p:cNvSpPr/>
          <p:nvPr/>
        </p:nvSpPr>
        <p:spPr>
          <a:xfrm>
            <a:off x="8987609" y="5860073"/>
            <a:ext cx="1421710" cy="670445"/>
          </a:xfrm>
          <a:prstGeom prst="rect">
            <a:avLst/>
          </a:prstGeom>
        </p:spPr>
        <p:txBody>
          <a:bodyPr wrap="square">
            <a:spAutoFit/>
          </a:bodyPr>
          <a:lstStyle/>
          <a:p>
            <a:pPr algn="ctr"/>
            <a:r>
              <a:rPr lang="en-US" sz="1836" dirty="0"/>
              <a:t>SUSE Linux </a:t>
            </a:r>
          </a:p>
          <a:p>
            <a:pPr algn="ctr"/>
            <a:r>
              <a:rPr lang="en-US" sz="1836" dirty="0"/>
              <a:t>Enterprise</a:t>
            </a:r>
          </a:p>
        </p:txBody>
      </p:sp>
      <p:grpSp>
        <p:nvGrpSpPr>
          <p:cNvPr id="20" name="Group 19"/>
          <p:cNvGrpSpPr/>
          <p:nvPr/>
        </p:nvGrpSpPr>
        <p:grpSpPr>
          <a:xfrm>
            <a:off x="7577333" y="4766764"/>
            <a:ext cx="997053" cy="1039320"/>
            <a:chOff x="9766032" y="1121453"/>
            <a:chExt cx="806782" cy="806774"/>
          </a:xfrm>
        </p:grpSpPr>
        <p:sp>
          <p:nvSpPr>
            <p:cNvPr id="21" name="Rectangle 20"/>
            <p:cNvSpPr/>
            <p:nvPr/>
          </p:nvSpPr>
          <p:spPr bwMode="auto">
            <a:xfrm>
              <a:off x="9766032" y="1121453"/>
              <a:ext cx="806782" cy="806774"/>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solidFill>
                  <a:schemeClr val="tx1"/>
                </a:solidFill>
                <a:ea typeface="Segoe UI" pitchFamily="34" charset="0"/>
                <a:cs typeface="Segoe UI" pitchFamily="34" charset="0"/>
              </a:endParaRPr>
            </a:p>
          </p:txBody>
        </p:sp>
        <p:pic>
          <p:nvPicPr>
            <p:cNvPr id="22" name="Picture 3"/>
            <p:cNvPicPr>
              <a:picLocks noChangeAspect="1"/>
            </p:cNvPicPr>
            <p:nvPr/>
          </p:nvPicPr>
          <p:blipFill rotWithShape="1">
            <a:blip r:embed="rId8"/>
            <a:srcRect l="1" r="62378"/>
            <a:stretch/>
          </p:blipFill>
          <p:spPr>
            <a:xfrm>
              <a:off x="9900703" y="1258213"/>
              <a:ext cx="627497" cy="537855"/>
            </a:xfrm>
            <a:prstGeom prst="rect">
              <a:avLst/>
            </a:prstGeom>
            <a:ln>
              <a:noFill/>
            </a:ln>
          </p:spPr>
        </p:pic>
      </p:grpSp>
      <p:pic>
        <p:nvPicPr>
          <p:cNvPr id="23" name="Picture 22"/>
          <p:cNvPicPr>
            <a:picLocks/>
          </p:cNvPicPr>
          <p:nvPr/>
        </p:nvPicPr>
        <p:blipFill>
          <a:blip r:embed="rId9"/>
          <a:stretch>
            <a:fillRect/>
          </a:stretch>
        </p:blipFill>
        <p:spPr>
          <a:xfrm>
            <a:off x="10888517" y="1290917"/>
            <a:ext cx="1017270" cy="1024461"/>
          </a:xfrm>
          <a:prstGeom prst="rect">
            <a:avLst/>
          </a:prstGeom>
        </p:spPr>
      </p:pic>
      <p:pic>
        <p:nvPicPr>
          <p:cNvPr id="24" name="Picture 23"/>
          <p:cNvPicPr>
            <a:picLocks/>
          </p:cNvPicPr>
          <p:nvPr/>
        </p:nvPicPr>
        <p:blipFill>
          <a:blip r:embed="rId10"/>
          <a:stretch>
            <a:fillRect/>
          </a:stretch>
        </p:blipFill>
        <p:spPr>
          <a:xfrm>
            <a:off x="7571655" y="1290917"/>
            <a:ext cx="1008409" cy="1009793"/>
          </a:xfrm>
          <a:prstGeom prst="rect">
            <a:avLst/>
          </a:prstGeom>
        </p:spPr>
      </p:pic>
      <p:sp>
        <p:nvSpPr>
          <p:cNvPr id="25" name="TextBox 24"/>
          <p:cNvSpPr txBox="1"/>
          <p:nvPr/>
        </p:nvSpPr>
        <p:spPr>
          <a:xfrm>
            <a:off x="10816864" y="2238659"/>
            <a:ext cx="1176927" cy="554722"/>
          </a:xfrm>
          <a:prstGeom prst="rect">
            <a:avLst/>
          </a:prstGeom>
          <a:noFill/>
        </p:spPr>
        <p:txBody>
          <a:bodyPr wrap="none" lIns="182854" tIns="146283" rIns="182854" bIns="146283" rtlCol="0">
            <a:spAutoFit/>
          </a:bodyPr>
          <a:lstStyle/>
          <a:p>
            <a:pPr defTabSz="914224">
              <a:lnSpc>
                <a:spcPct val="90000"/>
              </a:lnSpc>
              <a:spcAft>
                <a:spcPts val="600"/>
              </a:spcAft>
              <a:defRPr/>
            </a:pPr>
            <a:r>
              <a:rPr lang="en-US" sz="1836" kern="0" dirty="0"/>
              <a:t>CoreOS</a:t>
            </a:r>
          </a:p>
        </p:txBody>
      </p:sp>
      <p:sp>
        <p:nvSpPr>
          <p:cNvPr id="27" name="TextBox 26"/>
          <p:cNvSpPr txBox="1"/>
          <p:nvPr/>
        </p:nvSpPr>
        <p:spPr>
          <a:xfrm>
            <a:off x="10844657" y="4010149"/>
            <a:ext cx="1121340" cy="554722"/>
          </a:xfrm>
          <a:prstGeom prst="rect">
            <a:avLst/>
          </a:prstGeom>
          <a:noFill/>
        </p:spPr>
        <p:txBody>
          <a:bodyPr wrap="none" lIns="182854" tIns="146283" rIns="182854" bIns="146283" rtlCol="0">
            <a:spAutoFit/>
          </a:bodyPr>
          <a:lstStyle/>
          <a:p>
            <a:pPr defTabSz="914224">
              <a:lnSpc>
                <a:spcPct val="90000"/>
              </a:lnSpc>
              <a:spcAft>
                <a:spcPts val="600"/>
              </a:spcAft>
              <a:defRPr/>
            </a:pPr>
            <a:r>
              <a:rPr lang="en-US" sz="1836" kern="0" dirty="0"/>
              <a:t>Debian</a:t>
            </a:r>
          </a:p>
        </p:txBody>
      </p:sp>
      <p:sp>
        <p:nvSpPr>
          <p:cNvPr id="28" name="Rectangle 27"/>
          <p:cNvSpPr/>
          <p:nvPr/>
        </p:nvSpPr>
        <p:spPr>
          <a:xfrm>
            <a:off x="6873438" y="5860072"/>
            <a:ext cx="2404845" cy="670445"/>
          </a:xfrm>
          <a:prstGeom prst="rect">
            <a:avLst/>
          </a:prstGeom>
        </p:spPr>
        <p:txBody>
          <a:bodyPr wrap="square">
            <a:spAutoFit/>
          </a:bodyPr>
          <a:lstStyle/>
          <a:p>
            <a:pPr algn="ctr"/>
            <a:r>
              <a:rPr lang="en-US" sz="1836" dirty="0"/>
              <a:t>Red Hat</a:t>
            </a:r>
          </a:p>
          <a:p>
            <a:pPr algn="ctr"/>
            <a:r>
              <a:rPr lang="en-US" sz="1836" dirty="0"/>
              <a:t>Enterprise Linux</a:t>
            </a:r>
          </a:p>
        </p:txBody>
      </p:sp>
      <p:pic>
        <p:nvPicPr>
          <p:cNvPr id="2050" name="Picture 2" descr="Image result for openbsd logo">
            <a:extLst>
              <a:ext uri="{FF2B5EF4-FFF2-40B4-BE49-F238E27FC236}">
                <a16:creationId xmlns:a16="http://schemas.microsoft.com/office/drawing/2014/main" id="{7AE393FA-D134-420A-B063-60683BAAF9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70517" y="4872001"/>
            <a:ext cx="1055265" cy="90963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CEA7C365-F139-4B2F-8A3F-8368F69E6D7B}"/>
              </a:ext>
            </a:extLst>
          </p:cNvPr>
          <p:cNvSpPr/>
          <p:nvPr/>
        </p:nvSpPr>
        <p:spPr>
          <a:xfrm>
            <a:off x="10587294" y="5935662"/>
            <a:ext cx="1421710" cy="374846"/>
          </a:xfrm>
          <a:prstGeom prst="rect">
            <a:avLst/>
          </a:prstGeom>
        </p:spPr>
        <p:txBody>
          <a:bodyPr wrap="square">
            <a:spAutoFit/>
          </a:bodyPr>
          <a:lstStyle/>
          <a:p>
            <a:pPr algn="ctr"/>
            <a:r>
              <a:rPr lang="en-US" sz="1836" dirty="0"/>
              <a:t>OpenBSD</a:t>
            </a:r>
          </a:p>
        </p:txBody>
      </p:sp>
    </p:spTree>
    <p:extLst>
      <p:ext uri="{BB962C8B-B14F-4D97-AF65-F5344CB8AC3E}">
        <p14:creationId xmlns:p14="http://schemas.microsoft.com/office/powerpoint/2010/main" val="2726371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28" grpId="0"/>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72066CE1-B97F-4770-BA79-1EC902D820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A57F4CF9-F78A-44CC-A3DD-BB8B8C121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Brand_template_16-9_Business_BLUE_2016_4</Template>
  <TotalTime>3207</TotalTime>
  <Words>1057</Words>
  <Application>Microsoft Office PowerPoint</Application>
  <PresentationFormat>Custom</PresentationFormat>
  <Paragraphs>307</Paragraphs>
  <Slides>24</Slides>
  <Notes>12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24</vt:i4>
      </vt:variant>
    </vt:vector>
  </HeadingPairs>
  <TitlesOfParts>
    <vt:vector size="38" baseType="lpstr">
      <vt:lpstr>MS PGothic</vt:lpstr>
      <vt:lpstr>Adobe Garamond Pro Bold</vt:lpstr>
      <vt:lpstr>Arial</vt:lpstr>
      <vt:lpstr>Calibri</vt:lpstr>
      <vt:lpstr>Consolas</vt:lpstr>
      <vt:lpstr>Courier New</vt:lpstr>
      <vt:lpstr>Segoe UI</vt:lpstr>
      <vt:lpstr>Segoe UI Light</vt:lpstr>
      <vt:lpstr>Segoe UI Semibold</vt:lpstr>
      <vt:lpstr>Segoe UI Semilight</vt:lpstr>
      <vt:lpstr>WHITE TEMPLATE</vt:lpstr>
      <vt:lpstr>COLOR TEMPLATE</vt:lpstr>
      <vt:lpstr>think-cell Folie</vt:lpstr>
      <vt:lpstr>think-cell Slide</vt:lpstr>
      <vt:lpstr>Microsoft Azure Die Cloud zu Ihren Bedingungen</vt:lpstr>
      <vt:lpstr>Erstmals.... Danke!</vt:lpstr>
      <vt:lpstr>IaaS, PaaS oder SaaS?</vt:lpstr>
      <vt:lpstr>Microsoft Azure – Eine solide Plattform</vt:lpstr>
      <vt:lpstr>Zahlreiche PaaS und IaaS Dienste</vt:lpstr>
      <vt:lpstr>PowerPoint Presentation</vt:lpstr>
      <vt:lpstr>Microsoft oder Open Source?</vt:lpstr>
      <vt:lpstr>PowerPoint Presentation</vt:lpstr>
      <vt:lpstr>Azure-Endorsed Linux Distributions</vt:lpstr>
      <vt:lpstr>Open Source ist viel mehr als Linux</vt:lpstr>
      <vt:lpstr>Global oder in Deutschland?</vt:lpstr>
      <vt:lpstr>  Globale Reichweite</vt:lpstr>
      <vt:lpstr>Das beste Zertifizierungsportfolio</vt:lpstr>
      <vt:lpstr>Eine Cloud für Deutschland konzipiert</vt:lpstr>
      <vt:lpstr>Public, Private oder Hybrid?</vt:lpstr>
      <vt:lpstr>Echte Hybrid Cloud mit Microsoft Azure</vt:lpstr>
      <vt:lpstr>Ein Tag im Leben von einem Entwickler</vt:lpstr>
      <vt:lpstr>Ein Tag im Leben von einem Entwickler mit Azure Stack</vt:lpstr>
      <vt:lpstr>Die Cloud ist kein Ort, sondern ein Modell</vt:lpstr>
      <vt:lpstr>In Kürze...</vt:lpstr>
      <vt:lpstr>Sie entscheiden</vt:lpstr>
      <vt:lpstr>Referenzen</vt:lpstr>
      <vt:lpstr>Danke!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Jose Moreno</dc:creator>
  <cp:keywords/>
  <dc:description>Template: Maryfj_x000d_
Formatting:_x000d_
Audience Type:</dc:description>
  <cp:lastModifiedBy>Jose Moreno</cp:lastModifiedBy>
  <cp:revision>7</cp:revision>
  <dcterms:created xsi:type="dcterms:W3CDTF">2016-11-23T15:04:53Z</dcterms:created>
  <dcterms:modified xsi:type="dcterms:W3CDTF">2017-08-18T08:30:49Z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