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97" r:id="rId6"/>
  </p:sldMasterIdLst>
  <p:notesMasterIdLst>
    <p:notesMasterId r:id="rId24"/>
  </p:notesMasterIdLst>
  <p:handoutMasterIdLst>
    <p:handoutMasterId r:id="rId25"/>
  </p:handoutMasterIdLst>
  <p:sldIdLst>
    <p:sldId id="376" r:id="rId7"/>
    <p:sldId id="378"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4F99E0"/>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7C395-6204-45FF-9E8B-00C7F8AD95E5}" v="1" dt="2019-04-01T21:30:40.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03" autoAdjust="0"/>
  </p:normalViewPr>
  <p:slideViewPr>
    <p:cSldViewPr snapToGrid="0">
      <p:cViewPr varScale="1">
        <p:scale>
          <a:sx n="79" d="100"/>
          <a:sy n="79" d="100"/>
        </p:scale>
        <p:origin x="720" y="45"/>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C9ED35-DE8B-415A-922F-475591756D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29E4D8-D3D8-48E1-B39B-7E340391D4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058C1-90F1-497D-B6E2-F41DD9496DF9}" type="datetimeFigureOut">
              <a:rPr lang="en-US" smtClean="0"/>
              <a:t>6/6/2019</a:t>
            </a:fld>
            <a:endParaRPr lang="en-US"/>
          </a:p>
        </p:txBody>
      </p:sp>
      <p:sp>
        <p:nvSpPr>
          <p:cNvPr id="4" name="Footer Placeholder 3">
            <a:extLst>
              <a:ext uri="{FF2B5EF4-FFF2-40B4-BE49-F238E27FC236}">
                <a16:creationId xmlns:a16="http://schemas.microsoft.com/office/drawing/2014/main" id="{ABDFBDA0-6DEC-4EB4-B281-E640C0335B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1BDA65-71C1-4C6F-918E-86F83EBE9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C6CCDA-14A9-4711-A787-3E93F0044C74}" type="slidenum">
              <a:rPr lang="en-US" smtClean="0"/>
              <a:t>‹Nr.›</a:t>
            </a:fld>
            <a:endParaRPr lang="en-US"/>
          </a:p>
        </p:txBody>
      </p:sp>
    </p:spTree>
    <p:extLst>
      <p:ext uri="{BB962C8B-B14F-4D97-AF65-F5344CB8AC3E}">
        <p14:creationId xmlns:p14="http://schemas.microsoft.com/office/powerpoint/2010/main" val="415633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‹Nr.›</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deliver a Microsoft </a:t>
            </a:r>
            <a:r>
              <a:rPr lang="en-US"/>
              <a:t>Cloud Workshop.”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4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trainer guide contains a high-level diagram of the preferred solution, details for addressing the customer’s needs, and answers to their objections. It ends with a fun quote from the customer.</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12763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sample of what is presented at the start of each whiteboard design session. Use this deck to present the content, not the </a:t>
            </a:r>
            <a:r>
              <a:rPr lang="en-US" dirty="0" err="1"/>
              <a:t>Github</a:t>
            </a:r>
            <a:r>
              <a:rPr lang="en-US" dirty="0"/>
              <a:t> page. This deck can be downloaded from the </a:t>
            </a:r>
            <a:r>
              <a:rPr lang="en-US" dirty="0" err="1"/>
              <a:t>Github</a:t>
            </a:r>
            <a:r>
              <a:rPr lang="en-US" dirty="0"/>
              <a:t> branch ahead of time. It frames the customer situation, including technical needs and issues, and then outlines the tasks for the attendees to compete.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29895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each whiteboard design session, the trainer presentation deck will display the high-level architecture of the preferred solution, and walk through the solution details and objections handling. Finally, it will end with the customer quote. </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86530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presenting back the solution, focus on the key details of each slide and add in your own experiences when you can. Do not just read the slides. Your personal reflections and anecdotes help liven up the content and presentation. If you saw some interesting solutions when walking around the tables, you may also choose to point them out as alternatives to the preferred solution. Remember, there are many ways to solve the problem. Some attendees might have come up with some novel ways to do so. If you decide that you will take questions, make sure you stay on time and set expectations to save questions for the end. </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493606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review details for hands-on labs. </a:t>
            </a:r>
          </a:p>
        </p:txBody>
      </p:sp>
      <p:sp>
        <p:nvSpPr>
          <p:cNvPr id="4" name="Slide Number Placeholder 3"/>
          <p:cNvSpPr>
            <a:spLocks noGrp="1"/>
          </p:cNvSpPr>
          <p:nvPr>
            <p:ph type="sldNum" sz="quarter" idx="10"/>
          </p:nvPr>
        </p:nvSpPr>
        <p:spPr/>
        <p:txBody>
          <a:bodyPr/>
          <a:lstStyle/>
          <a:p>
            <a:fld id="{57DFA60E-AD5C-4264-884B-ECD9CC856FA7}" type="slidenum">
              <a:rPr lang="en-US" smtClean="0"/>
              <a:t>14</a:t>
            </a:fld>
            <a:endParaRPr lang="en-US"/>
          </a:p>
        </p:txBody>
      </p:sp>
    </p:spTree>
    <p:extLst>
      <p:ext uri="{BB962C8B-B14F-4D97-AF65-F5344CB8AC3E}">
        <p14:creationId xmlns:p14="http://schemas.microsoft.com/office/powerpoint/2010/main" val="227366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artifacts for each hands-on lab: The “before the hands-on lab” guide and the “step-by-step” guide. The “Before the hands-on lab” guide can be distributed before the class or performed during the class time. If done during the class time, make sure to account for that in your schedule planning. The hands-on lab guide includes the step-by-steps as well as screenshots for all the tasks. These documents should also be distributed by HTML link, and, again, the students should not have access to the markdown files.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3015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hands-on lab is timed at roughly four hours to complete. Proctors should be available to help with questions or issues. Although each hands-on lab concludes with an Azure resource cleanup step, make sure the attendees remember to delete the resources, so they don’t get hit with excessive fees.</a:t>
            </a:r>
          </a:p>
          <a:p>
            <a:endParaRPr lang="en-US" dirty="0"/>
          </a:p>
          <a:p>
            <a:r>
              <a:rPr lang="en-US" dirty="0"/>
              <a:t>Thank you, </a:t>
            </a:r>
            <a:r>
              <a:rPr lang="en-US"/>
              <a:t>and remember to have fun.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53639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6/6/2019 5:38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66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Microsoft Cloud Workshop (or MCW) is composed of a whiteboard design session, a hands-on lab, and other briefings you choose to bring into an event. Here, we will review how to run both a whiteboard session and a hands-on lab, and also share artifacts that help support your delivery.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9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whiteboard design session format is different than breakouts and other forms of training, such as hands-on labs. They are intended as workshops that give attendees an opportunity and a safe place to share, investigate, and learn from others as they apply their knowledge. These interactive learning experiences are conducted in small groups where attendees prepare presentations, designs, and deployment plans to share with their table. Internet will be available for attendees to research details as needed. The problems attendees are trying to solve are based off of case studies that have been designed in collaboration with our Engineering and top field sales teams. </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3346879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92837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2 is to design a solution. Attendee teams will design an appropriate solution based on the customer needs, current infrastructure, and blockers, as they prepare a solution to present.</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84357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77840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is the wrap-up. This is where you will go over the preferred solution. It is also a time to answer questions and provide further resources. </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306459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Artifacts are available to help you facilitate the design session. First, a student guide can be shared with all attendees to review the case study scenario and questions. The Trainer guide is given to proctors prior to the event, and then provided to all attendees after the event as a useful reference. The trainer presentation deck is used to introduce the whiteboard design session as well as to present back the preferred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1704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sample of the Student Guide. You will provide an HTML link to share this with attendees, so that there is no direct access to the GitHub page. Students should not have access to the Markdown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Student Guide contains the customer situation, list of business needs, and customer objections. Don’t forget to use the list of references at the end of the document. These references help inform the elements of the preferred solution and provide links to resource details.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74797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‹Nr.›</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189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549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2617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‹Nr.›</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960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241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9287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0232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6411635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8675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546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156919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3110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596805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‹Nr.›</a:t>
            </a:fld>
            <a:endParaRPr lang="en-US"/>
          </a:p>
        </p:txBody>
      </p:sp>
    </p:spTree>
    <p:extLst>
      <p:ext uri="{BB962C8B-B14F-4D97-AF65-F5344CB8AC3E}">
        <p14:creationId xmlns:p14="http://schemas.microsoft.com/office/powerpoint/2010/main" val="41249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‹Nr.›</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5"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‹Nr.›</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5302473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How to deliver a Microsoft Cloud Workshop</a:t>
            </a:r>
          </a:p>
        </p:txBody>
      </p:sp>
    </p:spTree>
    <p:extLst>
      <p:ext uri="{BB962C8B-B14F-4D97-AF65-F5344CB8AC3E}">
        <p14:creationId xmlns:p14="http://schemas.microsoft.com/office/powerpoint/2010/main" val="1129550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Sample of trainer guide</a:t>
            </a:r>
          </a:p>
          <a:p>
            <a:endParaRPr lang="en-US" dirty="0">
              <a:latin typeface="Segoe UI Semibold" panose="020B0702040204020203" pitchFamily="34" charset="0"/>
              <a:cs typeface="Segoe UI Semibold" panose="020B0702040204020203" pitchFamily="34" charset="0"/>
            </a:endParaRPr>
          </a:p>
        </p:txBody>
      </p:sp>
      <p:sp>
        <p:nvSpPr>
          <p:cNvPr id="15" name="Rectangle 14">
            <a:extLst>
              <a:ext uri="{FF2B5EF4-FFF2-40B4-BE49-F238E27FC236}">
                <a16:creationId xmlns:a16="http://schemas.microsoft.com/office/drawing/2014/main" id="{BCEBB58E-7EDF-44A2-9236-52BFA2357813}"/>
              </a:ext>
            </a:extLst>
          </p:cNvPr>
          <p:cNvSpPr/>
          <p:nvPr/>
        </p:nvSpPr>
        <p:spPr bwMode="auto">
          <a:xfrm rot="2156874">
            <a:off x="20899" y="5337892"/>
            <a:ext cx="2004524" cy="721499"/>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Sample </a:t>
            </a:r>
            <a:r>
              <a:rPr lang="en-US" sz="2000" dirty="0">
                <a:solidFill>
                  <a:srgbClr val="FFFFFF"/>
                </a:solidFill>
                <a:latin typeface="Segoe UI Semibold" panose="020B0702040204020203" pitchFamily="34" charset="0"/>
                <a:ea typeface="Segoe UI" pitchFamily="34" charset="0"/>
                <a:cs typeface="Segoe UI Semibold" panose="020B0702040204020203" pitchFamily="34" charset="0"/>
              </a:rPr>
              <a:t>trainer g</a:t>
            </a:r>
            <a:r>
              <a:rPr kumimoji="0" lang="en-US" sz="2000" b="0" i="0" u="none" strike="noStrike" kern="1200" cap="none" spc="0" normalizeH="0" baseline="0" noProof="0" dirty="0" err="1">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uide</a:t>
            </a:r>
            <a:endPar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pic>
        <p:nvPicPr>
          <p:cNvPr id="12" name="Picture 11" descr="Page from trainer guide featuring the preferred solution">
            <a:extLst>
              <a:ext uri="{FF2B5EF4-FFF2-40B4-BE49-F238E27FC236}">
                <a16:creationId xmlns:a16="http://schemas.microsoft.com/office/drawing/2014/main" id="{823E2616-75CD-4201-83A8-268E964DF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9" y="1387099"/>
            <a:ext cx="3922466" cy="4206240"/>
          </a:xfrm>
          <a:prstGeom prst="rect">
            <a:avLst/>
          </a:prstGeom>
          <a:ln>
            <a:solidFill>
              <a:schemeClr val="tx1"/>
            </a:solidFill>
          </a:ln>
          <a:effectLst>
            <a:softEdge rad="0"/>
          </a:effectLst>
        </p:spPr>
      </p:pic>
      <p:pic>
        <p:nvPicPr>
          <p:cNvPr id="13" name="Picture 12" descr="Page from trainer guide featuring access control">
            <a:extLst>
              <a:ext uri="{FF2B5EF4-FFF2-40B4-BE49-F238E27FC236}">
                <a16:creationId xmlns:a16="http://schemas.microsoft.com/office/drawing/2014/main" id="{0CF45A37-85B7-4D7B-A60A-520E63C9B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742" y="1397696"/>
            <a:ext cx="3868140" cy="4206240"/>
          </a:xfrm>
          <a:prstGeom prst="rect">
            <a:avLst/>
          </a:prstGeom>
          <a:ln>
            <a:solidFill>
              <a:schemeClr val="tx1"/>
            </a:solidFill>
          </a:ln>
        </p:spPr>
      </p:pic>
      <p:pic>
        <p:nvPicPr>
          <p:cNvPr id="14" name="Picture 13" descr="Page from trainer guide featuring checklist of preferred objection handling">
            <a:extLst>
              <a:ext uri="{FF2B5EF4-FFF2-40B4-BE49-F238E27FC236}">
                <a16:creationId xmlns:a16="http://schemas.microsoft.com/office/drawing/2014/main" id="{BDADD1FE-5865-4D9F-9382-0FB50F3DD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4852" y="1398463"/>
            <a:ext cx="4121922" cy="4206240"/>
          </a:xfrm>
          <a:prstGeom prst="rect">
            <a:avLst/>
          </a:prstGeom>
          <a:ln>
            <a:solidFill>
              <a:schemeClr val="tx1"/>
            </a:solidFill>
          </a:ln>
        </p:spPr>
      </p:pic>
      <p:sp>
        <p:nvSpPr>
          <p:cNvPr id="2" name="Title 1" hidden="1">
            <a:extLst>
              <a:ext uri="{FF2B5EF4-FFF2-40B4-BE49-F238E27FC236}">
                <a16:creationId xmlns:a16="http://schemas.microsoft.com/office/drawing/2014/main" id="{DCE459B0-F88E-487B-B1CB-C786B2435558}"/>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Sample of trainer guide</a:t>
            </a:r>
            <a:endParaRPr lang="en-US" dirty="0"/>
          </a:p>
        </p:txBody>
      </p:sp>
    </p:spTree>
    <p:extLst>
      <p:ext uri="{BB962C8B-B14F-4D97-AF65-F5344CB8AC3E}">
        <p14:creationId xmlns:p14="http://schemas.microsoft.com/office/powerpoint/2010/main" val="22229212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Presentation deck: Beginning a session</a:t>
            </a:r>
          </a:p>
          <a:p>
            <a:endParaRPr lang="en-US" dirty="0">
              <a:latin typeface="Segoe UI Semibold" panose="020B0702040204020203" pitchFamily="34" charset="0"/>
              <a:cs typeface="Segoe UI Semibold" panose="020B0702040204020203" pitchFamily="34" charset="0"/>
            </a:endParaRPr>
          </a:p>
        </p:txBody>
      </p:sp>
      <p:pic>
        <p:nvPicPr>
          <p:cNvPr id="7" name="Picture 6" descr="Title slide from presentation deck for &quot;Modern cloud apps&quot;">
            <a:extLst>
              <a:ext uri="{FF2B5EF4-FFF2-40B4-BE49-F238E27FC236}">
                <a16:creationId xmlns:a16="http://schemas.microsoft.com/office/drawing/2014/main" id="{CB804104-278F-4949-8A15-09960BB31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68" y="1234333"/>
            <a:ext cx="4812348" cy="2720777"/>
          </a:xfrm>
          <a:prstGeom prst="rect">
            <a:avLst/>
          </a:prstGeom>
          <a:ln w="28575">
            <a:solidFill>
              <a:schemeClr val="tx1"/>
            </a:solidFill>
          </a:ln>
        </p:spPr>
      </p:pic>
      <p:pic>
        <p:nvPicPr>
          <p:cNvPr id="8" name="Picture 7" descr="Slide from presentation deck reviewing step 1: Review the customer case study">
            <a:extLst>
              <a:ext uri="{FF2B5EF4-FFF2-40B4-BE49-F238E27FC236}">
                <a16:creationId xmlns:a16="http://schemas.microsoft.com/office/drawing/2014/main" id="{864B73AC-1535-4556-AE8B-5F3054F3B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055" y="1234333"/>
            <a:ext cx="4814362" cy="2717576"/>
          </a:xfrm>
          <a:prstGeom prst="rect">
            <a:avLst/>
          </a:prstGeom>
          <a:ln w="28575">
            <a:solidFill>
              <a:srgbClr val="0078D7"/>
            </a:solidFill>
          </a:ln>
        </p:spPr>
      </p:pic>
      <p:pic>
        <p:nvPicPr>
          <p:cNvPr id="9" name="Picture 8" descr="Slide from presentation deck reviewing the customer situation">
            <a:extLst>
              <a:ext uri="{FF2B5EF4-FFF2-40B4-BE49-F238E27FC236}">
                <a16:creationId xmlns:a16="http://schemas.microsoft.com/office/drawing/2014/main" id="{735D5579-1E70-4644-BC99-957CE53F5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68" y="4054453"/>
            <a:ext cx="4812348" cy="2700454"/>
          </a:xfrm>
          <a:prstGeom prst="rect">
            <a:avLst/>
          </a:prstGeom>
          <a:ln w="28575">
            <a:solidFill>
              <a:schemeClr val="tx1"/>
            </a:solidFill>
          </a:ln>
        </p:spPr>
      </p:pic>
      <p:pic>
        <p:nvPicPr>
          <p:cNvPr id="10" name="Picture 9" descr="Slide from the presentation deck reviewing step 2: Design the solution">
            <a:extLst>
              <a:ext uri="{FF2B5EF4-FFF2-40B4-BE49-F238E27FC236}">
                <a16:creationId xmlns:a16="http://schemas.microsoft.com/office/drawing/2014/main" id="{A07821C4-12B3-4E45-B899-6762C77FF3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9848" y="4046503"/>
            <a:ext cx="4805600" cy="2703420"/>
          </a:xfrm>
          <a:prstGeom prst="rect">
            <a:avLst/>
          </a:prstGeom>
          <a:ln w="28575">
            <a:solidFill>
              <a:schemeClr val="tx1"/>
            </a:solidFill>
          </a:ln>
        </p:spPr>
      </p:pic>
      <p:sp>
        <p:nvSpPr>
          <p:cNvPr id="2" name="Title 1" hidden="1">
            <a:extLst>
              <a:ext uri="{FF2B5EF4-FFF2-40B4-BE49-F238E27FC236}">
                <a16:creationId xmlns:a16="http://schemas.microsoft.com/office/drawing/2014/main" id="{D2B5A4E1-0AE7-4985-AE53-6086FDD5951C}"/>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Presentation deck: Beginning a session</a:t>
            </a:r>
            <a:endParaRPr lang="en-US" dirty="0"/>
          </a:p>
        </p:txBody>
      </p:sp>
    </p:spTree>
    <p:extLst>
      <p:ext uri="{BB962C8B-B14F-4D97-AF65-F5344CB8AC3E}">
        <p14:creationId xmlns:p14="http://schemas.microsoft.com/office/powerpoint/2010/main" val="19549434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Presentation deck: Ending a session</a:t>
            </a:r>
          </a:p>
          <a:p>
            <a:endParaRPr lang="en-US" dirty="0">
              <a:latin typeface="Segoe UI Semibold" panose="020B0702040204020203" pitchFamily="34" charset="0"/>
              <a:cs typeface="Segoe UI Semibold" panose="020B0702040204020203" pitchFamily="34" charset="0"/>
            </a:endParaRPr>
          </a:p>
        </p:txBody>
      </p:sp>
      <p:pic>
        <p:nvPicPr>
          <p:cNvPr id="11" name="Picture 10" descr="Wrap-up slide from the presentation deck">
            <a:extLst>
              <a:ext uri="{FF2B5EF4-FFF2-40B4-BE49-F238E27FC236}">
                <a16:creationId xmlns:a16="http://schemas.microsoft.com/office/drawing/2014/main" id="{6DFF9A28-6CCF-4589-B230-D2D3C4CAD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95" y="1450717"/>
            <a:ext cx="4614041" cy="2607392"/>
          </a:xfrm>
          <a:prstGeom prst="rect">
            <a:avLst/>
          </a:prstGeom>
          <a:ln w="28575">
            <a:solidFill>
              <a:schemeClr val="tx1"/>
            </a:solidFill>
          </a:ln>
        </p:spPr>
      </p:pic>
      <p:pic>
        <p:nvPicPr>
          <p:cNvPr id="12" name="Picture 11" descr="Slide from presentation deck featuring the preferred solution with architecture diagram">
            <a:extLst>
              <a:ext uri="{FF2B5EF4-FFF2-40B4-BE49-F238E27FC236}">
                <a16:creationId xmlns:a16="http://schemas.microsoft.com/office/drawing/2014/main" id="{AC04F80F-499A-45D1-A36E-DD5147337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56" y="1461227"/>
            <a:ext cx="4632104" cy="2599820"/>
          </a:xfrm>
          <a:prstGeom prst="rect">
            <a:avLst/>
          </a:prstGeom>
          <a:ln w="28575">
            <a:solidFill>
              <a:schemeClr val="tx1"/>
            </a:solidFill>
          </a:ln>
        </p:spPr>
      </p:pic>
      <p:pic>
        <p:nvPicPr>
          <p:cNvPr id="13" name="Picture 12" descr="Slide from the presentation deck featuring preferred objections handling">
            <a:extLst>
              <a:ext uri="{FF2B5EF4-FFF2-40B4-BE49-F238E27FC236}">
                <a16:creationId xmlns:a16="http://schemas.microsoft.com/office/drawing/2014/main" id="{3D846C66-1410-4D73-9D10-8D8986E5E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665" y="4187108"/>
            <a:ext cx="4625613" cy="2607391"/>
          </a:xfrm>
          <a:prstGeom prst="rect">
            <a:avLst/>
          </a:prstGeom>
          <a:ln w="28575">
            <a:solidFill>
              <a:schemeClr val="tx1"/>
            </a:solidFill>
          </a:ln>
        </p:spPr>
      </p:pic>
      <p:pic>
        <p:nvPicPr>
          <p:cNvPr id="14" name="Picture 13" descr="Slide from presentation deck featuring a customer quote ">
            <a:extLst>
              <a:ext uri="{FF2B5EF4-FFF2-40B4-BE49-F238E27FC236}">
                <a16:creationId xmlns:a16="http://schemas.microsoft.com/office/drawing/2014/main" id="{E86831D5-B1BF-4250-BC7A-DB8430D19F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4066" y="4187108"/>
            <a:ext cx="4618212" cy="2607392"/>
          </a:xfrm>
          <a:prstGeom prst="rect">
            <a:avLst/>
          </a:prstGeom>
          <a:ln w="28575">
            <a:solidFill>
              <a:schemeClr val="tx1"/>
            </a:solidFill>
          </a:ln>
        </p:spPr>
      </p:pic>
      <p:sp>
        <p:nvSpPr>
          <p:cNvPr id="2" name="Title 1" hidden="1">
            <a:extLst>
              <a:ext uri="{FF2B5EF4-FFF2-40B4-BE49-F238E27FC236}">
                <a16:creationId xmlns:a16="http://schemas.microsoft.com/office/drawing/2014/main" id="{CD93F7AB-D0C6-4CD6-9249-D8183C47F0D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Presentation deck: Ending a session</a:t>
            </a:r>
            <a:endParaRPr lang="en-US" dirty="0"/>
          </a:p>
        </p:txBody>
      </p:sp>
    </p:spTree>
    <p:extLst>
      <p:ext uri="{BB962C8B-B14F-4D97-AF65-F5344CB8AC3E}">
        <p14:creationId xmlns:p14="http://schemas.microsoft.com/office/powerpoint/2010/main" val="27905603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How to do a present-back</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73174"/>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Do </a:t>
            </a:r>
            <a:r>
              <a:rPr lang="en-US" sz="2745" u="sng" dirty="0">
                <a:solidFill>
                  <a:srgbClr val="0070C0"/>
                </a:solidFill>
                <a:latin typeface="Segoe UI Semibold" panose="020B0702040204020203" pitchFamily="34" charset="0"/>
                <a:cs typeface="Segoe UI Semibold" panose="020B0702040204020203" pitchFamily="34" charset="0"/>
              </a:rPr>
              <a:t>not</a:t>
            </a:r>
            <a:r>
              <a:rPr lang="en-US" sz="2745" dirty="0">
                <a:solidFill>
                  <a:srgbClr val="0070C0"/>
                </a:solidFill>
                <a:latin typeface="Segoe UI Semibold" panose="020B0702040204020203" pitchFamily="34" charset="0"/>
                <a:cs typeface="Segoe UI Semibold" panose="020B0702040204020203" pitchFamily="34" charset="0"/>
              </a:rPr>
              <a:t> just read the slides. </a:t>
            </a:r>
            <a:endParaRPr lang="en-US" sz="2745" dirty="0">
              <a:solidFill>
                <a:srgbClr val="505050"/>
              </a:solidFill>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C88E0995-3597-4EA1-AA63-BCA2DB6B1F8B}"/>
              </a:ext>
            </a:extLst>
          </p:cNvPr>
          <p:cNvSpPr/>
          <p:nvPr/>
        </p:nvSpPr>
        <p:spPr>
          <a:xfrm>
            <a:off x="526827" y="2147298"/>
            <a:ext cx="11024042" cy="3901068"/>
          </a:xfrm>
          <a:prstGeom prst="rect">
            <a:avLst/>
          </a:prstGeom>
        </p:spPr>
        <p:txBody>
          <a:bodyPr wrap="square">
            <a:spAutoFit/>
          </a:bodyPr>
          <a:lstStyle/>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Be familiar with the solution deck content </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Focus on the key details on each slide</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Augment with your own experiences</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If applicable, address the alternate solutions proposed by attendees at the tables you monitored.</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Decide ahead of time if you will take questions. If so, make sure you stay on time and set expectations to save questions for the end. Alternatively, you can take questions offline after the session.</a:t>
            </a:r>
          </a:p>
          <a:p>
            <a:pPr marL="457200" indent="-457200" defTabSz="914367">
              <a:buFont typeface="Arial" panose="020B0604020202020204" pitchFamily="34" charset="0"/>
              <a:buChar char="•"/>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99BCB030-934D-4F2B-BBD6-111FD0CC6488}"/>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How to do a present-back</a:t>
            </a:r>
            <a:endParaRPr lang="en-US" dirty="0"/>
          </a:p>
        </p:txBody>
      </p:sp>
    </p:spTree>
    <p:extLst>
      <p:ext uri="{BB962C8B-B14F-4D97-AF65-F5344CB8AC3E}">
        <p14:creationId xmlns:p14="http://schemas.microsoft.com/office/powerpoint/2010/main" val="23302660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a:solidFill>
                  <a:schemeClr val="bg1"/>
                </a:solidFill>
              </a:rPr>
              <a:t>Hands-on lab</a:t>
            </a:r>
            <a:br>
              <a:rPr lang="en-US">
                <a:solidFill>
                  <a:schemeClr val="bg1"/>
                </a:solidFill>
              </a:rPr>
            </a:br>
            <a:r>
              <a:rPr lang="en-US">
                <a:solidFill>
                  <a:schemeClr val="bg1"/>
                </a:solidFill>
              </a:rPr>
              <a:t>details</a:t>
            </a:r>
          </a:p>
        </p:txBody>
      </p:sp>
    </p:spTree>
    <p:extLst>
      <p:ext uri="{BB962C8B-B14F-4D97-AF65-F5344CB8AC3E}">
        <p14:creationId xmlns:p14="http://schemas.microsoft.com/office/powerpoint/2010/main" val="360503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Hands-on lab (HOL) artifacts</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87860"/>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Two artifacts available for hands-on labs </a:t>
            </a:r>
            <a:endParaRPr lang="en-US" sz="2745" dirty="0">
              <a:solidFill>
                <a:srgbClr val="505050"/>
              </a:solidFill>
              <a:latin typeface="Segoe UI Semibold" panose="020B0702040204020203" pitchFamily="34" charset="0"/>
              <a:cs typeface="Segoe UI Semibold" panose="020B0702040204020203" pitchFamily="34" charset="0"/>
            </a:endParaRPr>
          </a:p>
        </p:txBody>
      </p:sp>
      <p:pic>
        <p:nvPicPr>
          <p:cNvPr id="8" name="Picture 7" descr="Sample page from the &quot;Before the hands-on lab&quot; guide">
            <a:extLst>
              <a:ext uri="{FF2B5EF4-FFF2-40B4-BE49-F238E27FC236}">
                <a16:creationId xmlns:a16="http://schemas.microsoft.com/office/drawing/2014/main" id="{DC886658-F7CB-48A0-801A-E43304EE3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71" y="2284834"/>
            <a:ext cx="1302118" cy="1668042"/>
          </a:xfrm>
          <a:prstGeom prst="rect">
            <a:avLst/>
          </a:prstGeom>
          <a:ln>
            <a:solidFill>
              <a:srgbClr val="505050"/>
            </a:solidFill>
          </a:ln>
        </p:spPr>
      </p:pic>
      <p:sp>
        <p:nvSpPr>
          <p:cNvPr id="6" name="Rectangle 5">
            <a:extLst>
              <a:ext uri="{FF2B5EF4-FFF2-40B4-BE49-F238E27FC236}">
                <a16:creationId xmlns:a16="http://schemas.microsoft.com/office/drawing/2014/main" id="{C88E0995-3597-4EA1-AA63-BCA2DB6B1F8B}"/>
              </a:ext>
            </a:extLst>
          </p:cNvPr>
          <p:cNvSpPr/>
          <p:nvPr/>
        </p:nvSpPr>
        <p:spPr>
          <a:xfrm>
            <a:off x="694993" y="4049670"/>
            <a:ext cx="3719352" cy="2208297"/>
          </a:xfrm>
          <a:prstGeom prst="rect">
            <a:avLst/>
          </a:prstGeom>
        </p:spPr>
        <p:txBody>
          <a:bodyPr wrap="square">
            <a:spAutoFit/>
          </a:bodyPr>
          <a:lstStyle/>
          <a:p>
            <a:pPr defTabSz="914367">
              <a:defRPr/>
            </a:pPr>
            <a:r>
              <a:rPr lang="en-US" sz="2750" b="1" kern="0" dirty="0">
                <a:solidFill>
                  <a:srgbClr val="505050"/>
                </a:solidFill>
                <a:latin typeface="+mj-lt"/>
                <a:ea typeface="Calibri" panose="020F0502020204030204" pitchFamily="34" charset="0"/>
                <a:cs typeface="Segoe UI Semilight" panose="020B0402040204020203" pitchFamily="34" charset="0"/>
              </a:rPr>
              <a:t>Before-the-HOL Guide</a:t>
            </a:r>
          </a:p>
          <a:p>
            <a:pPr defTabSz="914367">
              <a:defRPr/>
            </a:pPr>
            <a:r>
              <a:rPr lang="en-US" sz="2750" dirty="0">
                <a:latin typeface="+mj-lt"/>
              </a:rPr>
              <a:t>A step-by-step guide on how to provision the lab environment before the lab is performed. </a:t>
            </a:r>
          </a:p>
        </p:txBody>
      </p:sp>
      <p:pic>
        <p:nvPicPr>
          <p:cNvPr id="9" name="Picture 8" descr="Sample page from the &quot;Step-by-step hands-on lab&quot; guide">
            <a:extLst>
              <a:ext uri="{FF2B5EF4-FFF2-40B4-BE49-F238E27FC236}">
                <a16:creationId xmlns:a16="http://schemas.microsoft.com/office/drawing/2014/main" id="{4279E1D6-644B-410D-B37D-7DC0EAD4D9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0182" y="2284834"/>
            <a:ext cx="1302118" cy="1678921"/>
          </a:xfrm>
          <a:prstGeom prst="rect">
            <a:avLst/>
          </a:prstGeom>
          <a:ln>
            <a:solidFill>
              <a:srgbClr val="505050"/>
            </a:solidFill>
          </a:ln>
        </p:spPr>
      </p:pic>
      <p:sp>
        <p:nvSpPr>
          <p:cNvPr id="7" name="Rectangle 6">
            <a:extLst>
              <a:ext uri="{FF2B5EF4-FFF2-40B4-BE49-F238E27FC236}">
                <a16:creationId xmlns:a16="http://schemas.microsoft.com/office/drawing/2014/main" id="{BC5A1538-EB23-4EE9-9885-1A35A5FA56CD}"/>
              </a:ext>
            </a:extLst>
          </p:cNvPr>
          <p:cNvSpPr/>
          <p:nvPr/>
        </p:nvSpPr>
        <p:spPr>
          <a:xfrm>
            <a:off x="5602015" y="4049670"/>
            <a:ext cx="5980385" cy="2208297"/>
          </a:xfrm>
          <a:prstGeom prst="rect">
            <a:avLst/>
          </a:prstGeom>
        </p:spPr>
        <p:txBody>
          <a:bodyPr wrap="square">
            <a:spAutoFit/>
          </a:bodyPr>
          <a:lstStyle/>
          <a:p>
            <a:pPr defTabSz="914367">
              <a:defRPr/>
            </a:pPr>
            <a:r>
              <a:rPr lang="en-US" sz="2750" b="1" kern="0" dirty="0">
                <a:solidFill>
                  <a:srgbClr val="505050"/>
                </a:solidFill>
                <a:latin typeface="+mj-lt"/>
                <a:ea typeface="Calibri" panose="020F0502020204030204" pitchFamily="34" charset="0"/>
                <a:cs typeface="Segoe UI Semilight" panose="020B0402040204020203" pitchFamily="34" charset="0"/>
              </a:rPr>
              <a:t>Step-by-step Hands-on Lab Guide</a:t>
            </a:r>
          </a:p>
          <a:p>
            <a:pPr defTabSz="914367">
              <a:defRPr/>
            </a:pPr>
            <a:r>
              <a:rPr lang="en-US" sz="2750" dirty="0">
                <a:latin typeface="+mj-lt"/>
              </a:rPr>
              <a:t>A step-by-step guide to completing the hands-on lab, this piece includes thorough steps and screenshots to all tasks posed in the hands-on lab.</a:t>
            </a:r>
          </a:p>
        </p:txBody>
      </p:sp>
      <p:sp>
        <p:nvSpPr>
          <p:cNvPr id="2" name="Title 1" hidden="1">
            <a:extLst>
              <a:ext uri="{FF2B5EF4-FFF2-40B4-BE49-F238E27FC236}">
                <a16:creationId xmlns:a16="http://schemas.microsoft.com/office/drawing/2014/main" id="{0AE97A1A-E242-4F42-B12F-B824C5E0FE8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Hands-on lab (HOL) artifacts</a:t>
            </a:r>
            <a:endParaRPr lang="en-US" dirty="0"/>
          </a:p>
        </p:txBody>
      </p:sp>
    </p:spTree>
    <p:extLst>
      <p:ext uri="{BB962C8B-B14F-4D97-AF65-F5344CB8AC3E}">
        <p14:creationId xmlns:p14="http://schemas.microsoft.com/office/powerpoint/2010/main" val="37885518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Hands-on lab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87860"/>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Perform the hands-on lab </a:t>
            </a:r>
            <a:r>
              <a:rPr lang="en-US" sz="2745" dirty="0">
                <a:solidFill>
                  <a:srgbClr val="505050"/>
                </a:solidFill>
                <a:latin typeface="Segoe UI Semibold" panose="020B0702040204020203" pitchFamily="34" charset="0"/>
                <a:cs typeface="Segoe UI Semibold" panose="020B0702040204020203" pitchFamily="34" charset="0"/>
              </a:rPr>
              <a:t>(4 hours) </a:t>
            </a:r>
          </a:p>
        </p:txBody>
      </p:sp>
      <p:sp>
        <p:nvSpPr>
          <p:cNvPr id="2" name="Rectangle 1">
            <a:extLst>
              <a:ext uri="{FF2B5EF4-FFF2-40B4-BE49-F238E27FC236}">
                <a16:creationId xmlns:a16="http://schemas.microsoft.com/office/drawing/2014/main" id="{7D928169-9A9B-47B6-A656-7347FEE61D8C}"/>
              </a:ext>
            </a:extLst>
          </p:cNvPr>
          <p:cNvSpPr/>
          <p:nvPr/>
        </p:nvSpPr>
        <p:spPr>
          <a:xfrm>
            <a:off x="526826" y="2147297"/>
            <a:ext cx="10725373" cy="3477875"/>
          </a:xfrm>
          <a:prstGeom prst="rect">
            <a:avLst/>
          </a:prstGeom>
        </p:spPr>
        <p:txBody>
          <a:bodyPr wrap="square">
            <a:spAutoFit/>
          </a:bodyPr>
          <a:lstStyle/>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Proctors should be available in the room to help with questions.</a:t>
            </a:r>
          </a:p>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Hands-on labs are intended for completion in three to four hours.</a:t>
            </a:r>
          </a:p>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Remind attendees to delete any Azure resources they provisioned for the hands-on lab upon completion.</a:t>
            </a:r>
          </a:p>
          <a:p>
            <a:pPr marL="457200" lvl="0" indent="-457200" defTabSz="914367">
              <a:buFont typeface="Arial" panose="020B0604020202020204" pitchFamily="34" charset="0"/>
              <a:buChar char="•"/>
              <a:defRPr/>
            </a:pPr>
            <a:endParaRPr lang="en-US" sz="2750" kern="0" dirty="0">
              <a:solidFill>
                <a:srgbClr val="505050"/>
              </a:solidFill>
              <a:latin typeface="Segoe UI Semilight" panose="020B0402040204020203" pitchFamily="34" charset="0"/>
              <a:cs typeface="Segoe UI Semilight" panose="020B0402040204020203" pitchFamily="34" charset="0"/>
            </a:endParaRPr>
          </a:p>
          <a:p>
            <a:pPr lvl="0" defTabSz="914367">
              <a:defRPr/>
            </a:pPr>
            <a:r>
              <a:rPr lang="en-US" sz="2750" b="1" u="sng" kern="0" dirty="0">
                <a:solidFill>
                  <a:srgbClr val="505050"/>
                </a:solidFill>
                <a:latin typeface="Segoe UI Semilight" panose="020B0402040204020203" pitchFamily="34" charset="0"/>
                <a:cs typeface="Segoe UI Semilight" panose="020B0402040204020203" pitchFamily="34" charset="0"/>
              </a:rPr>
              <a:t>Outcome</a:t>
            </a:r>
          </a:p>
          <a:p>
            <a:pPr lvl="0" defTabSz="914367">
              <a:defRPr/>
            </a:pPr>
            <a:r>
              <a:rPr lang="en-US" sz="2750" kern="0" dirty="0">
                <a:solidFill>
                  <a:srgbClr val="505050"/>
                </a:solidFill>
                <a:latin typeface="Segoe UI Semilight" panose="020B0402040204020203" pitchFamily="34" charset="0"/>
                <a:cs typeface="Segoe UI Semilight" panose="020B0402040204020203" pitchFamily="34" charset="0"/>
              </a:rPr>
              <a:t>Attendees practice and apply technical skills as they complete the hands-on lab. </a:t>
            </a:r>
          </a:p>
        </p:txBody>
      </p:sp>
      <p:sp>
        <p:nvSpPr>
          <p:cNvPr id="4" name="Title 3" hidden="1">
            <a:extLst>
              <a:ext uri="{FF2B5EF4-FFF2-40B4-BE49-F238E27FC236}">
                <a16:creationId xmlns:a16="http://schemas.microsoft.com/office/drawing/2014/main" id="{E2E6D1F9-14E9-4A32-9FC5-7C734FBF1C0A}"/>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Hands-on lab walk-through</a:t>
            </a:r>
            <a:endParaRPr lang="en-US" dirty="0"/>
          </a:p>
        </p:txBody>
      </p:sp>
    </p:spTree>
    <p:extLst>
      <p:ext uri="{BB962C8B-B14F-4D97-AF65-F5344CB8AC3E}">
        <p14:creationId xmlns:p14="http://schemas.microsoft.com/office/powerpoint/2010/main" val="30703414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Contents</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825002"/>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Format of whiteboard design sessions and hands-on labs</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Whiteboard design session walk-through</a:t>
            </a:r>
            <a:b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Whiteboard design session artifacts</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lang="en-US" sz="2750" dirty="0">
              <a:solidFill>
                <a:srgbClr val="505050"/>
              </a:solidFill>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Hands-on lab (HOL) walk-through</a:t>
            </a:r>
          </a:p>
          <a:p>
            <a:pPr marL="0" marR="0" lvl="0" indent="0" algn="l" defTabSz="508623" rtl="0" eaLnBrk="1" fontAlgn="auto" latinLnBrk="0" hangingPunct="1">
              <a:lnSpc>
                <a:spcPct val="100000"/>
              </a:lnSpc>
              <a:spcBef>
                <a:spcPts val="0"/>
              </a:spcBef>
              <a:spcAft>
                <a:spcPts val="0"/>
              </a:spcAft>
              <a:buClrTx/>
              <a:buSzTx/>
              <a:buFont typeface="Arial"/>
              <a:buNone/>
              <a:tabLst/>
              <a:defRPr/>
            </a:pPr>
            <a:r>
              <a:rPr lang="en-US" sz="2750" dirty="0">
                <a:solidFill>
                  <a:srgbClr val="505050"/>
                </a:solidFill>
              </a:rPr>
              <a:t>Hands-on lab (HOL) artifacts</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pic>
        <p:nvPicPr>
          <p:cNvPr id="2" name="Picture 1" descr="Illustration metaphor for lightbulb moment  or powering on ">
            <a:extLst>
              <a:ext uri="{FF2B5EF4-FFF2-40B4-BE49-F238E27FC236}">
                <a16:creationId xmlns:a16="http://schemas.microsoft.com/office/drawing/2014/main" id="{92B3DC3F-0EE8-4E15-8DCC-E44BF6856F0C}"/>
              </a:ext>
            </a:extLst>
          </p:cNvPr>
          <p:cNvPicPr>
            <a:picLocks noChangeAspect="1"/>
          </p:cNvPicPr>
          <p:nvPr/>
        </p:nvPicPr>
        <p:blipFill>
          <a:blip r:embed="rId3"/>
          <a:stretch>
            <a:fillRect/>
          </a:stretch>
        </p:blipFill>
        <p:spPr>
          <a:xfrm>
            <a:off x="494592" y="1678506"/>
            <a:ext cx="2948946" cy="2911299"/>
          </a:xfrm>
          <a:prstGeom prst="rect">
            <a:avLst/>
          </a:prstGeom>
        </p:spPr>
      </p:pic>
    </p:spTree>
    <p:extLst>
      <p:ext uri="{BB962C8B-B14F-4D97-AF65-F5344CB8AC3E}">
        <p14:creationId xmlns:p14="http://schemas.microsoft.com/office/powerpoint/2010/main" val="31915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The whiteboard design session format</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21329" y="1614081"/>
            <a:ext cx="11360768" cy="1622752"/>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These technical sessions are distinct from other learning experiences.</a:t>
            </a:r>
          </a:p>
          <a:p>
            <a:pPr lvl="0">
              <a:defRPr/>
            </a:pPr>
            <a:endParaRPr lang="en-US" sz="2400" b="1" dirty="0">
              <a:solidFill>
                <a:srgbClr val="505050"/>
              </a:solidFill>
              <a:latin typeface="Segoe UI Semilight" panose="020B0402040204020203" pitchFamily="34" charset="0"/>
              <a:cs typeface="Segoe UI Semilight" panose="020B0402040204020203" pitchFamily="34" charset="0"/>
            </a:endParaRPr>
          </a:p>
          <a:p>
            <a:pPr lvl="0">
              <a:defRPr/>
            </a:pPr>
            <a:r>
              <a:rPr lang="en-US" sz="2400" b="1" dirty="0">
                <a:solidFill>
                  <a:srgbClr val="505050"/>
                </a:solidFill>
                <a:latin typeface="Segoe UI Semilight" panose="020B0402040204020203" pitchFamily="34" charset="0"/>
                <a:cs typeface="Segoe UI Semilight" panose="020B0402040204020203" pitchFamily="34" charset="0"/>
              </a:rPr>
              <a:t>Share, investigate, and learn from others: </a:t>
            </a:r>
            <a:r>
              <a:rPr lang="en-US" sz="2400" dirty="0">
                <a:solidFill>
                  <a:srgbClr val="505050"/>
                </a:solidFill>
                <a:latin typeface="Segoe UI Semilight" panose="020B0402040204020203" pitchFamily="34" charset="0"/>
                <a:cs typeface="Segoe UI Semilight" panose="020B0402040204020203" pitchFamily="34" charset="0"/>
              </a:rPr>
              <a:t>Workshops provide a safe space for attendees to share, investigate, and learn from others as they apply their knowledge. </a:t>
            </a:r>
            <a:r>
              <a:rPr lang="en-US" sz="2400" b="1" dirty="0">
                <a:solidFill>
                  <a:srgbClr val="505050"/>
                </a:solidFill>
                <a:latin typeface="Segoe UI Semilight" panose="020B0402040204020203" pitchFamily="34" charset="0"/>
                <a:cs typeface="Segoe UI Semilight" panose="020B0402040204020203" pitchFamily="34" charset="0"/>
              </a:rPr>
              <a:t> </a:t>
            </a:r>
            <a:endParaRPr lang="en-US" sz="2400" dirty="0">
              <a:solidFill>
                <a:srgbClr val="505050"/>
              </a:solidFill>
              <a:latin typeface="Segoe UI Semilight" panose="020B0402040204020203" pitchFamily="34" charset="0"/>
              <a:cs typeface="Segoe UI Semilight" panose="020B0402040204020203" pitchFamily="34" charset="0"/>
            </a:endParaRPr>
          </a:p>
        </p:txBody>
      </p:sp>
      <p:sp>
        <p:nvSpPr>
          <p:cNvPr id="7" name="Teamwork_EA12">
            <a:extLst>
              <a:ext uri="{FF2B5EF4-FFF2-40B4-BE49-F238E27FC236}">
                <a16:creationId xmlns:a16="http://schemas.microsoft.com/office/drawing/2014/main" id="{3B1C176A-EFC4-42B4-897E-A21FB7535714}"/>
              </a:ext>
              <a:ext uri="{C183D7F6-B498-43B3-948B-1728B52AA6E4}">
                <adec:decorative xmlns:adec="http://schemas.microsoft.com/office/drawing/2017/decorative" val="1"/>
              </a:ext>
            </a:extLst>
          </p:cNvPr>
          <p:cNvSpPr>
            <a:spLocks noChangeAspect="1" noEditPoints="1"/>
          </p:cNvSpPr>
          <p:nvPr/>
        </p:nvSpPr>
        <p:spPr bwMode="auto">
          <a:xfrm>
            <a:off x="1627050" y="3429000"/>
            <a:ext cx="722151" cy="698361"/>
          </a:xfrm>
          <a:custGeom>
            <a:avLst/>
            <a:gdLst>
              <a:gd name="T0" fmla="*/ 3621 w 3746"/>
              <a:gd name="T1" fmla="*/ 2622 h 3621"/>
              <a:gd name="T2" fmla="*/ 3122 w 3746"/>
              <a:gd name="T3" fmla="*/ 3122 h 3621"/>
              <a:gd name="T4" fmla="*/ 2622 w 3746"/>
              <a:gd name="T5" fmla="*/ 2622 h 3621"/>
              <a:gd name="T6" fmla="*/ 3122 w 3746"/>
              <a:gd name="T7" fmla="*/ 2123 h 3621"/>
              <a:gd name="T8" fmla="*/ 3621 w 3746"/>
              <a:gd name="T9" fmla="*/ 2622 h 3621"/>
              <a:gd name="T10" fmla="*/ 2747 w 3746"/>
              <a:gd name="T11" fmla="*/ 2997 h 3621"/>
              <a:gd name="T12" fmla="*/ 2747 w 3746"/>
              <a:gd name="T13" fmla="*/ 3621 h 3621"/>
              <a:gd name="T14" fmla="*/ 3122 w 3746"/>
              <a:gd name="T15" fmla="*/ 3434 h 3621"/>
              <a:gd name="T16" fmla="*/ 3496 w 3746"/>
              <a:gd name="T17" fmla="*/ 3621 h 3621"/>
              <a:gd name="T18" fmla="*/ 3496 w 3746"/>
              <a:gd name="T19" fmla="*/ 2997 h 3621"/>
              <a:gd name="T20" fmla="*/ 1873 w 3746"/>
              <a:gd name="T21" fmla="*/ 749 h 3621"/>
              <a:gd name="T22" fmla="*/ 1249 w 3746"/>
              <a:gd name="T23" fmla="*/ 1374 h 3621"/>
              <a:gd name="T24" fmla="*/ 1873 w 3746"/>
              <a:gd name="T25" fmla="*/ 1998 h 3621"/>
              <a:gd name="T26" fmla="*/ 2497 w 3746"/>
              <a:gd name="T27" fmla="*/ 1374 h 3621"/>
              <a:gd name="T28" fmla="*/ 1873 w 3746"/>
              <a:gd name="T29" fmla="*/ 749 h 3621"/>
              <a:gd name="T30" fmla="*/ 1873 w 3746"/>
              <a:gd name="T31" fmla="*/ 1998 h 3621"/>
              <a:gd name="T32" fmla="*/ 999 w 3746"/>
              <a:gd name="T33" fmla="*/ 2872 h 3621"/>
              <a:gd name="T34" fmla="*/ 624 w 3746"/>
              <a:gd name="T35" fmla="*/ 0 h 3621"/>
              <a:gd name="T36" fmla="*/ 250 w 3746"/>
              <a:gd name="T37" fmla="*/ 375 h 3621"/>
              <a:gd name="T38" fmla="*/ 624 w 3746"/>
              <a:gd name="T39" fmla="*/ 749 h 3621"/>
              <a:gd name="T40" fmla="*/ 999 w 3746"/>
              <a:gd name="T41" fmla="*/ 375 h 3621"/>
              <a:gd name="T42" fmla="*/ 624 w 3746"/>
              <a:gd name="T43" fmla="*/ 0 h 3621"/>
              <a:gd name="T44" fmla="*/ 1249 w 3746"/>
              <a:gd name="T45" fmla="*/ 1374 h 3621"/>
              <a:gd name="T46" fmla="*/ 624 w 3746"/>
              <a:gd name="T47" fmla="*/ 749 h 3621"/>
              <a:gd name="T48" fmla="*/ 0 w 3746"/>
              <a:gd name="T49" fmla="*/ 1374 h 3621"/>
              <a:gd name="T50" fmla="*/ 3122 w 3746"/>
              <a:gd name="T51" fmla="*/ 0 h 3621"/>
              <a:gd name="T52" fmla="*/ 2747 w 3746"/>
              <a:gd name="T53" fmla="*/ 375 h 3621"/>
              <a:gd name="T54" fmla="*/ 3122 w 3746"/>
              <a:gd name="T55" fmla="*/ 749 h 3621"/>
              <a:gd name="T56" fmla="*/ 3496 w 3746"/>
              <a:gd name="T57" fmla="*/ 375 h 3621"/>
              <a:gd name="T58" fmla="*/ 3122 w 3746"/>
              <a:gd name="T59" fmla="*/ 0 h 3621"/>
              <a:gd name="T60" fmla="*/ 3746 w 3746"/>
              <a:gd name="T61" fmla="*/ 1374 h 3621"/>
              <a:gd name="T62" fmla="*/ 3122 w 3746"/>
              <a:gd name="T63" fmla="*/ 749 h 3621"/>
              <a:gd name="T64" fmla="*/ 2497 w 3746"/>
              <a:gd name="T65" fmla="*/ 1374 h 3621"/>
              <a:gd name="T66" fmla="*/ 2381 w 3746"/>
              <a:gd name="T67" fmla="*/ 2163 h 3621"/>
              <a:gd name="T68" fmla="*/ 1873 w 3746"/>
              <a:gd name="T69" fmla="*/ 1998 h 3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46" h="3621">
                <a:moveTo>
                  <a:pt x="3621" y="2622"/>
                </a:moveTo>
                <a:cubicBezTo>
                  <a:pt x="3621" y="2898"/>
                  <a:pt x="3398" y="3122"/>
                  <a:pt x="3122" y="3122"/>
                </a:cubicBezTo>
                <a:cubicBezTo>
                  <a:pt x="2846" y="3122"/>
                  <a:pt x="2622" y="2898"/>
                  <a:pt x="2622" y="2622"/>
                </a:cubicBezTo>
                <a:cubicBezTo>
                  <a:pt x="2622" y="2346"/>
                  <a:pt x="2846" y="2123"/>
                  <a:pt x="3122" y="2123"/>
                </a:cubicBezTo>
                <a:cubicBezTo>
                  <a:pt x="3398" y="2123"/>
                  <a:pt x="3621" y="2346"/>
                  <a:pt x="3621" y="2622"/>
                </a:cubicBezTo>
                <a:close/>
                <a:moveTo>
                  <a:pt x="2747" y="2997"/>
                </a:moveTo>
                <a:cubicBezTo>
                  <a:pt x="2747" y="3621"/>
                  <a:pt x="2747" y="3621"/>
                  <a:pt x="2747" y="3621"/>
                </a:cubicBezTo>
                <a:cubicBezTo>
                  <a:pt x="3122" y="3434"/>
                  <a:pt x="3122" y="3434"/>
                  <a:pt x="3122" y="3434"/>
                </a:cubicBezTo>
                <a:cubicBezTo>
                  <a:pt x="3496" y="3621"/>
                  <a:pt x="3496" y="3621"/>
                  <a:pt x="3496" y="3621"/>
                </a:cubicBezTo>
                <a:cubicBezTo>
                  <a:pt x="3496" y="2997"/>
                  <a:pt x="3496" y="2997"/>
                  <a:pt x="3496" y="2997"/>
                </a:cubicBezTo>
                <a:moveTo>
                  <a:pt x="1873" y="749"/>
                </a:moveTo>
                <a:cubicBezTo>
                  <a:pt x="1528" y="749"/>
                  <a:pt x="1249" y="1029"/>
                  <a:pt x="1249" y="1374"/>
                </a:cubicBezTo>
                <a:cubicBezTo>
                  <a:pt x="1249" y="1718"/>
                  <a:pt x="1528" y="1998"/>
                  <a:pt x="1873" y="1998"/>
                </a:cubicBezTo>
                <a:cubicBezTo>
                  <a:pt x="2218" y="1998"/>
                  <a:pt x="2497" y="1718"/>
                  <a:pt x="2497" y="1374"/>
                </a:cubicBezTo>
                <a:cubicBezTo>
                  <a:pt x="2497" y="1029"/>
                  <a:pt x="2218" y="749"/>
                  <a:pt x="1873" y="749"/>
                </a:cubicBezTo>
                <a:close/>
                <a:moveTo>
                  <a:pt x="1873" y="1998"/>
                </a:moveTo>
                <a:cubicBezTo>
                  <a:pt x="1390" y="1998"/>
                  <a:pt x="999" y="2389"/>
                  <a:pt x="999" y="2872"/>
                </a:cubicBezTo>
                <a:moveTo>
                  <a:pt x="624" y="0"/>
                </a:moveTo>
                <a:cubicBezTo>
                  <a:pt x="417" y="0"/>
                  <a:pt x="250" y="168"/>
                  <a:pt x="250" y="375"/>
                </a:cubicBezTo>
                <a:cubicBezTo>
                  <a:pt x="250" y="581"/>
                  <a:pt x="417" y="749"/>
                  <a:pt x="624" y="749"/>
                </a:cubicBezTo>
                <a:cubicBezTo>
                  <a:pt x="831" y="749"/>
                  <a:pt x="999" y="581"/>
                  <a:pt x="999" y="375"/>
                </a:cubicBezTo>
                <a:cubicBezTo>
                  <a:pt x="999" y="168"/>
                  <a:pt x="831" y="0"/>
                  <a:pt x="624" y="0"/>
                </a:cubicBezTo>
                <a:close/>
                <a:moveTo>
                  <a:pt x="1249" y="1374"/>
                </a:moveTo>
                <a:cubicBezTo>
                  <a:pt x="1249" y="1029"/>
                  <a:pt x="969" y="749"/>
                  <a:pt x="624" y="749"/>
                </a:cubicBezTo>
                <a:cubicBezTo>
                  <a:pt x="279" y="749"/>
                  <a:pt x="0" y="1029"/>
                  <a:pt x="0" y="1374"/>
                </a:cubicBezTo>
                <a:moveTo>
                  <a:pt x="3122" y="0"/>
                </a:moveTo>
                <a:cubicBezTo>
                  <a:pt x="2915" y="0"/>
                  <a:pt x="2747" y="168"/>
                  <a:pt x="2747" y="375"/>
                </a:cubicBezTo>
                <a:cubicBezTo>
                  <a:pt x="2747" y="581"/>
                  <a:pt x="2915" y="749"/>
                  <a:pt x="3122" y="749"/>
                </a:cubicBezTo>
                <a:cubicBezTo>
                  <a:pt x="3329" y="749"/>
                  <a:pt x="3496" y="581"/>
                  <a:pt x="3496" y="375"/>
                </a:cubicBezTo>
                <a:cubicBezTo>
                  <a:pt x="3496" y="168"/>
                  <a:pt x="3329" y="0"/>
                  <a:pt x="3122" y="0"/>
                </a:cubicBezTo>
                <a:close/>
                <a:moveTo>
                  <a:pt x="3746" y="1374"/>
                </a:moveTo>
                <a:cubicBezTo>
                  <a:pt x="3746" y="1029"/>
                  <a:pt x="3467" y="749"/>
                  <a:pt x="3122" y="749"/>
                </a:cubicBezTo>
                <a:cubicBezTo>
                  <a:pt x="2777" y="749"/>
                  <a:pt x="2497" y="1029"/>
                  <a:pt x="2497" y="1374"/>
                </a:cubicBezTo>
                <a:moveTo>
                  <a:pt x="2381" y="2163"/>
                </a:moveTo>
                <a:cubicBezTo>
                  <a:pt x="2238" y="2060"/>
                  <a:pt x="2063" y="1998"/>
                  <a:pt x="1873" y="1998"/>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0B2C3106-73C4-452A-A2EC-03FD4C57C236}"/>
              </a:ext>
            </a:extLst>
          </p:cNvPr>
          <p:cNvSpPr/>
          <p:nvPr/>
        </p:nvSpPr>
        <p:spPr>
          <a:xfrm>
            <a:off x="555933" y="4200232"/>
            <a:ext cx="3825567" cy="2308324"/>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Workshop experience: </a:t>
            </a:r>
            <a:r>
              <a:rPr lang="en-US" sz="2400" dirty="0">
                <a:solidFill>
                  <a:srgbClr val="505050"/>
                </a:solidFill>
                <a:latin typeface="Segoe UI Semilight" panose="020B0402040204020203" pitchFamily="34" charset="0"/>
                <a:cs typeface="Segoe UI Semilight" panose="020B0402040204020203" pitchFamily="34" charset="0"/>
              </a:rPr>
              <a:t>Small groups, with the help of a proctor, prepare designs and deployment plans that they present to other groups. </a:t>
            </a:r>
          </a:p>
        </p:txBody>
      </p:sp>
      <p:sp>
        <p:nvSpPr>
          <p:cNvPr id="4" name="monitor_3">
            <a:extLst>
              <a:ext uri="{FF2B5EF4-FFF2-40B4-BE49-F238E27FC236}">
                <a16:creationId xmlns:a16="http://schemas.microsoft.com/office/drawing/2014/main" id="{F96143E0-9385-475E-A9BD-1C0311678434}"/>
              </a:ext>
              <a:ext uri="{C183D7F6-B498-43B3-948B-1728B52AA6E4}">
                <adec:decorative xmlns:adec="http://schemas.microsoft.com/office/drawing/2017/decorative" val="1"/>
              </a:ext>
            </a:extLst>
          </p:cNvPr>
          <p:cNvSpPr>
            <a:spLocks noChangeAspect="1" noEditPoints="1"/>
          </p:cNvSpPr>
          <p:nvPr/>
        </p:nvSpPr>
        <p:spPr bwMode="auto">
          <a:xfrm>
            <a:off x="5901750" y="3530608"/>
            <a:ext cx="694997" cy="557374"/>
          </a:xfrm>
          <a:custGeom>
            <a:avLst/>
            <a:gdLst>
              <a:gd name="T0" fmla="*/ 404 w 404"/>
              <a:gd name="T1" fmla="*/ 223 h 324"/>
              <a:gd name="T2" fmla="*/ 304 w 404"/>
              <a:gd name="T3" fmla="*/ 324 h 324"/>
              <a:gd name="T4" fmla="*/ 256 w 404"/>
              <a:gd name="T5" fmla="*/ 276 h 324"/>
              <a:gd name="T6" fmla="*/ 386 w 404"/>
              <a:gd name="T7" fmla="*/ 171 h 324"/>
              <a:gd name="T8" fmla="*/ 386 w 404"/>
              <a:gd name="T9" fmla="*/ 0 h 324"/>
              <a:gd name="T10" fmla="*/ 0 w 404"/>
              <a:gd name="T11" fmla="*/ 0 h 324"/>
              <a:gd name="T12" fmla="*/ 0 w 404"/>
              <a:gd name="T13" fmla="*/ 223 h 324"/>
              <a:gd name="T14" fmla="*/ 330 w 404"/>
              <a:gd name="T15" fmla="*/ 223 h 324"/>
              <a:gd name="T16" fmla="*/ 117 w 404"/>
              <a:gd name="T17" fmla="*/ 285 h 324"/>
              <a:gd name="T18" fmla="*/ 190 w 404"/>
              <a:gd name="T19" fmla="*/ 285 h 324"/>
              <a:gd name="T20" fmla="*/ 190 w 404"/>
              <a:gd name="T21" fmla="*/ 2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324">
                <a:moveTo>
                  <a:pt x="404" y="223"/>
                </a:moveTo>
                <a:lnTo>
                  <a:pt x="304" y="324"/>
                </a:lnTo>
                <a:lnTo>
                  <a:pt x="256" y="276"/>
                </a:lnTo>
                <a:moveTo>
                  <a:pt x="386" y="171"/>
                </a:moveTo>
                <a:lnTo>
                  <a:pt x="386" y="0"/>
                </a:lnTo>
                <a:lnTo>
                  <a:pt x="0" y="0"/>
                </a:lnTo>
                <a:lnTo>
                  <a:pt x="0" y="223"/>
                </a:lnTo>
                <a:lnTo>
                  <a:pt x="330" y="223"/>
                </a:lnTo>
                <a:moveTo>
                  <a:pt x="117" y="285"/>
                </a:moveTo>
                <a:lnTo>
                  <a:pt x="190" y="285"/>
                </a:lnTo>
                <a:lnTo>
                  <a:pt x="190" y="223"/>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4F99E0"/>
              </a:solidFill>
            </a:endParaRPr>
          </a:p>
        </p:txBody>
      </p:sp>
      <p:sp>
        <p:nvSpPr>
          <p:cNvPr id="12" name="Rectangle 11">
            <a:extLst>
              <a:ext uri="{FF2B5EF4-FFF2-40B4-BE49-F238E27FC236}">
                <a16:creationId xmlns:a16="http://schemas.microsoft.com/office/drawing/2014/main" id="{0BD5F8FE-5508-4F1E-84ED-1315520DE13D}"/>
              </a:ext>
            </a:extLst>
          </p:cNvPr>
          <p:cNvSpPr/>
          <p:nvPr/>
        </p:nvSpPr>
        <p:spPr>
          <a:xfrm>
            <a:off x="4695231" y="4226073"/>
            <a:ext cx="3381703" cy="1200329"/>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Open laptop: </a:t>
            </a:r>
            <a:r>
              <a:rPr lang="en-US" sz="2400" dirty="0">
                <a:solidFill>
                  <a:srgbClr val="505050"/>
                </a:solidFill>
                <a:latin typeface="Segoe UI Semilight" panose="020B0402040204020203" pitchFamily="34" charset="0"/>
                <a:cs typeface="Segoe UI Semilight" panose="020B0402040204020203" pitchFamily="34" charset="0"/>
              </a:rPr>
              <a:t>Internet available for attendees to conduct research. </a:t>
            </a:r>
          </a:p>
        </p:txBody>
      </p:sp>
      <p:sp>
        <p:nvSpPr>
          <p:cNvPr id="10" name="briefcase">
            <a:extLst>
              <a:ext uri="{FF2B5EF4-FFF2-40B4-BE49-F238E27FC236}">
                <a16:creationId xmlns:a16="http://schemas.microsoft.com/office/drawing/2014/main" id="{A32CDECE-2577-451B-8785-3322A3BE3DF1}"/>
              </a:ext>
              <a:ext uri="{C183D7F6-B498-43B3-948B-1728B52AA6E4}">
                <adec:decorative xmlns:adec="http://schemas.microsoft.com/office/drawing/2017/decorative" val="1"/>
              </a:ext>
            </a:extLst>
          </p:cNvPr>
          <p:cNvSpPr>
            <a:spLocks noChangeAspect="1" noEditPoints="1"/>
          </p:cNvSpPr>
          <p:nvPr/>
        </p:nvSpPr>
        <p:spPr bwMode="auto">
          <a:xfrm>
            <a:off x="9735676" y="3539498"/>
            <a:ext cx="652393" cy="477361"/>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rgbClr val="4F99E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solidFill>
                <a:srgbClr val="4F99E0"/>
              </a:solidFill>
            </a:endParaRPr>
          </a:p>
        </p:txBody>
      </p:sp>
      <p:sp>
        <p:nvSpPr>
          <p:cNvPr id="13" name="Rectangle 12">
            <a:extLst>
              <a:ext uri="{FF2B5EF4-FFF2-40B4-BE49-F238E27FC236}">
                <a16:creationId xmlns:a16="http://schemas.microsoft.com/office/drawing/2014/main" id="{2F68A2A0-7F77-4360-AFA2-A2D31CBA75DD}"/>
              </a:ext>
            </a:extLst>
          </p:cNvPr>
          <p:cNvSpPr/>
          <p:nvPr/>
        </p:nvSpPr>
        <p:spPr>
          <a:xfrm>
            <a:off x="8390666" y="4226073"/>
            <a:ext cx="3686503" cy="2308324"/>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Case studies: </a:t>
            </a:r>
            <a:r>
              <a:rPr lang="en-US" sz="2400" dirty="0">
                <a:solidFill>
                  <a:srgbClr val="505050"/>
                </a:solidFill>
                <a:latin typeface="Segoe UI Semilight" panose="020B0402040204020203" pitchFamily="34" charset="0"/>
                <a:cs typeface="Segoe UI Semilight" panose="020B0402040204020203" pitchFamily="34" charset="0"/>
              </a:rPr>
              <a:t>Sessions explore problems based on case studies designed in collaboration with engineering and top field sales teams. </a:t>
            </a:r>
          </a:p>
        </p:txBody>
      </p:sp>
      <p:sp>
        <p:nvSpPr>
          <p:cNvPr id="2" name="Title 1" hidden="1">
            <a:extLst>
              <a:ext uri="{FF2B5EF4-FFF2-40B4-BE49-F238E27FC236}">
                <a16:creationId xmlns:a16="http://schemas.microsoft.com/office/drawing/2014/main" id="{ECCB733E-7CD9-4682-88BB-D1B381D57D21}"/>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The whiteboard design session format</a:t>
            </a:r>
            <a:endParaRPr lang="en-US" dirty="0"/>
          </a:p>
        </p:txBody>
      </p:sp>
    </p:spTree>
    <p:extLst>
      <p:ext uri="{BB962C8B-B14F-4D97-AF65-F5344CB8AC3E}">
        <p14:creationId xmlns:p14="http://schemas.microsoft.com/office/powerpoint/2010/main" val="22030403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1: Review the customer case study </a:t>
            </a:r>
            <a:r>
              <a:rPr lang="en-US" sz="2745" dirty="0">
                <a:solidFill>
                  <a:srgbClr val="505050"/>
                </a:solidFill>
                <a:latin typeface="Segoe UI Semibold" panose="020B0702040204020203" pitchFamily="34" charset="0"/>
                <a:cs typeface="Segoe UI Semibold" panose="020B0702040204020203" pitchFamily="34" charset="0"/>
              </a:rPr>
              <a:t>(15 min)</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2439017"/>
            <a:ext cx="9752685" cy="3596369"/>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Analyze your customer’s needs. </a:t>
            </a:r>
            <a:b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b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0" marR="0" lvl="0" indent="0" defTabSz="914367" eaLnBrk="1" fontAlgn="auto" latinLnBrk="0" hangingPunct="1">
              <a:lnSpc>
                <a:spcPct val="107000"/>
              </a:lnSpc>
              <a:spcBef>
                <a:spcPts val="0"/>
              </a:spcBef>
              <a:spcAft>
                <a:spcPts val="0"/>
              </a:spcAft>
              <a:buClrTx/>
              <a:buSzTx/>
              <a:buFontTx/>
              <a:buNone/>
              <a:tabLst/>
              <a:defRPr/>
            </a:pPr>
            <a:r>
              <a:rPr lang="en-US" sz="2750" b="1" u="sng" kern="0" noProof="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b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b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Know the…</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Customer’s background, situation, needs, and technical requirements</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Current customer infrastructure and architecture</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Potential issues, objections, and blockers</a:t>
            </a: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38523589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2: Design a solution </a:t>
            </a:r>
            <a:r>
              <a:rPr lang="en-US" sz="2745" dirty="0">
                <a:solidFill>
                  <a:srgbClr val="505050"/>
                </a:solidFill>
                <a:latin typeface="Segoe UI Semibold" panose="020B0702040204020203" pitchFamily="34" charset="0"/>
                <a:cs typeface="Segoe UI Semibold" panose="020B0702040204020203" pitchFamily="34" charset="0"/>
              </a:rPr>
              <a:t>(60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554819"/>
          </a:xfrm>
          <a:prstGeom prst="rect">
            <a:avLst/>
          </a:prstGeom>
        </p:spPr>
        <p:txBody>
          <a:bodyPr wrap="square">
            <a:spAutoFit/>
          </a:bodyPr>
          <a:lstStyle/>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Determine your target customer audience.</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Determine customer’s business needs to address with your solution.</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Design the solution.</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Prepare to present your solution.</a:t>
            </a: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Be ready to present a solution for your target customer audience.</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EDCC7454-FEF4-45FB-9CD0-E6EC6BD6713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781011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3: Present the solution </a:t>
            </a:r>
            <a:r>
              <a:rPr lang="en-US" sz="2745" dirty="0">
                <a:solidFill>
                  <a:srgbClr val="505050"/>
                </a:solidFill>
                <a:latin typeface="Segoe UI Semibold" panose="020B0702040204020203" pitchFamily="34" charset="0"/>
                <a:cs typeface="Segoe UI Semibold" panose="020B0702040204020203" pitchFamily="34" charset="0"/>
              </a:rPr>
              <a:t>(30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931846"/>
          </a:xfrm>
          <a:prstGeom prst="rect">
            <a:avLst/>
          </a:prstGeom>
        </p:spPr>
        <p:txBody>
          <a:bodyPr wrap="square">
            <a:spAutoFit/>
          </a:bodyPr>
          <a:lstStyle/>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Pair up attendee teams.</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Each team presents their solution.</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Teams respond to customer objections.</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Facilitator and other attendee teams provide feedback.</a:t>
            </a:r>
            <a:endParaRPr lang="en-US" sz="32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Practice presenting to customers, explaining decisions, </a:t>
            </a:r>
            <a:b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b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and handling objections. </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823523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4: Wrap-up </a:t>
            </a:r>
            <a:r>
              <a:rPr lang="en-US" sz="2745" dirty="0">
                <a:solidFill>
                  <a:srgbClr val="505050"/>
                </a:solidFill>
                <a:latin typeface="Segoe UI Semibold" panose="020B0702040204020203" pitchFamily="34" charset="0"/>
                <a:cs typeface="Segoe UI Semibold" panose="020B0702040204020203" pitchFamily="34" charset="0"/>
              </a:rPr>
              <a:t>(15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500958"/>
          </a:xfrm>
          <a:prstGeom prst="rect">
            <a:avLst/>
          </a:prstGeom>
        </p:spPr>
        <p:txBody>
          <a:bodyPr wrap="square">
            <a:spAutoFit/>
          </a:bodyPr>
          <a:lstStyle/>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Come back together as a large group. </a:t>
            </a:r>
            <a:b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b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Review preferred solution. </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Address questions and provide further resources. </a:t>
            </a: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Attendees debrief experience, reflect on their work, and discuss preferred solution. </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D4B61D92-9EBF-4BAA-BE98-38CA5970768D}"/>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19084562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artifacts</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73174"/>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Artifacts are available to help you facilitate design sessions. </a:t>
            </a:r>
            <a:endParaRPr lang="en-US" sz="2745" dirty="0">
              <a:solidFill>
                <a:srgbClr val="505050"/>
              </a:solidFill>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C88E0995-3597-4EA1-AA63-BCA2DB6B1F8B}"/>
              </a:ext>
            </a:extLst>
          </p:cNvPr>
          <p:cNvSpPr/>
          <p:nvPr/>
        </p:nvSpPr>
        <p:spPr>
          <a:xfrm>
            <a:off x="526827" y="2147298"/>
            <a:ext cx="11024042" cy="5593839"/>
          </a:xfrm>
          <a:prstGeom prst="rect">
            <a:avLst/>
          </a:prstGeom>
        </p:spPr>
        <p:txBody>
          <a:bodyPr wrap="square">
            <a:spAutoFit/>
          </a:bodyPr>
          <a:lstStyle/>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Student Guide: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Includes case study scenario and questions. </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Share a copy with all attendees. </a:t>
            </a: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Trainer Guide: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Includes thorough answers to all questions posted in Student Guide. Review ahead of time and share with only proctors before an event. Share with attendees after an event as reference materials. </a:t>
            </a: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Presentation Deck: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Slides that introduce the whiteboard design session and concludes with the present-back on the preferred scenario. </a:t>
            </a:r>
            <a:endPar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0"/>
              </a:spcAft>
              <a:buClrTx/>
              <a:buSzTx/>
              <a:tabLst/>
              <a:defRPr/>
            </a:pPr>
            <a:endParaRPr kumimoji="0" lang="en-US" sz="275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B445CD58-EFE6-4121-A1E7-6C7C0383E6A4}"/>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artifacts</a:t>
            </a:r>
            <a:endParaRPr lang="en-US" dirty="0"/>
          </a:p>
        </p:txBody>
      </p:sp>
    </p:spTree>
    <p:extLst>
      <p:ext uri="{BB962C8B-B14F-4D97-AF65-F5344CB8AC3E}">
        <p14:creationId xmlns:p14="http://schemas.microsoft.com/office/powerpoint/2010/main" val="26790811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Sample of student guide</a:t>
            </a:r>
          </a:p>
          <a:p>
            <a:endParaRPr lang="en-US" dirty="0">
              <a:latin typeface="Segoe UI Semibold" panose="020B0702040204020203" pitchFamily="34" charset="0"/>
              <a:cs typeface="Segoe UI Semibold" panose="020B0702040204020203" pitchFamily="34" charset="0"/>
            </a:endParaRPr>
          </a:p>
        </p:txBody>
      </p:sp>
      <p:sp>
        <p:nvSpPr>
          <p:cNvPr id="10" name="Rectangle 9">
            <a:extLst>
              <a:ext uri="{FF2B5EF4-FFF2-40B4-BE49-F238E27FC236}">
                <a16:creationId xmlns:a16="http://schemas.microsoft.com/office/drawing/2014/main" id="{3A28F043-01CA-4878-915C-F442F1CA4E20}"/>
              </a:ext>
            </a:extLst>
          </p:cNvPr>
          <p:cNvSpPr/>
          <p:nvPr/>
        </p:nvSpPr>
        <p:spPr bwMode="auto">
          <a:xfrm rot="2156874">
            <a:off x="20899" y="5337892"/>
            <a:ext cx="2004524" cy="721499"/>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Sample </a:t>
            </a:r>
            <a:r>
              <a:rPr lang="en-US" sz="2000" dirty="0">
                <a:solidFill>
                  <a:srgbClr val="FFFFFF"/>
                </a:solidFill>
                <a:latin typeface="Segoe UI Semibold" panose="020B0702040204020203" pitchFamily="34" charset="0"/>
                <a:ea typeface="Segoe UI" pitchFamily="34" charset="0"/>
                <a:cs typeface="Segoe UI Semibold" panose="020B0702040204020203" pitchFamily="34" charset="0"/>
              </a:rPr>
              <a:t>student g</a:t>
            </a:r>
            <a:r>
              <a:rPr kumimoji="0" lang="en-US" sz="2000" b="0" i="0" u="none" strike="noStrike" kern="1200" cap="none" spc="0" normalizeH="0" baseline="0" noProof="0" dirty="0" err="1">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uide</a:t>
            </a:r>
            <a:endPar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pic>
        <p:nvPicPr>
          <p:cNvPr id="7" name="Picture 6" descr="Page 1 of &quot;Modern cloud apps whiteboard design session&quot; student guide">
            <a:extLst>
              <a:ext uri="{FF2B5EF4-FFF2-40B4-BE49-F238E27FC236}">
                <a16:creationId xmlns:a16="http://schemas.microsoft.com/office/drawing/2014/main" id="{AFCFAA16-161F-4BF3-B4FA-3AFE9657A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 y="1459198"/>
            <a:ext cx="3884424" cy="4206240"/>
          </a:xfrm>
          <a:prstGeom prst="rect">
            <a:avLst/>
          </a:prstGeom>
          <a:ln>
            <a:solidFill>
              <a:schemeClr val="tx1"/>
            </a:solidFill>
          </a:ln>
        </p:spPr>
      </p:pic>
      <p:pic>
        <p:nvPicPr>
          <p:cNvPr id="8" name="Picture 7" descr="Page from student guide featuring step 2: Design a proof of concept solution">
            <a:extLst>
              <a:ext uri="{FF2B5EF4-FFF2-40B4-BE49-F238E27FC236}">
                <a16:creationId xmlns:a16="http://schemas.microsoft.com/office/drawing/2014/main" id="{ECDFDA40-628C-4B9F-BA62-D3A18DA27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836" y="1470920"/>
            <a:ext cx="3964556" cy="4206240"/>
          </a:xfrm>
          <a:prstGeom prst="rect">
            <a:avLst/>
          </a:prstGeom>
          <a:ln>
            <a:solidFill>
              <a:schemeClr val="tx1"/>
            </a:solidFill>
          </a:ln>
        </p:spPr>
      </p:pic>
      <p:pic>
        <p:nvPicPr>
          <p:cNvPr id="9" name="Picture 8" descr="Page from student guide featuring step 3: Present the solution">
            <a:extLst>
              <a:ext uri="{FF2B5EF4-FFF2-40B4-BE49-F238E27FC236}">
                <a16:creationId xmlns:a16="http://schemas.microsoft.com/office/drawing/2014/main" id="{D36CDF3C-31F7-4560-9977-17AADB334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0841" y="1470460"/>
            <a:ext cx="3916164" cy="4206240"/>
          </a:xfrm>
          <a:prstGeom prst="rect">
            <a:avLst/>
          </a:prstGeom>
          <a:ln>
            <a:solidFill>
              <a:schemeClr val="tx1"/>
            </a:solidFill>
          </a:ln>
        </p:spPr>
      </p:pic>
      <p:sp>
        <p:nvSpPr>
          <p:cNvPr id="11" name="Rectangle 10">
            <a:extLst>
              <a:ext uri="{FF2B5EF4-FFF2-40B4-BE49-F238E27FC236}">
                <a16:creationId xmlns:a16="http://schemas.microsoft.com/office/drawing/2014/main" id="{C398DC7A-7BAA-4A57-8D93-0884BCCACEE5}"/>
              </a:ext>
            </a:extLst>
          </p:cNvPr>
          <p:cNvSpPr/>
          <p:nvPr/>
        </p:nvSpPr>
        <p:spPr bwMode="auto">
          <a:xfrm>
            <a:off x="4714875" y="5803980"/>
            <a:ext cx="7477126" cy="691413"/>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750" b="0" i="0" u="none" strike="noStrike" kern="1200" cap="none" spc="0" normalizeH="0" baseline="0" noProof="0">
                <a:ln>
                  <a:noFill/>
                </a:ln>
                <a:solidFill>
                  <a:srgbClr val="FFFFFF"/>
                </a:solidFill>
                <a:effectLst/>
                <a:uLnTx/>
                <a:uFillTx/>
                <a:latin typeface="+mj-lt"/>
                <a:ea typeface="Segoe UI" pitchFamily="34" charset="0"/>
                <a:cs typeface="Segoe UI Semibold" panose="020B0702040204020203" pitchFamily="34" charset="0"/>
              </a:rPr>
              <a:t>Share with all attendees using HTML link. </a:t>
            </a:r>
          </a:p>
        </p:txBody>
      </p:sp>
      <p:sp>
        <p:nvSpPr>
          <p:cNvPr id="2" name="Title 1" hidden="1">
            <a:extLst>
              <a:ext uri="{FF2B5EF4-FFF2-40B4-BE49-F238E27FC236}">
                <a16:creationId xmlns:a16="http://schemas.microsoft.com/office/drawing/2014/main" id="{C748C98C-C529-4C66-94FF-C6441000A60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Sample of student guide</a:t>
            </a:r>
            <a:endParaRPr lang="en-US" dirty="0"/>
          </a:p>
        </p:txBody>
      </p:sp>
    </p:spTree>
    <p:extLst>
      <p:ext uri="{BB962C8B-B14F-4D97-AF65-F5344CB8AC3E}">
        <p14:creationId xmlns:p14="http://schemas.microsoft.com/office/powerpoint/2010/main" val="347265151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A8607D-059B-4070-AE9C-F75A54FCD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0a517-1268-4e24-a1ef-9c22646793e3"/>
    <ds:schemaRef ds:uri="86931492-25b6-4ae7-ad5c-0d11781998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openxmlformats.org/package/2006/metadata/core-properties"/>
    <ds:schemaRef ds:uri="http://schemas.microsoft.com/office/infopath/2007/PartnerControls"/>
    <ds:schemaRef ds:uri="a340a517-1268-4e24-a1ef-9c22646793e3"/>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http://purl.org/dc/dcmitype/"/>
    <ds:schemaRef ds:uri="86931492-25b6-4ae7-ad5c-0d117819985f"/>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1680</Words>
  <Application>Microsoft Office PowerPoint</Application>
  <PresentationFormat>Breitbild</PresentationFormat>
  <Paragraphs>141</Paragraphs>
  <Slides>17</Slides>
  <Notes>17</Notes>
  <HiddenSlides>0</HiddenSlides>
  <MMClips>0</MMClips>
  <ScaleCrop>false</ScaleCrop>
  <HeadingPairs>
    <vt:vector size="6" baseType="variant">
      <vt:variant>
        <vt:lpstr>Verwendete Schriftarten</vt:lpstr>
      </vt:variant>
      <vt:variant>
        <vt:i4>8</vt:i4>
      </vt:variant>
      <vt:variant>
        <vt:lpstr>Design</vt:lpstr>
      </vt:variant>
      <vt:variant>
        <vt:i4>3</vt:i4>
      </vt:variant>
      <vt:variant>
        <vt:lpstr>Folientitel</vt:lpstr>
      </vt:variant>
      <vt:variant>
        <vt:i4>17</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3_Server and Cloud 2013</vt:lpstr>
      <vt:lpstr>How to deliver a Microsoft Cloud Workshop</vt:lpstr>
      <vt:lpstr>Contents</vt:lpstr>
      <vt:lpstr>The whiteboard design session format</vt:lpstr>
      <vt:lpstr>Whiteboard design session walk-through</vt:lpstr>
      <vt:lpstr>Whiteboard design session walk-through</vt:lpstr>
      <vt:lpstr>Whiteboard design session walk-through</vt:lpstr>
      <vt:lpstr>Whiteboard design session walk-through</vt:lpstr>
      <vt:lpstr>Whiteboard design session artifacts</vt:lpstr>
      <vt:lpstr>Sample of student guide</vt:lpstr>
      <vt:lpstr>Sample of trainer guide</vt:lpstr>
      <vt:lpstr>Presentation deck: Beginning a session</vt:lpstr>
      <vt:lpstr>Presentation deck: Ending a session</vt:lpstr>
      <vt:lpstr>How to do a present-back</vt:lpstr>
      <vt:lpstr>Hands-on lab details</vt:lpstr>
      <vt:lpstr>Hands-on lab (HOL) artifacts</vt:lpstr>
      <vt:lpstr>Hands-on lab walk-through</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Niels Ophey</cp:lastModifiedBy>
  <cp:revision>5</cp:revision>
  <dcterms:created xsi:type="dcterms:W3CDTF">2016-01-21T23:17:09Z</dcterms:created>
  <dcterms:modified xsi:type="dcterms:W3CDTF">2019-06-06T15:38:51Z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0x0101005557513556CC2A42A50BC3B7951EFEF1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9040400</vt:r8>
  </property>
  <property fmtid="{D5CDD505-2E9C-101B-9397-08002B2CF9AE}" pid="13" name="xd_Signature">
    <vt:bool>false</vt:bool>
  </property>
  <property fmtid="{D5CDD505-2E9C-101B-9397-08002B2CF9AE}" pid="14" name="xd_ProgID">
    <vt:lpwstr/>
  </property>
  <property fmtid="{D5CDD505-2E9C-101B-9397-08002B2CF9AE}" pid="15" name="TemplateUrl">
    <vt:lpwstr/>
  </property>
  <property fmtid="{D5CDD505-2E9C-101B-9397-08002B2CF9AE}" pid="16" name="ComplianceAssetId">
    <vt:lpwstr/>
  </property>
  <property fmtid="{D5CDD505-2E9C-101B-9397-08002B2CF9AE}" pid="17" name="AuthorIds_UIVersion_4096">
    <vt:lpwstr>18404</vt:lpwstr>
  </property>
</Properties>
</file>