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85" r:id="rId5"/>
  </p:sldMasterIdLst>
  <p:notesMasterIdLst>
    <p:notesMasterId r:id="rId31"/>
  </p:notesMasterIdLst>
  <p:handoutMasterIdLst>
    <p:handoutMasterId r:id="rId32"/>
  </p:handoutMasterIdLst>
  <p:sldIdLst>
    <p:sldId id="684" r:id="rId6"/>
    <p:sldId id="256" r:id="rId7"/>
    <p:sldId id="257" r:id="rId8"/>
    <p:sldId id="1885" r:id="rId9"/>
    <p:sldId id="259" r:id="rId10"/>
    <p:sldId id="1670" r:id="rId11"/>
    <p:sldId id="1860" r:id="rId12"/>
    <p:sldId id="1859" r:id="rId13"/>
    <p:sldId id="1906" r:id="rId14"/>
    <p:sldId id="1890" r:id="rId15"/>
    <p:sldId id="1861" r:id="rId16"/>
    <p:sldId id="1907" r:id="rId17"/>
    <p:sldId id="1908" r:id="rId18"/>
    <p:sldId id="1893" r:id="rId19"/>
    <p:sldId id="1896" r:id="rId20"/>
    <p:sldId id="1897" r:id="rId21"/>
    <p:sldId id="1899" r:id="rId22"/>
    <p:sldId id="1901" r:id="rId23"/>
    <p:sldId id="1902" r:id="rId24"/>
    <p:sldId id="1903" r:id="rId25"/>
    <p:sldId id="284" r:id="rId26"/>
    <p:sldId id="1904" r:id="rId27"/>
    <p:sldId id="1905" r:id="rId28"/>
    <p:sldId id="1909" r:id="rId29"/>
    <p:sldId id="342" r:id="rId30"/>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2BCD2F-77E8-429D-A4AF-EB95158E2ADC}">
          <p14:sldIdLst>
            <p14:sldId id="684"/>
            <p14:sldId id="256"/>
            <p14:sldId id="257"/>
            <p14:sldId id="1885"/>
            <p14:sldId id="259"/>
            <p14:sldId id="1670"/>
            <p14:sldId id="1860"/>
            <p14:sldId id="1859"/>
            <p14:sldId id="1906"/>
            <p14:sldId id="1890"/>
            <p14:sldId id="1861"/>
            <p14:sldId id="1907"/>
            <p14:sldId id="1908"/>
            <p14:sldId id="1893"/>
            <p14:sldId id="1896"/>
            <p14:sldId id="1897"/>
            <p14:sldId id="1899"/>
            <p14:sldId id="1901"/>
            <p14:sldId id="1902"/>
            <p14:sldId id="1903"/>
            <p14:sldId id="284"/>
            <p14:sldId id="1904"/>
            <p14:sldId id="1905"/>
            <p14:sldId id="1909"/>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Feil-Jacobs" initials="MF" lastIdx="12" clrIdx="0"/>
  <p:cmAuthor id="2" name="Caroline Sanderson" initials="CS" lastIdx="7" clrIdx="1"/>
  <p:cmAuthor id="3" name="Jennifer Horton" initials="JH"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84A"/>
    <a:srgbClr val="002050"/>
    <a:srgbClr val="33353A"/>
    <a:srgbClr val="A81400"/>
    <a:srgbClr val="D6D6D6"/>
    <a:srgbClr val="DADADA"/>
    <a:srgbClr val="FFFFFF"/>
    <a:srgbClr val="FF5050"/>
    <a:srgbClr val="3A3A9C"/>
    <a:srgbClr val="3D5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0" d="100"/>
          <a:sy n="90" d="100"/>
        </p:scale>
        <p:origin x="33" y="120"/>
      </p:cViewPr>
      <p:guideLst/>
    </p:cSldViewPr>
  </p:slideViewPr>
  <p:notesTextViewPr>
    <p:cViewPr>
      <p:scale>
        <a:sx n="1" d="1"/>
        <a:sy n="1" d="1"/>
      </p:scale>
      <p:origin x="0" y="0"/>
    </p:cViewPr>
  </p:notesTextViewPr>
  <p:sorterViewPr>
    <p:cViewPr varScale="1">
      <p:scale>
        <a:sx n="100" d="100"/>
        <a:sy n="100" d="100"/>
      </p:scale>
      <p:origin x="0" y="-1938"/>
    </p:cViewPr>
  </p:sorterViewPr>
  <p:notesViewPr>
    <p:cSldViewPr snapToGrid="0">
      <p:cViewPr>
        <p:scale>
          <a:sx n="1" d="2"/>
          <a:sy n="1" d="2"/>
        </p:scale>
        <p:origin x="286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731DE7-6095-448C-B6BC-DB880B57240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555F5BC5-44A2-435C-8C21-0DBCBDA7568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8782496-95A0-4193-B09F-6AD27878C74F}" type="datetimeFigureOut">
              <a:rPr lang="en-US" smtClean="0"/>
              <a:t>10/1/2019</a:t>
            </a:fld>
            <a:endParaRPr lang="en-US"/>
          </a:p>
        </p:txBody>
      </p:sp>
      <p:sp>
        <p:nvSpPr>
          <p:cNvPr id="4" name="Footer Placeholder 3">
            <a:extLst>
              <a:ext uri="{FF2B5EF4-FFF2-40B4-BE49-F238E27FC236}">
                <a16:creationId xmlns:a16="http://schemas.microsoft.com/office/drawing/2014/main" id="{2F74F811-0B99-44B3-BC1D-3D4968EAE02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462D37-B25F-4FBF-9AFB-85D0E1946E4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F7E545E-6309-4C3C-B4C1-C7B100EED122}" type="slidenum">
              <a:rPr lang="en-US" smtClean="0"/>
              <a:t>‹Nr.›</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1A012BF-EEA3-45CC-947C-015BB12AB8BD}" type="datetimeFigureOut">
              <a:rPr lang="en-US" smtClean="0"/>
              <a:t>10/1/2019</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26BFB95-F7E9-4E12-8F4D-EDB340397A7D}" type="slidenum">
              <a:rPr lang="en-US" smtClean="0"/>
              <a:t>‹Nr.›</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zure.microsoft.com/en-us/overview/what-is-iaa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overview/what-is-paa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en-us/overview/what-is-saa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BFB95-F7E9-4E12-8F4D-EDB340397A7D}" type="slidenum">
              <a:rPr lang="en-US" smtClean="0"/>
              <a:t>1</a:t>
            </a:fld>
            <a:endParaRPr lang="en-US"/>
          </a:p>
        </p:txBody>
      </p:sp>
    </p:spTree>
    <p:extLst>
      <p:ext uri="{BB962C8B-B14F-4D97-AF65-F5344CB8AC3E}">
        <p14:creationId xmlns:p14="http://schemas.microsoft.com/office/powerpoint/2010/main" val="280522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Public cloud models have the following characteristics:</a:t>
            </a:r>
            <a:endParaRPr lang="en-IE" sz="900" b="1" dirty="0"/>
          </a:p>
          <a:p>
            <a:pPr marL="171450" indent="-171450">
              <a:buFont typeface="Arial" panose="020B0604020202020204" pitchFamily="34" charset="0"/>
              <a:buChar char="•"/>
            </a:pPr>
            <a:r>
              <a:rPr lang="en-IE" sz="900" b="1" dirty="0"/>
              <a:t>Multiple end users. </a:t>
            </a:r>
            <a:r>
              <a:rPr lang="en-IE" sz="900" dirty="0"/>
              <a:t>Public cloud modes may make their resources available to multiple organizations.</a:t>
            </a:r>
          </a:p>
          <a:p>
            <a:pPr marL="171450" indent="-171450">
              <a:buFont typeface="Arial" panose="020B0604020202020204" pitchFamily="34" charset="0"/>
              <a:buChar char="•"/>
            </a:pPr>
            <a:r>
              <a:rPr lang="en-IE" sz="900" b="1" dirty="0"/>
              <a:t>Public access</a:t>
            </a:r>
            <a:r>
              <a:rPr lang="en-IE" sz="900" dirty="0"/>
              <a:t>. Public clouds provide access to the public.</a:t>
            </a:r>
          </a:p>
          <a:p>
            <a:pPr marL="171450" indent="-171450">
              <a:buFont typeface="Arial" panose="020B0604020202020204" pitchFamily="34" charset="0"/>
              <a:buChar char="•"/>
            </a:pPr>
            <a:r>
              <a:rPr lang="en-IE" sz="900" b="1" dirty="0"/>
              <a:t>Availability</a:t>
            </a:r>
            <a:r>
              <a:rPr lang="en-IE" sz="900" dirty="0"/>
              <a:t>. This is the most common cloud-type deployment model.</a:t>
            </a:r>
          </a:p>
          <a:p>
            <a:pPr marL="171450" indent="-171450">
              <a:buFont typeface="Arial" panose="020B0604020202020204" pitchFamily="34" charset="0"/>
              <a:buChar char="•"/>
            </a:pPr>
            <a:r>
              <a:rPr lang="en-IE" sz="900" b="1" dirty="0"/>
              <a:t>Connectivity</a:t>
            </a:r>
            <a:r>
              <a:rPr lang="en-IE" sz="900" dirty="0"/>
              <a:t>. Users and organizations are typically connected to the public cloud over the internet using a web browser.</a:t>
            </a:r>
          </a:p>
          <a:p>
            <a:pPr marL="171450" indent="-171450">
              <a:buFont typeface="Arial" panose="020B0604020202020204" pitchFamily="34" charset="0"/>
              <a:buChar char="•"/>
            </a:pPr>
            <a:r>
              <a:rPr lang="en-IE" sz="900" b="1" dirty="0"/>
              <a:t>Skills</a:t>
            </a:r>
            <a:r>
              <a:rPr lang="en-IE" sz="900" dirty="0"/>
              <a:t>. Public clouds do not require deep technical knowledge to set up and use</a:t>
            </a:r>
          </a:p>
          <a:p>
            <a:pPr marL="171450" indent="-171450">
              <a:buFont typeface="Arial" panose="020B0604020202020204" pitchFamily="34" charset="0"/>
              <a:buChar char="•"/>
            </a:pPr>
            <a:endParaRPr lang="en-IE" sz="900" dirty="0"/>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Businesses can use multiple public cloud service provider companies of varying scale. Microsoft Azure is an example of a public cloud provider.</a:t>
            </a:r>
            <a:endParaRPr lang="en-IE"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47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Private cloud models have the following characteristics: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Ownership. </a:t>
            </a:r>
            <a:r>
              <a:rPr lang="en-IE" sz="900" b="0" i="0" u="none" strike="noStrike" kern="1200" dirty="0">
                <a:solidFill>
                  <a:schemeClr val="tx1"/>
                </a:solidFill>
                <a:effectLst/>
                <a:latin typeface="Segoe UI Light" pitchFamily="34" charset="0"/>
                <a:ea typeface="+mn-ea"/>
                <a:cs typeface="+mn-cs"/>
              </a:rPr>
              <a:t>The owner and user of the cloud services are the same.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Hardware. </a:t>
            </a:r>
            <a:r>
              <a:rPr lang="en-IE" sz="900" b="0" i="0" u="none" strike="noStrike" kern="1200" dirty="0">
                <a:solidFill>
                  <a:schemeClr val="tx1"/>
                </a:solidFill>
                <a:effectLst/>
                <a:latin typeface="Segoe UI Light" pitchFamily="34" charset="0"/>
                <a:ea typeface="+mn-ea"/>
                <a:cs typeface="+mn-cs"/>
              </a:rPr>
              <a:t>The owner is entirely responsible for the purchase, maintenance, and management of the cloud hardware.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Users</a:t>
            </a:r>
            <a:r>
              <a:rPr lang="en-IE" sz="900" b="0" i="0" u="none" strike="noStrike" kern="1200" dirty="0">
                <a:solidFill>
                  <a:schemeClr val="tx1"/>
                </a:solidFill>
                <a:effectLst/>
                <a:latin typeface="Segoe UI Light" pitchFamily="34" charset="0"/>
                <a:ea typeface="+mn-ea"/>
                <a:cs typeface="+mn-cs"/>
              </a:rPr>
              <a:t>. A private cloud operates only within one organization and cloud computing resources are used exclusively by a single business or organization.</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Connectivity</a:t>
            </a:r>
            <a:r>
              <a:rPr lang="en-IE" sz="900" b="0" i="0" u="none" strike="noStrike" kern="1200" dirty="0">
                <a:solidFill>
                  <a:schemeClr val="tx1"/>
                </a:solidFill>
                <a:effectLst/>
                <a:latin typeface="Segoe UI Light" pitchFamily="34" charset="0"/>
                <a:ea typeface="+mn-ea"/>
                <a:cs typeface="+mn-cs"/>
              </a:rPr>
              <a:t>. A connection to a private cloud is typically made over a private network that is highly secure.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Public access</a:t>
            </a:r>
            <a:r>
              <a:rPr lang="en-IE" sz="900" b="0" i="0" u="none" strike="noStrike" kern="1200" dirty="0">
                <a:solidFill>
                  <a:schemeClr val="tx1"/>
                </a:solidFill>
                <a:effectLst/>
                <a:latin typeface="Segoe UI Light" pitchFamily="34" charset="0"/>
                <a:ea typeface="+mn-ea"/>
                <a:cs typeface="+mn-cs"/>
              </a:rPr>
              <a:t>. A private cloud </a:t>
            </a:r>
            <a:r>
              <a:rPr lang="en-IE" sz="900" dirty="0"/>
              <a:t>d</a:t>
            </a:r>
            <a:r>
              <a:rPr lang="en-IE" sz="900" b="0" i="0" u="none" strike="noStrike" kern="1200" dirty="0">
                <a:solidFill>
                  <a:schemeClr val="tx1"/>
                </a:solidFill>
                <a:effectLst/>
                <a:latin typeface="Segoe UI Light" pitchFamily="34" charset="0"/>
                <a:ea typeface="+mn-ea"/>
                <a:cs typeface="+mn-cs"/>
              </a:rPr>
              <a:t>oes not provide access to the public.</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Deep technical knowledge is required to set up, manage, and maintain the private cloud.</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852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models have the following characteristics:</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Resource location.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Specific resources run or are used in a public cloud, and others run or are used in a private cloud.</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Cost and efficiency</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Hybrid cloud models allow an organization to leverage some of the benefits of cost, efficiency, and scale that are available with a public cloud model.</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Control</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Organizations retain management control in private clouds.</a:t>
            </a:r>
          </a:p>
          <a:p>
            <a:pPr marL="171450" indent="-171450">
              <a:buFont typeface="Arial" panose="020B0604020202020204" pitchFamily="34" charset="0"/>
              <a:buChar char="•"/>
            </a:pPr>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Skills. </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Technical skills are still required to maintain the private cloud and ensure both cloud models can operate together.</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 example of a hybrid cloud usage scenario would be hosting a website in the public cloud and linking it to a highly secure database hosted in a private cloud.</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scenarios can be useful when organizations have some information that cannot be put in a public cloud, possibly for legal reasons. For example, you may have medical data that cannot be exposed publicly.</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You can read more about Microsoft Azure Hybrid cloud options at</a:t>
            </a:r>
            <a:r>
              <a:rPr lang="en-IE" sz="1200" b="0" i="0" u="none" strike="noStrike" kern="1200" dirty="0">
                <a:solidFill>
                  <a:schemeClr val="tx1"/>
                </a:solidFill>
                <a:effectLst/>
                <a:latin typeface="Segoe UI Light" pitchFamily="34" charset="0"/>
                <a:ea typeface="+mn-ea"/>
                <a:cs typeface="+mn-cs"/>
              </a:rPr>
              <a:t> </a:t>
            </a:r>
            <a:r>
              <a:rPr lang="en-IE" sz="900" u="sng" dirty="0">
                <a:latin typeface="Segoe UI Semilight" panose="020B0402040204020203" pitchFamily="34" charset="0"/>
                <a:cs typeface="Segoe UI Semilight" panose="020B0402040204020203" pitchFamily="34" charset="0"/>
              </a:rPr>
              <a:t>https://azure.microsoft.com/en-us/overview/hybrid-cloud/</a:t>
            </a:r>
            <a:endParaRPr lang="en-US"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868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cloud comparison discussion points. Depending on time, you may want to consider broadening out the discussion and asking for more comparison details, some answers may include</a:t>
            </a:r>
          </a:p>
          <a:p>
            <a:endParaRPr lang="en-US" sz="900" dirty="0"/>
          </a:p>
          <a:p>
            <a:endParaRPr lang="en-US" sz="900" dirty="0"/>
          </a:p>
          <a:p>
            <a:r>
              <a:rPr lang="en-US" sz="900" dirty="0"/>
              <a:t>Public cloud:</a:t>
            </a: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Private clouds requires in-house IT skills and expertise that may be hard to get or be costly</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Specific scenarios</a:t>
            </a:r>
            <a:r>
              <a:rPr lang="en-IE" sz="900" b="0" i="0" u="none" strike="noStrike" kern="1200" dirty="0">
                <a:solidFill>
                  <a:schemeClr val="tx1"/>
                </a:solidFill>
                <a:effectLst/>
                <a:latin typeface="Segoe UI Light" pitchFamily="34" charset="0"/>
                <a:ea typeface="+mn-ea"/>
                <a:cs typeface="+mn-cs"/>
              </a:rPr>
              <a:t>. If organizations have a unique business requirement, such as having to maintain a legacy application, it may be hard to meet that requirement with public cloud services.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Costs</a:t>
            </a:r>
            <a:r>
              <a:rPr lang="en-IE" sz="900" b="0" i="0" u="none" strike="noStrike" kern="1200" dirty="0">
                <a:solidFill>
                  <a:schemeClr val="tx1"/>
                </a:solidFill>
                <a:effectLst/>
                <a:latin typeface="Segoe UI Light" pitchFamily="34" charset="0"/>
                <a:ea typeface="+mn-ea"/>
                <a:cs typeface="+mn-cs"/>
              </a:rPr>
              <a:t>. Purchasing and maintaining a private cloud to use alongside the public cloud can be more expensive than selecting a single deployment model.</a:t>
            </a:r>
            <a:endParaRPr lang="en-US" sz="90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2716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15</a:t>
            </a:fld>
            <a:endParaRPr lang="en-US" dirty="0"/>
          </a:p>
        </p:txBody>
      </p:sp>
    </p:spTree>
    <p:extLst>
      <p:ext uri="{BB962C8B-B14F-4D97-AF65-F5344CB8AC3E}">
        <p14:creationId xmlns:p14="http://schemas.microsoft.com/office/powerpoint/2010/main" val="393843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10/1/2019 12:38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328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IE" sz="1200" b="0" i="0" u="none" strike="noStrike" kern="1200" dirty="0">
                <a:solidFill>
                  <a:schemeClr val="tx1"/>
                </a:solidFill>
                <a:effectLst/>
                <a:latin typeface="+mn-lt"/>
                <a:ea typeface="+mn-ea"/>
                <a:cs typeface="+mn-cs"/>
              </a:rPr>
              <a:t>For more information on IaaS, visit </a:t>
            </a:r>
            <a:r>
              <a:rPr lang="en-IE" u="sng" dirty="0">
                <a:hlinkClick r:id="rId3"/>
              </a:rPr>
              <a:t>What is IaaS?</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17</a:t>
            </a:fld>
            <a:endParaRPr lang="en-US" dirty="0"/>
          </a:p>
        </p:txBody>
      </p:sp>
    </p:spTree>
    <p:extLst>
      <p:ext uri="{BB962C8B-B14F-4D97-AF65-F5344CB8AC3E}">
        <p14:creationId xmlns:p14="http://schemas.microsoft.com/office/powerpoint/2010/main" val="1638829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a:p>
            <a:r>
              <a:rPr lang="en-IE" sz="1200" b="1" i="0" u="none" strike="noStrike" kern="1200" dirty="0">
                <a:solidFill>
                  <a:schemeClr val="tx1"/>
                </a:solidFill>
                <a:effectLst/>
                <a:latin typeface="+mn-lt"/>
                <a:ea typeface="+mn-ea"/>
                <a:cs typeface="+mn-cs"/>
              </a:rPr>
              <a:t>Common usage scenarios:</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Development framework</a:t>
            </a:r>
            <a:r>
              <a:rPr lang="en-IE" sz="1200" b="0" i="0" u="none" strike="noStrike" kern="1200" dirty="0">
                <a:solidFill>
                  <a:schemeClr val="tx1"/>
                </a:solidFill>
                <a:effectLst/>
                <a:latin typeface="+mn-lt"/>
                <a:ea typeface="+mn-ea"/>
                <a:cs typeface="+mn-cs"/>
              </a:rPr>
              <a:t>. 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Analytics or business intelligence</a:t>
            </a:r>
            <a:r>
              <a:rPr lang="en-IE" sz="1200" b="0" i="0" u="none" strike="noStrike" kern="1200" dirty="0">
                <a:solidFill>
                  <a:schemeClr val="tx1"/>
                </a:solidFill>
                <a:effectLst/>
                <a:latin typeface="+mn-lt"/>
                <a:ea typeface="+mn-ea"/>
                <a:cs typeface="+mn-cs"/>
              </a:rPr>
              <a:t>. Tools provided as a service with PaaS allow organizations to analyze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information on IaaS see </a:t>
            </a:r>
            <a:r>
              <a:rPr lang="en-IE" u="sng" dirty="0">
                <a:hlinkClick r:id="rId3"/>
              </a:rPr>
              <a:t>What is PaaS?</a:t>
            </a:r>
            <a:endParaRPr lang="en-IE"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18</a:t>
            </a:fld>
            <a:endParaRPr lang="en-US" dirty="0"/>
          </a:p>
        </p:txBody>
      </p:sp>
    </p:spTree>
    <p:extLst>
      <p:ext uri="{BB962C8B-B14F-4D97-AF65-F5344CB8AC3E}">
        <p14:creationId xmlns:p14="http://schemas.microsoft.com/office/powerpoint/2010/main" val="3863976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Common usage scenarios: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Examples of Microsoft SaaS services include Microsoft Office 365, Skype, and Microsoft Dynamics CRM Online.</a:t>
            </a:r>
          </a:p>
          <a:p>
            <a:endParaRPr lang="en-US" dirty="0"/>
          </a:p>
          <a:p>
            <a:r>
              <a:rPr lang="en-IE" sz="1200" b="0" i="0" u="none" strike="noStrike" kern="1200" dirty="0">
                <a:solidFill>
                  <a:schemeClr val="tx1"/>
                </a:solidFill>
                <a:effectLst/>
                <a:latin typeface="+mn-lt"/>
                <a:ea typeface="+mn-ea"/>
                <a:cs typeface="+mn-cs"/>
              </a:rPr>
              <a:t>For more information on IaaS, see </a:t>
            </a:r>
            <a:r>
              <a:rPr lang="en-IE" u="sng" dirty="0">
                <a:hlinkClick r:id="rId3"/>
              </a:rPr>
              <a:t>What is SaaS?</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19</a:t>
            </a:fld>
            <a:endParaRPr lang="en-US" dirty="0"/>
          </a:p>
        </p:txBody>
      </p:sp>
    </p:spTree>
    <p:extLst>
      <p:ext uri="{BB962C8B-B14F-4D97-AF65-F5344CB8AC3E}">
        <p14:creationId xmlns:p14="http://schemas.microsoft.com/office/powerpoint/2010/main" val="4232131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contains only some of the cloud service comparison discussion points. Depending on time, you may want to consider broadening out the discussion using some of the points from below.</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IaaS</a:t>
            </a:r>
          </a:p>
          <a:p>
            <a:r>
              <a:rPr lang="en-IE" sz="1200" b="0" i="0" u="none" strike="noStrike" kern="1200" dirty="0">
                <a:solidFill>
                  <a:schemeClr val="tx1"/>
                </a:solidFill>
                <a:effectLst/>
                <a:latin typeface="+mn-lt"/>
                <a:ea typeface="+mn-ea"/>
                <a:cs typeface="+mn-cs"/>
              </a:rPr>
              <a:t>IaaS is the most flexible category of cloud services. It aims to give you complete control over the hardware that runs your application. Instead of buying hardware, with IaaS, you rent it.</a:t>
            </a:r>
          </a:p>
          <a:p>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IaaS Advantages</a:t>
            </a:r>
            <a:r>
              <a:rPr lang="en-IE"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No CapEx</a:t>
            </a:r>
            <a:r>
              <a:rPr lang="en-IE" b="0" i="0" u="none" strike="noStrike" kern="1200" dirty="0">
                <a:solidFill>
                  <a:schemeClr val="tx1"/>
                </a:solidFill>
                <a:effectLst/>
                <a:latin typeface="+mn-lt"/>
                <a:ea typeface="+mn-ea"/>
                <a:cs typeface="+mn-cs"/>
              </a:rPr>
              <a:t>. Users have no upfront costs.</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Agility</a:t>
            </a:r>
            <a:r>
              <a:rPr lang="en-IE" b="0" i="0" u="none" strike="noStrike" kern="1200" dirty="0">
                <a:solidFill>
                  <a:schemeClr val="tx1"/>
                </a:solidFill>
                <a:effectLst/>
                <a:latin typeface="+mn-lt"/>
                <a:ea typeface="+mn-ea"/>
                <a:cs typeface="+mn-cs"/>
              </a:rPr>
              <a:t>. Applications can be made accessible quickly, and deprovisioned whenever needed.</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Skills</a:t>
            </a:r>
            <a:r>
              <a:rPr lang="en-IE" b="0" i="0" u="none" strike="noStrike" kern="1200" dirty="0">
                <a:solidFill>
                  <a:schemeClr val="tx1"/>
                </a:solidFill>
                <a:effectLst/>
                <a:latin typeface="+mn-lt"/>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PaaS</a:t>
            </a:r>
          </a:p>
          <a:p>
            <a:r>
              <a:rPr lang="en-IE" sz="1200" b="0" i="0" u="none" strike="noStrike" kern="1200" dirty="0">
                <a:solidFill>
                  <a:schemeClr val="tx1"/>
                </a:solidFill>
                <a:effectLst/>
                <a:latin typeface="+mn-lt"/>
                <a:ea typeface="+mn-ea"/>
                <a:cs typeface="+mn-cs"/>
              </a:rPr>
              <a:t>PaaS provides the same benefits and considerations as IaaS, with some additional benefits.</a:t>
            </a:r>
          </a:p>
          <a:p>
            <a:r>
              <a:rPr lang="en-IE" sz="1200" b="1" i="0" u="none" strike="noStrike" kern="1200" dirty="0">
                <a:solidFill>
                  <a:schemeClr val="tx1"/>
                </a:solidFill>
                <a:effectLst/>
                <a:latin typeface="+mn-lt"/>
                <a:ea typeface="+mn-ea"/>
                <a:cs typeface="+mn-cs"/>
              </a:rPr>
              <a:t>PaaS Advantages</a:t>
            </a:r>
            <a:r>
              <a:rPr lang="en-IE"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No CapEx</a:t>
            </a:r>
            <a:r>
              <a:rPr lang="en-IE" b="0" i="0" u="none" strike="noStrike" kern="1200" dirty="0">
                <a:solidFill>
                  <a:schemeClr val="tx1"/>
                </a:solidFill>
                <a:effectLst/>
                <a:latin typeface="+mn-lt"/>
                <a:ea typeface="+mn-ea"/>
                <a:cs typeface="+mn-cs"/>
              </a:rPr>
              <a:t>. Users have no upfront costs.</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Agility</a:t>
            </a:r>
            <a:r>
              <a:rPr lang="en-IE" b="0" i="0" u="none" strike="noStrike" kern="1200" dirty="0">
                <a:solidFill>
                  <a:schemeClr val="tx1"/>
                </a:solidFill>
                <a:effectLst/>
                <a:latin typeface="+mn-lt"/>
                <a:ea typeface="+mn-ea"/>
                <a:cs typeface="+mn-cs"/>
              </a:rPr>
              <a:t>. PaaS is more agile than IaaS, and users do not need to configure servers for running applications.</a:t>
            </a:r>
          </a:p>
          <a:p>
            <a:pPr marL="171450" indent="-171450" algn="l">
              <a:buFont typeface="Arial" panose="020B0604020202020204" pitchFamily="34" charset="0"/>
              <a:buChar char="•"/>
            </a:pPr>
            <a:r>
              <a:rPr lang="en-IE" i="0" u="none" strike="noStrike" kern="1200" dirty="0">
                <a:solidFill>
                  <a:schemeClr val="tx1"/>
                </a:solidFill>
                <a:effectLst/>
                <a:latin typeface="+mn-lt"/>
                <a:ea typeface="+mn-ea"/>
                <a:cs typeface="+mn-cs"/>
              </a:rPr>
              <a:t>Productivity</a:t>
            </a:r>
            <a:r>
              <a:rPr lang="en-IE" b="0" i="0" u="none" strike="noStrike" kern="1200" dirty="0">
                <a:solidFill>
                  <a:schemeClr val="tx1"/>
                </a:solidFill>
                <a:effectLst/>
                <a:latin typeface="+mn-lt"/>
                <a:ea typeface="+mn-ea"/>
                <a:cs typeface="+mn-cs"/>
              </a:rPr>
              <a:t>.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SaaS</a:t>
            </a:r>
          </a:p>
          <a:p>
            <a:r>
              <a:rPr lang="en-IE" sz="1200" b="0" i="0" u="none" strike="noStrike" kern="1200" dirty="0">
                <a:solidFill>
                  <a:schemeClr val="tx1"/>
                </a:solidFill>
                <a:effectLst/>
                <a:latin typeface="+mn-lt"/>
                <a:ea typeface="+mn-ea"/>
                <a:cs typeface="+mn-cs"/>
              </a:rPr>
              <a:t>SaaS provides the same benefits as IaaS, but again there some additional benefits.</a:t>
            </a:r>
          </a:p>
          <a:p>
            <a:r>
              <a:rPr lang="en-IE" sz="1200" b="1" i="0" u="none" strike="noStrike" kern="1200" dirty="0">
                <a:solidFill>
                  <a:schemeClr val="tx1"/>
                </a:solidFill>
                <a:effectLst/>
                <a:latin typeface="+mn-lt"/>
                <a:ea typeface="+mn-ea"/>
                <a:cs typeface="+mn-cs"/>
              </a:rPr>
              <a:t>SaaS Advantages</a:t>
            </a:r>
            <a:r>
              <a:rPr lang="en-IE"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No CapEx</a:t>
            </a:r>
            <a:r>
              <a:rPr lang="en-IE" b="0" i="0" u="none" strike="noStrike" kern="1200" dirty="0">
                <a:solidFill>
                  <a:schemeClr val="tx1"/>
                </a:solidFill>
                <a:effectLst/>
                <a:latin typeface="+mn-lt"/>
                <a:ea typeface="+mn-ea"/>
                <a:cs typeface="+mn-cs"/>
              </a:rPr>
              <a:t>. Users don’t have any upfront costs.</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Agility</a:t>
            </a:r>
            <a:r>
              <a:rPr lang="en-IE" b="0" i="0" u="none" strike="noStrike" kern="1200" dirty="0">
                <a:solidFill>
                  <a:schemeClr val="tx1"/>
                </a:solidFill>
                <a:effectLst/>
                <a:latin typeface="+mn-lt"/>
                <a:ea typeface="+mn-ea"/>
                <a:cs typeface="+mn-cs"/>
              </a:rPr>
              <a:t>. Users can provide staff with access to the latest software quickly and easily.</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Pay-as-you-go pricing model</a:t>
            </a:r>
            <a:r>
              <a:rPr lang="en-IE" b="0" i="0" u="none" strike="noStrike" kern="1200" dirty="0">
                <a:solidFill>
                  <a:schemeClr val="tx1"/>
                </a:solidFill>
                <a:effectLst/>
                <a:latin typeface="+mn-lt"/>
                <a:ea typeface="+mn-ea"/>
                <a:cs typeface="+mn-cs"/>
              </a:rPr>
              <a:t>: Users pay for the software they use on a subscription model, typically monthly or yearly, regardless of how much they use the software.</a:t>
            </a:r>
          </a:p>
        </p:txBody>
      </p:sp>
      <p:sp>
        <p:nvSpPr>
          <p:cNvPr id="4" name="Slide Number Placeholder 3"/>
          <p:cNvSpPr>
            <a:spLocks noGrp="1"/>
          </p:cNvSpPr>
          <p:nvPr>
            <p:ph type="sldNum" sz="quarter" idx="5"/>
          </p:nvPr>
        </p:nvSpPr>
        <p:spPr/>
        <p:txBody>
          <a:bodyPr/>
          <a:lstStyle/>
          <a:p>
            <a:fld id="{6F86FB4F-9A3A-4149-B0E9-5278F91246FB}" type="slidenum">
              <a:rPr lang="en-US" smtClean="0"/>
              <a:t>20</a:t>
            </a:fld>
            <a:endParaRPr lang="en-US" dirty="0"/>
          </a:p>
        </p:txBody>
      </p:sp>
    </p:spTree>
    <p:extLst>
      <p:ext uri="{BB962C8B-B14F-4D97-AF65-F5344CB8AC3E}">
        <p14:creationId xmlns:p14="http://schemas.microsoft.com/office/powerpoint/2010/main" val="357435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a:t>
            </a:fld>
            <a:endParaRPr lang="en-US" dirty="0"/>
          </a:p>
        </p:txBody>
      </p:sp>
    </p:spTree>
    <p:extLst>
      <p:ext uri="{BB962C8B-B14F-4D97-AF65-F5344CB8AC3E}">
        <p14:creationId xmlns:p14="http://schemas.microsoft.com/office/powerpoint/2010/main" val="17098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762020F-4149-4169-AD7F-31C0C35BB458}" type="slidenum">
              <a:rPr lang="de-DE" smtClean="0"/>
              <a:pPr/>
              <a:t>21</a:t>
            </a:fld>
            <a:endParaRPr lang="de-DE" dirty="0"/>
          </a:p>
        </p:txBody>
      </p:sp>
    </p:spTree>
    <p:extLst>
      <p:ext uri="{BB962C8B-B14F-4D97-AF65-F5344CB8AC3E}">
        <p14:creationId xmlns:p14="http://schemas.microsoft.com/office/powerpoint/2010/main" val="2081536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It is important that users understand what they are responsible for when using cloud services, to ensure their workloads are managed correctly and don't suffer any down time. </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There is a </a:t>
            </a:r>
            <a:r>
              <a:rPr lang="en-IE" sz="1200" b="1" i="0" u="none" strike="noStrike" kern="1200" dirty="0">
                <a:solidFill>
                  <a:schemeClr val="tx1"/>
                </a:solidFill>
                <a:effectLst/>
                <a:latin typeface="+mn-lt"/>
                <a:ea typeface="+mn-ea"/>
                <a:cs typeface="+mn-cs"/>
              </a:rPr>
              <a:t>shared responsibility model</a:t>
            </a:r>
            <a:r>
              <a:rPr lang="en-IE" sz="1200" b="0" i="0" u="none" strike="noStrike" kern="1200" dirty="0">
                <a:solidFill>
                  <a:schemeClr val="tx1"/>
                </a:solidFill>
                <a:effectLst/>
                <a:latin typeface="+mn-lt"/>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22</a:t>
            </a:fld>
            <a:endParaRPr lang="en-US" dirty="0"/>
          </a:p>
        </p:txBody>
      </p:sp>
    </p:spTree>
    <p:extLst>
      <p:ext uri="{BB962C8B-B14F-4D97-AF65-F5344CB8AC3E}">
        <p14:creationId xmlns:p14="http://schemas.microsoft.com/office/powerpoint/2010/main" val="2370742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046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410500" defTabSz="94171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defTabSz="950464">
              <a:defRPr/>
            </a:pPr>
            <a:fld id="{FEAE989E-5381-40B5-87D5-748855F4FC30}" type="datetime8">
              <a:rPr lang="en-US">
                <a:solidFill>
                  <a:prstClr val="black"/>
                </a:solidFill>
                <a:latin typeface="Segoe UI" pitchFamily="34" charset="0"/>
              </a:rPr>
              <a:pPr defTabSz="950464">
                <a:defRPr/>
              </a:pPr>
              <a:t>10/1/2019 12:38 PM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a:solidFill>
                  <a:prstClr val="black"/>
                </a:solidFill>
                <a:latin typeface="Segoe UI" pitchFamily="34" charset="0"/>
              </a:rPr>
              <a:pPr defTabSz="950464">
                <a:defRPr/>
              </a:pPr>
              <a:t>25</a:t>
            </a:fld>
            <a:endParaRPr lang="en-US">
              <a:solidFill>
                <a:prstClr val="black"/>
              </a:solidFill>
              <a:latin typeface="Segoe UI" pitchFamily="34" charset="0"/>
            </a:endParaRPr>
          </a:p>
        </p:txBody>
      </p:sp>
    </p:spTree>
    <p:extLst>
      <p:ext uri="{BB962C8B-B14F-4D97-AF65-F5344CB8AC3E}">
        <p14:creationId xmlns:p14="http://schemas.microsoft.com/office/powerpoint/2010/main" val="421735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a:t>
            </a:fld>
            <a:endParaRPr lang="en-US" dirty="0"/>
          </a:p>
        </p:txBody>
      </p:sp>
    </p:spTree>
    <p:extLst>
      <p:ext uri="{BB962C8B-B14F-4D97-AF65-F5344CB8AC3E}">
        <p14:creationId xmlns:p14="http://schemas.microsoft.com/office/powerpoint/2010/main" val="374219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5</a:t>
            </a:fld>
            <a:endParaRPr lang="en-US" dirty="0"/>
          </a:p>
        </p:txBody>
      </p:sp>
    </p:spTree>
    <p:extLst>
      <p:ext uri="{BB962C8B-B14F-4D97-AF65-F5344CB8AC3E}">
        <p14:creationId xmlns:p14="http://schemas.microsoft.com/office/powerpoint/2010/main" val="257541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Provide descriptions of each characteristic.</a:t>
            </a:r>
          </a:p>
          <a:p>
            <a:endParaRPr lang="en-US" sz="900" dirty="0"/>
          </a:p>
          <a:p>
            <a:r>
              <a:rPr lang="en-IE" sz="900" dirty="0"/>
              <a:t>For more conceptual detail about cloud computing, open </a:t>
            </a:r>
            <a:r>
              <a:rPr lang="en-IE" sz="900" u="sng" dirty="0"/>
              <a:t>https://azure.microsoft.com/en-us/overview/what-is-cloud-computing/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Economies of scale are apparent to end users in a number of ways, one of which is the ability to acquire hardware at a lower cost than if a single user or smaller business were purchasing it.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Storage costs, for example, have decreased significantly over the last decade due in part to cloud providers' ability to purchase larger amounts of storage at significant discounts. They are then able to use that storage more efficiently, and pass on those benefits to end users in the form of lower prices.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However, there are limits to the benefits large organizations can realize through economies of scale. A product will inevitably have an underlying core cost as it becomes more of a commodity, based on what it costs to produce. Competition is also another factor which has an effect on costs of cloud services.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061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If your service is busy and you consume a lot of resources in a month, then you receive a large bill. If those services are minimal and don't use a lot of resources, then you will receive a smaller bill.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business can still use the </a:t>
            </a:r>
            <a:r>
              <a:rPr lang="en-IE" sz="900" b="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expenditure strategy if they want, but it is no longer a requirement that they do so.</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539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consumption-based model brings with it many benefits, including:</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pay for additional resources if and when they are needed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stop paying for resources that are no longer needed</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10/1/2019 12:38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811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10</a:t>
            </a:fld>
            <a:endParaRPr lang="en-US" dirty="0"/>
          </a:p>
        </p:txBody>
      </p:sp>
    </p:spTree>
    <p:extLst>
      <p:ext uri="{BB962C8B-B14F-4D97-AF65-F5344CB8AC3E}">
        <p14:creationId xmlns:p14="http://schemas.microsoft.com/office/powerpoint/2010/main" val="266509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33353A"/>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95CED33-97DB-48E6-891E-33A5F0CF6E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9180" y="5341300"/>
            <a:ext cx="4407295" cy="1625190"/>
          </a:xfrm>
          <a:prstGeom prst="rect">
            <a:avLst/>
          </a:prstGeom>
        </p:spPr>
      </p:pic>
      <p:sp>
        <p:nvSpPr>
          <p:cNvPr id="9" name="Title 1"/>
          <p:cNvSpPr>
            <a:spLocks noGrp="1"/>
          </p:cNvSpPr>
          <p:nvPr>
            <p:ph type="title" hasCustomPrompt="1"/>
          </p:nvPr>
        </p:nvSpPr>
        <p:spPr>
          <a:xfrm>
            <a:off x="274702" y="2800693"/>
            <a:ext cx="9143936" cy="932563"/>
          </a:xfrm>
          <a:noFill/>
        </p:spPr>
        <p:txBody>
          <a:bodyPr lIns="146304" tIns="91440" rIns="146304" bIns="91440" anchor="b" anchorCtr="0">
            <a:spAutoFit/>
          </a:bodyPr>
          <a:lstStyle>
            <a:lvl1pPr>
              <a:defRPr sz="5400" spc="-50"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683264"/>
          </a:xfrm>
          <a:noFill/>
        </p:spPr>
        <p:txBody>
          <a:bodyPr lIns="182880" tIns="146304" rIns="182880" bIns="146304">
            <a:spAutoFit/>
          </a:bodyPr>
          <a:lstStyle>
            <a:lvl1pPr marL="0" indent="0">
              <a:spcBef>
                <a:spcPts val="0"/>
              </a:spcBef>
              <a:buNone/>
              <a:defRPr sz="2800" spc="0" baseline="0">
                <a:solidFill>
                  <a:schemeClr val="bg1"/>
                </a:solidFill>
                <a:latin typeface="+mn-lt"/>
              </a:defRPr>
            </a:lvl1pPr>
          </a:lstStyle>
          <a:p>
            <a:pPr lvl="0"/>
            <a:r>
              <a:rPr lang="en-US" dirty="0"/>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70662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97260"/>
            <a:ext cx="11887200" cy="932563"/>
          </a:xfrm>
          <a:noFill/>
        </p:spPr>
        <p:txBody>
          <a:bodyPr vert="horz" wrap="square" lIns="146304" tIns="91440" rIns="146304" bIns="91440" rtlCol="0" anchor="b" anchorCtr="0">
            <a:spAutoFit/>
          </a:bodyPr>
          <a:lstStyle>
            <a:lvl1pPr>
              <a:defRPr lang="en-US" sz="5400" spc="-100" dirty="0">
                <a:gradFill>
                  <a:gsLst>
                    <a:gs pos="62564">
                      <a:schemeClr val="tx1"/>
                    </a:gs>
                    <a:gs pos="55000">
                      <a:schemeClr val="tx1"/>
                    </a:gs>
                  </a:gsLst>
                  <a:lin ang="5400000" scaled="0"/>
                </a:gradFill>
              </a:defRPr>
            </a:lvl1pPr>
          </a:lstStyle>
          <a:p>
            <a:pPr lvl="0"/>
            <a:r>
              <a:rPr lang="en-US"/>
              <a:t>Section title</a:t>
            </a:r>
          </a:p>
        </p:txBody>
      </p:sp>
      <p:pic>
        <p:nvPicPr>
          <p:cNvPr id="4" name="Grafik 3">
            <a:extLst>
              <a:ext uri="{FF2B5EF4-FFF2-40B4-BE49-F238E27FC236}">
                <a16:creationId xmlns:a16="http://schemas.microsoft.com/office/drawing/2014/main" id="{C069DFBB-29D6-43F8-ABAA-B099B4C7E8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0611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pic>
        <p:nvPicPr>
          <p:cNvPr id="4" name="Grafik 3">
            <a:extLst>
              <a:ext uri="{FF2B5EF4-FFF2-40B4-BE49-F238E27FC236}">
                <a16:creationId xmlns:a16="http://schemas.microsoft.com/office/drawing/2014/main" id="{E7A60E96-F599-45A2-9192-0982227D7A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9779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14006F5-FE55-4F9D-87C7-D08264FB7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364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363662"/>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6" name="Grafik 5">
            <a:extLst>
              <a:ext uri="{FF2B5EF4-FFF2-40B4-BE49-F238E27FC236}">
                <a16:creationId xmlns:a16="http://schemas.microsoft.com/office/drawing/2014/main" id="{0E57D8F4-07FF-4DD3-87F4-2DF4F88C39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51493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09270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33353A"/>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5" name="Grafik 4">
            <a:extLst>
              <a:ext uri="{FF2B5EF4-FFF2-40B4-BE49-F238E27FC236}">
                <a16:creationId xmlns:a16="http://schemas.microsoft.com/office/drawing/2014/main" id="{4177DB4C-FA08-4CF1-8664-E8F040E9821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253077"/>
            <a:ext cx="12406497" cy="4574895"/>
          </a:xfrm>
          <a:prstGeom prst="rect">
            <a:avLst/>
          </a:prstGeom>
        </p:spPr>
      </p:pic>
    </p:spTree>
    <p:extLst>
      <p:ext uri="{BB962C8B-B14F-4D97-AF65-F5344CB8AC3E}">
        <p14:creationId xmlns:p14="http://schemas.microsoft.com/office/powerpoint/2010/main" val="193307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10/1/2019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2774738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10/1/2019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3929903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94222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55674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8" y="136763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5" name="Grafik 4">
            <a:extLst>
              <a:ext uri="{FF2B5EF4-FFF2-40B4-BE49-F238E27FC236}">
                <a16:creationId xmlns:a16="http://schemas.microsoft.com/office/drawing/2014/main" id="{954BE7D0-77C5-41F7-A941-7473E2E047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9300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87333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Vollflächiges Bild">
    <p:spTree>
      <p:nvGrpSpPr>
        <p:cNvPr id="1" name=""/>
        <p:cNvGrpSpPr/>
        <p:nvPr/>
      </p:nvGrpSpPr>
      <p:grpSpPr>
        <a:xfrm>
          <a:off x="0" y="0"/>
          <a:ext cx="0" cy="0"/>
          <a:chOff x="0" y="0"/>
          <a:chExt cx="0" cy="0"/>
        </a:xfrm>
      </p:grpSpPr>
      <p:sp>
        <p:nvSpPr>
          <p:cNvPr id="2" name="Titel 1"/>
          <p:cNvSpPr>
            <a:spLocks noGrp="1"/>
          </p:cNvSpPr>
          <p:nvPr>
            <p:ph type="title"/>
          </p:nvPr>
        </p:nvSpPr>
        <p:spPr bwMode="gray">
          <a:xfrm>
            <a:off x="233123" y="579637"/>
            <a:ext cx="9914212" cy="880646"/>
          </a:xfrm>
        </p:spPr>
        <p:txBody>
          <a:bodyPr/>
          <a:lstStyle/>
          <a:p>
            <a:r>
              <a:rPr lang="de-DE"/>
              <a:t>Titelmasterformat durch Klicken bearbeiten</a:t>
            </a:r>
            <a:endParaRPr lang="de-DE" dirty="0"/>
          </a:p>
        </p:txBody>
      </p:sp>
      <p:sp>
        <p:nvSpPr>
          <p:cNvPr id="4" name="Bildplatzhalter 3"/>
          <p:cNvSpPr>
            <a:spLocks noGrp="1"/>
          </p:cNvSpPr>
          <p:nvPr>
            <p:ph type="pic" sz="quarter" idx="13" hasCustomPrompt="1"/>
          </p:nvPr>
        </p:nvSpPr>
        <p:spPr bwMode="gray">
          <a:xfrm>
            <a:off x="233124" y="1670918"/>
            <a:ext cx="11932994" cy="340093"/>
          </a:xfrm>
        </p:spPr>
        <p:txBody>
          <a:bodyPr/>
          <a:lstStyle>
            <a:lvl1pPr algn="ctr">
              <a:defRPr sz="1122"/>
            </a:lvl1pPr>
          </a:lstStyle>
          <a:p>
            <a:r>
              <a:rPr lang="de-DE" dirty="0"/>
              <a:t>Bild einfügen durch Klicken auf das Icon in der Mitte</a:t>
            </a:r>
          </a:p>
        </p:txBody>
      </p:sp>
      <p:sp>
        <p:nvSpPr>
          <p:cNvPr id="3" name="Datumsplatzhalter 2"/>
          <p:cNvSpPr>
            <a:spLocks noGrp="1"/>
          </p:cNvSpPr>
          <p:nvPr>
            <p:ph type="dt" sz="half" idx="15"/>
          </p:nvPr>
        </p:nvSpPr>
        <p:spPr bwMode="gray"/>
        <p:txBody>
          <a:bodyPr/>
          <a:lstStyle/>
          <a:p>
            <a:r>
              <a:rPr lang="en-US"/>
              <a:t>10.02.2017</a:t>
            </a:r>
            <a:endParaRPr lang="de-DE" dirty="0"/>
          </a:p>
        </p:txBody>
      </p:sp>
      <p:sp>
        <p:nvSpPr>
          <p:cNvPr id="9" name="Fußzeilenplatzhalter 8"/>
          <p:cNvSpPr>
            <a:spLocks noGrp="1"/>
          </p:cNvSpPr>
          <p:nvPr>
            <p:ph type="ftr" sz="quarter" idx="16"/>
          </p:nvPr>
        </p:nvSpPr>
        <p:spPr bwMode="gray"/>
        <p:txBody>
          <a:bodyPr/>
          <a:lstStyle/>
          <a:p>
            <a:pPr>
              <a:buSzPct val="110000"/>
            </a:pPr>
            <a:r>
              <a:rPr lang="de-DE"/>
              <a:t>Bechtle Strategietagung 2017</a:t>
            </a:r>
            <a:endParaRPr lang="de-DE" dirty="0"/>
          </a:p>
        </p:txBody>
      </p:sp>
      <p:sp>
        <p:nvSpPr>
          <p:cNvPr id="10" name="Foliennummernplatzhalter 9"/>
          <p:cNvSpPr>
            <a:spLocks noGrp="1"/>
          </p:cNvSpPr>
          <p:nvPr>
            <p:ph type="sldNum" sz="quarter" idx="17"/>
          </p:nvPr>
        </p:nvSpPr>
        <p:spPr bwMode="gray"/>
        <p:txBody>
          <a:bodyPr/>
          <a:lstStyle/>
          <a:p>
            <a:fld id="{D596A7E7-AC8A-4A39-933E-EBEF1CA02EA2}" type="slidenum">
              <a:rPr lang="de-DE" smtClean="0"/>
              <a:pPr/>
              <a:t>‹Nr.›</a:t>
            </a:fld>
            <a:endParaRPr lang="de-DE" dirty="0"/>
          </a:p>
        </p:txBody>
      </p:sp>
    </p:spTree>
    <p:extLst>
      <p:ext uri="{BB962C8B-B14F-4D97-AF65-F5344CB8AC3E}">
        <p14:creationId xmlns:p14="http://schemas.microsoft.com/office/powerpoint/2010/main" val="32679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
        <p:nvSpPr>
          <p:cNvPr id="9" name="Title 1"/>
          <p:cNvSpPr>
            <a:spLocks noGrp="1"/>
          </p:cNvSpPr>
          <p:nvPr>
            <p:ph type="title" hasCustomPrompt="1"/>
          </p:nvPr>
        </p:nvSpPr>
        <p:spPr>
          <a:xfrm>
            <a:off x="595914" y="2473943"/>
            <a:ext cx="4663678" cy="1130181"/>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376099" y="816028"/>
            <a:ext cx="5125236" cy="5362469"/>
          </a:xfrm>
          <a:prstGeom prst="rect">
            <a:avLst/>
          </a:prstGeom>
        </p:spPr>
      </p:pic>
    </p:spTree>
    <p:extLst>
      <p:ext uri="{BB962C8B-B14F-4D97-AF65-F5344CB8AC3E}">
        <p14:creationId xmlns:p14="http://schemas.microsoft.com/office/powerpoint/2010/main" val="2723057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440958" y="0"/>
            <a:ext cx="6995517" cy="6994525"/>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0059" y="2473827"/>
            <a:ext cx="4251462" cy="1130053"/>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93713" y="4041282"/>
            <a:ext cx="4248092"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376099" y="816028"/>
            <a:ext cx="5125236" cy="5362469"/>
          </a:xfrm>
          <a:prstGeom prst="rect">
            <a:avLst/>
          </a:prstGeom>
        </p:spPr>
      </p:pic>
    </p:spTree>
    <p:extLst>
      <p:ext uri="{BB962C8B-B14F-4D97-AF65-F5344CB8AC3E}">
        <p14:creationId xmlns:p14="http://schemas.microsoft.com/office/powerpoint/2010/main" val="4121742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600059" y="2473827"/>
            <a:ext cx="4251462" cy="1130053"/>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93713" y="4041282"/>
            <a:ext cx="4248092"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440958" y="0"/>
            <a:ext cx="6995517" cy="69945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376099" y="816028"/>
            <a:ext cx="5125236" cy="5362469"/>
          </a:xfrm>
          <a:prstGeom prst="rect">
            <a:avLst/>
          </a:prstGeom>
        </p:spPr>
      </p:pic>
    </p:spTree>
    <p:extLst>
      <p:ext uri="{BB962C8B-B14F-4D97-AF65-F5344CB8AC3E}">
        <p14:creationId xmlns:p14="http://schemas.microsoft.com/office/powerpoint/2010/main" val="277812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762211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97003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3387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28863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29295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a:p>
        </p:txBody>
      </p:sp>
      <p:sp>
        <p:nvSpPr>
          <p:cNvPr id="3" name="Text Placeholder 2"/>
          <p:cNvSpPr>
            <a:spLocks noGrp="1"/>
          </p:cNvSpPr>
          <p:nvPr>
            <p:ph type="body" sz="quarter" idx="10"/>
          </p:nvPr>
        </p:nvSpPr>
        <p:spPr>
          <a:xfrm>
            <a:off x="274702" y="1367630"/>
            <a:ext cx="11888787" cy="2308324"/>
          </a:xfrm>
        </p:spPr>
        <p:txBody>
          <a:bodyPr>
            <a:spAutoFit/>
          </a:bodyPr>
          <a:lstStyle>
            <a:lvl1pPr>
              <a:buClr>
                <a:srgbClr val="002050"/>
              </a:buClr>
              <a:defRPr/>
            </a:lvl1pPr>
            <a:lvl2pPr>
              <a:buClr>
                <a:srgbClr val="002050"/>
              </a:buClr>
              <a:defRPr/>
            </a:lvl2pPr>
            <a:lvl3pPr>
              <a:buClr>
                <a:srgbClr val="002050"/>
              </a:buClr>
              <a:defRPr/>
            </a:lvl3pPr>
            <a:lvl4pPr>
              <a:buClr>
                <a:srgbClr val="002050"/>
              </a:buClr>
              <a:defRPr/>
            </a:lvl4pPr>
            <a:lvl5pPr>
              <a:buClr>
                <a:srgbClr val="002050"/>
              </a:buCl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Grafik 4">
            <a:extLst>
              <a:ext uri="{FF2B5EF4-FFF2-40B4-BE49-F238E27FC236}">
                <a16:creationId xmlns:a16="http://schemas.microsoft.com/office/drawing/2014/main" id="{9C7C4721-233A-4FE2-8643-12FD0AC3D8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4942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563002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92049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0805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6510161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7544171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3676782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32124962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326624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2892451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8200992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3"/>
          <p:cNvSpPr>
            <a:spLocks noGrp="1"/>
          </p:cNvSpPr>
          <p:nvPr>
            <p:ph type="body" sz="quarter" idx="11"/>
          </p:nvPr>
        </p:nvSpPr>
        <p:spPr>
          <a:xfrm>
            <a:off x="6675439" y="1367630"/>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de-DE"/>
              <a:t>Mastertextformat bearbeiten</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de-DE"/>
              <a:t>Zweite Ebene</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de-DE"/>
              <a:t>Dritte Ebene</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de-DE"/>
              <a:t>Vierte Ebene</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de-DE"/>
              <a:t>Fünfte Ebene</a:t>
            </a:r>
            <a:endParaRPr lang="en-US"/>
          </a:p>
        </p:txBody>
      </p:sp>
      <p:pic>
        <p:nvPicPr>
          <p:cNvPr id="7" name="Grafik 6">
            <a:extLst>
              <a:ext uri="{FF2B5EF4-FFF2-40B4-BE49-F238E27FC236}">
                <a16:creationId xmlns:a16="http://schemas.microsoft.com/office/drawing/2014/main" id="{2DA45E05-CC85-459C-8B48-88AD3E519A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757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17789806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191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8010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1284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82782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1902925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51139343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231775" indent="-231775">
              <a:spcBef>
                <a:spcPts val="1224"/>
              </a:spcBef>
              <a:buClr>
                <a:srgbClr val="002050"/>
              </a:buClr>
              <a:buFont typeface="Wingdings" panose="05000000000000000000" pitchFamily="2" charset="2"/>
              <a:buChar char=""/>
              <a:defRPr sz="3000" b="0">
                <a:latin typeface="+mn-lt"/>
              </a:defRPr>
            </a:lvl1pPr>
            <a:lvl2pPr marL="427038" indent="-171450">
              <a:buClr>
                <a:srgbClr val="002050"/>
              </a:buClr>
              <a:buFont typeface="Wingdings" panose="05000000000000000000" pitchFamily="2" charset="2"/>
              <a:buChar char=""/>
              <a:defRPr sz="2400" b="0"/>
            </a:lvl2pPr>
            <a:lvl3pPr marL="639763" indent="-188913">
              <a:buClr>
                <a:srgbClr val="002050"/>
              </a:buClr>
              <a:buFont typeface="Wingdings" panose="05000000000000000000" pitchFamily="2" charset="2"/>
              <a:buChar char=""/>
              <a:tabLst/>
              <a:defRPr sz="2200" b="0"/>
            </a:lvl3pPr>
            <a:lvl4pPr marL="828675" indent="-176213">
              <a:buClr>
                <a:srgbClr val="002050"/>
              </a:buClr>
              <a:buFont typeface="Wingdings" panose="05000000000000000000" pitchFamily="2" charset="2"/>
              <a:buChar char=""/>
              <a:defRPr sz="2200" b="0"/>
            </a:lvl4pPr>
            <a:lvl5pPr marL="1023938" indent="-169863">
              <a:buClr>
                <a:srgbClr val="002050"/>
              </a:buClr>
              <a:buFont typeface="Wingdings" panose="05000000000000000000" pitchFamily="2" charset="2"/>
              <a:buChar char=""/>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3"/>
          <p:cNvSpPr>
            <a:spLocks noGrp="1"/>
          </p:cNvSpPr>
          <p:nvPr>
            <p:ph type="body" sz="quarter" idx="11"/>
          </p:nvPr>
        </p:nvSpPr>
        <p:spPr>
          <a:xfrm>
            <a:off x="6675439" y="1367630"/>
            <a:ext cx="5486399" cy="2462213"/>
          </a:xfrm>
        </p:spPr>
        <p:txBody>
          <a:bodyPr wrap="square">
            <a:spAutoFit/>
          </a:bodyPr>
          <a:lstStyle>
            <a:lvl1pPr marL="287338" indent="-287338">
              <a:spcBef>
                <a:spcPts val="1224"/>
              </a:spcBef>
              <a:buClr>
                <a:srgbClr val="002050"/>
              </a:buClr>
              <a:buFont typeface="Wingdings" panose="05000000000000000000" pitchFamily="2" charset="2"/>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342900" indent="-342900">
              <a:buClr>
                <a:srgbClr val="002050"/>
              </a:buClr>
              <a:buFont typeface="Wingdings" panose="05000000000000000000" pitchFamily="2" charset="2"/>
              <a:buChar char=""/>
              <a:defRPr lang="en-US" sz="2400" b="0" kern="1200" spc="0" baseline="0" dirty="0">
                <a:gradFill>
                  <a:gsLst>
                    <a:gs pos="1250">
                      <a:schemeClr val="tx1"/>
                    </a:gs>
                    <a:gs pos="100000">
                      <a:schemeClr val="tx1"/>
                    </a:gs>
                  </a:gsLst>
                  <a:lin ang="5400000" scaled="0"/>
                </a:gradFill>
                <a:latin typeface="+mn-lt"/>
                <a:ea typeface="+mn-ea"/>
                <a:cs typeface="+mn-cs"/>
              </a:defRPr>
            </a:lvl2pPr>
            <a:lvl3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342900" indent="-342900">
              <a:buClr>
                <a:srgbClr val="002050"/>
              </a:buClr>
              <a:buFont typeface="Wingdings" panose="05000000000000000000" pitchFamily="2" charset="2"/>
              <a:buChar char=""/>
              <a:defRPr lang="en-US" sz="2200" b="0" kern="1200" spc="0" baseline="0" dirty="0">
                <a:gradFill>
                  <a:gsLst>
                    <a:gs pos="1250">
                      <a:schemeClr val="tx1"/>
                    </a:gs>
                    <a:gs pos="100000">
                      <a:schemeClr val="tx1"/>
                    </a:gs>
                  </a:gsLst>
                  <a:lin ang="5400000" scaled="0"/>
                </a:gradFill>
                <a:latin typeface="+mn-lt"/>
                <a:ea typeface="+mn-ea"/>
                <a:cs typeface="+mn-cs"/>
              </a:defRPr>
            </a:lvl4pPr>
            <a:lvl5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Mastertextformat bearbeiten</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Zweite Ebene</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Dritte Ebene</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Vierte Ebene</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Fünfte Ebene</a:t>
            </a:r>
            <a:endParaRPr lang="en-US" dirty="0"/>
          </a:p>
        </p:txBody>
      </p:sp>
      <p:pic>
        <p:nvPicPr>
          <p:cNvPr id="6" name="Grafik 5">
            <a:extLst>
              <a:ext uri="{FF2B5EF4-FFF2-40B4-BE49-F238E27FC236}">
                <a16:creationId xmlns:a16="http://schemas.microsoft.com/office/drawing/2014/main" id="{DC747565-EBF6-4565-9A41-41EB026347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25357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de-DE"/>
              <a:t>Mastertitelformat bearbeiten</a:t>
            </a:r>
            <a:endParaRPr lang="en-US"/>
          </a:p>
        </p:txBody>
      </p:sp>
      <p:pic>
        <p:nvPicPr>
          <p:cNvPr id="4" name="Grafik 3">
            <a:extLst>
              <a:ext uri="{FF2B5EF4-FFF2-40B4-BE49-F238E27FC236}">
                <a16:creationId xmlns:a16="http://schemas.microsoft.com/office/drawing/2014/main" id="{1619574A-906D-4ABC-AB95-8E18168109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9693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nager Day_white content area">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a:off x="1235" y="1544701"/>
            <a:ext cx="12435593" cy="5449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446924"/>
            <a:ext cx="11794096" cy="738664"/>
          </a:xfrm>
        </p:spPr>
        <p:txBody>
          <a:bodyPr anchor="ctr">
            <a:spAutoFit/>
          </a:bodyPr>
          <a:lstStyle>
            <a:lvl1pPr>
              <a:defRPr sz="4000"/>
            </a:lvl1pPr>
          </a:lstStyle>
          <a:p>
            <a:r>
              <a:rPr lang="de-DE"/>
              <a:t>Mastertitelformat bearbeiten</a:t>
            </a:r>
            <a:endParaRPr lang="en-US"/>
          </a:p>
        </p:txBody>
      </p:sp>
      <p:pic>
        <p:nvPicPr>
          <p:cNvPr id="5" name="Grafik 4">
            <a:extLst>
              <a:ext uri="{FF2B5EF4-FFF2-40B4-BE49-F238E27FC236}">
                <a16:creationId xmlns:a16="http://schemas.microsoft.com/office/drawing/2014/main" id="{6EEAF125-9FD0-4BF0-88D9-B5B8550F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493426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50"/>
                                        <p:tgtEl>
                                          <p:spTgt spid="6"/>
                                        </p:tgtEl>
                                      </p:cBhvr>
                                    </p:animEffect>
                                  </p:childTnLst>
                                </p:cTn>
                              </p:par>
                              <p:par>
                                <p:cTn id="8" presetID="35" presetClass="path" presetSubtype="0" decel="100000" fill="hold" grpId="1" nodeType="withEffect">
                                  <p:stCondLst>
                                    <p:cond delay="0"/>
                                  </p:stCondLst>
                                  <p:childTnLst>
                                    <p:animMotion origin="layout" path="M -2.35129E-6 -4.13073E-6 L -0.00076 0.45416 " pathEditMode="relative" rAng="0" ptsTypes="AA">
                                      <p:cBhvr>
                                        <p:cTn id="9" dur="1000" spd="-100000" fill="hold"/>
                                        <p:tgtEl>
                                          <p:spTgt spid="6"/>
                                        </p:tgtEl>
                                        <p:attrNameLst>
                                          <p:attrName>ppt_x</p:attrName>
                                          <p:attrName>ppt_y</p:attrName>
                                        </p:attrNameLst>
                                      </p:cBhvr>
                                      <p:rCtr x="-38" y="226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nager Day - title middle align">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7C4E-EC0C-4546-99B3-8F6ABD38C704}"/>
              </a:ext>
            </a:extLst>
          </p:cNvPr>
          <p:cNvSpPr>
            <a:spLocks noGrp="1"/>
          </p:cNvSpPr>
          <p:nvPr>
            <p:ph type="title"/>
          </p:nvPr>
        </p:nvSpPr>
        <p:spPr/>
        <p:txBody>
          <a:bodyPr/>
          <a:lstStyle/>
          <a:p>
            <a:r>
              <a:rPr lang="de-DE"/>
              <a:t>Mastertitelformat bearbeiten</a:t>
            </a:r>
            <a:endParaRPr lang="en-US"/>
          </a:p>
        </p:txBody>
      </p:sp>
      <p:pic>
        <p:nvPicPr>
          <p:cNvPr id="5" name="Grafik 4">
            <a:extLst>
              <a:ext uri="{FF2B5EF4-FFF2-40B4-BE49-F238E27FC236}">
                <a16:creationId xmlns:a16="http://schemas.microsoft.com/office/drawing/2014/main" id="{771EE253-60A4-43FA-9ADB-BD5D048D8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34011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nager actions dark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flipV="1">
            <a:off x="1235" y="0"/>
            <a:ext cx="12435593" cy="1544701"/>
          </a:xfrm>
          <a:prstGeom prst="rect">
            <a:avLst/>
          </a:prstGeom>
          <a:solidFill>
            <a:srgbClr val="1D284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548640"/>
            <a:ext cx="10502218" cy="738664"/>
          </a:xfrm>
        </p:spPr>
        <p:txBody>
          <a:bodyPr anchor="ctr">
            <a:spAutoFit/>
          </a:bodyPr>
          <a:lstStyle>
            <a:lvl1pPr>
              <a:defRPr sz="4000" spc="-30" baseline="0">
                <a:gradFill>
                  <a:gsLst>
                    <a:gs pos="9738">
                      <a:srgbClr val="FFFFFF"/>
                    </a:gs>
                    <a:gs pos="36000">
                      <a:srgbClr val="FFFFFF"/>
                    </a:gs>
                  </a:gsLst>
                  <a:lin ang="5400000" scaled="0"/>
                </a:gradFill>
              </a:defRPr>
            </a:lvl1pPr>
          </a:lstStyle>
          <a:p>
            <a:r>
              <a:rPr lang="de-DE"/>
              <a:t>Mastertitelformat bearbeiten</a:t>
            </a:r>
            <a:endParaRPr lang="en-US" dirty="0"/>
          </a:p>
        </p:txBody>
      </p:sp>
      <p:sp>
        <p:nvSpPr>
          <p:cNvPr id="4" name="Text Placeholder 3">
            <a:extLst>
              <a:ext uri="{FF2B5EF4-FFF2-40B4-BE49-F238E27FC236}">
                <a16:creationId xmlns:a16="http://schemas.microsoft.com/office/drawing/2014/main" id="{E6F51005-8720-4593-9FA0-697D481462E1}"/>
              </a:ext>
            </a:extLst>
          </p:cNvPr>
          <p:cNvSpPr>
            <a:spLocks noGrp="1"/>
          </p:cNvSpPr>
          <p:nvPr>
            <p:ph type="body" sz="quarter" idx="10"/>
          </p:nvPr>
        </p:nvSpPr>
        <p:spPr>
          <a:xfrm>
            <a:off x="274639" y="2016532"/>
            <a:ext cx="11558608" cy="2250873"/>
          </a:xfrm>
        </p:spPr>
        <p:txBody>
          <a:bodyPr/>
          <a:lstStyle>
            <a:lvl1pPr marL="0" indent="0">
              <a:spcBef>
                <a:spcPts val="3600"/>
              </a:spcBef>
              <a:spcAft>
                <a:spcPts val="200"/>
              </a:spcAft>
              <a:buSzPct val="85000"/>
              <a:buFontTx/>
              <a:buNone/>
              <a:defRPr sz="2800">
                <a:gradFill>
                  <a:gsLst>
                    <a:gs pos="76030">
                      <a:schemeClr val="tx1"/>
                    </a:gs>
                    <a:gs pos="59000">
                      <a:schemeClr val="tx1"/>
                    </a:gs>
                  </a:gsLst>
                  <a:lin ang="5400000" scaled="0"/>
                </a:gradFill>
                <a:latin typeface="+mn-lt"/>
              </a:defRPr>
            </a:lvl1pPr>
            <a:lvl2pPr marL="742950" indent="-285750">
              <a:buClr>
                <a:srgbClr val="002050"/>
              </a:buClr>
              <a:defRPr sz="2600">
                <a:gradFill>
                  <a:gsLst>
                    <a:gs pos="76030">
                      <a:schemeClr val="tx1"/>
                    </a:gs>
                    <a:gs pos="59000">
                      <a:schemeClr val="tx1"/>
                    </a:gs>
                  </a:gsLst>
                  <a:lin ang="5400000" scaled="0"/>
                </a:gradFill>
              </a:defRPr>
            </a:lvl2pPr>
            <a:lvl3pPr marL="860425" indent="-228600">
              <a:buClr>
                <a:srgbClr val="002050"/>
              </a:buClr>
              <a:defRPr>
                <a:gradFill>
                  <a:gsLst>
                    <a:gs pos="76030">
                      <a:schemeClr val="tx1"/>
                    </a:gs>
                    <a:gs pos="59000">
                      <a:schemeClr val="tx1"/>
                    </a:gs>
                  </a:gsLst>
                  <a:lin ang="5400000" scaled="0"/>
                </a:gradFill>
              </a:defRPr>
            </a:lvl3pPr>
            <a:lvl4pPr marL="1089025" indent="-228600" defTabSz="974725">
              <a:buClr>
                <a:srgbClr val="002050"/>
              </a:buClr>
              <a:defRPr>
                <a:gradFill>
                  <a:gsLst>
                    <a:gs pos="76030">
                      <a:schemeClr val="tx1"/>
                    </a:gs>
                    <a:gs pos="59000">
                      <a:schemeClr val="tx1"/>
                    </a:gs>
                  </a:gsLst>
                  <a:lin ang="5400000" scaled="0"/>
                </a:gradFill>
              </a:defRPr>
            </a:lvl4pPr>
            <a:lvl5pPr marL="1371600" indent="-228600">
              <a:buClr>
                <a:srgbClr val="002050"/>
              </a:buClr>
              <a:defRPr>
                <a:gradFill>
                  <a:gsLst>
                    <a:gs pos="76030">
                      <a:schemeClr val="tx1"/>
                    </a:gs>
                    <a:gs pos="59000">
                      <a:schemeClr val="tx1"/>
                    </a:gs>
                  </a:gsLst>
                  <a:lin ang="5400000" scaled="0"/>
                </a:gra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list_4">
            <a:extLst>
              <a:ext uri="{FF2B5EF4-FFF2-40B4-BE49-F238E27FC236}">
                <a16:creationId xmlns:a16="http://schemas.microsoft.com/office/drawing/2014/main" id="{CD5B59B1-A081-4E17-A31F-6C39635AB4DB}"/>
              </a:ext>
            </a:extLst>
          </p:cNvPr>
          <p:cNvSpPr>
            <a:spLocks noChangeAspect="1" noEditPoints="1"/>
          </p:cNvSpPr>
          <p:nvPr userDrawn="1"/>
        </p:nvSpPr>
        <p:spPr bwMode="auto">
          <a:xfrm>
            <a:off x="11292094" y="586601"/>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fik 7">
            <a:extLst>
              <a:ext uri="{FF2B5EF4-FFF2-40B4-BE49-F238E27FC236}">
                <a16:creationId xmlns:a16="http://schemas.microsoft.com/office/drawing/2014/main" id="{55D04715-C85A-4A2F-B5CD-0B9664583B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2484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ppt_x"/>
                                          </p:val>
                                        </p:tav>
                                        <p:tav tm="100000">
                                          <p:val>
                                            <p:strVal val="#ppt_x"/>
                                          </p:val>
                                        </p:tav>
                                      </p:tavLst>
                                    </p:anim>
                                    <p:anim calcmode="lin" valueType="num">
                                      <p:cBhvr additive="base">
                                        <p:cTn id="8" dur="850" fill="hold"/>
                                        <p:tgtEl>
                                          <p:spTgt spid="6"/>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42" presetClass="path" presetSubtype="0" decel="100000" fill="hold" grpId="1" nodeType="withEffect">
                                  <p:stCondLst>
                                    <p:cond delay="0"/>
                                  </p:stCondLst>
                                  <p:childTnLst>
                                    <p:animMotion origin="layout" path="M 4.83789E-6 -4.74807E-6 L 4.83789E-6 -0.07035 " pathEditMode="relative" rAng="0" ptsTypes="AA">
                                      <p:cBhvr>
                                        <p:cTn id="13" dur="750" spd="-100000" fill="hold"/>
                                        <p:tgtEl>
                                          <p:spTgt spid="2"/>
                                        </p:tgtEl>
                                        <p:attrNameLst>
                                          <p:attrName>ppt_x</p:attrName>
                                          <p:attrName>ppt_y</p:attrName>
                                        </p:attrNameLst>
                                      </p:cBhvr>
                                      <p:rCtr x="0" y="-3518"/>
                                    </p:animMotion>
                                  </p:childTnLst>
                                </p:cTn>
                              </p:par>
                              <p:par>
                                <p:cTn id="14" presetID="10" presetClass="entr" presetSubtype="0" fill="hold" grpId="0"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400"/>
                                        <p:tgtEl>
                                          <p:spTgt spid="5"/>
                                        </p:tgtEl>
                                      </p:cBhvr>
                                    </p:animEffect>
                                  </p:childTnLst>
                                </p:cTn>
                              </p:par>
                              <p:par>
                                <p:cTn id="17" presetID="42" presetClass="path" presetSubtype="0" decel="100000" fill="hold" grpId="1" nodeType="withEffect">
                                  <p:stCondLst>
                                    <p:cond delay="0"/>
                                  </p:stCondLst>
                                  <p:childTnLst>
                                    <p:animMotion origin="layout" path="M 4.26347E-6 4.24421E-6 L 4.26347E-6 0.08987 " pathEditMode="relative" rAng="0" ptsTypes="AA">
                                      <p:cBhvr>
                                        <p:cTn id="18" dur="750" spd="-100000" fill="hold"/>
                                        <p:tgtEl>
                                          <p:spTgt spid="5"/>
                                        </p:tgtEl>
                                        <p:attrNameLst>
                                          <p:attrName>ppt_x</p:attrName>
                                          <p:attrName>ppt_y</p:attrName>
                                        </p:attrNameLst>
                                      </p:cBhvr>
                                      <p:rCtr x="0" y="4494"/>
                                    </p:animMotion>
                                  </p:childTnLst>
                                </p:cTn>
                              </p:par>
                              <p:par>
                                <p:cTn id="19" presetID="10" presetClass="entr" presetSubtype="0" fill="hold" grpId="0"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400"/>
                                        <p:tgtEl>
                                          <p:spTgt spid="4"/>
                                        </p:tgtEl>
                                      </p:cBhvr>
                                    </p:animEffect>
                                  </p:childTnLst>
                                </p:cTn>
                              </p:par>
                              <p:par>
                                <p:cTn id="22" presetID="42" presetClass="path" presetSubtype="0" decel="100000" fill="hold" grpId="1" nodeType="withEffect">
                                  <p:stCondLst>
                                    <p:cond delay="300"/>
                                  </p:stCondLst>
                                  <p:childTnLst>
                                    <p:animMotion origin="layout" path="M 4.26347E-6 4.24421E-6 L 4.26347E-6 0.08987 " pathEditMode="relative" rAng="0" ptsTypes="AA">
                                      <p:cBhvr>
                                        <p:cTn id="23" dur="750" spd="-100000" fill="hold"/>
                                        <p:tgtEl>
                                          <p:spTgt spid="4"/>
                                        </p:tgtEl>
                                        <p:attrNameLst>
                                          <p:attrName>ppt_x</p:attrName>
                                          <p:attrName>ppt_y</p:attrName>
                                        </p:attrNameLst>
                                      </p:cBhvr>
                                      <p:rCtr x="0" y="44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4" grpId="0">
        <p:tmplLst>
          <p:tmpl>
            <p:tnLst>
              <p:par>
                <p:cTn presetID="10" presetClass="entr" presetSubtype="0" fill="hold" nodeType="withEffect">
                  <p:stCondLst>
                    <p:cond delay="3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childTnLst>
                </p:cTn>
              </p:par>
            </p:tnLst>
          </p:tmpl>
        </p:tmplLst>
      </p:bldP>
      <p:bldP spid="4" grpId="1">
        <p:tmplLst>
          <p:tmpl>
            <p:tnLst>
              <p:par>
                <p:cTn presetID="42" presetClass="path" presetSubtype="0" decel="100000" fill="hold" nodeType="withEffect">
                  <p:stCondLst>
                    <p:cond delay="300"/>
                  </p:stCondLst>
                  <p:childTnLst>
                    <p:animMotion origin="layout" path="M 4.26347E-6 4.24421E-6 L 4.26347E-6 0.08987 " pathEditMode="relative" rAng="0" ptsTypes="AA">
                      <p:cBhvr>
                        <p:cTn dur="750" spd="-100000" fill="hold"/>
                        <p:tgtEl>
                          <p:spTgt spid="4"/>
                        </p:tgtEl>
                        <p:attrNameLst>
                          <p:attrName>ppt_x</p:attrName>
                          <p:attrName>ppt_y</p:attrName>
                        </p:attrNameLst>
                      </p:cBhvr>
                      <p:rCtr x="0" y="4494"/>
                    </p:animMotion>
                  </p:childTnLst>
                </p:cTn>
              </p:par>
            </p:tnLst>
          </p:tmpl>
        </p:tmplLst>
      </p:bldP>
      <p:bldP spid="5" grpId="0" animBg="1"/>
      <p:bldP spid="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theme" Target="../theme/theme2.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450055"/>
            <a:ext cx="11889564" cy="917575"/>
          </a:xfrm>
          <a:prstGeom prst="rect">
            <a:avLst/>
          </a:prstGeom>
        </p:spPr>
        <p:txBody>
          <a:bodyPr vert="horz" wrap="square" lIns="146304" tIns="91440" rIns="146304" bIns="91440" rtlCol="0" anchor="t">
            <a:noAutofit/>
          </a:bodyPr>
          <a:lstStyle/>
          <a:p>
            <a:r>
              <a:rPr lang="de-DE"/>
              <a:t>Mastertitelformat bearbeiten</a:t>
            </a:r>
            <a:endParaRPr lang="en-US"/>
          </a:p>
        </p:txBody>
      </p:sp>
      <p:sp>
        <p:nvSpPr>
          <p:cNvPr id="4" name="Text Placeholder 3"/>
          <p:cNvSpPr>
            <a:spLocks noGrp="1"/>
          </p:cNvSpPr>
          <p:nvPr>
            <p:ph type="body" idx="1"/>
          </p:nvPr>
        </p:nvSpPr>
        <p:spPr>
          <a:xfrm>
            <a:off x="274640" y="1367630"/>
            <a:ext cx="11887198" cy="2308324"/>
          </a:xfrm>
          <a:prstGeom prst="rect">
            <a:avLst/>
          </a:prstGeom>
        </p:spPr>
        <p:txBody>
          <a:bodyPr vert="horz" wrap="square" lIns="146304" tIns="91440" rIns="146304" bIns="9144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3120087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76" r:id="rId7"/>
    <p:sldLayoutId id="2147483777" r:id="rId8"/>
    <p:sldLayoutId id="2147483773" r:id="rId9"/>
    <p:sldLayoutId id="2147483738" r:id="rId10"/>
    <p:sldLayoutId id="2147483740" r:id="rId11"/>
    <p:sldLayoutId id="2147483741" r:id="rId12"/>
    <p:sldLayoutId id="2147483743" r:id="rId13"/>
    <p:sldLayoutId id="2147483744" r:id="rId14"/>
    <p:sldLayoutId id="2147483778" r:id="rId15"/>
    <p:sldLayoutId id="2147483779" r:id="rId16"/>
    <p:sldLayoutId id="2147483780" r:id="rId17"/>
    <p:sldLayoutId id="2147483781" r:id="rId18"/>
    <p:sldLayoutId id="2147483782" r:id="rId19"/>
    <p:sldLayoutId id="2147483783" r:id="rId20"/>
    <p:sldLayoutId id="2147483784" r:id="rId21"/>
  </p:sldLayoutIdLst>
  <p:transition>
    <p:fade/>
  </p:transition>
  <p:txStyles>
    <p:title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203286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video" Target="https://www.youtube.com/embed/AC6iUMzqQAk?feature=oembed" TargetMode="External"/><Relationship Id="rId5" Type="http://schemas.openxmlformats.org/officeDocument/2006/relationships/image" Target="../media/image17.png"/><Relationship Id="rId4" Type="http://schemas.openxmlformats.org/officeDocument/2006/relationships/hyperlink" Target="https://www.youtube.com/watch?v=AC6iUMzqQA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CSA-OCP-GER/azure-fundamentals-v2" TargetMode="Externa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6921-EC61-4D80-ACA9-524E4702DD3D}"/>
              </a:ext>
            </a:extLst>
          </p:cNvPr>
          <p:cNvSpPr>
            <a:spLocks noGrp="1"/>
          </p:cNvSpPr>
          <p:nvPr>
            <p:ph type="title"/>
          </p:nvPr>
        </p:nvSpPr>
        <p:spPr>
          <a:xfrm>
            <a:off x="274702" y="2800693"/>
            <a:ext cx="9143936" cy="932563"/>
          </a:xfrm>
        </p:spPr>
        <p:txBody>
          <a:bodyPr/>
          <a:lstStyle/>
          <a:p>
            <a:r>
              <a:rPr lang="en-US" b="1" dirty="0"/>
              <a:t>Azure Fundamentals Bootcamp</a:t>
            </a:r>
            <a:endParaRPr lang="en-US" dirty="0"/>
          </a:p>
        </p:txBody>
      </p:sp>
      <p:sp>
        <p:nvSpPr>
          <p:cNvPr id="3" name="Text Placeholder 2">
            <a:extLst>
              <a:ext uri="{FF2B5EF4-FFF2-40B4-BE49-F238E27FC236}">
                <a16:creationId xmlns:a16="http://schemas.microsoft.com/office/drawing/2014/main" id="{0ECFF19A-2C1F-445D-BE35-87630220D8C7}"/>
              </a:ext>
            </a:extLst>
          </p:cNvPr>
          <p:cNvSpPr>
            <a:spLocks noGrp="1"/>
          </p:cNvSpPr>
          <p:nvPr>
            <p:ph type="body" sz="quarter" idx="12"/>
          </p:nvPr>
        </p:nvSpPr>
        <p:spPr>
          <a:xfrm>
            <a:off x="274701" y="3955786"/>
            <a:ext cx="9143937" cy="683264"/>
          </a:xfrm>
        </p:spPr>
        <p:txBody>
          <a:bodyPr/>
          <a:lstStyle/>
          <a:p>
            <a:r>
              <a:rPr lang="en-US" dirty="0"/>
              <a:t>Niels Ophey</a:t>
            </a:r>
          </a:p>
        </p:txBody>
      </p:sp>
    </p:spTree>
    <p:extLst>
      <p:ext uri="{BB962C8B-B14F-4D97-AF65-F5344CB8AC3E}">
        <p14:creationId xmlns:p14="http://schemas.microsoft.com/office/powerpoint/2010/main" val="414769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AACAF7-5A12-4FE0-89B2-0603827A4D4F}"/>
              </a:ext>
            </a:extLst>
          </p:cNvPr>
          <p:cNvSpPr>
            <a:spLocks noGrp="1"/>
          </p:cNvSpPr>
          <p:nvPr>
            <p:ph type="title"/>
          </p:nvPr>
        </p:nvSpPr>
        <p:spPr/>
        <p:txBody>
          <a:bodyPr>
            <a:normAutofit/>
          </a:bodyPr>
          <a:lstStyle/>
          <a:p>
            <a:r>
              <a:rPr lang="en-US" sz="3060" dirty="0">
                <a:latin typeface="Segoe UI Semibold (Headings)"/>
              </a:rPr>
              <a:t>Types of cloud models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Tree>
    <p:extLst>
      <p:ext uri="{BB962C8B-B14F-4D97-AF65-F5344CB8AC3E}">
        <p14:creationId xmlns:p14="http://schemas.microsoft.com/office/powerpoint/2010/main" val="315066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latin typeface="Segoe UI Semibold (Headings)"/>
                <a:cs typeface="Segoe UI Semilight" panose="020B0402040204020203" pitchFamily="34" charset="0"/>
              </a:rPr>
              <a:t>Public cloud</a:t>
            </a:r>
            <a:endParaRPr lang="en-US" dirty="0">
              <a:solidFill>
                <a:schemeClr val="tx1"/>
              </a:solidFill>
            </a:endParaRPr>
          </a:p>
        </p:txBody>
      </p:sp>
      <p:sp>
        <p:nvSpPr>
          <p:cNvPr id="6" name="Text Placeholder 5"/>
          <p:cNvSpPr>
            <a:spLocks noGrp="1"/>
          </p:cNvSpPr>
          <p:nvPr>
            <p:ph type="body" sz="quarter" idx="10"/>
          </p:nvPr>
        </p:nvSpPr>
        <p:spPr>
          <a:xfrm>
            <a:off x="8076190" y="1350504"/>
            <a:ext cx="4141795" cy="4130972"/>
          </a:xfrm>
        </p:spPr>
        <p:txBody>
          <a:bodyPr/>
          <a:lstStyle/>
          <a:p>
            <a:r>
              <a:rPr lang="en-US" dirty="0">
                <a:solidFill>
                  <a:schemeClr val="tx1"/>
                </a:solidFill>
              </a:rPr>
              <a:t>Owned by cloud services or </a:t>
            </a:r>
            <a:r>
              <a:rPr lang="en-US" i="1" dirty="0">
                <a:solidFill>
                  <a:schemeClr val="tx1"/>
                </a:solidFill>
              </a:rPr>
              <a:t>hosting</a:t>
            </a:r>
            <a:r>
              <a:rPr lang="en-US" dirty="0">
                <a:solidFill>
                  <a:schemeClr val="tx1"/>
                </a:solidFill>
              </a:rPr>
              <a:t> provider.</a:t>
            </a:r>
          </a:p>
          <a:p>
            <a:r>
              <a:rPr lang="en-US" dirty="0">
                <a:solidFill>
                  <a:schemeClr val="tx1"/>
                </a:solidFill>
              </a:rPr>
              <a:t>Provides resources and services to multiple organizations and users.</a:t>
            </a:r>
          </a:p>
          <a:p>
            <a:r>
              <a:rPr lang="en-US" dirty="0">
                <a:solidFill>
                  <a:schemeClr val="tx1"/>
                </a:solidFill>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600855" y="1454860"/>
            <a:ext cx="7198819" cy="4189160"/>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cloud</a:t>
            </a:r>
          </a:p>
        </p:txBody>
      </p:sp>
      <p:sp>
        <p:nvSpPr>
          <p:cNvPr id="6" name="Text Placeholder 5"/>
          <p:cNvSpPr>
            <a:spLocks noGrp="1"/>
          </p:cNvSpPr>
          <p:nvPr>
            <p:ph type="body" sz="quarter" idx="10"/>
          </p:nvPr>
        </p:nvSpPr>
        <p:spPr>
          <a:xfrm>
            <a:off x="596711" y="1464073"/>
            <a:ext cx="6818367" cy="3779399"/>
          </a:xfrm>
        </p:spPr>
        <p:txBody>
          <a:bodyPr/>
          <a:lstStyle/>
          <a:p>
            <a:r>
              <a:rPr lang="en-US" dirty="0"/>
              <a:t>Owned and operated by the organization that uses cloud resources. </a:t>
            </a:r>
          </a:p>
          <a:p>
            <a:r>
              <a:rPr lang="en-US" dirty="0"/>
              <a:t>Organizations create a cloud environment in their data center.</a:t>
            </a:r>
          </a:p>
          <a:p>
            <a:r>
              <a:rPr lang="en-US" dirty="0"/>
              <a:t>Self-service access to compute resources provided to users within the organization. </a:t>
            </a:r>
          </a:p>
          <a:p>
            <a:r>
              <a:rPr lang="en-US" dirty="0"/>
              <a:t>Organizations responsible for operating the services they provide.</a:t>
            </a:r>
          </a:p>
        </p:txBody>
      </p:sp>
      <p:pic>
        <p:nvPicPr>
          <p:cNvPr id="4" name="Picture 3">
            <a:extLst>
              <a:ext uri="{FF2B5EF4-FFF2-40B4-BE49-F238E27FC236}">
                <a16:creationId xmlns:a16="http://schemas.microsoft.com/office/drawing/2014/main" id="{407021BB-6482-4966-80A5-EE898A7B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827" y="368265"/>
            <a:ext cx="3666825" cy="6228487"/>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sp>
        <p:nvSpPr>
          <p:cNvPr id="6" name="Text Placeholder 5"/>
          <p:cNvSpPr>
            <a:spLocks noGrp="1"/>
          </p:cNvSpPr>
          <p:nvPr>
            <p:ph type="body" sz="quarter" idx="10"/>
          </p:nvPr>
        </p:nvSpPr>
        <p:spPr>
          <a:xfrm>
            <a:off x="1109125" y="5411444"/>
            <a:ext cx="10218225" cy="896457"/>
          </a:xfrm>
        </p:spPr>
        <p:txBody>
          <a:bodyPr/>
          <a:lstStyle/>
          <a:p>
            <a:pPr marL="0" indent="0">
              <a:buNone/>
            </a:pPr>
            <a:r>
              <a:rPr lang="en-US" dirty="0"/>
              <a:t>Combines </a:t>
            </a:r>
            <a:r>
              <a:rPr lang="en-US" i="1" dirty="0"/>
              <a:t>Public</a:t>
            </a:r>
            <a:r>
              <a:rPr lang="en-US" dirty="0"/>
              <a:t> and </a:t>
            </a:r>
            <a:r>
              <a:rPr lang="en-US" i="1" dirty="0"/>
              <a:t>Private</a:t>
            </a:r>
            <a:r>
              <a:rPr lang="en-US" dirty="0"/>
              <a:t> clouds to allow applications to run in the most appropriate location.</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824" y="1189664"/>
            <a:ext cx="7666871" cy="4063442"/>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7749" y="325487"/>
            <a:ext cx="11237870" cy="565027"/>
          </a:xfrm>
        </p:spPr>
        <p:txBody>
          <a:bodyPr/>
          <a:lstStyle/>
          <a:p>
            <a:r>
              <a:rPr lang="en-US" dirty="0"/>
              <a:t>Cloud model comparison</a:t>
            </a:r>
          </a:p>
        </p:txBody>
      </p:sp>
      <p:sp>
        <p:nvSpPr>
          <p:cNvPr id="6" name="Text Placeholder 5"/>
          <p:cNvSpPr>
            <a:spLocks noGrp="1"/>
          </p:cNvSpPr>
          <p:nvPr>
            <p:ph type="body" sz="quarter" idx="10"/>
          </p:nvPr>
        </p:nvSpPr>
        <p:spPr>
          <a:xfrm>
            <a:off x="597749" y="1031328"/>
            <a:ext cx="11237870" cy="5750256"/>
          </a:xfrm>
        </p:spPr>
        <p:txBody>
          <a:bodyPr/>
          <a:lstStyle/>
          <a:p>
            <a:pPr marL="0" indent="0">
              <a:buNone/>
            </a:pPr>
            <a:r>
              <a:rPr lang="en-US" b="1" dirty="0"/>
              <a:t>Public cloud:</a:t>
            </a:r>
          </a:p>
          <a:p>
            <a:r>
              <a:rPr lang="en-IE" sz="2040" dirty="0"/>
              <a:t>No </a:t>
            </a:r>
            <a:r>
              <a:rPr lang="en-IE" sz="2040" dirty="0" err="1"/>
              <a:t>CapEx</a:t>
            </a:r>
            <a:r>
              <a:rPr lang="en-IE" sz="2040" dirty="0"/>
              <a:t>. You don’t have to buy a new server to scale up.</a:t>
            </a:r>
          </a:p>
          <a:p>
            <a:r>
              <a:rPr lang="en-IE" sz="2040" dirty="0"/>
              <a:t>Agility. Applications can be made accessible quickly, and deprovisioned whenever needed.</a:t>
            </a:r>
          </a:p>
          <a:p>
            <a:r>
              <a:rPr lang="en-IE" sz="2040" dirty="0"/>
              <a:t>Consumption-based model. Organizations pay only for what they use and operate under an </a:t>
            </a:r>
            <a:r>
              <a:rPr lang="en-IE" sz="2040" dirty="0" err="1"/>
              <a:t>OpEx</a:t>
            </a:r>
            <a:r>
              <a:rPr lang="en-IE" sz="2040" dirty="0"/>
              <a:t> model.</a:t>
            </a:r>
          </a:p>
          <a:p>
            <a:pPr marL="0" indent="0">
              <a:buNone/>
            </a:pPr>
            <a:endParaRPr lang="en-IE" sz="1530" dirty="0"/>
          </a:p>
          <a:p>
            <a:pPr marL="0" indent="0">
              <a:buNone/>
            </a:pPr>
            <a:r>
              <a:rPr lang="en-US" b="1" dirty="0"/>
              <a:t>Private cloud:</a:t>
            </a:r>
          </a:p>
          <a:p>
            <a:r>
              <a:rPr lang="en-IE" sz="2040" dirty="0"/>
              <a:t>Control. Organizations have complete control over resources.</a:t>
            </a:r>
          </a:p>
          <a:p>
            <a:r>
              <a:rPr lang="en-IE" sz="2040" dirty="0"/>
              <a:t>Security. Organizations have complete control over security.</a:t>
            </a:r>
          </a:p>
          <a:p>
            <a:pPr marL="0" indent="0">
              <a:buNone/>
            </a:pPr>
            <a:endParaRPr lang="en-IE" sz="1530" dirty="0"/>
          </a:p>
          <a:p>
            <a:pPr marL="0" indent="0">
              <a:buNone/>
            </a:pPr>
            <a:r>
              <a:rPr lang="en-US" b="1" dirty="0"/>
              <a:t>Hybrid cloud:</a:t>
            </a:r>
          </a:p>
          <a:p>
            <a:r>
              <a:rPr lang="en-IE" sz="2040" dirty="0"/>
              <a:t>Flexibility. The most flexible scenario. With a hybrid cloud setup, an organization can determine whether to run their applications in a private cloud or in a public cloud.</a:t>
            </a:r>
            <a:endParaRPr lang="en-US" sz="2040" b="1" dirty="0"/>
          </a:p>
          <a:p>
            <a:r>
              <a:rPr lang="en-IE" sz="2040" dirty="0"/>
              <a:t>Compliance. Organizations maintain the ability to comply with strict security, compliance, or legal requirements as needed.</a:t>
            </a:r>
            <a:endParaRPr lang="en-US" sz="2040" dirty="0"/>
          </a:p>
        </p:txBody>
      </p:sp>
      <p:pic>
        <p:nvPicPr>
          <p:cNvPr id="8" name="Picture 35" descr="graphic of a cloud representing cloud computing">
            <a:extLst>
              <a:ext uri="{FF2B5EF4-FFF2-40B4-BE49-F238E27FC236}">
                <a16:creationId xmlns:a16="http://schemas.microsoft.com/office/drawing/2014/main" id="{E5C6ED1E-0C72-4F17-853D-39992C11D4DC}"/>
              </a:ext>
            </a:extLst>
          </p:cNvPr>
          <p:cNvPicPr/>
          <p:nvPr/>
        </p:nvPicPr>
        <p:blipFill>
          <a:blip r:embed="rId3"/>
          <a:stretch/>
        </p:blipFill>
        <p:spPr>
          <a:xfrm>
            <a:off x="9078685" y="3287292"/>
            <a:ext cx="928932" cy="504487"/>
          </a:xfrm>
          <a:prstGeom prst="rect">
            <a:avLst/>
          </a:prstGeom>
          <a:ln>
            <a:noFill/>
          </a:ln>
        </p:spPr>
      </p:pic>
      <p:grpSp>
        <p:nvGrpSpPr>
          <p:cNvPr id="9" name="Group 3" descr="graphic of a cloud representing cloud computing">
            <a:extLst>
              <a:ext uri="{FF2B5EF4-FFF2-40B4-BE49-F238E27FC236}">
                <a16:creationId xmlns:a16="http://schemas.microsoft.com/office/drawing/2014/main" id="{CA18B067-F856-4FDA-8AB1-E307991467A0}"/>
              </a:ext>
            </a:extLst>
          </p:cNvPr>
          <p:cNvGrpSpPr/>
          <p:nvPr/>
        </p:nvGrpSpPr>
        <p:grpSpPr>
          <a:xfrm>
            <a:off x="9211600" y="3328353"/>
            <a:ext cx="1787367" cy="1014482"/>
            <a:chOff x="9263160" y="2785320"/>
            <a:chExt cx="1752480" cy="994680"/>
          </a:xfrm>
        </p:grpSpPr>
        <p:sp>
          <p:nvSpPr>
            <p:cNvPr id="10" name="CustomShape 4">
              <a:extLst>
                <a:ext uri="{FF2B5EF4-FFF2-40B4-BE49-F238E27FC236}">
                  <a16:creationId xmlns:a16="http://schemas.microsoft.com/office/drawing/2014/main" id="{B6E5CE04-ED42-40C0-A7BB-D622FFE5F99C}"/>
                </a:ext>
              </a:extLst>
            </p:cNvPr>
            <p:cNvSpPr/>
            <p:nvPr/>
          </p:nvSpPr>
          <p:spPr>
            <a:xfrm>
              <a:off x="9263160" y="2791800"/>
              <a:ext cx="1752120" cy="988200"/>
            </a:xfrm>
            <a:prstGeom prst="rect">
              <a:avLst/>
            </a:prstGeom>
            <a:noFill/>
            <a:ln>
              <a:noFill/>
            </a:ln>
          </p:spPr>
          <p:style>
            <a:lnRef idx="0">
              <a:scrgbClr r="0" g="0" b="0"/>
            </a:lnRef>
            <a:fillRef idx="0">
              <a:scrgbClr r="0" g="0" b="0"/>
            </a:fillRef>
            <a:effectRef idx="0">
              <a:scrgbClr r="0" g="0" b="0"/>
            </a:effectRef>
            <a:fontRef idx="minor"/>
          </p:style>
        </p:sp>
        <p:sp>
          <p:nvSpPr>
            <p:cNvPr id="11" name="CustomShape 5">
              <a:extLst>
                <a:ext uri="{FF2B5EF4-FFF2-40B4-BE49-F238E27FC236}">
                  <a16:creationId xmlns:a16="http://schemas.microsoft.com/office/drawing/2014/main" id="{BE24ADAA-8543-4785-95D4-2096242F7B07}"/>
                </a:ext>
              </a:extLst>
            </p:cNvPr>
            <p:cNvSpPr/>
            <p:nvPr/>
          </p:nvSpPr>
          <p:spPr>
            <a:xfrm>
              <a:off x="9273240" y="2785320"/>
              <a:ext cx="1742400" cy="98820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p:spPr>
          <p:style>
            <a:lnRef idx="0">
              <a:scrgbClr r="0" g="0" b="0"/>
            </a:lnRef>
            <a:fillRef idx="0">
              <a:scrgbClr r="0" g="0" b="0"/>
            </a:fillRef>
            <a:effectRef idx="0">
              <a:scrgbClr r="0" g="0" b="0"/>
            </a:effectRef>
            <a:fontRef idx="minor"/>
          </p:style>
        </p:sp>
      </p:grpSp>
      <p:grpSp>
        <p:nvGrpSpPr>
          <p:cNvPr id="12" name="Group 6" descr="graphic of a cloud representing cloud computing">
            <a:extLst>
              <a:ext uri="{FF2B5EF4-FFF2-40B4-BE49-F238E27FC236}">
                <a16:creationId xmlns:a16="http://schemas.microsoft.com/office/drawing/2014/main" id="{CA5EB92C-7418-45E5-99DF-947DE2CE7ACB}"/>
              </a:ext>
            </a:extLst>
          </p:cNvPr>
          <p:cNvGrpSpPr/>
          <p:nvPr/>
        </p:nvGrpSpPr>
        <p:grpSpPr>
          <a:xfrm>
            <a:off x="9677167" y="3574661"/>
            <a:ext cx="1962506" cy="1113984"/>
            <a:chOff x="9719640" y="1440000"/>
            <a:chExt cx="1924200" cy="1092240"/>
          </a:xfrm>
        </p:grpSpPr>
        <p:sp>
          <p:nvSpPr>
            <p:cNvPr id="13" name="CustomShape 7">
              <a:extLst>
                <a:ext uri="{FF2B5EF4-FFF2-40B4-BE49-F238E27FC236}">
                  <a16:creationId xmlns:a16="http://schemas.microsoft.com/office/drawing/2014/main" id="{9E1CB731-5AE4-40C2-A0EA-CD42D35DD3C5}"/>
                </a:ext>
              </a:extLst>
            </p:cNvPr>
            <p:cNvSpPr/>
            <p:nvPr/>
          </p:nvSpPr>
          <p:spPr>
            <a:xfrm>
              <a:off x="9719640" y="1447200"/>
              <a:ext cx="1924200" cy="1085040"/>
            </a:xfrm>
            <a:prstGeom prst="rect">
              <a:avLst/>
            </a:prstGeom>
            <a:noFill/>
            <a:ln>
              <a:noFill/>
            </a:ln>
          </p:spPr>
          <p:style>
            <a:lnRef idx="0">
              <a:scrgbClr r="0" g="0" b="0"/>
            </a:lnRef>
            <a:fillRef idx="0">
              <a:scrgbClr r="0" g="0" b="0"/>
            </a:fillRef>
            <a:effectRef idx="0">
              <a:scrgbClr r="0" g="0" b="0"/>
            </a:effectRef>
            <a:fontRef idx="minor"/>
          </p:style>
        </p:sp>
        <p:sp>
          <p:nvSpPr>
            <p:cNvPr id="14" name="CustomShape 8">
              <a:extLst>
                <a:ext uri="{FF2B5EF4-FFF2-40B4-BE49-F238E27FC236}">
                  <a16:creationId xmlns:a16="http://schemas.microsoft.com/office/drawing/2014/main" id="{AE7DED93-FC40-4EDF-B2A9-C678E12B4F78}"/>
                </a:ext>
              </a:extLst>
            </p:cNvPr>
            <p:cNvSpPr/>
            <p:nvPr/>
          </p:nvSpPr>
          <p:spPr>
            <a:xfrm>
              <a:off x="9730080" y="1440000"/>
              <a:ext cx="1913400" cy="108504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360">
              <a:solidFill>
                <a:srgbClr val="737373"/>
              </a:solidFill>
              <a:round/>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CCCAD-D9D8-42F3-9D23-ED0110EE677A}"/>
              </a:ext>
            </a:extLst>
          </p:cNvPr>
          <p:cNvSpPr>
            <a:spLocks noGrp="1"/>
          </p:cNvSpPr>
          <p:nvPr>
            <p:ph type="title"/>
          </p:nvPr>
        </p:nvSpPr>
        <p:spPr/>
        <p:txBody>
          <a:bodyPr>
            <a:normAutofit/>
          </a:bodyPr>
          <a:lstStyle/>
          <a:p>
            <a:r>
              <a:rPr lang="en-US" sz="3060" dirty="0">
                <a:latin typeface="Segoe UI Semibold (Headings)"/>
              </a:rPr>
              <a:t>Types of cloud services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Tree>
    <p:extLst>
      <p:ext uri="{BB962C8B-B14F-4D97-AF65-F5344CB8AC3E}">
        <p14:creationId xmlns:p14="http://schemas.microsoft.com/office/powerpoint/2010/main" val="380888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29609" y="3214749"/>
            <a:ext cx="4717262" cy="565027"/>
          </a:xfrm>
        </p:spPr>
        <p:txBody>
          <a:bodyPr>
            <a:normAutofit fontScale="90000"/>
          </a:bodyPr>
          <a:lstStyle/>
          <a:p>
            <a:r>
              <a:rPr lang="en-US" dirty="0">
                <a:hlinkClick r:id="rId4"/>
              </a:rPr>
              <a:t>Video: </a:t>
            </a:r>
            <a:r>
              <a:rPr lang="en-US" dirty="0"/>
              <a:t>Cloud Services</a:t>
            </a:r>
          </a:p>
        </p:txBody>
      </p:sp>
      <p:pic>
        <p:nvPicPr>
          <p:cNvPr id="2" name="Onlinemedien 1" title="AZ900T01 M1L3 TypesofCloudServices 1080p">
            <a:hlinkClick r:id="" action="ppaction://media"/>
            <a:extLst>
              <a:ext uri="{FF2B5EF4-FFF2-40B4-BE49-F238E27FC236}">
                <a16:creationId xmlns:a16="http://schemas.microsoft.com/office/drawing/2014/main" id="{000CEF3D-F6E1-4BB1-BCA5-9613D5F510CF}"/>
              </a:ext>
            </a:extLst>
          </p:cNvPr>
          <p:cNvPicPr>
            <a:picLocks noRot="1" noChangeAspect="1"/>
          </p:cNvPicPr>
          <p:nvPr>
            <a:videoFile r:link="rId1"/>
          </p:nvPr>
        </p:nvPicPr>
        <p:blipFill>
          <a:blip r:embed="rId5"/>
          <a:stretch>
            <a:fillRect/>
          </a:stretch>
        </p:blipFill>
        <p:spPr>
          <a:xfrm>
            <a:off x="882" y="-1"/>
            <a:ext cx="12434711" cy="6994525"/>
          </a:xfrm>
          <a:prstGeom prst="rect">
            <a:avLst/>
          </a:prstGeom>
        </p:spPr>
      </p:pic>
    </p:spTree>
    <p:extLst>
      <p:ext uri="{BB962C8B-B14F-4D97-AF65-F5344CB8AC3E}">
        <p14:creationId xmlns:p14="http://schemas.microsoft.com/office/powerpoint/2010/main" val="7881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E685ADB1-71B5-415C-A87D-15970E07E37E}"/>
              </a:ext>
            </a:extLst>
          </p:cNvPr>
          <p:cNvSpPr/>
          <p:nvPr/>
        </p:nvSpPr>
        <p:spPr bwMode="auto">
          <a:xfrm>
            <a:off x="234866" y="264987"/>
            <a:ext cx="4275526" cy="646454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657158" y="656277"/>
            <a:ext cx="3430942" cy="1629113"/>
          </a:xfrm>
          <a:noFill/>
          <a:ln w="19050">
            <a:solidFill>
              <a:schemeClr val="bg1"/>
            </a:solidFill>
          </a:ln>
        </p:spPr>
        <p:txBody>
          <a:bodyPr vert="horz" wrap="square" lIns="93260" tIns="46630" rIns="93260" bIns="46630" rtlCol="0" anchor="ctr">
            <a:normAutofit/>
          </a:bodyPr>
          <a:lstStyle/>
          <a:p>
            <a:pPr algn="ctr"/>
            <a:r>
              <a:rPr lang="en-US" sz="2856" dirty="0">
                <a:solidFill>
                  <a:schemeClr val="bg1"/>
                </a:solidFill>
                <a:ea typeface="+mj-ea"/>
                <a:cs typeface="+mj-cs"/>
              </a:rPr>
              <a:t>IaaS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657159" y="2690560"/>
            <a:ext cx="3430942" cy="3483618"/>
          </a:xfrm>
        </p:spPr>
        <p:txBody>
          <a:bodyPr vert="horz" wrap="square" lIns="93260" tIns="46630" rIns="93260" bIns="46630" rtlCol="0">
            <a:normAutofit/>
          </a:bodyPr>
          <a:lstStyle/>
          <a:p>
            <a:pPr marL="0" indent="0">
              <a:buNone/>
            </a:pPr>
            <a:r>
              <a:rPr lang="en-US" sz="2040" dirty="0">
                <a:solidFill>
                  <a:schemeClr val="bg1"/>
                </a:solidFill>
              </a:rPr>
              <a:t>IaaS is the most basic category of cloud computing services. With IaaS, you rent IT infrastructure servers, and virtual machines (VMs), storage, networks, and operating systems from a cloud provider on a pay-as-you-go basis. It's an instant computing infrastructure, provisioned and managed over the internet.</a:t>
            </a:r>
          </a:p>
        </p:txBody>
      </p:sp>
      <p:pic>
        <p:nvPicPr>
          <p:cNvPr id="8" name="Picture 7" descr="IaaS is encompassing the following three icons: Servers and storage, Networking firewalls and security, and Datacenter physical plant and building.">
            <a:extLst>
              <a:ext uri="{FF2B5EF4-FFF2-40B4-BE49-F238E27FC236}">
                <a16:creationId xmlns:a16="http://schemas.microsoft.com/office/drawing/2014/main" id="{052FE75B-D023-445E-80F4-A24E03F8E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255" y="1815702"/>
            <a:ext cx="6643060" cy="3779916"/>
          </a:xfrm>
          <a:prstGeom prst="rect">
            <a:avLst/>
          </a:prstGeom>
        </p:spPr>
      </p:pic>
    </p:spTree>
    <p:extLst>
      <p:ext uri="{BB962C8B-B14F-4D97-AF65-F5344CB8AC3E}">
        <p14:creationId xmlns:p14="http://schemas.microsoft.com/office/powerpoint/2010/main" val="11079642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B847280-D37E-44D5-B4F2-CBD483EAA72C}"/>
              </a:ext>
            </a:extLst>
          </p:cNvPr>
          <p:cNvSpPr/>
          <p:nvPr/>
        </p:nvSpPr>
        <p:spPr bwMode="auto">
          <a:xfrm>
            <a:off x="7913300" y="264987"/>
            <a:ext cx="4275526" cy="646454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8335592" y="656277"/>
            <a:ext cx="3430942" cy="1629113"/>
          </a:xfrm>
          <a:noFill/>
          <a:ln w="19050">
            <a:solidFill>
              <a:schemeClr val="bg1"/>
            </a:solidFill>
          </a:ln>
        </p:spPr>
        <p:txBody>
          <a:bodyPr vert="horz" wrap="square" lIns="93260" tIns="46630" rIns="93260" bIns="46630" rtlCol="0" anchor="ctr">
            <a:normAutofit/>
          </a:bodyPr>
          <a:lstStyle/>
          <a:p>
            <a:pPr algn="ctr"/>
            <a:r>
              <a:rPr lang="en-US" sz="2856" dirty="0">
                <a:solidFill>
                  <a:schemeClr val="bg1"/>
                </a:solidFill>
                <a:ea typeface="+mj-ea"/>
                <a:cs typeface="+mj-cs"/>
              </a:rPr>
              <a:t>PaaS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8335593" y="2690560"/>
            <a:ext cx="3430942" cy="3483618"/>
          </a:xfrm>
        </p:spPr>
        <p:txBody>
          <a:bodyPr vert="horz" wrap="square" lIns="93260" tIns="46630" rIns="93260" bIns="46630" rtlCol="0">
            <a:normAutofit/>
          </a:bodyPr>
          <a:lstStyle/>
          <a:p>
            <a:pPr marL="0" indent="0">
              <a:buNone/>
            </a:pPr>
            <a:r>
              <a:rPr lang="en-US" sz="2040" dirty="0">
                <a:solidFill>
                  <a:schemeClr val="bg1"/>
                </a:solidFill>
              </a:rPr>
              <a:t>PaaS provides an environment for building, testing, and deploying software applications. The goal of PaaS is to help create an application as quickly as possible without having to focus on managing the underlying infrastructure.</a:t>
            </a:r>
          </a:p>
        </p:txBody>
      </p:sp>
      <p:pic>
        <p:nvPicPr>
          <p:cNvPr id="6" name="Picture 5"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23F88025-03F2-43B9-8CE8-0E6D8D3A4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04" y="2045182"/>
            <a:ext cx="7442874" cy="3224192"/>
          </a:xfrm>
          <a:prstGeom prst="rect">
            <a:avLst/>
          </a:prstGeom>
        </p:spPr>
      </p:pic>
    </p:spTree>
    <p:extLst>
      <p:ext uri="{BB962C8B-B14F-4D97-AF65-F5344CB8AC3E}">
        <p14:creationId xmlns:p14="http://schemas.microsoft.com/office/powerpoint/2010/main" val="15486230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12825BF-A3BC-446B-BE08-C0B69C2DDB1B}"/>
              </a:ext>
            </a:extLst>
          </p:cNvPr>
          <p:cNvSpPr/>
          <p:nvPr/>
        </p:nvSpPr>
        <p:spPr bwMode="auto">
          <a:xfrm>
            <a:off x="0" y="4572000"/>
            <a:ext cx="12436475" cy="235441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194397" y="5059215"/>
            <a:ext cx="3841249" cy="1351952"/>
          </a:xfrm>
        </p:spPr>
        <p:txBody>
          <a:bodyPr vert="horz" wrap="square" lIns="93260" tIns="46630" rIns="93260" bIns="46630" rtlCol="0" anchor="ctr">
            <a:normAutofit/>
          </a:bodyPr>
          <a:lstStyle/>
          <a:p>
            <a:pPr algn="ctr"/>
            <a:r>
              <a:rPr lang="en-US" sz="2448" dirty="0">
                <a:solidFill>
                  <a:schemeClr val="bg1"/>
                </a:solidFill>
                <a:ea typeface="+mj-ea"/>
                <a:cs typeface="+mj-cs"/>
              </a:rPr>
              <a:t>SaaS</a:t>
            </a:r>
          </a:p>
        </p:txBody>
      </p:sp>
      <p:pic>
        <p:nvPicPr>
          <p:cNvPr id="6" name="Picture 5"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3736F518-16D9-40E6-BB25-30605A32E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81" y="68115"/>
            <a:ext cx="11191240" cy="4392563"/>
          </a:xfrm>
          <a:prstGeom prst="rect">
            <a:avLst/>
          </a:prstGeom>
        </p:spPr>
      </p:pic>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4976789" y="4920287"/>
            <a:ext cx="6805981" cy="1490880"/>
          </a:xfrm>
        </p:spPr>
        <p:txBody>
          <a:bodyPr vert="horz" wrap="square" lIns="93260" tIns="46630" rIns="93260" bIns="46630" rtlCol="0" anchor="ctr">
            <a:normAutofit/>
          </a:bodyPr>
          <a:lstStyle/>
          <a:p>
            <a:pPr marL="0" indent="0">
              <a:buNone/>
            </a:pPr>
            <a:r>
              <a:rPr lang="en-US" sz="1836" dirty="0">
                <a:solidFill>
                  <a:schemeClr val="bg1"/>
                </a:solidFill>
              </a:rPr>
              <a:t>SaaS is software that is centrally hosted and managed for the end customer. It allows users to connect to and use cloud-based apps over the internet. Common examples are email, calendars, and office tools such as Microsoft Office 365.</a:t>
            </a:r>
          </a:p>
        </p:txBody>
      </p:sp>
      <p:cxnSp>
        <p:nvCxnSpPr>
          <p:cNvPr id="7" name="Gerader Verbinder 6">
            <a:extLst>
              <a:ext uri="{FF2B5EF4-FFF2-40B4-BE49-F238E27FC236}">
                <a16:creationId xmlns:a16="http://schemas.microsoft.com/office/drawing/2014/main" id="{A49A8BA6-5400-4966-AB00-0DFE5072265B}"/>
              </a:ext>
            </a:extLst>
          </p:cNvPr>
          <p:cNvCxnSpPr>
            <a:cxnSpLocks/>
          </p:cNvCxnSpPr>
          <p:nvPr/>
        </p:nvCxnSpPr>
        <p:spPr>
          <a:xfrm flipV="1">
            <a:off x="4230042" y="4855029"/>
            <a:ext cx="0" cy="1823884"/>
          </a:xfrm>
          <a:prstGeom prst="line">
            <a:avLst/>
          </a:prstGeom>
          <a:ln w="2857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5847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E3AC40CB-2BF1-4C72-B6CF-6EC68EF150D6}"/>
              </a:ext>
            </a:extLst>
          </p:cNvPr>
          <p:cNvSpPr>
            <a:spLocks noGrp="1"/>
          </p:cNvSpPr>
          <p:nvPr>
            <p:ph type="title"/>
          </p:nvPr>
        </p:nvSpPr>
        <p:spPr/>
        <p:txBody>
          <a:bodyPr/>
          <a:lstStyle/>
          <a:p>
            <a:r>
              <a:rPr lang="en-US" dirty="0"/>
              <a:t>Cloud concepts</a:t>
            </a:r>
          </a:p>
        </p:txBody>
      </p:sp>
      <p:pic>
        <p:nvPicPr>
          <p:cNvPr id="12" name="Picture Placeholder 11">
            <a:extLst>
              <a:ext uri="{FF2B5EF4-FFF2-40B4-BE49-F238E27FC236}">
                <a16:creationId xmlns:a16="http://schemas.microsoft.com/office/drawing/2014/main" id="{2C154A6C-EF34-422D-98F4-6DDFF8E2A7F7}"/>
              </a:ext>
              <a:ext uri="{C183D7F6-B498-43B3-948B-1728B52AA6E4}">
                <adec:decorative xmlns:adec="http://schemas.microsoft.com/office/drawing/2017/decorative" val="1"/>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l="1053" r="-8" b="-422"/>
          <a:stretch/>
        </p:blipFill>
        <p:spPr>
          <a:xfrm>
            <a:off x="4776788" y="0"/>
            <a:ext cx="7659687" cy="7037388"/>
          </a:xfrm>
        </p:spPr>
      </p:pic>
    </p:spTree>
    <p:extLst>
      <p:ext uri="{BB962C8B-B14F-4D97-AF65-F5344CB8AC3E}">
        <p14:creationId xmlns:p14="http://schemas.microsoft.com/office/powerpoint/2010/main" val="10206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p:txBody>
          <a:bodyPr/>
          <a:lstStyle/>
          <a:p>
            <a:r>
              <a:rPr lang="en-US" dirty="0"/>
              <a:t>Cloud service comparison</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274702" y="1367630"/>
            <a:ext cx="11888787" cy="4880770"/>
          </a:xfrm>
        </p:spPr>
        <p:txBody>
          <a:bodyPr>
            <a:normAutofit fontScale="77500" lnSpcReduction="20000"/>
          </a:bodyPr>
          <a:lstStyle/>
          <a:p>
            <a:pPr marL="0" indent="0">
              <a:lnSpc>
                <a:spcPct val="160000"/>
              </a:lnSpc>
              <a:spcBef>
                <a:spcPts val="0"/>
              </a:spcBef>
              <a:buNone/>
            </a:pPr>
            <a:r>
              <a:rPr lang="en-US" b="1" dirty="0"/>
              <a:t>IaaS: </a:t>
            </a:r>
            <a:r>
              <a:rPr lang="en-IE" sz="2448" dirty="0"/>
              <a:t>Flexibility. IaaS is the most flexible cloud service as you have control to configure and manage the hardware running your application.</a:t>
            </a:r>
          </a:p>
          <a:p>
            <a:pPr marL="0" indent="0">
              <a:lnSpc>
                <a:spcPct val="160000"/>
              </a:lnSpc>
              <a:spcBef>
                <a:spcPts val="0"/>
              </a:spcBef>
              <a:buNone/>
            </a:pPr>
            <a:endParaRPr lang="en-IE" sz="2448" dirty="0"/>
          </a:p>
          <a:p>
            <a:pPr marL="0" indent="0">
              <a:lnSpc>
                <a:spcPct val="160000"/>
              </a:lnSpc>
              <a:spcBef>
                <a:spcPts val="0"/>
              </a:spcBef>
              <a:buNone/>
            </a:pPr>
            <a:r>
              <a:rPr lang="en-US" b="1" dirty="0"/>
              <a:t>PaaS: </a:t>
            </a:r>
            <a:r>
              <a:rPr lang="en-IE" sz="2448" dirty="0"/>
              <a:t>Productivity. Users can focus on application development only, as all platform management is handled by the cloud provider. Working with distributed teams as services is easier, as the platform is accessed over the internet and can be made globally available more easily.</a:t>
            </a:r>
          </a:p>
          <a:p>
            <a:pPr marL="0" indent="0">
              <a:lnSpc>
                <a:spcPct val="160000"/>
              </a:lnSpc>
              <a:spcBef>
                <a:spcPts val="0"/>
              </a:spcBef>
              <a:buNone/>
            </a:pPr>
            <a:endParaRPr lang="en-US" b="1" dirty="0"/>
          </a:p>
          <a:p>
            <a:pPr marL="0" indent="0">
              <a:lnSpc>
                <a:spcPct val="160000"/>
              </a:lnSpc>
              <a:spcBef>
                <a:spcPts val="0"/>
              </a:spcBef>
              <a:buNone/>
            </a:pPr>
            <a:r>
              <a:rPr lang="en-US" b="1" dirty="0"/>
              <a:t>SaaS: </a:t>
            </a:r>
            <a:r>
              <a:rPr lang="en-IE" sz="2448" dirty="0"/>
              <a:t>Pay-as-you-go pricing model. Users pay for the software they use on a subscription model, typically monthly or yearly, regardless of how much they use the software.</a:t>
            </a:r>
            <a:endParaRPr lang="en-US" sz="2448" dirty="0"/>
          </a:p>
        </p:txBody>
      </p:sp>
    </p:spTree>
    <p:extLst>
      <p:ext uri="{BB962C8B-B14F-4D97-AF65-F5344CB8AC3E}">
        <p14:creationId xmlns:p14="http://schemas.microsoft.com/office/powerpoint/2010/main" val="21024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Begriffsklärung.</a:t>
            </a:r>
          </a:p>
        </p:txBody>
      </p:sp>
      <p:sp>
        <p:nvSpPr>
          <p:cNvPr id="8" name="Rechteck 7"/>
          <p:cNvSpPr/>
          <p:nvPr/>
        </p:nvSpPr>
        <p:spPr bwMode="gray">
          <a:xfrm>
            <a:off x="677097" y="1748461"/>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9" name="Rechteck 8"/>
          <p:cNvSpPr/>
          <p:nvPr/>
        </p:nvSpPr>
        <p:spPr bwMode="gray">
          <a:xfrm>
            <a:off x="677097" y="2118033"/>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10" name="Rechteck 9"/>
          <p:cNvSpPr/>
          <p:nvPr/>
        </p:nvSpPr>
        <p:spPr bwMode="gray">
          <a:xfrm>
            <a:off x="677097" y="2487607"/>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11" name="Rechteck 10"/>
          <p:cNvSpPr/>
          <p:nvPr/>
        </p:nvSpPr>
        <p:spPr bwMode="gray">
          <a:xfrm>
            <a:off x="677097" y="2857180"/>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12" name="Rechteck 11"/>
          <p:cNvSpPr/>
          <p:nvPr/>
        </p:nvSpPr>
        <p:spPr bwMode="gray">
          <a:xfrm>
            <a:off x="677097" y="3226752"/>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13" name="Rechteck 12"/>
          <p:cNvSpPr/>
          <p:nvPr/>
        </p:nvSpPr>
        <p:spPr bwMode="gray">
          <a:xfrm>
            <a:off x="677097"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Internet/Netzwerk</a:t>
            </a:r>
          </a:p>
        </p:txBody>
      </p:sp>
      <p:sp>
        <p:nvSpPr>
          <p:cNvPr id="14" name="Pfeil nach rechts 13"/>
          <p:cNvSpPr/>
          <p:nvPr/>
        </p:nvSpPr>
        <p:spPr bwMode="gray">
          <a:xfrm>
            <a:off x="383408" y="3661599"/>
            <a:ext cx="11050067" cy="220243"/>
          </a:xfrm>
          <a:prstGeom prst="rightArrow">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endParaRPr lang="de-DE" sz="1632" dirty="0" err="1">
              <a:solidFill>
                <a:schemeClr val="tx1"/>
              </a:solidFill>
            </a:endParaRPr>
          </a:p>
        </p:txBody>
      </p:sp>
      <p:sp>
        <p:nvSpPr>
          <p:cNvPr id="15" name="Textfeld 14"/>
          <p:cNvSpPr txBox="1"/>
          <p:nvPr/>
        </p:nvSpPr>
        <p:spPr bwMode="gray">
          <a:xfrm>
            <a:off x="1285023" y="3846982"/>
            <a:ext cx="932361" cy="293681"/>
          </a:xfrm>
          <a:prstGeom prst="rect">
            <a:avLst/>
          </a:prstGeom>
          <a:noFill/>
        </p:spPr>
        <p:txBody>
          <a:bodyPr wrap="none" lIns="0" tIns="0" rIns="0" bIns="0" rtlCol="0">
            <a:noAutofit/>
          </a:bodyPr>
          <a:lstStyle/>
          <a:p>
            <a:r>
              <a:rPr lang="de-DE" sz="1122" dirty="0" err="1">
                <a:solidFill>
                  <a:srgbClr val="4C4C4C"/>
                </a:solidFill>
              </a:rPr>
              <a:t>Inhouse</a:t>
            </a:r>
            <a:endParaRPr lang="de-DE" sz="1122" dirty="0">
              <a:solidFill>
                <a:srgbClr val="4C4C4C"/>
              </a:solidFill>
            </a:endParaRPr>
          </a:p>
        </p:txBody>
      </p:sp>
      <p:sp>
        <p:nvSpPr>
          <p:cNvPr id="16" name="Textfeld 15"/>
          <p:cNvSpPr txBox="1"/>
          <p:nvPr/>
        </p:nvSpPr>
        <p:spPr bwMode="gray">
          <a:xfrm>
            <a:off x="5794898" y="3846982"/>
            <a:ext cx="932361" cy="293681"/>
          </a:xfrm>
          <a:prstGeom prst="rect">
            <a:avLst/>
          </a:prstGeom>
          <a:noFill/>
        </p:spPr>
        <p:txBody>
          <a:bodyPr wrap="none" lIns="0" tIns="0" rIns="0" bIns="0" rtlCol="0">
            <a:noAutofit/>
          </a:bodyPr>
          <a:lstStyle/>
          <a:p>
            <a:r>
              <a:rPr lang="de-DE" sz="1122" dirty="0" err="1">
                <a:solidFill>
                  <a:srgbClr val="4C4C4C"/>
                </a:solidFill>
              </a:rPr>
              <a:t>IaaS</a:t>
            </a:r>
            <a:endParaRPr lang="de-DE" sz="1122" dirty="0">
              <a:solidFill>
                <a:srgbClr val="4C4C4C"/>
              </a:solidFill>
            </a:endParaRPr>
          </a:p>
        </p:txBody>
      </p:sp>
      <p:sp>
        <p:nvSpPr>
          <p:cNvPr id="17" name="Textfeld 16"/>
          <p:cNvSpPr txBox="1"/>
          <p:nvPr/>
        </p:nvSpPr>
        <p:spPr bwMode="gray">
          <a:xfrm>
            <a:off x="3456404" y="3846982"/>
            <a:ext cx="932361" cy="293681"/>
          </a:xfrm>
          <a:prstGeom prst="rect">
            <a:avLst/>
          </a:prstGeom>
          <a:noFill/>
        </p:spPr>
        <p:txBody>
          <a:bodyPr wrap="none" lIns="0" tIns="0" rIns="0" bIns="0" rtlCol="0">
            <a:noAutofit/>
          </a:bodyPr>
          <a:lstStyle/>
          <a:p>
            <a:r>
              <a:rPr lang="de-DE" sz="1122" dirty="0">
                <a:solidFill>
                  <a:srgbClr val="4C4C4C"/>
                </a:solidFill>
              </a:rPr>
              <a:t>Hosting</a:t>
            </a:r>
          </a:p>
        </p:txBody>
      </p:sp>
      <p:sp>
        <p:nvSpPr>
          <p:cNvPr id="18" name="Textfeld 17"/>
          <p:cNvSpPr txBox="1"/>
          <p:nvPr/>
        </p:nvSpPr>
        <p:spPr bwMode="gray">
          <a:xfrm>
            <a:off x="7957191" y="3846982"/>
            <a:ext cx="932361" cy="293681"/>
          </a:xfrm>
          <a:prstGeom prst="rect">
            <a:avLst/>
          </a:prstGeom>
          <a:noFill/>
        </p:spPr>
        <p:txBody>
          <a:bodyPr wrap="none" lIns="0" tIns="0" rIns="0" bIns="0" rtlCol="0">
            <a:noAutofit/>
          </a:bodyPr>
          <a:lstStyle/>
          <a:p>
            <a:r>
              <a:rPr lang="de-DE" sz="1122" dirty="0" err="1">
                <a:solidFill>
                  <a:srgbClr val="4C4C4C"/>
                </a:solidFill>
              </a:rPr>
              <a:t>PaaS</a:t>
            </a:r>
            <a:endParaRPr lang="de-DE" sz="1122" dirty="0">
              <a:solidFill>
                <a:srgbClr val="4C4C4C"/>
              </a:solidFill>
            </a:endParaRPr>
          </a:p>
        </p:txBody>
      </p:sp>
      <p:sp>
        <p:nvSpPr>
          <p:cNvPr id="19" name="Textfeld 18"/>
          <p:cNvSpPr txBox="1"/>
          <p:nvPr/>
        </p:nvSpPr>
        <p:spPr bwMode="gray">
          <a:xfrm>
            <a:off x="10222005" y="3846982"/>
            <a:ext cx="932361" cy="293681"/>
          </a:xfrm>
          <a:prstGeom prst="rect">
            <a:avLst/>
          </a:prstGeom>
          <a:noFill/>
        </p:spPr>
        <p:txBody>
          <a:bodyPr wrap="none" lIns="0" tIns="0" rIns="0" bIns="0" rtlCol="0">
            <a:noAutofit/>
          </a:bodyPr>
          <a:lstStyle/>
          <a:p>
            <a:r>
              <a:rPr lang="de-DE" sz="1122" dirty="0">
                <a:solidFill>
                  <a:srgbClr val="4C4C4C"/>
                </a:solidFill>
              </a:rPr>
              <a:t>SaaS</a:t>
            </a:r>
          </a:p>
        </p:txBody>
      </p:sp>
      <p:sp>
        <p:nvSpPr>
          <p:cNvPr id="20" name="Rechteck 19"/>
          <p:cNvSpPr/>
          <p:nvPr/>
        </p:nvSpPr>
        <p:spPr bwMode="gray">
          <a:xfrm>
            <a:off x="2822766" y="2487607"/>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21" name="Rechteck 20"/>
          <p:cNvSpPr/>
          <p:nvPr/>
        </p:nvSpPr>
        <p:spPr bwMode="gray">
          <a:xfrm>
            <a:off x="2822766" y="2857180"/>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22" name="Rechteck 21"/>
          <p:cNvSpPr/>
          <p:nvPr/>
        </p:nvSpPr>
        <p:spPr bwMode="gray">
          <a:xfrm>
            <a:off x="2822766" y="3232784"/>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23" name="Rechteck 22"/>
          <p:cNvSpPr/>
          <p:nvPr/>
        </p:nvSpPr>
        <p:spPr bwMode="gray">
          <a:xfrm>
            <a:off x="2822766"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RZ/Server</a:t>
            </a:r>
          </a:p>
        </p:txBody>
      </p:sp>
      <p:sp>
        <p:nvSpPr>
          <p:cNvPr id="24" name="Rechteck 23"/>
          <p:cNvSpPr/>
          <p:nvPr/>
        </p:nvSpPr>
        <p:spPr bwMode="gray">
          <a:xfrm>
            <a:off x="2822766" y="4566563"/>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RZ/Speicher</a:t>
            </a:r>
          </a:p>
        </p:txBody>
      </p:sp>
      <p:sp>
        <p:nvSpPr>
          <p:cNvPr id="25" name="Rechteck 24"/>
          <p:cNvSpPr/>
          <p:nvPr/>
        </p:nvSpPr>
        <p:spPr bwMode="gray">
          <a:xfrm>
            <a:off x="2822766" y="4957916"/>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Internet/Netzwerk</a:t>
            </a:r>
          </a:p>
        </p:txBody>
      </p:sp>
      <p:sp>
        <p:nvSpPr>
          <p:cNvPr id="26" name="Rechteck 25"/>
          <p:cNvSpPr/>
          <p:nvPr/>
        </p:nvSpPr>
        <p:spPr bwMode="gray">
          <a:xfrm>
            <a:off x="5071987" y="2857180"/>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27" name="Rechteck 26"/>
          <p:cNvSpPr/>
          <p:nvPr/>
        </p:nvSpPr>
        <p:spPr bwMode="gray">
          <a:xfrm>
            <a:off x="5071987" y="3235604"/>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28" name="Rechteck 27"/>
          <p:cNvSpPr/>
          <p:nvPr/>
        </p:nvSpPr>
        <p:spPr bwMode="gray">
          <a:xfrm>
            <a:off x="5071987"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Virtualisierung</a:t>
            </a:r>
          </a:p>
        </p:txBody>
      </p:sp>
      <p:sp>
        <p:nvSpPr>
          <p:cNvPr id="29" name="Rechteck 28"/>
          <p:cNvSpPr/>
          <p:nvPr/>
        </p:nvSpPr>
        <p:spPr bwMode="gray">
          <a:xfrm>
            <a:off x="5071987" y="456656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30" name="Rechteck 29"/>
          <p:cNvSpPr/>
          <p:nvPr/>
        </p:nvSpPr>
        <p:spPr bwMode="gray">
          <a:xfrm>
            <a:off x="5071987" y="4957916"/>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31" name="Rechteck 30"/>
          <p:cNvSpPr/>
          <p:nvPr/>
        </p:nvSpPr>
        <p:spPr bwMode="gray">
          <a:xfrm>
            <a:off x="5082439" y="5351431"/>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Internet/Netzwerk</a:t>
            </a:r>
          </a:p>
        </p:txBody>
      </p:sp>
      <p:sp>
        <p:nvSpPr>
          <p:cNvPr id="32" name="Rechteck 31"/>
          <p:cNvSpPr/>
          <p:nvPr/>
        </p:nvSpPr>
        <p:spPr bwMode="gray">
          <a:xfrm>
            <a:off x="7274658" y="3255062"/>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33" name="Rechteck 32"/>
          <p:cNvSpPr/>
          <p:nvPr/>
        </p:nvSpPr>
        <p:spPr bwMode="gray">
          <a:xfrm>
            <a:off x="7274658"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Anwendung/DB</a:t>
            </a:r>
          </a:p>
        </p:txBody>
      </p:sp>
      <p:sp>
        <p:nvSpPr>
          <p:cNvPr id="34" name="Rechteck 33"/>
          <p:cNvSpPr/>
          <p:nvPr/>
        </p:nvSpPr>
        <p:spPr bwMode="gray">
          <a:xfrm>
            <a:off x="7274658" y="456656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35" name="Rechteck 34"/>
          <p:cNvSpPr/>
          <p:nvPr/>
        </p:nvSpPr>
        <p:spPr bwMode="gray">
          <a:xfrm>
            <a:off x="7274658" y="4957916"/>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36" name="Rechteck 35"/>
          <p:cNvSpPr/>
          <p:nvPr/>
        </p:nvSpPr>
        <p:spPr bwMode="gray">
          <a:xfrm>
            <a:off x="7274658" y="5351431"/>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37" name="Rechteck 36"/>
          <p:cNvSpPr/>
          <p:nvPr/>
        </p:nvSpPr>
        <p:spPr bwMode="gray">
          <a:xfrm>
            <a:off x="7274658" y="574251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Internet/Netzwerk</a:t>
            </a:r>
          </a:p>
        </p:txBody>
      </p:sp>
      <p:sp>
        <p:nvSpPr>
          <p:cNvPr id="38" name="Rechteck 37"/>
          <p:cNvSpPr/>
          <p:nvPr/>
        </p:nvSpPr>
        <p:spPr bwMode="gray">
          <a:xfrm>
            <a:off x="9587082" y="4171399"/>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Daten/Prozesse</a:t>
            </a:r>
          </a:p>
        </p:txBody>
      </p:sp>
      <p:sp>
        <p:nvSpPr>
          <p:cNvPr id="39" name="Rechteck 38"/>
          <p:cNvSpPr/>
          <p:nvPr/>
        </p:nvSpPr>
        <p:spPr bwMode="gray">
          <a:xfrm>
            <a:off x="9587463" y="456656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40" name="Rechteck 39"/>
          <p:cNvSpPr/>
          <p:nvPr/>
        </p:nvSpPr>
        <p:spPr bwMode="gray">
          <a:xfrm>
            <a:off x="9587463" y="4957645"/>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41" name="Rechteck 40"/>
          <p:cNvSpPr/>
          <p:nvPr/>
        </p:nvSpPr>
        <p:spPr bwMode="gray">
          <a:xfrm>
            <a:off x="9587463" y="5348998"/>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42" name="Rechteck 41"/>
          <p:cNvSpPr/>
          <p:nvPr/>
        </p:nvSpPr>
        <p:spPr bwMode="gray">
          <a:xfrm>
            <a:off x="9587463" y="574251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43" name="Rechteck 42"/>
          <p:cNvSpPr/>
          <p:nvPr/>
        </p:nvSpPr>
        <p:spPr bwMode="gray">
          <a:xfrm>
            <a:off x="9587463" y="6128765"/>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Internet/Netzwerk</a:t>
            </a:r>
          </a:p>
        </p:txBody>
      </p:sp>
      <p:sp>
        <p:nvSpPr>
          <p:cNvPr id="44" name="Pfeil nach rechts 61"/>
          <p:cNvSpPr/>
          <p:nvPr/>
        </p:nvSpPr>
        <p:spPr bwMode="gray">
          <a:xfrm rot="16200000">
            <a:off x="-1396258" y="3474116"/>
            <a:ext cx="3670711" cy="220243"/>
          </a:xfrm>
          <a:prstGeom prst="rightArrow">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endParaRPr lang="de-DE" sz="1632" dirty="0" err="1">
              <a:solidFill>
                <a:schemeClr val="tx1"/>
              </a:solidFill>
            </a:endParaRPr>
          </a:p>
        </p:txBody>
      </p:sp>
      <p:sp>
        <p:nvSpPr>
          <p:cNvPr id="45" name="Pfeil nach rechts 62"/>
          <p:cNvSpPr/>
          <p:nvPr/>
        </p:nvSpPr>
        <p:spPr bwMode="gray">
          <a:xfrm rot="5400000" flipV="1">
            <a:off x="-1396259" y="4281748"/>
            <a:ext cx="3670711" cy="220243"/>
          </a:xfrm>
          <a:prstGeom prst="rightArrow">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endParaRPr lang="de-DE" sz="1632" dirty="0" err="1">
              <a:solidFill>
                <a:schemeClr val="tx1"/>
              </a:solidFill>
            </a:endParaRPr>
          </a:p>
        </p:txBody>
      </p:sp>
      <p:sp>
        <p:nvSpPr>
          <p:cNvPr id="46" name="Textfeld 45"/>
          <p:cNvSpPr txBox="1"/>
          <p:nvPr/>
        </p:nvSpPr>
        <p:spPr bwMode="gray">
          <a:xfrm rot="16200000">
            <a:off x="-156192" y="2434912"/>
            <a:ext cx="932361" cy="293681"/>
          </a:xfrm>
          <a:prstGeom prst="rect">
            <a:avLst/>
          </a:prstGeom>
          <a:noFill/>
        </p:spPr>
        <p:txBody>
          <a:bodyPr wrap="none" lIns="0" tIns="0" rIns="0" bIns="0" rtlCol="0">
            <a:noAutofit/>
          </a:bodyPr>
          <a:lstStyle/>
          <a:p>
            <a:r>
              <a:rPr lang="de-DE" sz="1122" dirty="0" err="1">
                <a:solidFill>
                  <a:srgbClr val="4C4C4C"/>
                </a:solidFill>
              </a:rPr>
              <a:t>Inhouse</a:t>
            </a:r>
            <a:endParaRPr lang="de-DE" sz="1122" dirty="0">
              <a:solidFill>
                <a:srgbClr val="4C4C4C"/>
              </a:solidFill>
            </a:endParaRPr>
          </a:p>
        </p:txBody>
      </p:sp>
      <p:sp>
        <p:nvSpPr>
          <p:cNvPr id="47" name="Textfeld 46"/>
          <p:cNvSpPr txBox="1"/>
          <p:nvPr/>
        </p:nvSpPr>
        <p:spPr bwMode="gray">
          <a:xfrm rot="16200000">
            <a:off x="-190663" y="4900696"/>
            <a:ext cx="932361" cy="293681"/>
          </a:xfrm>
          <a:prstGeom prst="rect">
            <a:avLst/>
          </a:prstGeom>
          <a:noFill/>
        </p:spPr>
        <p:txBody>
          <a:bodyPr wrap="none" lIns="0" tIns="0" rIns="0" bIns="0" rtlCol="0">
            <a:noAutofit/>
          </a:bodyPr>
          <a:lstStyle/>
          <a:p>
            <a:r>
              <a:rPr lang="de-DE" sz="1122" dirty="0">
                <a:solidFill>
                  <a:srgbClr val="4C4C4C"/>
                </a:solidFill>
              </a:rPr>
              <a:t>Cloud/Outsourcing</a:t>
            </a:r>
          </a:p>
        </p:txBody>
      </p:sp>
      <p:sp>
        <p:nvSpPr>
          <p:cNvPr id="48" name="Textfeld 47"/>
          <p:cNvSpPr txBox="1"/>
          <p:nvPr/>
        </p:nvSpPr>
        <p:spPr bwMode="gray">
          <a:xfrm>
            <a:off x="677096" y="5742512"/>
            <a:ext cx="3524274" cy="367112"/>
          </a:xfrm>
          <a:prstGeom prst="rect">
            <a:avLst/>
          </a:prstGeom>
          <a:noFill/>
        </p:spPr>
        <p:txBody>
          <a:bodyPr wrap="square" lIns="0" tIns="0" rIns="0" bIns="0" rtlCol="0">
            <a:noAutofit/>
          </a:bodyPr>
          <a:lstStyle/>
          <a:p>
            <a:r>
              <a:rPr lang="de-DE" sz="1224" dirty="0"/>
              <a:t>Zunehmender Grad an Auslagerung</a:t>
            </a:r>
          </a:p>
        </p:txBody>
      </p:sp>
      <p:cxnSp>
        <p:nvCxnSpPr>
          <p:cNvPr id="49" name="Gerade Verbindung mit Pfeil 48"/>
          <p:cNvCxnSpPr/>
          <p:nvPr/>
        </p:nvCxnSpPr>
        <p:spPr bwMode="gray">
          <a:xfrm>
            <a:off x="668556" y="5933535"/>
            <a:ext cx="293689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Rechteck 49"/>
          <p:cNvSpPr/>
          <p:nvPr/>
        </p:nvSpPr>
        <p:spPr bwMode="gray">
          <a:xfrm>
            <a:off x="9487782" y="1489391"/>
            <a:ext cx="1981410"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Unternehmen kontrolliert</a:t>
            </a:r>
          </a:p>
        </p:txBody>
      </p:sp>
      <p:sp>
        <p:nvSpPr>
          <p:cNvPr id="51" name="Rechteck 50"/>
          <p:cNvSpPr/>
          <p:nvPr/>
        </p:nvSpPr>
        <p:spPr bwMode="gray">
          <a:xfrm>
            <a:off x="9487782" y="1881549"/>
            <a:ext cx="1981410"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Geteilte Kontrolle</a:t>
            </a:r>
          </a:p>
        </p:txBody>
      </p:sp>
      <p:sp>
        <p:nvSpPr>
          <p:cNvPr id="52" name="Rechteck 51"/>
          <p:cNvSpPr/>
          <p:nvPr/>
        </p:nvSpPr>
        <p:spPr bwMode="gray">
          <a:xfrm>
            <a:off x="9487782" y="2297069"/>
            <a:ext cx="1981410"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Dienstleister kontrolliert</a:t>
            </a:r>
          </a:p>
        </p:txBody>
      </p:sp>
      <p:grpSp>
        <p:nvGrpSpPr>
          <p:cNvPr id="53" name="Gruppieren 52"/>
          <p:cNvGrpSpPr/>
          <p:nvPr/>
        </p:nvGrpSpPr>
        <p:grpSpPr>
          <a:xfrm>
            <a:off x="2957748" y="1940838"/>
            <a:ext cx="3524274" cy="594196"/>
            <a:chOff x="3149729" y="1855527"/>
            <a:chExt cx="3456384" cy="582750"/>
          </a:xfrm>
        </p:grpSpPr>
        <p:sp>
          <p:nvSpPr>
            <p:cNvPr id="54" name="Textfeld 53"/>
            <p:cNvSpPr txBox="1"/>
            <p:nvPr/>
          </p:nvSpPr>
          <p:spPr bwMode="gray">
            <a:xfrm rot="614539">
              <a:off x="3149729" y="1924261"/>
              <a:ext cx="3456384" cy="360040"/>
            </a:xfrm>
            <a:prstGeom prst="rect">
              <a:avLst/>
            </a:prstGeom>
            <a:noFill/>
          </p:spPr>
          <p:txBody>
            <a:bodyPr wrap="square" lIns="0" tIns="0" rIns="0" bIns="0" rtlCol="0">
              <a:noAutofit/>
            </a:bodyPr>
            <a:lstStyle/>
            <a:p>
              <a:r>
                <a:rPr lang="de-DE" sz="1224" dirty="0"/>
                <a:t>Direkte Kontrolle durchs Unternehmen nimmt ab</a:t>
              </a:r>
            </a:p>
          </p:txBody>
        </p:sp>
        <p:cxnSp>
          <p:nvCxnSpPr>
            <p:cNvPr id="55" name="Gerade Verbindung mit Pfeil 54"/>
            <p:cNvCxnSpPr/>
            <p:nvPr/>
          </p:nvCxnSpPr>
          <p:spPr bwMode="gray">
            <a:xfrm>
              <a:off x="3164303" y="1855527"/>
              <a:ext cx="3225123" cy="5827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68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377445" y="103819"/>
            <a:ext cx="10404563" cy="890955"/>
          </a:xfrm>
        </p:spPr>
        <p:txBody>
          <a:bodyPr/>
          <a:lstStyle/>
          <a:p>
            <a:r>
              <a:rPr lang="en-US" dirty="0"/>
              <a:t>Management responsibilities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410549" y="1386136"/>
            <a:ext cx="5097622" cy="4808140"/>
          </a:xfrm>
        </p:spPr>
        <p:txBody>
          <a:bodyPr>
            <a:normAutofit fontScale="70000" lnSpcReduction="20000"/>
          </a:bodyPr>
          <a:lstStyle/>
          <a:p>
            <a:pPr>
              <a:lnSpc>
                <a:spcPct val="160000"/>
              </a:lnSpc>
              <a:spcBef>
                <a:spcPts val="0"/>
              </a:spcBef>
            </a:pPr>
            <a:r>
              <a:rPr lang="en-IE" sz="2448" b="1" dirty="0"/>
              <a:t>IaaS</a:t>
            </a:r>
            <a:r>
              <a:rPr lang="en-IE" sz="2448" dirty="0"/>
              <a:t> requires the most user management of all the cloud services. The user is responsible for managing the operating systems, data, and applications.</a:t>
            </a:r>
          </a:p>
          <a:p>
            <a:pPr>
              <a:lnSpc>
                <a:spcPct val="160000"/>
              </a:lnSpc>
              <a:spcBef>
                <a:spcPts val="0"/>
              </a:spcBef>
            </a:pPr>
            <a:r>
              <a:rPr lang="en-IE" sz="2448" b="1" dirty="0"/>
              <a:t>PaaS</a:t>
            </a:r>
            <a:r>
              <a:rPr lang="en-IE" sz="2448" dirty="0"/>
              <a:t> requires less user management. The cloud provider manages the operating systems, and the user is responsible for the applications and data they run and store.</a:t>
            </a:r>
          </a:p>
          <a:p>
            <a:pPr>
              <a:lnSpc>
                <a:spcPct val="160000"/>
              </a:lnSpc>
              <a:spcBef>
                <a:spcPts val="0"/>
              </a:spcBef>
            </a:pPr>
            <a:r>
              <a:rPr lang="en-IE" sz="2448" b="1" dirty="0"/>
              <a:t>SaaS</a:t>
            </a:r>
            <a:r>
              <a:rPr lang="en-IE" sz="2448" dirty="0"/>
              <a:t> requires the least amount of management. The cloud provider is responsible for managing everything, and the end user just uses the software.</a:t>
            </a:r>
          </a:p>
        </p:txBody>
      </p:sp>
      <p:pic>
        <p:nvPicPr>
          <p:cNvPr id="8" name="Picture 7" descr="A screenshot of a cell phone&#10;&#10;Description automatically generated">
            <a:extLst>
              <a:ext uri="{FF2B5EF4-FFF2-40B4-BE49-F238E27FC236}">
                <a16:creationId xmlns:a16="http://schemas.microsoft.com/office/drawing/2014/main" id="{B77EBB59-F1A5-44C1-8B4D-1156994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960" y="994773"/>
            <a:ext cx="6343070" cy="5764280"/>
          </a:xfrm>
          <a:prstGeom prst="rect">
            <a:avLst/>
          </a:prstGeom>
        </p:spPr>
      </p:pic>
    </p:spTree>
    <p:extLst>
      <p:ext uri="{BB962C8B-B14F-4D97-AF65-F5344CB8AC3E}">
        <p14:creationId xmlns:p14="http://schemas.microsoft.com/office/powerpoint/2010/main" val="4962643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F97F8-3F07-4965-B3AE-A0BEB9662C9D}"/>
              </a:ext>
            </a:extLst>
          </p:cNvPr>
          <p:cNvSpPr>
            <a:spLocks noGrp="1"/>
          </p:cNvSpPr>
          <p:nvPr>
            <p:ph type="title"/>
          </p:nvPr>
        </p:nvSpPr>
        <p:spPr/>
        <p:txBody>
          <a:bodyPr/>
          <a:lstStyle/>
          <a:p>
            <a:r>
              <a:rPr lang="de-DE" dirty="0"/>
              <a:t>Quiz</a:t>
            </a:r>
          </a:p>
        </p:txBody>
      </p:sp>
      <p:pic>
        <p:nvPicPr>
          <p:cNvPr id="4" name="Grafik 3">
            <a:extLst>
              <a:ext uri="{FF2B5EF4-FFF2-40B4-BE49-F238E27FC236}">
                <a16:creationId xmlns:a16="http://schemas.microsoft.com/office/drawing/2014/main" id="{0194EC58-BAA5-4047-9FC5-C97F7C163316}"/>
              </a:ext>
            </a:extLst>
          </p:cNvPr>
          <p:cNvPicPr>
            <a:picLocks noChangeAspect="1"/>
          </p:cNvPicPr>
          <p:nvPr/>
        </p:nvPicPr>
        <p:blipFill>
          <a:blip r:embed="rId2"/>
          <a:stretch>
            <a:fillRect/>
          </a:stretch>
        </p:blipFill>
        <p:spPr>
          <a:xfrm>
            <a:off x="3433356" y="828509"/>
            <a:ext cx="5715961" cy="5715961"/>
          </a:xfrm>
          <a:prstGeom prst="rect">
            <a:avLst/>
          </a:prstGeom>
        </p:spPr>
      </p:pic>
    </p:spTree>
    <p:extLst>
      <p:ext uri="{BB962C8B-B14F-4D97-AF65-F5344CB8AC3E}">
        <p14:creationId xmlns:p14="http://schemas.microsoft.com/office/powerpoint/2010/main" val="23723783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8EC31-A846-4583-9566-703743E79C9F}"/>
              </a:ext>
            </a:extLst>
          </p:cNvPr>
          <p:cNvSpPr>
            <a:spLocks noGrp="1"/>
          </p:cNvSpPr>
          <p:nvPr>
            <p:ph type="title"/>
          </p:nvPr>
        </p:nvSpPr>
        <p:spPr/>
        <p:txBody>
          <a:bodyPr/>
          <a:lstStyle/>
          <a:p>
            <a:r>
              <a:rPr lang="de-DE" dirty="0" err="1"/>
              <a:t>To</a:t>
            </a:r>
            <a:r>
              <a:rPr lang="de-DE" dirty="0"/>
              <a:t> </a:t>
            </a:r>
            <a:r>
              <a:rPr lang="de-DE" dirty="0" err="1"/>
              <a:t>get</a:t>
            </a:r>
            <a:r>
              <a:rPr lang="de-DE" dirty="0"/>
              <a:t> all </a:t>
            </a:r>
            <a:r>
              <a:rPr lang="de-DE" dirty="0" err="1"/>
              <a:t>content</a:t>
            </a:r>
            <a:r>
              <a:rPr lang="de-DE" dirty="0"/>
              <a:t>…</a:t>
            </a:r>
          </a:p>
        </p:txBody>
      </p:sp>
      <p:sp>
        <p:nvSpPr>
          <p:cNvPr id="3" name="Textplatzhalter 2">
            <a:extLst>
              <a:ext uri="{FF2B5EF4-FFF2-40B4-BE49-F238E27FC236}">
                <a16:creationId xmlns:a16="http://schemas.microsoft.com/office/drawing/2014/main" id="{F4749114-1C88-4990-84F8-889209C0ED35}"/>
              </a:ext>
            </a:extLst>
          </p:cNvPr>
          <p:cNvSpPr>
            <a:spLocks noGrp="1"/>
          </p:cNvSpPr>
          <p:nvPr>
            <p:ph type="body" sz="quarter" idx="10"/>
          </p:nvPr>
        </p:nvSpPr>
        <p:spPr>
          <a:xfrm>
            <a:off x="457200" y="3096172"/>
            <a:ext cx="11840560" cy="683264"/>
          </a:xfrm>
        </p:spPr>
        <p:txBody>
          <a:bodyPr/>
          <a:lstStyle/>
          <a:p>
            <a:pPr marL="0" indent="0">
              <a:buNone/>
            </a:pPr>
            <a:r>
              <a:rPr lang="de-DE" dirty="0">
                <a:hlinkClick r:id="rId2"/>
              </a:rPr>
              <a:t>https://github.com/CSA-OCP-GER/azure-fundamentals-v2</a:t>
            </a:r>
            <a:endParaRPr lang="de-DE" dirty="0"/>
          </a:p>
        </p:txBody>
      </p:sp>
    </p:spTree>
    <p:extLst>
      <p:ext uri="{BB962C8B-B14F-4D97-AF65-F5344CB8AC3E}">
        <p14:creationId xmlns:p14="http://schemas.microsoft.com/office/powerpoint/2010/main" val="32531358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335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69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1AC9-F9EC-4834-B672-2C514B2E18FD}"/>
              </a:ext>
            </a:extLst>
          </p:cNvPr>
          <p:cNvSpPr>
            <a:spLocks noGrp="1"/>
          </p:cNvSpPr>
          <p:nvPr>
            <p:ph type="title"/>
          </p:nvPr>
        </p:nvSpPr>
        <p:spPr/>
        <p:txBody>
          <a:bodyPr>
            <a:normAutofit/>
          </a:bodyPr>
          <a:lstStyle/>
          <a:p>
            <a:r>
              <a:rPr lang="en-US" sz="3060" dirty="0">
                <a:latin typeface="Segoe UI Semibold (Headings)"/>
              </a:rPr>
              <a:t>Learning objectives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293226" y="5279780"/>
            <a:ext cx="1454543" cy="1230768"/>
          </a:xfrm>
          <a:prstGeom prst="rect">
            <a:avLst/>
          </a:prstGeom>
          <a:effectLst>
            <a:softEdge rad="317500"/>
          </a:effectLst>
        </p:spPr>
      </p:pic>
    </p:spTree>
    <p:extLst>
      <p:ext uri="{BB962C8B-B14F-4D97-AF65-F5344CB8AC3E}">
        <p14:creationId xmlns:p14="http://schemas.microsoft.com/office/powerpoint/2010/main" val="201499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45AA-B474-422B-A9AE-A454242BAC70}"/>
              </a:ext>
            </a:extLst>
          </p:cNvPr>
          <p:cNvSpPr>
            <a:spLocks noGrp="1"/>
          </p:cNvSpPr>
          <p:nvPr>
            <p:ph type="title"/>
          </p:nvPr>
        </p:nvSpPr>
        <p:spPr/>
        <p:txBody>
          <a:bodyPr/>
          <a:lstStyle/>
          <a:p>
            <a:r>
              <a:rPr lang="en-US" dirty="0"/>
              <a:t>Module 1 – Learning objectives</a:t>
            </a:r>
          </a:p>
        </p:txBody>
      </p:sp>
      <p:sp>
        <p:nvSpPr>
          <p:cNvPr id="3" name="Text Placeholder 2">
            <a:extLst>
              <a:ext uri="{FF2B5EF4-FFF2-40B4-BE49-F238E27FC236}">
                <a16:creationId xmlns:a16="http://schemas.microsoft.com/office/drawing/2014/main" id="{D3A84E69-1CE2-444D-AFCE-E8D719FDB945}"/>
              </a:ext>
            </a:extLst>
          </p:cNvPr>
          <p:cNvSpPr>
            <a:spLocks noGrp="1"/>
          </p:cNvSpPr>
          <p:nvPr>
            <p:ph type="body" sz="quarter" idx="10"/>
          </p:nvPr>
        </p:nvSpPr>
        <p:spPr/>
        <p:txBody>
          <a:bodyPr/>
          <a:lstStyle/>
          <a:p>
            <a:r>
              <a:rPr lang="en-IE" dirty="0"/>
              <a:t>Describe and understand cloud services and their benefits</a:t>
            </a:r>
          </a:p>
          <a:p>
            <a:r>
              <a:rPr lang="en-IE" dirty="0"/>
              <a:t>Understand key terms you will encounter when working with cloud services</a:t>
            </a:r>
          </a:p>
          <a:p>
            <a:r>
              <a:rPr lang="en-IE" dirty="0"/>
              <a:t>Understand public, private, and hybrid cloud models</a:t>
            </a:r>
          </a:p>
          <a:p>
            <a:r>
              <a:rPr lang="en-IE" dirty="0"/>
              <a:t>Understand infrastructure as a service (IaaS)</a:t>
            </a:r>
          </a:p>
          <a:p>
            <a:r>
              <a:rPr lang="en-IE" dirty="0"/>
              <a:t>Understand platform as a service (PaaS)</a:t>
            </a:r>
          </a:p>
          <a:p>
            <a:r>
              <a:rPr lang="en-IE" dirty="0"/>
              <a:t>Understand software as a service (SaaS)</a:t>
            </a:r>
          </a:p>
          <a:p>
            <a:endParaRPr lang="en-US" dirty="0"/>
          </a:p>
        </p:txBody>
      </p:sp>
    </p:spTree>
    <p:extLst>
      <p:ext uri="{BB962C8B-B14F-4D97-AF65-F5344CB8AC3E}">
        <p14:creationId xmlns:p14="http://schemas.microsoft.com/office/powerpoint/2010/main" val="23769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0ACF93-C7AA-43C1-A31C-6A3B9D593AAD}"/>
              </a:ext>
            </a:extLst>
          </p:cNvPr>
          <p:cNvSpPr>
            <a:spLocks noGrp="1"/>
          </p:cNvSpPr>
          <p:nvPr>
            <p:ph type="title"/>
          </p:nvPr>
        </p:nvSpPr>
        <p:spPr/>
        <p:txBody>
          <a:bodyPr>
            <a:normAutofit/>
          </a:bodyPr>
          <a:lstStyle/>
          <a:p>
            <a:r>
              <a:rPr lang="en-US" sz="3060" dirty="0">
                <a:latin typeface="Segoe UI Semibold (Headings)"/>
              </a:rPr>
              <a:t>Why cloud services?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Tree>
    <p:extLst>
      <p:ext uri="{BB962C8B-B14F-4D97-AF65-F5344CB8AC3E}">
        <p14:creationId xmlns:p14="http://schemas.microsoft.com/office/powerpoint/2010/main" val="3744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 and terms</a:t>
            </a:r>
          </a:p>
        </p:txBody>
      </p:sp>
      <p:sp>
        <p:nvSpPr>
          <p:cNvPr id="6" name="Text Placeholder 5"/>
          <p:cNvSpPr>
            <a:spLocks noGrp="1"/>
          </p:cNvSpPr>
          <p:nvPr>
            <p:ph type="body" sz="quarter" idx="10"/>
          </p:nvPr>
        </p:nvSpPr>
        <p:spPr>
          <a:xfrm>
            <a:off x="596711" y="1464074"/>
            <a:ext cx="11237870" cy="439465"/>
          </a:xfrm>
        </p:spPr>
        <p:txBody>
          <a:bodyPr/>
          <a:lstStyle/>
          <a:p>
            <a:r>
              <a:rPr lang="en-IE" dirty="0"/>
              <a:t>Cloud services have certain characteristics and considerations, such as:</a:t>
            </a:r>
          </a:p>
        </p:txBody>
      </p:sp>
      <p:graphicFrame>
        <p:nvGraphicFramePr>
          <p:cNvPr id="4" name="Table 3">
            <a:extLst>
              <a:ext uri="{FF2B5EF4-FFF2-40B4-BE49-F238E27FC236}">
                <a16:creationId xmlns:a16="http://schemas.microsoft.com/office/drawing/2014/main" id="{73433CAB-2A00-4317-8739-D62489877ACB}"/>
              </a:ext>
            </a:extLst>
          </p:cNvPr>
          <p:cNvGraphicFramePr>
            <a:graphicFrameLocks noGrp="1"/>
          </p:cNvGraphicFramePr>
          <p:nvPr/>
        </p:nvGraphicFramePr>
        <p:xfrm>
          <a:off x="1148132" y="2500770"/>
          <a:ext cx="10140212" cy="3473280"/>
        </p:xfrm>
        <a:graphic>
          <a:graphicData uri="http://schemas.openxmlformats.org/drawingml/2006/table">
            <a:tbl>
              <a:tblPr bandRow="1">
                <a:tableStyleId>{073A0DAA-6AF3-43AB-8588-CEC1D06C72B9}</a:tableStyleId>
              </a:tblPr>
              <a:tblGrid>
                <a:gridCol w="5070106">
                  <a:extLst>
                    <a:ext uri="{9D8B030D-6E8A-4147-A177-3AD203B41FA5}">
                      <a16:colId xmlns:a16="http://schemas.microsoft.com/office/drawing/2014/main" val="20000"/>
                    </a:ext>
                  </a:extLst>
                </a:gridCol>
                <a:gridCol w="5070106">
                  <a:extLst>
                    <a:ext uri="{9D8B030D-6E8A-4147-A177-3AD203B41FA5}">
                      <a16:colId xmlns:a16="http://schemas.microsoft.com/office/drawing/2014/main" val="20001"/>
                    </a:ext>
                  </a:extLst>
                </a:gridCol>
              </a:tblGrid>
              <a:tr h="694656">
                <a:tc>
                  <a:txBody>
                    <a:bodyPr/>
                    <a:lstStyle/>
                    <a:p>
                      <a:r>
                        <a:rPr lang="en-IE" sz="2800" dirty="0"/>
                        <a:t>High availability</a:t>
                      </a:r>
                    </a:p>
                  </a:txBody>
                  <a:tcPr marL="105251" marR="105251" marT="52625" marB="52625"/>
                </a:tc>
                <a:tc>
                  <a:txBody>
                    <a:bodyPr/>
                    <a:lstStyle/>
                    <a:p>
                      <a:r>
                        <a:rPr lang="en-IE" sz="2800" dirty="0"/>
                        <a:t>Disaster recovery</a:t>
                      </a:r>
                    </a:p>
                  </a:txBody>
                  <a:tcPr marL="105251" marR="105251" marT="52625" marB="52625"/>
                </a:tc>
                <a:extLst>
                  <a:ext uri="{0D108BD9-81ED-4DB2-BD59-A6C34878D82A}">
                    <a16:rowId xmlns:a16="http://schemas.microsoft.com/office/drawing/2014/main" val="10000"/>
                  </a:ext>
                </a:extLst>
              </a:tr>
              <a:tr h="694656">
                <a:tc>
                  <a:txBody>
                    <a:bodyPr/>
                    <a:lstStyle/>
                    <a:p>
                      <a:r>
                        <a:rPr lang="en-IE" sz="2800" dirty="0"/>
                        <a:t>Scalability</a:t>
                      </a:r>
                    </a:p>
                  </a:txBody>
                  <a:tcPr marL="105251" marR="105251" marT="52625" marB="52625"/>
                </a:tc>
                <a:tc>
                  <a:txBody>
                    <a:bodyPr/>
                    <a:lstStyle/>
                    <a:p>
                      <a:r>
                        <a:rPr lang="en-IE" sz="2800" dirty="0"/>
                        <a:t>Global reach</a:t>
                      </a:r>
                    </a:p>
                  </a:txBody>
                  <a:tcPr marL="105251" marR="105251" marT="52625" marB="52625"/>
                </a:tc>
                <a:extLst>
                  <a:ext uri="{0D108BD9-81ED-4DB2-BD59-A6C34878D82A}">
                    <a16:rowId xmlns:a16="http://schemas.microsoft.com/office/drawing/2014/main" val="10001"/>
                  </a:ext>
                </a:extLst>
              </a:tr>
              <a:tr h="694656">
                <a:tc>
                  <a:txBody>
                    <a:bodyPr/>
                    <a:lstStyle/>
                    <a:p>
                      <a:r>
                        <a:rPr lang="en-IE" sz="2800" dirty="0"/>
                        <a:t>Elasticity</a:t>
                      </a:r>
                    </a:p>
                  </a:txBody>
                  <a:tcPr marL="105251" marR="105251" marT="52625" marB="52625"/>
                </a:tc>
                <a:tc>
                  <a:txBody>
                    <a:bodyPr/>
                    <a:lstStyle/>
                    <a:p>
                      <a:r>
                        <a:rPr lang="en-IE" sz="2800" dirty="0"/>
                        <a:t>Customer latency capabilities</a:t>
                      </a:r>
                    </a:p>
                  </a:txBody>
                  <a:tcPr marL="105251" marR="105251" marT="52625" marB="52625"/>
                </a:tc>
                <a:extLst>
                  <a:ext uri="{0D108BD9-81ED-4DB2-BD59-A6C34878D82A}">
                    <a16:rowId xmlns:a16="http://schemas.microsoft.com/office/drawing/2014/main" val="10002"/>
                  </a:ext>
                </a:extLst>
              </a:tr>
              <a:tr h="694656">
                <a:tc>
                  <a:txBody>
                    <a:bodyPr/>
                    <a:lstStyle/>
                    <a:p>
                      <a:r>
                        <a:rPr lang="en-IE" sz="2800" dirty="0"/>
                        <a:t>Agility</a:t>
                      </a:r>
                    </a:p>
                  </a:txBody>
                  <a:tcPr marL="105251" marR="105251" marT="52625" marB="52625"/>
                </a:tc>
                <a:tc>
                  <a:txBody>
                    <a:bodyPr/>
                    <a:lstStyle/>
                    <a:p>
                      <a:r>
                        <a:rPr lang="en-IE" sz="2800" dirty="0"/>
                        <a:t>Predictive cost considerations</a:t>
                      </a:r>
                    </a:p>
                  </a:txBody>
                  <a:tcPr marL="105251" marR="105251" marT="52625" marB="52625"/>
                </a:tc>
                <a:extLst>
                  <a:ext uri="{0D108BD9-81ED-4DB2-BD59-A6C34878D82A}">
                    <a16:rowId xmlns:a16="http://schemas.microsoft.com/office/drawing/2014/main" val="10003"/>
                  </a:ext>
                </a:extLst>
              </a:tr>
              <a:tr h="694656">
                <a:tc>
                  <a:txBody>
                    <a:bodyPr/>
                    <a:lstStyle/>
                    <a:p>
                      <a:r>
                        <a:rPr lang="en-IE" sz="2800" dirty="0"/>
                        <a:t>Fault tolerance</a:t>
                      </a:r>
                    </a:p>
                  </a:txBody>
                  <a:tcPr marL="105251" marR="105251" marT="52625" marB="52625"/>
                </a:tc>
                <a:tc>
                  <a:txBody>
                    <a:bodyPr/>
                    <a:lstStyle/>
                    <a:p>
                      <a:r>
                        <a:rPr lang="en-IE" sz="2800" dirty="0"/>
                        <a:t>Security</a:t>
                      </a:r>
                    </a:p>
                  </a:txBody>
                  <a:tcPr marL="105251" marR="105251" marT="52625" marB="526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96711" y="1240747"/>
            <a:ext cx="11237870" cy="1318396"/>
          </a:xfrm>
        </p:spPr>
        <p:txBody>
          <a:bodyPr/>
          <a:lstStyle/>
          <a:p>
            <a:r>
              <a:rPr lang="en-IE" dirty="0"/>
              <a:t>The concept of </a:t>
            </a:r>
            <a:r>
              <a:rPr lang="en-IE" i="1" dirty="0"/>
              <a:t>economies of scale</a:t>
            </a:r>
            <a:r>
              <a:rPr lang="en-IE" dirty="0"/>
              <a:t> is the ability to do things less expensively and more efficiently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96711" y="5209828"/>
            <a:ext cx="11237870" cy="17929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3149" indent="-233149" defTabSz="951304"/>
            <a:r>
              <a:rPr lang="en-IE" sz="2856" dirty="0">
                <a:gradFill>
                  <a:gsLst>
                    <a:gs pos="1250">
                      <a:srgbClr val="1A1A1A"/>
                    </a:gs>
                    <a:gs pos="100000">
                      <a:srgbClr val="1A1A1A"/>
                    </a:gs>
                  </a:gsLst>
                  <a:lin ang="5400000" scaled="0"/>
                </a:gradFill>
              </a:rPr>
              <a:t>Cloud providers such as Microsoft, Google, and Amazon Web Services (AWS) are very large businesses, and thus can leverage the benefits of economies of scale and then pass those benefits on to their customers.</a:t>
            </a:r>
            <a:endParaRPr lang="en-US" sz="2856" dirty="0">
              <a:gradFill>
                <a:gsLst>
                  <a:gs pos="1250">
                    <a:srgbClr val="1A1A1A"/>
                  </a:gs>
                  <a:gs pos="100000">
                    <a:srgbClr val="1A1A1A"/>
                  </a:gs>
                </a:gsLst>
                <a:lin ang="5400000" scaled="0"/>
              </a:gradFill>
            </a:endParaRPr>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4713" y="2620782"/>
            <a:ext cx="5179574" cy="2609436"/>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96711" y="1464074"/>
            <a:ext cx="11237870" cy="3565945"/>
          </a:xfrm>
        </p:spPr>
        <p:txBody>
          <a:bodyPr/>
          <a:lstStyle/>
          <a:p>
            <a:r>
              <a:rPr lang="en-US" b="1" dirty="0"/>
              <a:t>Capital Expenditure (</a:t>
            </a:r>
            <a:r>
              <a:rPr lang="en-US" b="1" dirty="0" err="1"/>
              <a:t>CapEx</a:t>
            </a:r>
            <a:r>
              <a:rPr lang="en-US" b="1" dirty="0"/>
              <a:t>)</a:t>
            </a:r>
            <a:r>
              <a:rPr lang="en-US" dirty="0"/>
              <a:t> : spend on physical infrastructure up front, deduct the expense from your tax bill. </a:t>
            </a:r>
          </a:p>
          <a:p>
            <a:pPr lvl="1"/>
            <a:r>
              <a:rPr lang="en-US" dirty="0"/>
              <a:t>High upfront cost, value of investment reduces over time.</a:t>
            </a:r>
          </a:p>
          <a:p>
            <a:endParaRPr lang="en-US" b="1" dirty="0"/>
          </a:p>
          <a:p>
            <a:r>
              <a:rPr lang="en-US" b="1" dirty="0"/>
              <a:t>Operational Expenditure (</a:t>
            </a:r>
            <a:r>
              <a:rPr lang="en-US" b="1" dirty="0" err="1"/>
              <a:t>OpEx</a:t>
            </a:r>
            <a:r>
              <a:rPr lang="en-US" b="1" dirty="0"/>
              <a:t>)</a:t>
            </a:r>
            <a:r>
              <a:rPr lang="en-US" dirty="0"/>
              <a:t> : spend on services or products as needed, and get billed immediately. Deduct the expense from your tax bill in the </a:t>
            </a:r>
            <a:r>
              <a:rPr lang="en-US" i="1" dirty="0"/>
              <a:t>same year</a:t>
            </a:r>
            <a:r>
              <a:rPr lang="en-US" dirty="0"/>
              <a:t>. </a:t>
            </a:r>
          </a:p>
          <a:p>
            <a:pPr lvl="1"/>
            <a:r>
              <a:rPr lang="en-US" dirty="0"/>
              <a:t>No upfront cost, pay-as-you use.</a:t>
            </a:r>
          </a:p>
        </p:txBody>
      </p:sp>
      <p:grpSp>
        <p:nvGrpSpPr>
          <p:cNvPr id="4" name="Group 3" descr="graphic of money representing costs.">
            <a:extLst>
              <a:ext uri="{FF2B5EF4-FFF2-40B4-BE49-F238E27FC236}">
                <a16:creationId xmlns:a16="http://schemas.microsoft.com/office/drawing/2014/main" id="{2847DD04-10CF-4595-AB14-5EBA4367EC4C}"/>
              </a:ext>
            </a:extLst>
          </p:cNvPr>
          <p:cNvGrpSpPr/>
          <p:nvPr/>
        </p:nvGrpSpPr>
        <p:grpSpPr>
          <a:xfrm>
            <a:off x="9071588" y="4711539"/>
            <a:ext cx="2184120" cy="1816684"/>
            <a:chOff x="9350280" y="4620600"/>
            <a:chExt cx="2318040" cy="1994400"/>
          </a:xfrm>
        </p:grpSpPr>
        <p:sp>
          <p:nvSpPr>
            <p:cNvPr id="5" name="CustomShape 4">
              <a:extLst>
                <a:ext uri="{FF2B5EF4-FFF2-40B4-BE49-F238E27FC236}">
                  <a16:creationId xmlns:a16="http://schemas.microsoft.com/office/drawing/2014/main" id="{14D7954F-459D-4721-9C73-63FDF6C52727}"/>
                </a:ext>
              </a:extLst>
            </p:cNvPr>
            <p:cNvSpPr/>
            <p:nvPr/>
          </p:nvSpPr>
          <p:spPr>
            <a:xfrm rot="19800000">
              <a:off x="9501120" y="5048280"/>
              <a:ext cx="2017800" cy="1138320"/>
            </a:xfrm>
            <a:prstGeom prst="rect">
              <a:avLst/>
            </a:prstGeom>
            <a:noFill/>
            <a:ln>
              <a:noFill/>
            </a:ln>
          </p:spPr>
          <p:style>
            <a:lnRef idx="0">
              <a:scrgbClr r="0" g="0" b="0"/>
            </a:lnRef>
            <a:fillRef idx="0">
              <a:scrgbClr r="0" g="0" b="0"/>
            </a:fillRef>
            <a:effectRef idx="0">
              <a:scrgbClr r="0" g="0" b="0"/>
            </a:effectRef>
            <a:fontRef idx="minor"/>
          </p:style>
        </p:sp>
        <p:sp>
          <p:nvSpPr>
            <p:cNvPr id="7" name="CustomShape 5">
              <a:extLst>
                <a:ext uri="{FF2B5EF4-FFF2-40B4-BE49-F238E27FC236}">
                  <a16:creationId xmlns:a16="http://schemas.microsoft.com/office/drawing/2014/main" id="{A1156964-33A4-4846-B518-B39A8BBE35B1}"/>
                </a:ext>
              </a:extLst>
            </p:cNvPr>
            <p:cNvSpPr/>
            <p:nvPr/>
          </p:nvSpPr>
          <p:spPr>
            <a:xfrm rot="19800000">
              <a:off x="9426600" y="5236560"/>
              <a:ext cx="1409040" cy="682920"/>
            </a:xfrm>
            <a:prstGeom prst="rect">
              <a:avLst/>
            </a:prstGeom>
            <a:solidFill>
              <a:srgbClr val="BAD80A"/>
            </a:solidFill>
            <a:ln>
              <a:noFill/>
            </a:ln>
          </p:spPr>
          <p:style>
            <a:lnRef idx="0">
              <a:scrgbClr r="0" g="0" b="0"/>
            </a:lnRef>
            <a:fillRef idx="0">
              <a:scrgbClr r="0" g="0" b="0"/>
            </a:fillRef>
            <a:effectRef idx="0">
              <a:scrgbClr r="0" g="0" b="0"/>
            </a:effectRef>
            <a:fontRef idx="minor"/>
          </p:style>
        </p:sp>
        <p:sp>
          <p:nvSpPr>
            <p:cNvPr id="8" name="CustomShape 6">
              <a:extLst>
                <a:ext uri="{FF2B5EF4-FFF2-40B4-BE49-F238E27FC236}">
                  <a16:creationId xmlns:a16="http://schemas.microsoft.com/office/drawing/2014/main" id="{FF6A0E08-8273-4DF6-8703-ADD4976FA1DC}"/>
                </a:ext>
              </a:extLst>
            </p:cNvPr>
            <p:cNvSpPr/>
            <p:nvPr/>
          </p:nvSpPr>
          <p:spPr>
            <a:xfrm rot="19800000">
              <a:off x="9959760" y="5339520"/>
              <a:ext cx="339480" cy="47808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8A80F562-ABAD-4D09-B573-3F2B2DBECFE1}"/>
                </a:ext>
              </a:extLst>
            </p:cNvPr>
            <p:cNvSpPr/>
            <p:nvPr/>
          </p:nvSpPr>
          <p:spPr>
            <a:xfrm rot="19800000">
              <a:off x="9479520" y="5286600"/>
              <a:ext cx="1299600" cy="583920"/>
            </a:xfrm>
            <a:custGeom>
              <a:avLst/>
              <a:gdLst/>
              <a:ahLst/>
              <a:cxnLst/>
              <a:rect l="l" t="t" r="r" b="b"/>
              <a:pathLst>
                <a:path w="1351" h="607">
                  <a:moveTo>
                    <a:pt x="1351" y="607"/>
                  </a:moveTo>
                  <a:lnTo>
                    <a:pt x="0" y="607"/>
                  </a:lnTo>
                  <a:lnTo>
                    <a:pt x="0" y="0"/>
                  </a:lnTo>
                  <a:lnTo>
                    <a:pt x="1351" y="0"/>
                  </a:lnTo>
                  <a:lnTo>
                    <a:pt x="1351" y="607"/>
                  </a:lnTo>
                  <a:close/>
                  <a:moveTo>
                    <a:pt x="24" y="588"/>
                  </a:moveTo>
                  <a:lnTo>
                    <a:pt x="1327" y="588"/>
                  </a:lnTo>
                  <a:lnTo>
                    <a:pt x="1327" y="20"/>
                  </a:lnTo>
                  <a:lnTo>
                    <a:pt x="24" y="20"/>
                  </a:lnTo>
                  <a:lnTo>
                    <a:pt x="24" y="588"/>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0" name="CustomShape 8">
              <a:extLst>
                <a:ext uri="{FF2B5EF4-FFF2-40B4-BE49-F238E27FC236}">
                  <a16:creationId xmlns:a16="http://schemas.microsoft.com/office/drawing/2014/main" id="{2101097C-0ADB-4892-A4F8-E075C5D65E25}"/>
                </a:ext>
              </a:extLst>
            </p:cNvPr>
            <p:cNvSpPr/>
            <p:nvPr/>
          </p:nvSpPr>
          <p:spPr>
            <a:xfrm rot="19800000">
              <a:off x="9524520" y="563220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1" name="CustomShape 9">
              <a:extLst>
                <a:ext uri="{FF2B5EF4-FFF2-40B4-BE49-F238E27FC236}">
                  <a16:creationId xmlns:a16="http://schemas.microsoft.com/office/drawing/2014/main" id="{D9572F5C-3D81-46D6-8A92-EE737384034D}"/>
                </a:ext>
              </a:extLst>
            </p:cNvPr>
            <p:cNvSpPr/>
            <p:nvPr/>
          </p:nvSpPr>
          <p:spPr>
            <a:xfrm rot="19800000">
              <a:off x="9686160" y="591228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2" name="CustomShape 10">
              <a:extLst>
                <a:ext uri="{FF2B5EF4-FFF2-40B4-BE49-F238E27FC236}">
                  <a16:creationId xmlns:a16="http://schemas.microsoft.com/office/drawing/2014/main" id="{6064CB01-F625-4353-9E73-2FFA03A40876}"/>
                </a:ext>
              </a:extLst>
            </p:cNvPr>
            <p:cNvSpPr/>
            <p:nvPr/>
          </p:nvSpPr>
          <p:spPr>
            <a:xfrm rot="19800000">
              <a:off x="10467000" y="508788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3" name="CustomShape 11">
              <a:extLst>
                <a:ext uri="{FF2B5EF4-FFF2-40B4-BE49-F238E27FC236}">
                  <a16:creationId xmlns:a16="http://schemas.microsoft.com/office/drawing/2014/main" id="{18950307-F1CB-4965-A51F-AED5C9A2E018}"/>
                </a:ext>
              </a:extLst>
            </p:cNvPr>
            <p:cNvSpPr/>
            <p:nvPr/>
          </p:nvSpPr>
          <p:spPr>
            <a:xfrm rot="19800000">
              <a:off x="10628640" y="536832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4" name="CustomShape 12">
              <a:extLst>
                <a:ext uri="{FF2B5EF4-FFF2-40B4-BE49-F238E27FC236}">
                  <a16:creationId xmlns:a16="http://schemas.microsoft.com/office/drawing/2014/main" id="{CBB56792-2AB0-4AD2-854D-6B0BEE146C48}"/>
                </a:ext>
              </a:extLst>
            </p:cNvPr>
            <p:cNvSpPr/>
            <p:nvPr/>
          </p:nvSpPr>
          <p:spPr>
            <a:xfrm rot="19800000">
              <a:off x="10027440" y="5758560"/>
              <a:ext cx="452880" cy="71640"/>
            </a:xfrm>
            <a:prstGeom prst="rect">
              <a:avLst/>
            </a:prstGeom>
            <a:solidFill>
              <a:srgbClr val="008A00"/>
            </a:solidFill>
            <a:ln>
              <a:noFill/>
            </a:ln>
          </p:spPr>
          <p:style>
            <a:lnRef idx="0">
              <a:scrgbClr r="0" g="0" b="0"/>
            </a:lnRef>
            <a:fillRef idx="0">
              <a:scrgbClr r="0" g="0" b="0"/>
            </a:fillRef>
            <a:effectRef idx="0">
              <a:scrgbClr r="0" g="0" b="0"/>
            </a:effectRef>
            <a:fontRef idx="minor"/>
          </p:style>
        </p:sp>
        <p:sp>
          <p:nvSpPr>
            <p:cNvPr id="15" name="CustomShape 13">
              <a:extLst>
                <a:ext uri="{FF2B5EF4-FFF2-40B4-BE49-F238E27FC236}">
                  <a16:creationId xmlns:a16="http://schemas.microsoft.com/office/drawing/2014/main" id="{6A3C5B01-3CDF-4E82-9184-5901D54B7843}"/>
                </a:ext>
              </a:extLst>
            </p:cNvPr>
            <p:cNvSpPr/>
            <p:nvPr/>
          </p:nvSpPr>
          <p:spPr>
            <a:xfrm rot="19800000">
              <a:off x="9747000" y="5685480"/>
              <a:ext cx="146880" cy="144000"/>
            </a:xfrm>
            <a:custGeom>
              <a:avLst/>
              <a:gdLst/>
              <a:ahLst/>
              <a:cxnLst/>
              <a:rect l="l" t="t" r="r" b="b"/>
              <a:pathLst>
                <a:path w="39" h="38">
                  <a:moveTo>
                    <a:pt x="20" y="38"/>
                  </a:moveTo>
                  <a:cubicBezTo>
                    <a:pt x="9" y="38"/>
                    <a:pt x="0" y="30"/>
                    <a:pt x="0" y="19"/>
                  </a:cubicBezTo>
                  <a:cubicBezTo>
                    <a:pt x="0" y="8"/>
                    <a:pt x="9" y="0"/>
                    <a:pt x="20" y="0"/>
                  </a:cubicBezTo>
                  <a:cubicBezTo>
                    <a:pt x="30" y="0"/>
                    <a:pt x="39" y="8"/>
                    <a:pt x="39" y="19"/>
                  </a:cubicBezTo>
                  <a:cubicBezTo>
                    <a:pt x="39" y="30"/>
                    <a:pt x="30" y="38"/>
                    <a:pt x="20" y="38"/>
                  </a:cubicBezTo>
                  <a:close/>
                  <a:moveTo>
                    <a:pt x="20" y="6"/>
                  </a:moveTo>
                  <a:cubicBezTo>
                    <a:pt x="12" y="6"/>
                    <a:pt x="6" y="12"/>
                    <a:pt x="6" y="19"/>
                  </a:cubicBezTo>
                  <a:cubicBezTo>
                    <a:pt x="6" y="27"/>
                    <a:pt x="12" y="33"/>
                    <a:pt x="20" y="33"/>
                  </a:cubicBezTo>
                  <a:cubicBezTo>
                    <a:pt x="27" y="33"/>
                    <a:pt x="33" y="27"/>
                    <a:pt x="33" y="19"/>
                  </a:cubicBezTo>
                  <a:cubicBezTo>
                    <a:pt x="33" y="12"/>
                    <a:pt x="27" y="6"/>
                    <a:pt x="20" y="6"/>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6" name="CustomShape 14">
              <a:extLst>
                <a:ext uri="{FF2B5EF4-FFF2-40B4-BE49-F238E27FC236}">
                  <a16:creationId xmlns:a16="http://schemas.microsoft.com/office/drawing/2014/main" id="{E9AFD31A-E451-4AB2-9633-F08F4A0B54F5}"/>
                </a:ext>
              </a:extLst>
            </p:cNvPr>
            <p:cNvSpPr/>
            <p:nvPr/>
          </p:nvSpPr>
          <p:spPr>
            <a:xfrm rot="19800000">
              <a:off x="10376640" y="5339880"/>
              <a:ext cx="123840" cy="12096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8" name="CustomShape 15">
              <a:extLst>
                <a:ext uri="{FF2B5EF4-FFF2-40B4-BE49-F238E27FC236}">
                  <a16:creationId xmlns:a16="http://schemas.microsoft.com/office/drawing/2014/main" id="{4856FA9C-B4E9-4F33-BD04-4D797318E08F}"/>
                </a:ext>
              </a:extLst>
            </p:cNvPr>
            <p:cNvSpPr/>
            <p:nvPr/>
          </p:nvSpPr>
          <p:spPr>
            <a:xfrm rot="19800000">
              <a:off x="10109520" y="5545440"/>
              <a:ext cx="37080" cy="15120"/>
            </a:xfrm>
            <a:custGeom>
              <a:avLst/>
              <a:gdLst/>
              <a:ahLst/>
              <a:cxnLst/>
              <a:rect l="l" t="t" r="r" b="b"/>
              <a:pathLst>
                <a:path w="10" h="4">
                  <a:moveTo>
                    <a:pt x="10" y="4"/>
                  </a:moveTo>
                  <a:cubicBezTo>
                    <a:pt x="10" y="2"/>
                    <a:pt x="8" y="0"/>
                    <a:pt x="5" y="0"/>
                  </a:cubicBezTo>
                  <a:cubicBezTo>
                    <a:pt x="3" y="0"/>
                    <a:pt x="1"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9" name="CustomShape 16">
              <a:extLst>
                <a:ext uri="{FF2B5EF4-FFF2-40B4-BE49-F238E27FC236}">
                  <a16:creationId xmlns:a16="http://schemas.microsoft.com/office/drawing/2014/main" id="{640E9B7E-D2D7-437B-BC06-49689598A6DA}"/>
                </a:ext>
              </a:extLst>
            </p:cNvPr>
            <p:cNvSpPr/>
            <p:nvPr/>
          </p:nvSpPr>
          <p:spPr>
            <a:xfrm rot="19800000">
              <a:off x="10177920" y="5506200"/>
              <a:ext cx="37080" cy="15120"/>
            </a:xfrm>
            <a:custGeom>
              <a:avLst/>
              <a:gdLst/>
              <a:ahLst/>
              <a:cxnLst/>
              <a:rect l="l" t="t" r="r" b="b"/>
              <a:pathLst>
                <a:path w="10" h="4">
                  <a:moveTo>
                    <a:pt x="10" y="4"/>
                  </a:moveTo>
                  <a:cubicBezTo>
                    <a:pt x="9" y="2"/>
                    <a:pt x="7" y="0"/>
                    <a:pt x="5" y="0"/>
                  </a:cubicBezTo>
                  <a:cubicBezTo>
                    <a:pt x="2" y="0"/>
                    <a:pt x="0"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0" name="CustomShape 17">
              <a:extLst>
                <a:ext uri="{FF2B5EF4-FFF2-40B4-BE49-F238E27FC236}">
                  <a16:creationId xmlns:a16="http://schemas.microsoft.com/office/drawing/2014/main" id="{B6681532-4436-4591-BEFD-4D0DCFE019C4}"/>
                </a:ext>
              </a:extLst>
            </p:cNvPr>
            <p:cNvSpPr/>
            <p:nvPr/>
          </p:nvSpPr>
          <p:spPr>
            <a:xfrm rot="19800000">
              <a:off x="10175760" y="5568840"/>
              <a:ext cx="21600" cy="6480"/>
            </a:xfrm>
            <a:custGeom>
              <a:avLst/>
              <a:gdLst/>
              <a:ahLst/>
              <a:cxnLst/>
              <a:rect l="l" t="t" r="r" b="b"/>
              <a:pathLst>
                <a:path w="6" h="2">
                  <a:moveTo>
                    <a:pt x="0" y="0"/>
                  </a:moveTo>
                  <a:cubicBezTo>
                    <a:pt x="0" y="1"/>
                    <a:pt x="2" y="2"/>
                    <a:pt x="3" y="2"/>
                  </a:cubicBezTo>
                  <a:cubicBezTo>
                    <a:pt x="5" y="2"/>
                    <a:pt x="6" y="1"/>
                    <a:pt x="6" y="0"/>
                  </a:cubicBezTo>
                  <a:lnTo>
                    <a:pt x="0" y="0"/>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1" name="CustomShape 18">
              <a:extLst>
                <a:ext uri="{FF2B5EF4-FFF2-40B4-BE49-F238E27FC236}">
                  <a16:creationId xmlns:a16="http://schemas.microsoft.com/office/drawing/2014/main" id="{A4DA4E16-BF19-4A31-ABDC-D76E83245F6F}"/>
                </a:ext>
              </a:extLst>
            </p:cNvPr>
            <p:cNvSpPr/>
            <p:nvPr/>
          </p:nvSpPr>
          <p:spPr>
            <a:xfrm rot="19800000">
              <a:off x="10174320" y="5591160"/>
              <a:ext cx="52560" cy="11160"/>
            </a:xfrm>
            <a:custGeom>
              <a:avLst/>
              <a:gdLst/>
              <a:ahLst/>
              <a:cxnLst/>
              <a:rect l="l" t="t" r="r" b="b"/>
              <a:pathLst>
                <a:path w="14" h="3">
                  <a:moveTo>
                    <a:pt x="13" y="3"/>
                  </a:moveTo>
                  <a:cubicBezTo>
                    <a:pt x="1" y="3"/>
                    <a:pt x="1" y="3"/>
                    <a:pt x="1" y="3"/>
                  </a:cubicBezTo>
                  <a:cubicBezTo>
                    <a:pt x="1" y="3"/>
                    <a:pt x="0" y="2"/>
                    <a:pt x="0" y="1"/>
                  </a:cubicBezTo>
                  <a:cubicBezTo>
                    <a:pt x="0" y="1"/>
                    <a:pt x="1" y="0"/>
                    <a:pt x="1" y="0"/>
                  </a:cubicBezTo>
                  <a:cubicBezTo>
                    <a:pt x="13" y="0"/>
                    <a:pt x="13" y="0"/>
                    <a:pt x="13" y="0"/>
                  </a:cubicBezTo>
                  <a:cubicBezTo>
                    <a:pt x="13" y="0"/>
                    <a:pt x="14" y="1"/>
                    <a:pt x="14" y="1"/>
                  </a:cubicBezTo>
                  <a:cubicBezTo>
                    <a:pt x="14" y="2"/>
                    <a:pt x="13" y="3"/>
                    <a:pt x="13" y="3"/>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2" name="CustomShape 19">
              <a:extLst>
                <a:ext uri="{FF2B5EF4-FFF2-40B4-BE49-F238E27FC236}">
                  <a16:creationId xmlns:a16="http://schemas.microsoft.com/office/drawing/2014/main" id="{560DC782-4F66-4DC1-946C-177BD083F167}"/>
                </a:ext>
              </a:extLst>
            </p:cNvPr>
            <p:cNvSpPr/>
            <p:nvPr/>
          </p:nvSpPr>
          <p:spPr>
            <a:xfrm rot="19800000">
              <a:off x="11107440" y="5286960"/>
              <a:ext cx="472320" cy="474480"/>
            </a:xfrm>
            <a:prstGeom prst="ellipse">
              <a:avLst/>
            </a:prstGeom>
            <a:solidFill>
              <a:srgbClr val="BBBCBC"/>
            </a:solidFill>
            <a:ln>
              <a:noFill/>
            </a:ln>
          </p:spPr>
          <p:style>
            <a:lnRef idx="0">
              <a:scrgbClr r="0" g="0" b="0"/>
            </a:lnRef>
            <a:fillRef idx="0">
              <a:scrgbClr r="0" g="0" b="0"/>
            </a:fillRef>
            <a:effectRef idx="0">
              <a:scrgbClr r="0" g="0" b="0"/>
            </a:effectRef>
            <a:fontRef idx="minor"/>
          </p:style>
        </p:sp>
        <p:sp>
          <p:nvSpPr>
            <p:cNvPr id="23" name="CustomShape 20">
              <a:extLst>
                <a:ext uri="{FF2B5EF4-FFF2-40B4-BE49-F238E27FC236}">
                  <a16:creationId xmlns:a16="http://schemas.microsoft.com/office/drawing/2014/main" id="{CF15EE21-1E7C-4D83-853A-F9FAC0A142D3}"/>
                </a:ext>
              </a:extLst>
            </p:cNvPr>
            <p:cNvSpPr/>
            <p:nvPr/>
          </p:nvSpPr>
          <p:spPr>
            <a:xfrm rot="19800000">
              <a:off x="10977120" y="5309640"/>
              <a:ext cx="305640" cy="307440"/>
            </a:xfrm>
            <a:prstGeom prst="ellipse">
              <a:avLst/>
            </a:prstGeom>
            <a:solidFill>
              <a:srgbClr val="DD5900"/>
            </a:solidFill>
            <a:ln>
              <a:noFill/>
            </a:ln>
          </p:spPr>
          <p:style>
            <a:lnRef idx="0">
              <a:scrgbClr r="0" g="0" b="0"/>
            </a:lnRef>
            <a:fillRef idx="0">
              <a:scrgbClr r="0" g="0" b="0"/>
            </a:fillRef>
            <a:effectRef idx="0">
              <a:scrgbClr r="0" g="0" b="0"/>
            </a:effectRef>
            <a:fontRef idx="minor"/>
          </p:style>
        </p:sp>
        <p:sp>
          <p:nvSpPr>
            <p:cNvPr id="24" name="CustomShape 21">
              <a:extLst>
                <a:ext uri="{FF2B5EF4-FFF2-40B4-BE49-F238E27FC236}">
                  <a16:creationId xmlns:a16="http://schemas.microsoft.com/office/drawing/2014/main" id="{8349BAE7-A8D1-4CF6-846D-E5B0E105D1C7}"/>
                </a:ext>
              </a:extLst>
            </p:cNvPr>
            <p:cNvSpPr/>
            <p:nvPr/>
          </p:nvSpPr>
          <p:spPr>
            <a:xfrm rot="19800000">
              <a:off x="10835640" y="5693040"/>
              <a:ext cx="245520" cy="246960"/>
            </a:xfrm>
            <a:prstGeom prst="ellipse">
              <a:avLst/>
            </a:prstGeom>
            <a:solidFill>
              <a:srgbClr val="BBBCBC"/>
            </a:solidFill>
            <a:ln>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855" y="466301"/>
            <a:ext cx="11237870" cy="565027"/>
          </a:xfrm>
        </p:spPr>
        <p:txBody>
          <a:bodyPr/>
          <a:lstStyle/>
          <a:p>
            <a:r>
              <a:rPr lang="en-US" b="1" dirty="0">
                <a:solidFill>
                  <a:schemeClr val="tx1"/>
                </a:solidFill>
                <a:latin typeface="Segoe UI Semibold (Headings)"/>
              </a:rPr>
              <a:t>Consumption-based model</a:t>
            </a:r>
            <a:endParaRPr lang="en-US" dirty="0">
              <a:solidFill>
                <a:schemeClr val="tx1"/>
              </a:solidFill>
            </a:endParaRPr>
          </a:p>
        </p:txBody>
      </p:sp>
      <p:sp>
        <p:nvSpPr>
          <p:cNvPr id="6" name="Text Placeholder 5"/>
          <p:cNvSpPr>
            <a:spLocks noGrp="1"/>
          </p:cNvSpPr>
          <p:nvPr>
            <p:ph type="body" sz="quarter" idx="10"/>
          </p:nvPr>
        </p:nvSpPr>
        <p:spPr>
          <a:xfrm>
            <a:off x="599302" y="5789421"/>
            <a:ext cx="11237870" cy="448228"/>
          </a:xfrm>
        </p:spPr>
        <p:txBody>
          <a:bodyPr/>
          <a:lstStyle/>
          <a:p>
            <a:pPr marL="0" indent="0" algn="ctr">
              <a:buNone/>
            </a:pPr>
            <a:r>
              <a:rPr lang="en-US" dirty="0">
                <a:solidFill>
                  <a:schemeClr val="tx1"/>
                </a:solidFill>
              </a:rPr>
              <a:t>Users only pay for the resources they use</a:t>
            </a:r>
          </a:p>
        </p:txBody>
      </p:sp>
      <p:pic>
        <p:nvPicPr>
          <p:cNvPr id="4" name="Picture 3" descr="A diagram has an arrow pointing from physical structures to a user with ideas in the cloud, representing the migration from CapEx to OpEx.">
            <a:extLst>
              <a:ext uri="{FF2B5EF4-FFF2-40B4-BE49-F238E27FC236}">
                <a16:creationId xmlns:a16="http://schemas.microsoft.com/office/drawing/2014/main" id="{1B341E22-07FC-42FC-88ED-2A57D324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5" y="1594531"/>
            <a:ext cx="7188334" cy="3609396"/>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udson Ready Template">
  <a:themeElements>
    <a:clrScheme name="Red 1">
      <a:dk1>
        <a:srgbClr val="353535"/>
      </a:dk1>
      <a:lt1>
        <a:srgbClr val="FFFFFF"/>
      </a:lt1>
      <a:dk2>
        <a:srgbClr val="A71400"/>
      </a:dk2>
      <a:lt2>
        <a:srgbClr val="E6E6E6"/>
      </a:lt2>
      <a:accent1>
        <a:srgbClr val="A71400"/>
      </a:accent1>
      <a:accent2>
        <a:srgbClr val="D83B00"/>
      </a:accent2>
      <a:accent3>
        <a:srgbClr val="E72122"/>
      </a:accent3>
      <a:accent4>
        <a:srgbClr val="D2D2D2"/>
      </a:accent4>
      <a:accent5>
        <a:srgbClr val="737373"/>
      </a:accent5>
      <a:accent6>
        <a:srgbClr val="52525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rgbClr val="979797"/>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ster_FY18_OCP_darkblue_NEW" id="{1C162EDD-3380-48FD-AEE4-8CE8BA39DA58}" vid="{70D959EC-CFA9-4309-A010-B3E2986C1CA0}"/>
    </a:ext>
  </a:ext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366B2263FCDC41B3571AF58DF324C9" ma:contentTypeVersion="0" ma:contentTypeDescription="Create a new document." ma:contentTypeScope="" ma:versionID="f3d3620f147d7f01d107c44eceebb519">
  <xsd:schema xmlns:xsd="http://www.w3.org/2001/XMLSchema" xmlns:xs="http://www.w3.org/2001/XMLSchema" xmlns:p="http://schemas.microsoft.com/office/2006/metadata/properties" targetNamespace="http://schemas.microsoft.com/office/2006/metadata/properties" ma:root="true" ma:fieldsID="ba2458a5a1f72a5b1ad9072b9281da9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CDDA49-6D84-41B9-8FEC-258C48043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9E37ADE-E088-4B5A-A682-488D095075CF}">
  <ds:schemaRefs>
    <ds:schemaRef ds:uri="http://schemas.microsoft.com/sharepoint/v3/contenttype/forms"/>
  </ds:schemaRefs>
</ds:datastoreItem>
</file>

<file path=customXml/itemProps3.xml><?xml version="1.0" encoding="utf-8"?>
<ds:datastoreItem xmlns:ds="http://schemas.openxmlformats.org/officeDocument/2006/customXml" ds:itemID="{6A311F3F-FC1F-49F7-86D4-93433AD32505}">
  <ds:schemaRefs>
    <ds:schemaRef ds:uri="http://schemas.openxmlformats.org/package/2006/metadata/core-properties"/>
    <ds:schemaRef ds:uri="http://purl.org/dc/terms/"/>
    <ds:schemaRef ds:uri="http://schemas.microsoft.com/office/2006/metadata/properties"/>
    <ds:schemaRef ds:uri="http://purl.org/dc/dcmitype/"/>
    <ds:schemaRef ds:uri="http://schemas.microsoft.com/office/infopath/2007/PartnerControls"/>
    <ds:schemaRef ds:uri="http://purl.org/dc/elements/1.1/"/>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Master_FY18_OCP_darkblue_NEW</Template>
  <TotalTime>0</TotalTime>
  <Words>2805</Words>
  <Application>Microsoft Office PowerPoint</Application>
  <PresentationFormat>Benutzerdefiniert</PresentationFormat>
  <Paragraphs>264</Paragraphs>
  <Slides>25</Slides>
  <Notes>22</Notes>
  <HiddenSlides>0</HiddenSlides>
  <MMClips>1</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25</vt:i4>
      </vt:variant>
    </vt:vector>
  </HeadingPairs>
  <TitlesOfParts>
    <vt:vector size="36" baseType="lpstr">
      <vt:lpstr>Arial</vt:lpstr>
      <vt:lpstr>Calibri</vt:lpstr>
      <vt:lpstr>Consolas</vt:lpstr>
      <vt:lpstr>Segoe UI</vt:lpstr>
      <vt:lpstr>Segoe UI Light</vt:lpstr>
      <vt:lpstr>Segoe UI Semibold</vt:lpstr>
      <vt:lpstr>Segoe UI Semibold (Headings)</vt:lpstr>
      <vt:lpstr>Segoe UI Semilight</vt:lpstr>
      <vt:lpstr>Wingdings</vt:lpstr>
      <vt:lpstr>Judson Ready Template</vt:lpstr>
      <vt:lpstr>WHITE TEMPLATE</vt:lpstr>
      <vt:lpstr>Azure Fundamentals Bootcamp</vt:lpstr>
      <vt:lpstr>Cloud concepts</vt:lpstr>
      <vt:lpstr>Learning objectives</vt:lpstr>
      <vt:lpstr>Module 1 – Learning objectives</vt:lpstr>
      <vt:lpstr>Why cloud services?</vt:lpstr>
      <vt:lpstr>Key concepts and terms</vt:lpstr>
      <vt:lpstr>Economies of scale</vt:lpstr>
      <vt:lpstr>CapEx vs. OpEx</vt:lpstr>
      <vt:lpstr>Consumption-based model</vt:lpstr>
      <vt:lpstr>Types of cloud models</vt:lpstr>
      <vt:lpstr>Public cloud</vt:lpstr>
      <vt:lpstr>Private cloud</vt:lpstr>
      <vt:lpstr>Hybrid cloud</vt:lpstr>
      <vt:lpstr>Cloud model comparison</vt:lpstr>
      <vt:lpstr>Types of cloud services</vt:lpstr>
      <vt:lpstr>Video: Cloud Services</vt:lpstr>
      <vt:lpstr>IaaS</vt:lpstr>
      <vt:lpstr>PaaS</vt:lpstr>
      <vt:lpstr>SaaS</vt:lpstr>
      <vt:lpstr>Cloud service comparison</vt:lpstr>
      <vt:lpstr>Begriffsklärung.</vt:lpstr>
      <vt:lpstr>Management responsibilities</vt:lpstr>
      <vt:lpstr>Quiz</vt:lpstr>
      <vt:lpstr>To get all content…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Fundamentals Bootcamp</dc:title>
  <dc:creator>Niels Ophey</dc:creator>
  <cp:keywords/>
  <cp:lastModifiedBy>Niels Ophey</cp:lastModifiedBy>
  <cp:revision>7</cp:revision>
  <cp:lastPrinted>2017-07-17T01:08:39Z</cp:lastPrinted>
  <dcterms:created xsi:type="dcterms:W3CDTF">2019-05-02T09:35:54Z</dcterms:created>
  <dcterms:modified xsi:type="dcterms:W3CDTF">2019-10-01T10:39:37Z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0x0101004F366B2263FCDC41B3571AF58DF324C9</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Region">
    <vt:lpwstr/>
  </property>
  <property fmtid="{D5CDD505-2E9C-101B-9397-08002B2CF9AE}" pid="7" name="Confidentiality">
    <vt:lpwstr>5;#Microsoft confidential|461efa83-0283-486a-a8d5-943328f3693f</vt:lpwstr>
  </property>
  <property fmtid="{D5CDD505-2E9C-101B-9397-08002B2CF9AE}" pid="8" name="ODSWF1">
    <vt:lpwstr>, </vt:lpwstr>
  </property>
  <property fmtid="{D5CDD505-2E9C-101B-9397-08002B2CF9AE}" pid="9" name="ItemType">
    <vt:lpwstr/>
  </property>
  <property fmtid="{D5CDD505-2E9C-101B-9397-08002B2CF9AE}" pid="10" name="Update Parent Child Relation2">
    <vt:lpwstr>, </vt:lpwstr>
  </property>
  <property fmtid="{D5CDD505-2E9C-101B-9397-08002B2CF9AE}" pid="11" name="Industries">
    <vt:lpwstr/>
  </property>
  <property fmtid="{D5CDD505-2E9C-101B-9397-08002B2CF9AE}" pid="12" name="MSProducts">
    <vt:lpwstr/>
  </property>
  <property fmtid="{D5CDD505-2E9C-101B-9397-08002B2CF9AE}" pid="13" name="Competitors">
    <vt:lpwstr/>
  </property>
  <property fmtid="{D5CDD505-2E9C-101B-9397-08002B2CF9AE}" pid="14" name="SMSGDomain">
    <vt:lpwstr/>
  </property>
  <property fmtid="{D5CDD505-2E9C-101B-9397-08002B2CF9AE}" pid="15" name="ExperienceContentType">
    <vt:lpwstr/>
  </property>
  <property fmtid="{D5CDD505-2E9C-101B-9397-08002B2CF9AE}" pid="16" name="BusinessArchitecture">
    <vt:lpwstr/>
  </property>
  <property fmtid="{D5CDD505-2E9C-101B-9397-08002B2CF9AE}" pid="17" name="Products">
    <vt:lpwstr/>
  </property>
  <property fmtid="{D5CDD505-2E9C-101B-9397-08002B2CF9AE}" pid="18" name="_dlc_DocIdItemGuid">
    <vt:lpwstr>dddcf632-c5e1-4524-88a2-71128e2b1d2d</vt:lpwstr>
  </property>
  <property fmtid="{D5CDD505-2E9C-101B-9397-08002B2CF9AE}" pid="19" name="MSPhysicalGeography">
    <vt:lpwstr/>
  </property>
  <property fmtid="{D5CDD505-2E9C-101B-9397-08002B2CF9AE}" pid="20" name="ODSWF2">
    <vt:lpwstr>, </vt:lpwstr>
  </property>
  <property fmtid="{D5CDD505-2E9C-101B-9397-08002B2CF9AE}" pid="21" name="j3562c58ee414e028925bc902cfc01a1">
    <vt:lpwstr/>
  </property>
  <property fmtid="{D5CDD505-2E9C-101B-9397-08002B2CF9AE}" pid="22" name="EnterpriseDomainTags">
    <vt:lpwstr/>
  </property>
  <property fmtid="{D5CDD505-2E9C-101B-9397-08002B2CF9AE}" pid="23" name="l6f004f21209409da86a713c0f24627d">
    <vt:lpwstr/>
  </property>
  <property fmtid="{D5CDD505-2E9C-101B-9397-08002B2CF9AE}" pid="24" name="ActivitiesAndPrograms">
    <vt:lpwstr/>
  </property>
  <property fmtid="{D5CDD505-2E9C-101B-9397-08002B2CF9AE}" pid="25" name="Segments">
    <vt:lpwstr/>
  </property>
  <property fmtid="{D5CDD505-2E9C-101B-9397-08002B2CF9AE}" pid="26" name="Partners">
    <vt:lpwstr/>
  </property>
  <property fmtid="{D5CDD505-2E9C-101B-9397-08002B2CF9AE}" pid="27" name="la4444b61d19467597d63190b69ac227">
    <vt:lpwstr/>
  </property>
  <property fmtid="{D5CDD505-2E9C-101B-9397-08002B2CF9AE}" pid="28" name="MSProductsTaxHTField0">
    <vt:lpwstr/>
  </property>
  <property fmtid="{D5CDD505-2E9C-101B-9397-08002B2CF9AE}" pid="29" name="Topics">
    <vt:lpwstr/>
  </property>
  <property fmtid="{D5CDD505-2E9C-101B-9397-08002B2CF9AE}" pid="30" name="Groups">
    <vt:lpwstr/>
  </property>
  <property fmtid="{D5CDD505-2E9C-101B-9397-08002B2CF9AE}" pid="31" name="Languages">
    <vt:lpwstr/>
  </property>
  <property fmtid="{D5CDD505-2E9C-101B-9397-08002B2CF9AE}" pid="32" name="e8080b0481964c759b2c36ae49591b31">
    <vt:lpwstr/>
  </property>
  <property fmtid="{D5CDD505-2E9C-101B-9397-08002B2CF9AE}" pid="33" name="_docset_NoMedatataSyncRequired">
    <vt:lpwstr>False</vt:lpwstr>
  </property>
  <property fmtid="{D5CDD505-2E9C-101B-9397-08002B2CF9AE}" pid="34" name="TechnicalLevel">
    <vt:lpwstr/>
  </property>
  <property fmtid="{D5CDD505-2E9C-101B-9397-08002B2CF9AE}" pid="35" name="Audiences">
    <vt:lpwstr/>
  </property>
  <property fmtid="{D5CDD505-2E9C-101B-9397-08002B2CF9AE}" pid="36" name="ldac8aee9d1f469e8cd8c3f8d6a615f2">
    <vt:lpwstr/>
  </property>
  <property fmtid="{D5CDD505-2E9C-101B-9397-08002B2CF9AE}" pid="37" name="ODSWF">
    <vt:lpwstr>, </vt:lpwstr>
  </property>
  <property fmtid="{D5CDD505-2E9C-101B-9397-08002B2CF9AE}" pid="38" name="EmployeeRole">
    <vt:lpwstr/>
  </property>
  <property fmtid="{D5CDD505-2E9C-101B-9397-08002B2CF9AE}" pid="39" name="NewsTopic">
    <vt:lpwstr/>
  </property>
  <property fmtid="{D5CDD505-2E9C-101B-9397-08002B2CF9AE}" pid="40" name="Roles">
    <vt:lpwstr/>
  </property>
  <property fmtid="{D5CDD505-2E9C-101B-9397-08002B2CF9AE}" pid="41" name="NewsSource">
    <vt:lpwstr/>
  </property>
  <property fmtid="{D5CDD505-2E9C-101B-9397-08002B2CF9AE}" pid="42" name="SMSGTags">
    <vt:lpwstr/>
  </property>
  <property fmtid="{D5CDD505-2E9C-101B-9397-08002B2CF9AE}" pid="43" name="ga0c0bf70a6644469c61b3efa7025301">
    <vt:lpwstr/>
  </property>
</Properties>
</file>