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1.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49"/>
  </p:notesMasterIdLst>
  <p:handoutMasterIdLst>
    <p:handoutMasterId r:id="rId50"/>
  </p:handoutMasterIdLst>
  <p:sldIdLst>
    <p:sldId id="256" r:id="rId5"/>
    <p:sldId id="257" r:id="rId6"/>
    <p:sldId id="1885" r:id="rId7"/>
    <p:sldId id="259" r:id="rId8"/>
    <p:sldId id="1929" r:id="rId9"/>
    <p:sldId id="1930" r:id="rId10"/>
    <p:sldId id="1931" r:id="rId11"/>
    <p:sldId id="1875" r:id="rId12"/>
    <p:sldId id="1932" r:id="rId13"/>
    <p:sldId id="1933" r:id="rId14"/>
    <p:sldId id="1889" r:id="rId15"/>
    <p:sldId id="1911" r:id="rId16"/>
    <p:sldId id="1934" r:id="rId17"/>
    <p:sldId id="1935" r:id="rId18"/>
    <p:sldId id="1896" r:id="rId19"/>
    <p:sldId id="1936" r:id="rId20"/>
    <p:sldId id="1937" r:id="rId21"/>
    <p:sldId id="1938" r:id="rId22"/>
    <p:sldId id="1939" r:id="rId23"/>
    <p:sldId id="1940" r:id="rId24"/>
    <p:sldId id="1927" r:id="rId25"/>
    <p:sldId id="1926" r:id="rId26"/>
    <p:sldId id="1941" r:id="rId27"/>
    <p:sldId id="1942" r:id="rId28"/>
    <p:sldId id="1943" r:id="rId29"/>
    <p:sldId id="1944" r:id="rId30"/>
    <p:sldId id="1945" r:id="rId31"/>
    <p:sldId id="1946" r:id="rId32"/>
    <p:sldId id="1928" r:id="rId33"/>
    <p:sldId id="1947" r:id="rId34"/>
    <p:sldId id="1948" r:id="rId35"/>
    <p:sldId id="1949" r:id="rId36"/>
    <p:sldId id="1950" r:id="rId37"/>
    <p:sldId id="1952" r:id="rId38"/>
    <p:sldId id="1953" r:id="rId39"/>
    <p:sldId id="1954" r:id="rId40"/>
    <p:sldId id="1955" r:id="rId41"/>
    <p:sldId id="1956" r:id="rId42"/>
    <p:sldId id="1957" r:id="rId43"/>
    <p:sldId id="1958" r:id="rId44"/>
    <p:sldId id="1959" r:id="rId45"/>
    <p:sldId id="1951" r:id="rId46"/>
    <p:sldId id="1960" r:id="rId47"/>
    <p:sldId id="342" r:id="rId48"/>
  </p:sldIdLst>
  <p:sldSz cx="12436475" cy="6994525"/>
  <p:notesSz cx="7010400" cy="9296400"/>
  <p:defaultTextStyle>
    <a:defPPr>
      <a:defRPr lang="en-US"/>
    </a:defPPr>
    <a:lvl1pPr marL="0" algn="l" defTabSz="932688" rtl="0" eaLnBrk="1" latinLnBrk="0" hangingPunct="1">
      <a:defRPr sz="1836" kern="1200">
        <a:solidFill>
          <a:schemeClr val="tx1"/>
        </a:solidFill>
        <a:latin typeface="+mn-lt"/>
        <a:ea typeface="+mn-ea"/>
        <a:cs typeface="+mn-cs"/>
      </a:defRPr>
    </a:lvl1pPr>
    <a:lvl2pPr marL="466344" algn="l" defTabSz="932688" rtl="0" eaLnBrk="1" latinLnBrk="0" hangingPunct="1">
      <a:defRPr sz="1836" kern="1200">
        <a:solidFill>
          <a:schemeClr val="tx1"/>
        </a:solidFill>
        <a:latin typeface="+mn-lt"/>
        <a:ea typeface="+mn-ea"/>
        <a:cs typeface="+mn-cs"/>
      </a:defRPr>
    </a:lvl2pPr>
    <a:lvl3pPr marL="932688" algn="l" defTabSz="932688" rtl="0" eaLnBrk="1" latinLnBrk="0" hangingPunct="1">
      <a:defRPr sz="1836" kern="1200">
        <a:solidFill>
          <a:schemeClr val="tx1"/>
        </a:solidFill>
        <a:latin typeface="+mn-lt"/>
        <a:ea typeface="+mn-ea"/>
        <a:cs typeface="+mn-cs"/>
      </a:defRPr>
    </a:lvl3pPr>
    <a:lvl4pPr marL="1399032" algn="l" defTabSz="932688" rtl="0" eaLnBrk="1" latinLnBrk="0" hangingPunct="1">
      <a:defRPr sz="1836" kern="1200">
        <a:solidFill>
          <a:schemeClr val="tx1"/>
        </a:solidFill>
        <a:latin typeface="+mn-lt"/>
        <a:ea typeface="+mn-ea"/>
        <a:cs typeface="+mn-cs"/>
      </a:defRPr>
    </a:lvl4pPr>
    <a:lvl5pPr marL="1865376" algn="l" defTabSz="932688" rtl="0" eaLnBrk="1" latinLnBrk="0" hangingPunct="1">
      <a:defRPr sz="1836" kern="1200">
        <a:solidFill>
          <a:schemeClr val="tx1"/>
        </a:solidFill>
        <a:latin typeface="+mn-lt"/>
        <a:ea typeface="+mn-ea"/>
        <a:cs typeface="+mn-cs"/>
      </a:defRPr>
    </a:lvl5pPr>
    <a:lvl6pPr marL="2331720" algn="l" defTabSz="932688" rtl="0" eaLnBrk="1" latinLnBrk="0" hangingPunct="1">
      <a:defRPr sz="1836" kern="1200">
        <a:solidFill>
          <a:schemeClr val="tx1"/>
        </a:solidFill>
        <a:latin typeface="+mn-lt"/>
        <a:ea typeface="+mn-ea"/>
        <a:cs typeface="+mn-cs"/>
      </a:defRPr>
    </a:lvl6pPr>
    <a:lvl7pPr marL="2798064" algn="l" defTabSz="932688" rtl="0" eaLnBrk="1" latinLnBrk="0" hangingPunct="1">
      <a:defRPr sz="1836" kern="1200">
        <a:solidFill>
          <a:schemeClr val="tx1"/>
        </a:solidFill>
        <a:latin typeface="+mn-lt"/>
        <a:ea typeface="+mn-ea"/>
        <a:cs typeface="+mn-cs"/>
      </a:defRPr>
    </a:lvl7pPr>
    <a:lvl8pPr marL="3264408" algn="l" defTabSz="932688" rtl="0" eaLnBrk="1" latinLnBrk="0" hangingPunct="1">
      <a:defRPr sz="1836" kern="1200">
        <a:solidFill>
          <a:schemeClr val="tx1"/>
        </a:solidFill>
        <a:latin typeface="+mn-lt"/>
        <a:ea typeface="+mn-ea"/>
        <a:cs typeface="+mn-cs"/>
      </a:defRPr>
    </a:lvl8pPr>
    <a:lvl9pPr marL="3730752" algn="l" defTabSz="932688" rtl="0" eaLnBrk="1" latinLnBrk="0" hangingPunct="1">
      <a:defRPr sz="1836"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2BCD2F-77E8-429D-A4AF-EB95158E2ADC}">
          <p14:sldIdLst>
            <p14:sldId id="256"/>
            <p14:sldId id="257"/>
            <p14:sldId id="1885"/>
            <p14:sldId id="259"/>
            <p14:sldId id="1929"/>
            <p14:sldId id="1930"/>
            <p14:sldId id="1931"/>
            <p14:sldId id="1875"/>
            <p14:sldId id="1932"/>
            <p14:sldId id="1933"/>
            <p14:sldId id="1889"/>
            <p14:sldId id="1911"/>
            <p14:sldId id="1934"/>
            <p14:sldId id="1935"/>
            <p14:sldId id="1896"/>
            <p14:sldId id="1936"/>
            <p14:sldId id="1937"/>
            <p14:sldId id="1938"/>
            <p14:sldId id="1939"/>
            <p14:sldId id="1940"/>
            <p14:sldId id="1927"/>
            <p14:sldId id="1926"/>
            <p14:sldId id="1941"/>
            <p14:sldId id="1942"/>
            <p14:sldId id="1943"/>
            <p14:sldId id="1944"/>
            <p14:sldId id="1945"/>
            <p14:sldId id="1946"/>
            <p14:sldId id="1928"/>
            <p14:sldId id="1947"/>
            <p14:sldId id="1948"/>
            <p14:sldId id="1949"/>
            <p14:sldId id="1950"/>
            <p14:sldId id="1952"/>
            <p14:sldId id="1953"/>
            <p14:sldId id="1954"/>
            <p14:sldId id="1955"/>
            <p14:sldId id="1956"/>
            <p14:sldId id="1957"/>
            <p14:sldId id="1958"/>
            <p14:sldId id="1959"/>
            <p14:sldId id="1951"/>
            <p14:sldId id="1960"/>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Feil-Jacobs" initials="MF" lastIdx="12" clrIdx="0">
    <p:extLst/>
  </p:cmAuthor>
  <p:cmAuthor id="2" name="Caroline Sanderson" initials="CS" lastIdx="7" clrIdx="1">
    <p:extLst/>
  </p:cmAuthor>
  <p:cmAuthor id="3" name="Jennifer Horton" initials="JH" lastIdx="3" clrIdx="2">
    <p:extLst/>
  </p:cmAuthor>
  <p:cmAuthor id="4" name="Aut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284A"/>
    <a:srgbClr val="002050"/>
    <a:srgbClr val="33353A"/>
    <a:srgbClr val="A81400"/>
    <a:srgbClr val="D6D6D6"/>
    <a:srgbClr val="DADADA"/>
    <a:srgbClr val="FFFFFF"/>
    <a:srgbClr val="FF5050"/>
    <a:srgbClr val="3A3A9C"/>
    <a:srgbClr val="3D55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1" d="100"/>
          <a:sy n="91" d="100"/>
        </p:scale>
        <p:origin x="33" y="213"/>
      </p:cViewPr>
      <p:guideLst/>
    </p:cSldViewPr>
  </p:slideViewPr>
  <p:notesTextViewPr>
    <p:cViewPr>
      <p:scale>
        <a:sx n="1" d="1"/>
        <a:sy n="1" d="1"/>
      </p:scale>
      <p:origin x="0" y="0"/>
    </p:cViewPr>
  </p:notesTextViewPr>
  <p:sorterViewPr>
    <p:cViewPr varScale="1">
      <p:scale>
        <a:sx n="100" d="100"/>
        <a:sy n="100" d="100"/>
      </p:scale>
      <p:origin x="0" y="-1938"/>
    </p:cViewPr>
  </p:sorterViewPr>
  <p:notesViewPr>
    <p:cSldViewPr snapToGrid="0">
      <p:cViewPr>
        <p:scale>
          <a:sx n="1" d="2"/>
          <a:sy n="1" d="2"/>
        </p:scale>
        <p:origin x="286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8-12-17T15:45:30.017" idx="1">
    <p:pos x="1060" y="449"/>
    <p:text>Ensure that all slide titles and body text are indented the same amount. There's been variation throughout the deck.</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731DE7-6095-448C-B6BC-DB880B572402}"/>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55F5BC5-44A2-435C-8C21-0DBCBDA75683}"/>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48782496-95A0-4193-B09F-6AD27878C74F}" type="datetimeFigureOut">
              <a:rPr lang="en-US" smtClean="0"/>
              <a:t>5/8/2019</a:t>
            </a:fld>
            <a:endParaRPr lang="en-US"/>
          </a:p>
        </p:txBody>
      </p:sp>
      <p:sp>
        <p:nvSpPr>
          <p:cNvPr id="4" name="Footer Placeholder 3">
            <a:extLst>
              <a:ext uri="{FF2B5EF4-FFF2-40B4-BE49-F238E27FC236}">
                <a16:creationId xmlns:a16="http://schemas.microsoft.com/office/drawing/2014/main" id="{2F74F811-0B99-44B3-BC1D-3D4968EAE020}"/>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462D37-B25F-4FBF-9AFB-85D0E1946E41}"/>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F7E545E-6309-4C3C-B4C1-C7B100EED122}" type="slidenum">
              <a:rPr lang="en-US" smtClean="0"/>
              <a:t>‹Nr.›</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1A012BF-EEA3-45CC-947C-015BB12AB8BD}" type="datetimeFigureOut">
              <a:rPr lang="en-US" smtClean="0"/>
              <a:t>5/8/2019</a:t>
            </a:fld>
            <a:endParaRPr lang="en-US"/>
          </a:p>
        </p:txBody>
      </p:sp>
      <p:sp>
        <p:nvSpPr>
          <p:cNvPr id="4" name="Slide Image Placeholder 3"/>
          <p:cNvSpPr>
            <a:spLocks noGrp="1" noRot="1" noChangeAspect="1"/>
          </p:cNvSpPr>
          <p:nvPr>
            <p:ph type="sldImg" idx="2"/>
          </p:nvPr>
        </p:nvSpPr>
        <p:spPr>
          <a:xfrm>
            <a:off x="715963" y="1162050"/>
            <a:ext cx="5578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26BFB95-F7E9-4E12-8F4D-EDB340397A7D}" type="slidenum">
              <a:rPr lang="en-US" smtClean="0"/>
              <a:t>‹Nr.›</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32688" rtl="0" eaLnBrk="1" latinLnBrk="0" hangingPunct="1">
      <a:defRPr sz="1224" kern="1200">
        <a:solidFill>
          <a:schemeClr val="tx1"/>
        </a:solidFill>
        <a:latin typeface="+mn-lt"/>
        <a:ea typeface="+mn-ea"/>
        <a:cs typeface="+mn-cs"/>
      </a:defRPr>
    </a:lvl1pPr>
    <a:lvl2pPr marL="466344" algn="l" defTabSz="932688" rtl="0" eaLnBrk="1" latinLnBrk="0" hangingPunct="1">
      <a:defRPr sz="1224" kern="1200">
        <a:solidFill>
          <a:schemeClr val="tx1"/>
        </a:solidFill>
        <a:latin typeface="+mn-lt"/>
        <a:ea typeface="+mn-ea"/>
        <a:cs typeface="+mn-cs"/>
      </a:defRPr>
    </a:lvl2pPr>
    <a:lvl3pPr marL="932688" algn="l" defTabSz="932688" rtl="0" eaLnBrk="1" latinLnBrk="0" hangingPunct="1">
      <a:defRPr sz="1224" kern="1200">
        <a:solidFill>
          <a:schemeClr val="tx1"/>
        </a:solidFill>
        <a:latin typeface="+mn-lt"/>
        <a:ea typeface="+mn-ea"/>
        <a:cs typeface="+mn-cs"/>
      </a:defRPr>
    </a:lvl3pPr>
    <a:lvl4pPr marL="1399032" algn="l" defTabSz="932688" rtl="0" eaLnBrk="1" latinLnBrk="0" hangingPunct="1">
      <a:defRPr sz="1224" kern="1200">
        <a:solidFill>
          <a:schemeClr val="tx1"/>
        </a:solidFill>
        <a:latin typeface="+mn-lt"/>
        <a:ea typeface="+mn-ea"/>
        <a:cs typeface="+mn-cs"/>
      </a:defRPr>
    </a:lvl4pPr>
    <a:lvl5pPr marL="1865376" algn="l" defTabSz="932688" rtl="0" eaLnBrk="1" latinLnBrk="0" hangingPunct="1">
      <a:defRPr sz="1224" kern="1200">
        <a:solidFill>
          <a:schemeClr val="tx1"/>
        </a:solidFill>
        <a:latin typeface="+mn-lt"/>
        <a:ea typeface="+mn-ea"/>
        <a:cs typeface="+mn-cs"/>
      </a:defRPr>
    </a:lvl5pPr>
    <a:lvl6pPr marL="2331720" algn="l" defTabSz="932688" rtl="0" eaLnBrk="1" latinLnBrk="0" hangingPunct="1">
      <a:defRPr sz="1224" kern="1200">
        <a:solidFill>
          <a:schemeClr val="tx1"/>
        </a:solidFill>
        <a:latin typeface="+mn-lt"/>
        <a:ea typeface="+mn-ea"/>
        <a:cs typeface="+mn-cs"/>
      </a:defRPr>
    </a:lvl6pPr>
    <a:lvl7pPr marL="2798064" algn="l" defTabSz="932688" rtl="0" eaLnBrk="1" latinLnBrk="0" hangingPunct="1">
      <a:defRPr sz="1224" kern="1200">
        <a:solidFill>
          <a:schemeClr val="tx1"/>
        </a:solidFill>
        <a:latin typeface="+mn-lt"/>
        <a:ea typeface="+mn-ea"/>
        <a:cs typeface="+mn-cs"/>
      </a:defRPr>
    </a:lvl7pPr>
    <a:lvl8pPr marL="3264408" algn="l" defTabSz="932688" rtl="0" eaLnBrk="1" latinLnBrk="0" hangingPunct="1">
      <a:defRPr sz="1224" kern="1200">
        <a:solidFill>
          <a:schemeClr val="tx1"/>
        </a:solidFill>
        <a:latin typeface="+mn-lt"/>
        <a:ea typeface="+mn-ea"/>
        <a:cs typeface="+mn-cs"/>
      </a:defRPr>
    </a:lvl8pPr>
    <a:lvl9pPr marL="3730752" algn="l" defTabSz="932688"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en-us/services/active-director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portal.atp.azure.com/"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instancename*.atp.azure.co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a:t>
            </a:fld>
            <a:endParaRPr lang="en-US" dirty="0"/>
          </a:p>
        </p:txBody>
      </p:sp>
    </p:spTree>
    <p:extLst>
      <p:ext uri="{BB962C8B-B14F-4D97-AF65-F5344CB8AC3E}">
        <p14:creationId xmlns:p14="http://schemas.microsoft.com/office/powerpoint/2010/main" val="170982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it is conceptual, to be kept high level, the graphic shows the shared responsibility split between provider (Microsoft), customer and both, for on-premises and different cloud service types.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7601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11</a:t>
            </a:fld>
            <a:endParaRPr lang="en-US" dirty="0"/>
          </a:p>
        </p:txBody>
      </p:sp>
    </p:spTree>
    <p:extLst>
      <p:ext uri="{BB962C8B-B14F-4D97-AF65-F5344CB8AC3E}">
        <p14:creationId xmlns:p14="http://schemas.microsoft.com/office/powerpoint/2010/main" val="266509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u="none" strike="noStrike" kern="1200" dirty="0">
                <a:solidFill>
                  <a:schemeClr val="tx1"/>
                </a:solidFill>
                <a:effectLst/>
                <a:latin typeface="+mn-lt"/>
                <a:ea typeface="+mn-ea"/>
                <a:cs typeface="+mn-cs"/>
              </a:rPr>
              <a:t>Note</a:t>
            </a:r>
            <a:r>
              <a:rPr lang="en-IE" sz="1200" b="0" i="0" u="none" strike="noStrike" kern="1200" dirty="0">
                <a:solidFill>
                  <a:schemeClr val="tx1"/>
                </a:solidFill>
                <a:effectLst/>
                <a:latin typeface="+mn-lt"/>
                <a:ea typeface="+mn-ea"/>
                <a:cs typeface="+mn-cs"/>
              </a:rPr>
              <a:t>: Authentication is sometimes shortened to </a:t>
            </a:r>
            <a:r>
              <a:rPr lang="en-IE" sz="1200" b="0" i="1" u="none" strike="noStrike" kern="1200" dirty="0">
                <a:solidFill>
                  <a:schemeClr val="tx1"/>
                </a:solidFill>
                <a:effectLst/>
                <a:latin typeface="+mn-lt"/>
                <a:ea typeface="+mn-ea"/>
                <a:cs typeface="+mn-cs"/>
              </a:rPr>
              <a:t>AuthN</a:t>
            </a:r>
            <a:r>
              <a:rPr lang="en-IE" sz="1200" b="0" i="0" u="none" strike="noStrike" kern="1200" dirty="0">
                <a:solidFill>
                  <a:schemeClr val="tx1"/>
                </a:solidFill>
                <a:effectLst/>
                <a:latin typeface="+mn-lt"/>
                <a:ea typeface="+mn-ea"/>
                <a:cs typeface="+mn-cs"/>
              </a:rPr>
              <a:t>, and authorization is sometimes shortened to </a:t>
            </a:r>
            <a:r>
              <a:rPr lang="en-IE" sz="1200" b="0" i="1" u="none" strike="noStrike" kern="1200" dirty="0">
                <a:solidFill>
                  <a:schemeClr val="tx1"/>
                </a:solidFill>
                <a:effectLst/>
                <a:latin typeface="+mn-lt"/>
                <a:ea typeface="+mn-ea"/>
                <a:cs typeface="+mn-cs"/>
              </a:rPr>
              <a:t>AuthZ</a:t>
            </a:r>
            <a:r>
              <a:rPr lang="en-IE" sz="1200" b="0" i="0" u="none" strike="noStrike" kern="1200" dirty="0">
                <a:solidFill>
                  <a:schemeClr val="tx1"/>
                </a:solidFill>
                <a:effectLst/>
                <a:latin typeface="+mn-lt"/>
                <a:ea typeface="+mn-ea"/>
                <a:cs typeface="+mn-cs"/>
              </a:rPr>
              <a: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51979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 provides services such as: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Authentication. providing functionality such as self-service password reset, multi-factor authentication (MFA), a custom banned password list, and smart lockout services.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Single-Sign-On (SSO). </a:t>
            </a:r>
            <a:r>
              <a:rPr lang="en-IE" sz="1200" b="0" i="1" u="none" strike="noStrike" kern="1200" dirty="0">
                <a:solidFill>
                  <a:schemeClr val="tx1"/>
                </a:solidFill>
                <a:effectLst/>
                <a:latin typeface="+mn-lt"/>
                <a:ea typeface="+mn-ea"/>
                <a:cs typeface="+mn-cs"/>
              </a:rPr>
              <a:t>SSO</a:t>
            </a:r>
            <a:r>
              <a:rPr lang="en-IE" sz="1200" b="0" i="0" u="none" strike="noStrike" kern="1200" dirty="0">
                <a:solidFill>
                  <a:schemeClr val="tx1"/>
                </a:solidFill>
                <a:effectLst/>
                <a:latin typeface="+mn-lt"/>
                <a:ea typeface="+mn-ea"/>
                <a:cs typeface="+mn-cs"/>
              </a:rPr>
              <a:t> enables users to remember only one ID and one password to access multiple applications.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management. You can manage your cloud and on-premises apps using Azure AD Application Proxy, SSO, the My apps portal (also referred to as </a:t>
            </a:r>
            <a:r>
              <a:rPr lang="en-IE" sz="1200" b="0" i="1" u="none" strike="noStrike" kern="1200" dirty="0">
                <a:solidFill>
                  <a:schemeClr val="tx1"/>
                </a:solidFill>
                <a:effectLst/>
                <a:latin typeface="+mn-lt"/>
                <a:ea typeface="+mn-ea"/>
                <a:cs typeface="+mn-cs"/>
              </a:rPr>
              <a:t>Access panel</a:t>
            </a:r>
            <a:r>
              <a:rPr lang="en-IE" sz="1200" b="0" i="0" u="none" strike="noStrike" kern="1200" dirty="0">
                <a:solidFill>
                  <a:schemeClr val="tx1"/>
                </a:solidFill>
                <a:effectLst/>
                <a:latin typeface="+mn-lt"/>
                <a:ea typeface="+mn-ea"/>
                <a:cs typeface="+mn-cs"/>
              </a:rPr>
              <a:t>), and SaaS apps.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 to business (B2B) identity services. Manage your guest users and external partners while maintaining control over your own corporate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Business-to-Customer (B2C) identity services. Customize and control how users sign up, sign in, and manage their profiles when using your apps with services, including when using your applications and a social identity sign in experience.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Device Management. </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Active Directory on the</a:t>
            </a:r>
            <a:r>
              <a:rPr lang="en-IE" sz="1200" b="0" i="0" u="none" strike="noStrike" kern="1200" dirty="0">
                <a:solidFill>
                  <a:schemeClr val="tx1"/>
                </a:solidFill>
                <a:effectLst/>
                <a:latin typeface="+mn-lt"/>
                <a:ea typeface="+mn-ea"/>
                <a:cs typeface="+mn-cs"/>
                <a:hlinkClick r:id="rId3"/>
              </a:rPr>
              <a:t> </a:t>
            </a:r>
            <a:r>
              <a:rPr lang="en-IE" sz="1200" b="0" i="0" u="none" strike="noStrike" kern="1200" dirty="0">
                <a:solidFill>
                  <a:schemeClr val="tx1"/>
                </a:solidFill>
                <a:effectLst/>
                <a:latin typeface="+mn-lt"/>
                <a:ea typeface="+mn-ea"/>
                <a:cs typeface="+mn-cs"/>
              </a:rPr>
              <a:t>https://azure.microsoft.com/en-us/services/active-directory/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7472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MFA comes as part of the following Azure service offerings: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Active Directory Premium licenses. These licenses provide full-featured use of Azure Multi-Factor Authentication Service (cloud) or Azure Multi-Factor Authentication Server (on-premises).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Multi-Factor Authentication for Office 365. A subset of Azure Multi-Factor Authentication capabilities are available as a part of your Office 365 subscription.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Active Directory global administrators. Because global administrator accounts are highly sensitive, a subset of Azure Multi-Factor Authentication capabilities are available as a means to protect these accounts.</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MFA at </a:t>
            </a:r>
            <a:r>
              <a:rPr lang="en-IE" sz="1200" b="0" i="0" u="none" strike="noStrike" kern="1200" dirty="0">
                <a:solidFill>
                  <a:schemeClr val="tx1"/>
                </a:solidFill>
                <a:effectLst/>
                <a:latin typeface="+mn-lt"/>
                <a:ea typeface="+mn-ea"/>
                <a:cs typeface="+mn-cs"/>
              </a:rPr>
              <a:t>https://docs.microsoft.com/en-us/azure/active-directory/authentication/concept-mfa-howitworks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3544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15</a:t>
            </a:fld>
            <a:endParaRPr lang="en-US" dirty="0"/>
          </a:p>
        </p:txBody>
      </p:sp>
    </p:spTree>
    <p:extLst>
      <p:ext uri="{BB962C8B-B14F-4D97-AF65-F5344CB8AC3E}">
        <p14:creationId xmlns:p14="http://schemas.microsoft.com/office/powerpoint/2010/main" val="3938435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Security Center is part of the https://www.cisecurity.org/cis-benchmarks/  (CIS) recommendations.</a:t>
            </a:r>
            <a:endParaRPr lang="en-IE" sz="1200" b="1" i="0" u="none" strike="noStrike" kern="1200" dirty="0">
              <a:solidFill>
                <a:schemeClr val="tx1"/>
              </a:solidFill>
              <a:effectLst/>
              <a:latin typeface="+mn-lt"/>
              <a:ea typeface="+mn-ea"/>
              <a:cs typeface="+mn-cs"/>
            </a:endParaRP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Azure Security Center Versions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Security Center is available in two tiers: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Free. Available as part of your Azure subscription, this tier is limited to assessments and recommendations of Azure resources only.</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Standard. This tier provides a full suite of security-related services including continuous monitoring, threat detection, just-in-time access control for ports, and more.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To access the full suite of Azure Security Center services you will need to upgrade to a Standard tier subscription. You can access the 60-day free trial from within the Azure Security Center dashboard in the Azure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Security Center at https://azure.microsoft.com/en-us/services/security-center/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437852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E" sz="1200" b="0" i="0" u="none" strike="noStrike" kern="1200" dirty="0">
                <a:solidFill>
                  <a:schemeClr val="tx1"/>
                </a:solidFill>
                <a:effectLst/>
                <a:latin typeface="+mn-lt"/>
                <a:ea typeface="+mn-ea"/>
                <a:cs typeface="+mn-cs"/>
              </a:rPr>
              <a:t>You can use Security Center during the detect, assess, and diagnose stages. Here are examples of how Security Center can be useful during the three initial incident response stages:</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Detect. Review the first indication of an event investigation. Example: Use the Security Center dashboard to review the initial verification that a high-priority security alert was raised.</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Assess. Perform the initial assessment to obtain more information about the suspicious activity. Example: Obtain more information about the security alert.</a:t>
            </a:r>
          </a:p>
          <a:p>
            <a:pPr marL="685800" lvl="1" indent="-228600">
              <a:buFont typeface="Arial" panose="020B0604020202020204" pitchFamily="34" charset="0"/>
              <a:buChar char="•"/>
            </a:pPr>
            <a:r>
              <a:rPr lang="en-IE" sz="1200" b="0" i="0" u="none" strike="noStrike" kern="1200" dirty="0">
                <a:solidFill>
                  <a:schemeClr val="tx1"/>
                </a:solidFill>
                <a:effectLst/>
                <a:latin typeface="+mn-lt"/>
                <a:ea typeface="+mn-ea"/>
                <a:cs typeface="+mn-cs"/>
              </a:rPr>
              <a:t>Diagnose. Conduct a technical investigation and identify containment, mitigation, and workaround strategies. Example: Follow the remediation steps described by Security Center in that particular security alert.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2. Another usage example is to Use Security Center recommendations to enhance security.</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You can reduce the chances of a significant security event by configuring a security policy, and then implementing the recommendations provided by Azure Security Center.</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 </a:t>
            </a:r>
            <a:r>
              <a:rPr lang="en-IE" sz="1200" b="0" i="1" u="none" strike="noStrike" kern="1200" dirty="0">
                <a:solidFill>
                  <a:schemeClr val="tx1"/>
                </a:solidFill>
                <a:effectLst/>
                <a:latin typeface="+mn-lt"/>
                <a:ea typeface="+mn-ea"/>
                <a:cs typeface="+mn-cs"/>
              </a:rPr>
              <a:t>security policy</a:t>
            </a:r>
            <a:r>
              <a:rPr lang="en-IE" sz="1200" b="0" i="0" u="none" strike="noStrike" kern="1200" dirty="0">
                <a:solidFill>
                  <a:schemeClr val="tx1"/>
                </a:solidFill>
                <a:effectLst/>
                <a:latin typeface="+mn-lt"/>
                <a:ea typeface="+mn-ea"/>
                <a:cs typeface="+mn-cs"/>
              </a:rPr>
              <a:t> defines the set of controls that are recommended for resources within that specified subscription or resource group. In Security Center, you define policies according to your company's security requirements.</a:t>
            </a:r>
          </a:p>
          <a:p>
            <a:pPr marL="628650" lvl="1"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Security Center analyzes the security state of your Azure resources. When Security Center identifies potential security vulnerabilities, it creates recommendations based on the controls set in the security policy. The recommendations guide you through the process of configuring the needed security controls. For example, if you have workloads that do not require the Azure SQL Database Transparent Data Encryption (TDE) policy, turn off the policy at the subscription level and enable it only in the resources groups where SQL TDE is required.</a:t>
            </a:r>
          </a:p>
          <a:p>
            <a:pPr marL="457200" lvl="1" indent="0">
              <a:buFontTx/>
              <a:buNone/>
            </a:pPr>
            <a:endParaRPr lang="en-IE" sz="1200" b="0" i="0" u="none" strike="noStrike" kern="1200" dirty="0">
              <a:solidFill>
                <a:schemeClr val="tx1"/>
              </a:solidFill>
              <a:effectLst/>
              <a:latin typeface="+mn-lt"/>
              <a:ea typeface="+mn-ea"/>
              <a:cs typeface="+mn-cs"/>
            </a:endParaRPr>
          </a:p>
          <a:p>
            <a:pPr marL="0" lvl="0" indent="0">
              <a:buFontTx/>
              <a:buNone/>
            </a:pPr>
            <a:r>
              <a:rPr lang="en-IE" sz="1200" b="0" i="0" u="none" strike="noStrike" kern="1200" dirty="0">
                <a:solidFill>
                  <a:schemeClr val="tx1"/>
                </a:solidFill>
                <a:effectLst/>
                <a:latin typeface="+mn-lt"/>
                <a:ea typeface="+mn-ea"/>
                <a:cs typeface="+mn-cs"/>
              </a:rPr>
              <a:t>You can read more about Azure Security Center at https://azure.microsoft.com/en-us/services/security-center/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781885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benefits of using Key Vault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Centralized application secrets. Centralizing storage for application secrets allows you to control their distribution, and reduces the chances that secrets may be accidentally leaked.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Securely stored secrets and keys. Azure uses industry-standard algorithms, key lengths, and HSMs, and access requires proper authentication and authorization.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Monitor access and use. Using Key Vault, you can monitor and control access to company secrets.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Simplified administration of application secrets. The ability to enroll and renew certificates from public certificate authorities (CAs). Furthermore, you can scale up and replicate content within regions, and manage using standard management tools.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Integrate with other Azure services. You can integrate Key Vault with storage accounts, container registries, event hubs and many more Azure </a:t>
            </a:r>
            <a:r>
              <a:rPr lang="en-IE" sz="1200" b="0" i="0" u="none" strike="noStrike" kern="1200">
                <a:solidFill>
                  <a:schemeClr val="tx1"/>
                </a:solidFill>
                <a:effectLst/>
                <a:latin typeface="+mn-lt"/>
                <a:ea typeface="+mn-ea"/>
                <a:cs typeface="+mn-cs"/>
              </a:rPr>
              <a:t>services.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Key Vault on the </a:t>
            </a:r>
            <a:r>
              <a:rPr lang="en-IE" sz="1200" b="0" i="0" u="none" strike="noStrike" kern="1200" dirty="0">
                <a:solidFill>
                  <a:schemeClr val="tx1"/>
                </a:solidFill>
                <a:effectLst/>
                <a:latin typeface="+mn-lt"/>
                <a:ea typeface="+mn-ea"/>
                <a:cs typeface="+mn-cs"/>
              </a:rPr>
              <a:t>https://azure.microsoft.com/en-us/services/key-vault/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55201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purchase Microsoft AIP either standalone, or through one of the following Microsoft licensing suites: Enterprise Mobility + Security, or Microsoft 365 Enterprise. Purchasing details are available on the </a:t>
            </a:r>
            <a:r>
              <a:rPr lang="en-IE" sz="1200" b="0" i="0" u="none" strike="noStrike" kern="1200" dirty="0">
                <a:solidFill>
                  <a:schemeClr val="tx1"/>
                </a:solidFill>
                <a:effectLst/>
                <a:latin typeface="+mn-lt"/>
                <a:ea typeface="+mn-ea"/>
                <a:cs typeface="+mn-cs"/>
              </a:rPr>
              <a:t>https://azure.microsoft.com/en-us/pricing/details/information-protection/ </a:t>
            </a:r>
            <a:r>
              <a:rPr lang="en-IE" sz="1200" kern="1200" dirty="0">
                <a:solidFill>
                  <a:schemeClr val="tx1"/>
                </a:solidFill>
                <a:effectLst/>
                <a:latin typeface="+mn-lt"/>
                <a:ea typeface="+mn-ea"/>
                <a:cs typeface="+mn-cs"/>
              </a:rPr>
              <a:t>webpage.</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Microsoft AIP on the </a:t>
            </a:r>
            <a:r>
              <a:rPr lang="en-IE" sz="1200" b="0" i="0" u="none" strike="noStrike" kern="1200" dirty="0">
                <a:solidFill>
                  <a:schemeClr val="tx1"/>
                </a:solidFill>
                <a:effectLst/>
                <a:latin typeface="+mn-lt"/>
                <a:ea typeface="+mn-ea"/>
                <a:cs typeface="+mn-cs"/>
              </a:rPr>
              <a:t>https://docs.microsoft.com/en-us/azure/virtual-network/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7454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a:t>
            </a:fld>
            <a:endParaRPr lang="en-US" dirty="0"/>
          </a:p>
        </p:txBody>
      </p:sp>
    </p:spTree>
    <p:extLst>
      <p:ext uri="{BB962C8B-B14F-4D97-AF65-F5344CB8AC3E}">
        <p14:creationId xmlns:p14="http://schemas.microsoft.com/office/powerpoint/2010/main" val="3243492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Purchasing</a:t>
            </a:r>
          </a:p>
          <a:p>
            <a:r>
              <a:rPr lang="en-IE" sz="1200" b="0" i="0" u="none" strike="noStrike" kern="1200" dirty="0">
                <a:solidFill>
                  <a:schemeClr val="tx1"/>
                </a:solidFill>
                <a:effectLst/>
                <a:latin typeface="+mn-lt"/>
                <a:ea typeface="+mn-ea"/>
                <a:cs typeface="+mn-cs"/>
              </a:rPr>
              <a:t>Azure ATP is available as part of Enterprise Mobility + Security 5 suite (EMS E5), and as a standalone license. You can acquire a license directly from the https://www.microsoft.com/en-ie/cloud-platform/enterprise-mobility-security-pricing or through the Cloud Solution Provider (CSP) licensing model. It is not available to purchase via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enter the Azure ATP portal either by logging in to the portal </a:t>
            </a:r>
            <a:r>
              <a:rPr lang="en-IE" sz="1200" b="0" i="0" u="sng" kern="1200" dirty="0">
                <a:solidFill>
                  <a:schemeClr val="tx1"/>
                </a:solidFill>
                <a:effectLst/>
                <a:latin typeface="+mn-lt"/>
                <a:ea typeface="+mn-ea"/>
                <a:cs typeface="+mn-cs"/>
                <a:hlinkClick r:id="rId3"/>
              </a:rPr>
              <a:t>https://portal.atp.azure.com</a:t>
            </a:r>
            <a:r>
              <a:rPr lang="en-IE" sz="1200" b="0" i="0" u="none" strike="noStrike" kern="1200" dirty="0">
                <a:solidFill>
                  <a:schemeClr val="tx1"/>
                </a:solidFill>
                <a:effectLst/>
                <a:latin typeface="+mn-lt"/>
                <a:ea typeface="+mn-ea"/>
                <a:cs typeface="+mn-cs"/>
              </a:rPr>
              <a:t> and selecting your instance, or browsing to the instance URL: </a:t>
            </a:r>
            <a:r>
              <a:rPr lang="en-IE" sz="1200" b="0" i="0" u="sng" kern="1200" dirty="0">
                <a:solidFill>
                  <a:schemeClr val="tx1"/>
                </a:solidFill>
                <a:effectLst/>
                <a:latin typeface="+mn-lt"/>
                <a:ea typeface="+mn-ea"/>
                <a:cs typeface="+mn-cs"/>
                <a:hlinkClick r:id="rId4"/>
              </a:rPr>
              <a:t>https://</a:t>
            </a:r>
            <a:r>
              <a:rPr lang="en-IE" sz="1200" b="0" i="1" u="sng" kern="1200" dirty="0">
                <a:solidFill>
                  <a:schemeClr val="tx1"/>
                </a:solidFill>
                <a:effectLst/>
                <a:latin typeface="+mn-lt"/>
                <a:ea typeface="+mn-ea"/>
                <a:cs typeface="+mn-cs"/>
                <a:hlinkClick r:id="rId4"/>
              </a:rPr>
              <a:t>instancename</a:t>
            </a:r>
            <a:r>
              <a:rPr lang="en-IE" sz="1200" b="0" i="0" u="sng" kern="1200" dirty="0">
                <a:solidFill>
                  <a:schemeClr val="tx1"/>
                </a:solidFill>
                <a:effectLst/>
                <a:latin typeface="+mn-lt"/>
                <a:ea typeface="+mn-ea"/>
                <a:cs typeface="+mn-cs"/>
                <a:hlinkClick r:id="rId4"/>
              </a:rPr>
              <a:t>.atp.azure.com</a:t>
            </a:r>
            <a:r>
              <a:rPr lang="en-IE" sz="1200" b="0" i="0" u="none" strike="noStrike" kern="1200" dirty="0">
                <a:solidFill>
                  <a:schemeClr val="tx1"/>
                </a:solidFill>
                <a:effectLst/>
                <a:latin typeface="+mn-lt"/>
                <a:ea typeface="+mn-ea"/>
                <a:cs typeface="+mn-cs"/>
              </a:rPr>
              <a: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Note: To successfully log in to the Azure ATP portal, you have to log in with a user assigned to an Azure Active Directory security group with access to the Azure ATP portal</a:t>
            </a:r>
          </a:p>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Advanced Threat Protection on the </a:t>
            </a:r>
            <a:r>
              <a:rPr lang="en-IE" sz="1200" b="0" i="0" u="none" strike="noStrike" kern="1200" dirty="0">
                <a:solidFill>
                  <a:schemeClr val="tx1"/>
                </a:solidFill>
                <a:effectLst/>
                <a:latin typeface="+mn-lt"/>
                <a:ea typeface="+mn-ea"/>
                <a:cs typeface="+mn-cs"/>
              </a:rPr>
              <a:t>https://azure.microsoft.com/en-us/features/azure-advanced-threat-protection/ webpage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4:23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6765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21</a:t>
            </a:fld>
            <a:endParaRPr lang="en-US" dirty="0"/>
          </a:p>
        </p:txBody>
      </p:sp>
    </p:spTree>
    <p:extLst>
      <p:ext uri="{BB962C8B-B14F-4D97-AF65-F5344CB8AC3E}">
        <p14:creationId xmlns:p14="http://schemas.microsoft.com/office/powerpoint/2010/main" val="1856296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Policy can also integrate with Azure DevOps and apply policies for your continuous integration and delivery pipelines for pre-deployment and post-deployment of your applications.</a:t>
            </a:r>
          </a:p>
          <a:p>
            <a:r>
              <a:rPr lang="en-IE" sz="1200" b="0" i="0" u="none" strike="noStrike" kern="1200" dirty="0">
                <a:solidFill>
                  <a:schemeClr val="tx1"/>
                </a:solidFill>
                <a:effectLst/>
                <a:latin typeface="+mn-lt"/>
                <a:ea typeface="+mn-ea"/>
                <a:cs typeface="+mn-cs"/>
              </a:rPr>
              <a:t>Azure Policy also has the ability to automatically remediate resources and configurations that are deemed non-compliant, thus ensuring the integrity of the state of the resources.</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Policy on the </a:t>
            </a:r>
            <a:r>
              <a:rPr lang="en-IE" sz="1200" b="0" i="0" u="none" strike="noStrike" kern="1200" dirty="0">
                <a:solidFill>
                  <a:schemeClr val="tx1"/>
                </a:solidFill>
                <a:effectLst/>
                <a:latin typeface="+mn-lt"/>
                <a:ea typeface="+mn-ea"/>
                <a:cs typeface="+mn-cs"/>
              </a:rPr>
              <a:t>https://azure.microsoft.com/en-us/services/azure-policy/</a:t>
            </a:r>
            <a:r>
              <a:rPr lang="en-IE" sz="1200" kern="1200" dirty="0">
                <a:solidFill>
                  <a:schemeClr val="tx1"/>
                </a:solidFill>
                <a:effectLst/>
                <a:latin typeface="+mn-lt"/>
                <a:ea typeface="+mn-ea"/>
                <a:cs typeface="+mn-cs"/>
              </a:rPr>
              <a:t>webpage. https://azure.microsoft.com/en-us/services/azure-policy/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86266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following list contains example policy definitions:</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Allowed Storage Account SKUs</a:t>
            </a:r>
            <a:r>
              <a:rPr lang="en-IE" sz="1200" b="0" i="0" u="none" strike="noStrike" kern="1200" dirty="0">
                <a:solidFill>
                  <a:schemeClr val="tx1"/>
                </a:solidFill>
                <a:effectLst/>
                <a:latin typeface="+mn-lt"/>
                <a:ea typeface="+mn-ea"/>
                <a:cs typeface="+mn-cs"/>
              </a:rPr>
              <a:t>. This policy definition has a set of conditions/rules that determine whether a storage account that is being deployed is within a set of SKU sizes. Its effect is to deny all storage accounts that do not adhere to the set of defined SKU sizes.</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Allowed Locations</a:t>
            </a:r>
            <a:r>
              <a:rPr lang="en-IE" sz="1200" b="0" i="0" u="none" strike="noStrike" kern="1200" dirty="0">
                <a:solidFill>
                  <a:schemeClr val="tx1"/>
                </a:solidFill>
                <a:effectLst/>
                <a:latin typeface="+mn-lt"/>
                <a:ea typeface="+mn-ea"/>
                <a:cs typeface="+mn-cs"/>
              </a:rPr>
              <a:t>. This policy enables you to restrict the locations that your organization can specify when deploying resources. Its effect is used to enforce your geographic compliance requirements.</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Allowed Virtual Machine SKUs</a:t>
            </a:r>
            <a:r>
              <a:rPr lang="en-IE" sz="1200" b="0" i="0" u="none" strike="noStrike" kern="1200" dirty="0">
                <a:solidFill>
                  <a:schemeClr val="tx1"/>
                </a:solidFill>
                <a:effectLst/>
                <a:latin typeface="+mn-lt"/>
                <a:ea typeface="+mn-ea"/>
                <a:cs typeface="+mn-cs"/>
              </a:rPr>
              <a:t>. This policy enables you to specify a set of VM SKUs that your organization can deploy.</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Policy assignmenthttps://azure.microsoft.com/en-us/services/azure-policy/</a:t>
            </a:r>
          </a:p>
          <a:p>
            <a:r>
              <a:rPr lang="en-IE" sz="1200" b="0" i="0" u="none" strike="noStrike" kern="1200" dirty="0">
                <a:solidFill>
                  <a:schemeClr val="tx1"/>
                </a:solidFill>
                <a:effectLst/>
                <a:latin typeface="+mn-lt"/>
                <a:ea typeface="+mn-ea"/>
                <a:cs typeface="+mn-cs"/>
              </a:rPr>
              <a:t>To implement these policy definitions, whether custom or built-in, you will need to assign them. A </a:t>
            </a:r>
            <a:r>
              <a:rPr lang="en-IE" sz="1200" b="0" i="1" u="none" strike="noStrike" kern="1200" dirty="0">
                <a:solidFill>
                  <a:schemeClr val="tx1"/>
                </a:solidFill>
                <a:effectLst/>
                <a:latin typeface="+mn-lt"/>
                <a:ea typeface="+mn-ea"/>
                <a:cs typeface="+mn-cs"/>
              </a:rPr>
              <a:t>policy assignment</a:t>
            </a:r>
            <a:r>
              <a:rPr lang="en-IE" sz="1200" b="0" i="0" u="none" strike="noStrike" kern="1200" dirty="0">
                <a:solidFill>
                  <a:schemeClr val="tx1"/>
                </a:solidFill>
                <a:effectLst/>
                <a:latin typeface="+mn-lt"/>
                <a:ea typeface="+mn-ea"/>
                <a:cs typeface="+mn-cs"/>
              </a:rPr>
              <a:t> is a policy definition that has been assigned to take place within a specific scope. This scope could range from a management group to a resource group. Policy assignments are inherited by all child resources. </a:t>
            </a: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Policy on the </a:t>
            </a:r>
            <a:r>
              <a:rPr lang="en-IE" sz="1200" b="0" i="0" u="none" strike="noStrike" kern="1200" dirty="0">
                <a:solidFill>
                  <a:schemeClr val="tx1"/>
                </a:solidFill>
                <a:effectLst/>
                <a:latin typeface="+mn-lt"/>
                <a:ea typeface="+mn-ea"/>
                <a:cs typeface="+mn-cs"/>
              </a:rPr>
              <a:t>https://azure.microsoft.com/en-us/services/azure-policy/ </a:t>
            </a:r>
            <a:r>
              <a:rPr lang="en-IE" sz="1200" kern="1200" dirty="0">
                <a:solidFill>
                  <a:schemeClr val="tx1"/>
                </a:solidFill>
                <a:effectLst/>
                <a:latin typeface="+mn-lt"/>
                <a:ea typeface="+mn-ea"/>
                <a:cs typeface="+mn-cs"/>
              </a:rPr>
              <a:t>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394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Even if you have a single policy, we recommend using initiatives if you anticipate increasing the number of policies over time.</a:t>
            </a:r>
            <a:endParaRPr lang="en-IE" sz="1200" b="1" i="0" u="none" strike="noStrike" kern="1200" dirty="0">
              <a:solidFill>
                <a:schemeClr val="tx1"/>
              </a:solidFill>
              <a:effectLst/>
              <a:latin typeface="+mn-lt"/>
              <a:ea typeface="+mn-ea"/>
              <a:cs typeface="+mn-cs"/>
            </a:endParaRP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Initiative definitions</a:t>
            </a:r>
          </a:p>
          <a:p>
            <a:r>
              <a:rPr lang="en-IE" sz="1200" b="0" i="0" u="none" strike="noStrike" kern="1200" dirty="0">
                <a:solidFill>
                  <a:schemeClr val="tx1"/>
                </a:solidFill>
                <a:effectLst/>
                <a:latin typeface="+mn-lt"/>
                <a:ea typeface="+mn-ea"/>
                <a:cs typeface="+mn-cs"/>
              </a:rPr>
              <a:t>Initiative definitions simplify the process of managing and assigning policy definitions by grouping a set of policies as one single item. For example, you could create an initiative named </a:t>
            </a:r>
            <a:r>
              <a:rPr lang="en-IE" sz="1200" b="0" i="1" u="none" strike="noStrike" kern="1200" dirty="0">
                <a:solidFill>
                  <a:schemeClr val="tx1"/>
                </a:solidFill>
                <a:effectLst/>
                <a:latin typeface="+mn-lt"/>
                <a:ea typeface="+mn-ea"/>
                <a:cs typeface="+mn-cs"/>
              </a:rPr>
              <a:t>Enable Monitoring in Azure Security Center</a:t>
            </a:r>
            <a:r>
              <a:rPr lang="en-IE" sz="1200" b="0" i="0" u="none" strike="noStrike" kern="1200" dirty="0">
                <a:solidFill>
                  <a:schemeClr val="tx1"/>
                </a:solidFill>
                <a:effectLst/>
                <a:latin typeface="+mn-lt"/>
                <a:ea typeface="+mn-ea"/>
                <a:cs typeface="+mn-cs"/>
              </a:rPr>
              <a:t>, with a goal to monitor all the available security recommendations in your Azure Security Center.</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Under this initiative, you would have the following policy definitions:</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Monitor unencrypted SQL Database in Security Center</a:t>
            </a:r>
            <a:r>
              <a:rPr lang="en-IE" sz="1200" b="0" i="0" u="none" strike="noStrike" kern="1200" dirty="0">
                <a:solidFill>
                  <a:schemeClr val="tx1"/>
                </a:solidFill>
                <a:effectLst/>
                <a:latin typeface="+mn-lt"/>
                <a:ea typeface="+mn-ea"/>
                <a:cs typeface="+mn-cs"/>
              </a:rPr>
              <a:t> – For monitoring unencrypted SQL databases and servers.</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Monitor OS vulnerabilities in Security Center</a:t>
            </a:r>
            <a:r>
              <a:rPr lang="en-IE" sz="1200" b="0" i="0" u="none" strike="noStrike" kern="1200" dirty="0">
                <a:solidFill>
                  <a:schemeClr val="tx1"/>
                </a:solidFill>
                <a:effectLst/>
                <a:latin typeface="+mn-lt"/>
                <a:ea typeface="+mn-ea"/>
                <a:cs typeface="+mn-cs"/>
              </a:rPr>
              <a:t> – For monitoring servers that do not satisfy the configured baseline.</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Monitor missing Endpoint Protection in Security Center</a:t>
            </a:r>
            <a:r>
              <a:rPr lang="en-IE" sz="1200" b="0" i="0" u="none" strike="noStrike" kern="1200" dirty="0">
                <a:solidFill>
                  <a:schemeClr val="tx1"/>
                </a:solidFill>
                <a:effectLst/>
                <a:latin typeface="+mn-lt"/>
                <a:ea typeface="+mn-ea"/>
                <a:cs typeface="+mn-cs"/>
              </a:rPr>
              <a:t> – For monitoring servers without an installed endpoint protection agent.</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Initiative assignments</a:t>
            </a:r>
          </a:p>
          <a:p>
            <a:r>
              <a:rPr lang="en-IE" sz="1200" b="0" i="0" u="none" strike="noStrike" kern="1200" dirty="0">
                <a:solidFill>
                  <a:schemeClr val="tx1"/>
                </a:solidFill>
                <a:effectLst/>
                <a:latin typeface="+mn-lt"/>
                <a:ea typeface="+mn-ea"/>
                <a:cs typeface="+mn-cs"/>
              </a:rPr>
              <a:t>Like a policy assignment, an </a:t>
            </a:r>
            <a:r>
              <a:rPr lang="en-IE" sz="1200" b="0" i="1" u="none" strike="noStrike" kern="1200" dirty="0">
                <a:solidFill>
                  <a:schemeClr val="tx1"/>
                </a:solidFill>
                <a:effectLst/>
                <a:latin typeface="+mn-lt"/>
                <a:ea typeface="+mn-ea"/>
                <a:cs typeface="+mn-cs"/>
              </a:rPr>
              <a:t>initiative assignment</a:t>
            </a:r>
            <a:r>
              <a:rPr lang="en-IE" sz="1200" b="0" i="0" u="none" strike="noStrike" kern="1200" dirty="0">
                <a:solidFill>
                  <a:schemeClr val="tx1"/>
                </a:solidFill>
                <a:effectLst/>
                <a:latin typeface="+mn-lt"/>
                <a:ea typeface="+mn-ea"/>
                <a:cs typeface="+mn-cs"/>
              </a:rPr>
              <a:t> is an initiative definition assigned to a specific scope. Initiative assignments reduce the need to make several initiative definitions for each scope. This scope could also range from a management group to a resource group.</a:t>
            </a:r>
          </a:p>
          <a:p>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122750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RBAC in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To view access permissions, access the Access control (IAM) blade in the Azure portal. On this blade, you can see who has access to an area and their role. Using this same blade, you can grant or remove access.</a:t>
            </a:r>
          </a:p>
          <a:p>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Best Practices</a:t>
            </a:r>
          </a:p>
          <a:p>
            <a:r>
              <a:rPr lang="en-IE" sz="1200" b="0" i="0" u="none" strike="noStrike" kern="1200" dirty="0">
                <a:solidFill>
                  <a:schemeClr val="tx1"/>
                </a:solidFill>
                <a:effectLst/>
                <a:latin typeface="+mn-lt"/>
                <a:ea typeface="+mn-ea"/>
                <a:cs typeface="+mn-cs"/>
              </a:rPr>
              <a:t>The following list details RBAC best practices: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Using RBAC, segregate duties within your team and grant only the amount of access to users that they need to perform their jobs. Instead of giving everybody unrestricted permissions in your Azure subscription or resources, allow only certain actions at a particular scope.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When planning your access control strategy, grant users the least privilege to get their work done.</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RBAC at </a:t>
            </a:r>
            <a:r>
              <a:rPr lang="en-IE" sz="1200" b="0" i="0" u="none" strike="noStrike" kern="1200" dirty="0">
                <a:solidFill>
                  <a:schemeClr val="tx1"/>
                </a:solidFill>
                <a:effectLst/>
                <a:latin typeface="+mn-lt"/>
                <a:ea typeface="+mn-ea"/>
                <a:cs typeface="+mn-cs"/>
              </a:rPr>
              <a:t>https://docs.microsoft.com/en-us/azure/role-based-access-control/overview</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116170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Locks in the Azure Portal</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n the Azure portal, the locks are called *</a:t>
            </a:r>
            <a:r>
              <a:rPr lang="en-IE" sz="1200" b="0" i="1" u="none" strike="noStrike" kern="1200" dirty="0">
                <a:solidFill>
                  <a:schemeClr val="tx1"/>
                </a:solidFill>
                <a:effectLst/>
                <a:latin typeface="+mn-lt"/>
                <a:ea typeface="+mn-ea"/>
                <a:cs typeface="+mn-cs"/>
              </a:rPr>
              <a:t>Delete</a:t>
            </a:r>
            <a:r>
              <a:rPr lang="en-IE" sz="1200" b="0" i="0" u="none" strike="noStrike" kern="1200" dirty="0">
                <a:solidFill>
                  <a:schemeClr val="tx1"/>
                </a:solidFill>
                <a:effectLst/>
                <a:latin typeface="+mn-lt"/>
                <a:ea typeface="+mn-ea"/>
                <a:cs typeface="+mn-cs"/>
              </a:rPr>
              <a:t> and </a:t>
            </a:r>
            <a:r>
              <a:rPr lang="en-IE" sz="1200" b="0" i="1" u="none" strike="noStrike" kern="1200" dirty="0">
                <a:solidFill>
                  <a:schemeClr val="tx1"/>
                </a:solidFill>
                <a:effectLst/>
                <a:latin typeface="+mn-lt"/>
                <a:ea typeface="+mn-ea"/>
                <a:cs typeface="+mn-cs"/>
              </a:rPr>
              <a:t>Read-only</a:t>
            </a:r>
            <a:r>
              <a:rPr lang="en-IE" sz="1200" b="0" i="0" u="none" strike="noStrike" kern="1200" dirty="0">
                <a:solidFill>
                  <a:schemeClr val="tx1"/>
                </a:solidFill>
                <a:effectLst/>
                <a:latin typeface="+mn-lt"/>
                <a:ea typeface="+mn-ea"/>
                <a:cs typeface="+mn-cs"/>
              </a:rPr>
              <a:t> respectively.</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You can read more about Locks at </a:t>
            </a:r>
            <a:r>
              <a:rPr lang="en-IE" sz="1200" b="0" i="0" u="none" strike="noStrike" kern="1200" dirty="0">
                <a:solidFill>
                  <a:schemeClr val="tx1"/>
                </a:solidFill>
                <a:effectLst/>
                <a:latin typeface="+mn-lt"/>
                <a:ea typeface="+mn-ea"/>
                <a:cs typeface="+mn-cs"/>
              </a:rPr>
              <a:t>https://docs.microsoft.com/en-us/azure/azure-resource-manager/resource-group-lock-resources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234014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Azure Advisor provides security recommendation by integrating with Azure Security Center. You can view the security recommendations on the Security tab of the Advisor dashboard. You can then click deeper into the Security Center recommendations.</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96785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The process of implementing Azure Blueprints, consists of the following high-level steps: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Create an Azure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Assign the blueprint.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Track the blueprint assignments.</a:t>
            </a:r>
          </a:p>
          <a:p>
            <a:r>
              <a:rPr lang="en-IE" sz="1200" b="1" i="0" u="none" strike="noStrike" kern="1200" dirty="0">
                <a:solidFill>
                  <a:schemeClr val="tx1"/>
                </a:solidFill>
                <a:effectLst/>
                <a:latin typeface="+mn-lt"/>
                <a:ea typeface="+mn-ea"/>
                <a:cs typeface="+mn-cs"/>
              </a:rPr>
              <a:t>Usage Scenario</a:t>
            </a:r>
          </a:p>
          <a:p>
            <a:r>
              <a:rPr lang="en-IE" sz="1200" b="0" i="0" u="none" strike="noStrike" kern="1200" dirty="0">
                <a:solidFill>
                  <a:schemeClr val="tx1"/>
                </a:solidFill>
                <a:effectLst/>
                <a:latin typeface="+mn-lt"/>
                <a:ea typeface="+mn-ea"/>
                <a:cs typeface="+mn-cs"/>
              </a:rPr>
              <a:t>Adhering to security or compliance requirements, whether government or industry requirements, can be difficult and time-consuming. To help you with auditing, traceability, and compliance with your deployments, use Azure Blueprint artifacts and tools. Time-consuming paperwork is no longer needed, and your path to certification is expedited.</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Azure Blueprints are also useful in Azure DevOps scenarios, where blueprints are associated with specific build artifacts and release pipelines, and can be tracked more rigorously.</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At the time of writing this course, Azure Blueprints is in preview and has not been released generally.</a:t>
            </a:r>
          </a:p>
          <a:p>
            <a:endParaRPr lang="en-IE" sz="1200"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Blueprints at </a:t>
            </a:r>
            <a:r>
              <a:rPr lang="en-IE" sz="1200" b="0" i="0" u="none" strike="noStrike" kern="1200" dirty="0">
                <a:solidFill>
                  <a:schemeClr val="tx1"/>
                </a:solidFill>
                <a:effectLst/>
                <a:latin typeface="+mn-lt"/>
                <a:ea typeface="+mn-ea"/>
                <a:cs typeface="+mn-cs"/>
              </a:rPr>
              <a:t>https://azure.microsoft.com/en-us/services/blueprints/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03766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29</a:t>
            </a:fld>
            <a:endParaRPr lang="en-US" dirty="0"/>
          </a:p>
        </p:txBody>
      </p:sp>
    </p:spTree>
    <p:extLst>
      <p:ext uri="{BB962C8B-B14F-4D97-AF65-F5344CB8AC3E}">
        <p14:creationId xmlns:p14="http://schemas.microsoft.com/office/powerpoint/2010/main" val="389082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a:t>
            </a:fld>
            <a:endParaRPr lang="en-US" dirty="0"/>
          </a:p>
        </p:txBody>
      </p:sp>
    </p:spTree>
    <p:extLst>
      <p:ext uri="{BB962C8B-B14F-4D97-AF65-F5344CB8AC3E}">
        <p14:creationId xmlns:p14="http://schemas.microsoft.com/office/powerpoint/2010/main" val="3742195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What data does Azure Monitor collect?</a:t>
            </a:r>
          </a:p>
          <a:p>
            <a:r>
              <a:rPr lang="en-IE" sz="1200" b="0" i="0" u="none" strike="noStrike" kern="1200" dirty="0">
                <a:solidFill>
                  <a:schemeClr val="tx1"/>
                </a:solidFill>
                <a:effectLst/>
                <a:latin typeface="+mn-lt"/>
                <a:ea typeface="+mn-ea"/>
                <a:cs typeface="+mn-cs"/>
              </a:rPr>
              <a:t>Azure Monitor can collect data from a variety of sources. Azure Monitor collects data from the following tiers, this is not a full list:</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Application monitoring data</a:t>
            </a:r>
            <a:r>
              <a:rPr lang="en-IE" sz="1200" b="0" i="0" u="none" strike="noStrike" kern="1200" dirty="0">
                <a:solidFill>
                  <a:schemeClr val="tx1"/>
                </a:solidFill>
                <a:effectLst/>
                <a:latin typeface="+mn-lt"/>
                <a:ea typeface="+mn-ea"/>
                <a:cs typeface="+mn-cs"/>
              </a:rPr>
              <a:t>: Data about the performance and functionality of the code you have written, regardless of its platform.</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resource monitoring data</a:t>
            </a:r>
            <a:r>
              <a:rPr lang="en-IE" sz="1200" b="0" i="0" u="none" strike="noStrike" kern="1200" dirty="0">
                <a:solidFill>
                  <a:schemeClr val="tx1"/>
                </a:solidFill>
                <a:effectLst/>
                <a:latin typeface="+mn-lt"/>
                <a:ea typeface="+mn-ea"/>
                <a:cs typeface="+mn-cs"/>
              </a:rPr>
              <a:t>: Data about the operation of an Azure resource.</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Azure subscription monitoring data</a:t>
            </a:r>
            <a:r>
              <a:rPr lang="en-IE" sz="1200" b="0" i="0" u="none" strike="noStrike" kern="1200" dirty="0">
                <a:solidFill>
                  <a:schemeClr val="tx1"/>
                </a:solidFill>
                <a:effectLst/>
                <a:latin typeface="+mn-lt"/>
                <a:ea typeface="+mn-ea"/>
                <a:cs typeface="+mn-cs"/>
              </a:rPr>
              <a:t>: Data about the operation and management of an Azure subscription, as well as data about the health and operation of Azure itself.</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Diagnostic settings</a:t>
            </a:r>
          </a:p>
          <a:p>
            <a:r>
              <a:rPr lang="en-IE" sz="1200" b="0" i="0" u="none" strike="noStrike" kern="1200" dirty="0">
                <a:solidFill>
                  <a:schemeClr val="tx1"/>
                </a:solidFill>
                <a:effectLst/>
                <a:latin typeface="+mn-lt"/>
                <a:ea typeface="+mn-ea"/>
                <a:cs typeface="+mn-cs"/>
              </a:rPr>
              <a:t>As soon as you create an Azure subscription and start adding resources such as virtual machines and web apps, Azure Monitor starts collecting data.</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Activity Logs</a:t>
            </a:r>
            <a:r>
              <a:rPr lang="en-IE" sz="1200" b="0" i="0" u="none" strike="noStrike" kern="1200" dirty="0">
                <a:solidFill>
                  <a:schemeClr val="tx1"/>
                </a:solidFill>
                <a:effectLst/>
                <a:latin typeface="+mn-lt"/>
                <a:ea typeface="+mn-ea"/>
                <a:cs typeface="+mn-cs"/>
              </a:rPr>
              <a:t> record when resources are created or modified.</a:t>
            </a:r>
          </a:p>
          <a:p>
            <a:pPr marL="171450" indent="-171450">
              <a:buFont typeface="Arial" panose="020B0604020202020204" pitchFamily="34" charset="0"/>
              <a:buChar char="•"/>
            </a:pPr>
            <a:r>
              <a:rPr lang="en-IE" sz="1200" b="0" i="1" u="none" strike="noStrike" kern="1200" dirty="0">
                <a:solidFill>
                  <a:schemeClr val="tx1"/>
                </a:solidFill>
                <a:effectLst/>
                <a:latin typeface="+mn-lt"/>
                <a:ea typeface="+mn-ea"/>
                <a:cs typeface="+mn-cs"/>
              </a:rPr>
              <a:t>Metrics tell</a:t>
            </a:r>
            <a:r>
              <a:rPr lang="en-IE" sz="1200" b="0" i="0" u="none" strike="noStrike" kern="1200" dirty="0">
                <a:solidFill>
                  <a:schemeClr val="tx1"/>
                </a:solidFill>
                <a:effectLst/>
                <a:latin typeface="+mn-lt"/>
                <a:ea typeface="+mn-ea"/>
                <a:cs typeface="+mn-cs"/>
              </a:rPr>
              <a:t> you how the resource is performing and the resources that it's consuming.</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extend the data you're collecting into the actual operation of the resources by enabling </a:t>
            </a:r>
            <a:r>
              <a:rPr lang="en-IE" sz="1200" b="1" i="0" u="none" strike="noStrike" kern="1200" dirty="0">
                <a:solidFill>
                  <a:schemeClr val="tx1"/>
                </a:solidFill>
                <a:effectLst/>
                <a:latin typeface="+mn-lt"/>
                <a:ea typeface="+mn-ea"/>
                <a:cs typeface="+mn-cs"/>
              </a:rPr>
              <a:t>diagnostics</a:t>
            </a:r>
            <a:r>
              <a:rPr lang="en-IE" sz="1200" b="0" i="0" u="none" strike="noStrike" kern="1200" dirty="0">
                <a:solidFill>
                  <a:schemeClr val="tx1"/>
                </a:solidFill>
                <a:effectLst/>
                <a:latin typeface="+mn-lt"/>
                <a:ea typeface="+mn-ea"/>
                <a:cs typeface="+mn-cs"/>
              </a:rPr>
              <a:t> and adding an agent to compute resources. </a:t>
            </a: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Monitor the page </a:t>
            </a:r>
            <a:r>
              <a:rPr lang="en-IE" sz="1200" b="0" i="0" u="none" strike="noStrike" kern="1200" dirty="0">
                <a:solidFill>
                  <a:schemeClr val="tx1"/>
                </a:solidFill>
                <a:effectLst/>
                <a:latin typeface="+mn-lt"/>
                <a:ea typeface="+mn-ea"/>
                <a:cs typeface="+mn-cs"/>
              </a:rPr>
              <a:t>https://azure.microsoft.com/en-us/services/monitor/</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929519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Together, these experiences provide you with a comprehensive view into the health of Azure, at the granularity that is most relevant to you.</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Service Health on the </a:t>
            </a:r>
            <a:r>
              <a:rPr lang="en-IE" sz="1200" b="0" i="0" u="none" strike="noStrike" kern="1200" dirty="0">
                <a:solidFill>
                  <a:schemeClr val="tx1"/>
                </a:solidFill>
                <a:effectLst/>
                <a:latin typeface="+mn-lt"/>
                <a:ea typeface="+mn-ea"/>
                <a:cs typeface="+mn-cs"/>
              </a:rPr>
              <a:t>https://azure.microsoft.com/en-us/services/monitor/ webpage </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057227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Analyze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Insights. This service monitors the availability, performance, and usage of your web applications whether they're hosted in the cloud or on-premises.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containers. This service is designed to monitor the performance of container workloads that are deployed to managed Kubernetes clusters hosted on Azure Kubernetes Service (AKS).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 Monitor for VMs. This service monitors your Azure VMs at scale by analyzing the performance and health of your Windows and Linux VMs, including their different processes and interconnected dependencies on other resources and external processes.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Integrating any and all of these monitoring services with Azure Service Health can add value. </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Respond</a:t>
            </a:r>
          </a:p>
          <a:p>
            <a:r>
              <a:rPr lang="en-IE" sz="1200" b="0" i="0" u="none" strike="noStrike" kern="1200" dirty="0">
                <a:solidFill>
                  <a:schemeClr val="tx1"/>
                </a:solidFill>
                <a:effectLst/>
                <a:latin typeface="+mn-lt"/>
                <a:ea typeface="+mn-ea"/>
                <a:cs typeface="+mn-cs"/>
              </a:rPr>
              <a:t>In addition to allowing you to interactively analyze monitoring data, an effective monitoring solution must also be able to proactively respond to critical conditions identified in the data that it collects. This might be sending a text or email to an administrator responsible for investigating an issue, or launching an automated process that attempts to correct an error condition.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Alerts. Alerts in Azure Monitor proactively notify you of critical conditions, and potentially can attempt to take corrective action.</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Autoscale. Autoscale ensures you have the right amount of resources running to manage the load on your application. </a:t>
            </a:r>
          </a:p>
          <a:p>
            <a:pPr marL="171450" indent="-171450">
              <a:buFont typeface="Arial" panose="020B0604020202020204" pitchFamily="34" charset="0"/>
              <a:buChar char="•"/>
            </a:pPr>
            <a:endParaRPr lang="en-IE" sz="1200" b="0"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Visualize</a:t>
            </a:r>
          </a:p>
          <a:p>
            <a:r>
              <a:rPr lang="en-IE" sz="1200" b="0" i="0" u="none" strike="noStrike" kern="1200" dirty="0">
                <a:solidFill>
                  <a:schemeClr val="tx1"/>
                </a:solidFill>
                <a:effectLst/>
                <a:latin typeface="+mn-lt"/>
                <a:ea typeface="+mn-ea"/>
                <a:cs typeface="+mn-cs"/>
              </a:rPr>
              <a:t>Visualizations, such as charts and tables, are effective tools for summarizing monitoring data and presenting it to different audiences. Other tools you may use to visualize data in particular scenarios may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Dashboards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Views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Power BI</a:t>
            </a:r>
          </a:p>
          <a:p>
            <a:endParaRPr lang="en-IE" sz="1200" b="1" i="0" u="none" strike="noStrike" kern="1200" dirty="0">
              <a:solidFill>
                <a:schemeClr val="tx1"/>
              </a:solidFill>
              <a:effectLst/>
              <a:latin typeface="+mn-lt"/>
              <a:ea typeface="+mn-ea"/>
              <a:cs typeface="+mn-cs"/>
            </a:endParaRPr>
          </a:p>
          <a:p>
            <a:r>
              <a:rPr lang="en-IE" sz="1200" b="1" i="0" u="none" strike="noStrike" kern="1200" dirty="0">
                <a:solidFill>
                  <a:schemeClr val="tx1"/>
                </a:solidFill>
                <a:effectLst/>
                <a:latin typeface="+mn-lt"/>
                <a:ea typeface="+mn-ea"/>
                <a:cs typeface="+mn-cs"/>
              </a:rPr>
              <a:t>Integrate</a:t>
            </a:r>
          </a:p>
          <a:p>
            <a:r>
              <a:rPr lang="en-IE" sz="1200" b="0" i="0" u="none" strike="noStrike" kern="1200" dirty="0">
                <a:solidFill>
                  <a:schemeClr val="tx1"/>
                </a:solidFill>
                <a:effectLst/>
                <a:latin typeface="+mn-lt"/>
                <a:ea typeface="+mn-ea"/>
                <a:cs typeface="+mn-cs"/>
              </a:rPr>
              <a:t>You'll often need to integrate Azure Monitor with other systems, and build custom solutions that use your monitoring data. Other Azure services work with Azure Monitor to provide this integration.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376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33</a:t>
            </a:fld>
            <a:endParaRPr lang="en-US" dirty="0"/>
          </a:p>
        </p:txBody>
      </p:sp>
    </p:spTree>
    <p:extLst>
      <p:ext uri="{BB962C8B-B14F-4D97-AF65-F5344CB8AC3E}">
        <p14:creationId xmlns:p14="http://schemas.microsoft.com/office/powerpoint/2010/main" val="2460463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Should discuss the questions below with students. When selecting a cloud provider to host your solutions, you should understand how that provider can help you comply with regulations and standards. Some questions to ask about a potential provider include: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is the cloud provider when it comes to handling sensitive data?</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compliant are the services offered by the cloud provider?</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How can I deploy my own cloud-based solutions to scenarios that have accreditation or compliance requirements?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Microsoft invests heavily in the development of robust and innovative compliance processes.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Should go to the URL on the slide and briefly scroll through the compliance offerings.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750921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32574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You may want to show students the Trust Center</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information, visit the https://www.microsoft.com/en-us/trustcenter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505525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Accessing the STP</a:t>
            </a:r>
          </a:p>
          <a:p>
            <a:r>
              <a:rPr lang="en-IE" sz="1200" b="0" i="0" u="none" strike="noStrike" kern="1200" dirty="0">
                <a:solidFill>
                  <a:schemeClr val="tx1"/>
                </a:solidFill>
                <a:effectLst/>
                <a:latin typeface="+mn-lt"/>
                <a:ea typeface="+mn-ea"/>
                <a:cs typeface="+mn-cs"/>
              </a:rPr>
              <a:t>To access some STP materials, you must sign in as an authenticated user with your Microsoft cloud services account (either an Azure AD organization account or a Microsoft account), and then review and accept the Microsoft Non-Disclosure Agreement for Compliance Materials.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Existing customers can access the STP at the https://servicetrust.microsoft.com/ https://servicetrust.microsoft.com/webpage, with one of the following online subscriptions (trial or paid):</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Office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Dynamics 365</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Azure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17550668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Compliance Manager provides the following features: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Enables you to assign, track, and record compliance and assessment-related activities, which can help your organization cross team barriers to achieve your organization's compliance goals.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Compliance Score to help you track your progress and prioritize auditing controls that will help reduce your organization's exposure to risk.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Provides a secure repository in which to upload and manage evidence and other artifacts related to compliance activities.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Produces richly detailed reports in Microsoft Excel that document the compliance activities performed by Microsoft and your organization, which can be provided to auditors, regulators, and other compliance stakeholders.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Compliance Manager provides ongoing risk assessments with a risk-based scores reference displayed in a dashboard view for regulations and standards. </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As part of the risk assessment, Compliance Manager also provides recommended actions you can take to improve your regulatory compliance. </a:t>
            </a:r>
          </a:p>
          <a:p>
            <a:endParaRPr lang="en-IE" sz="1200" b="0" i="0" u="none" strike="noStrike"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IMPORTANT NOTE</a:t>
            </a:r>
            <a:r>
              <a:rPr lang="en-IE" sz="1200" kern="1200" dirty="0">
                <a:solidFill>
                  <a:schemeClr val="tx1"/>
                </a:solidFill>
                <a:effectLst/>
                <a:latin typeface="+mn-lt"/>
                <a:ea typeface="+mn-ea"/>
                <a:cs typeface="+mn-cs"/>
              </a:rPr>
              <a:t>: Compliance Manager is a dashboard that provides a summary of your data protection and compliance stature, and recommendations to improve data protection and compliance. The Customer Actions provided in Compliance Manager are recommendations only; it is up to each organization to evaluate the effectiveness of these recommendations in their respective regulatory environment prior to implementation. Recommendations found in Compliance Manager should not be interpreted as a guarantee of compliance.</a:t>
            </a:r>
          </a:p>
          <a:p>
            <a:endParaRPr lang="en-IE" sz="1200" b="0" i="0" u="none" strike="noStrike"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6622401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Government on the https://azure.microsoft.com/en-us/global-infrastructure/government/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60605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a:t>
            </a:fld>
            <a:endParaRPr lang="en-US" dirty="0"/>
          </a:p>
        </p:txBody>
      </p:sp>
    </p:spTree>
    <p:extLst>
      <p:ext uri="{BB962C8B-B14F-4D97-AF65-F5344CB8AC3E}">
        <p14:creationId xmlns:p14="http://schemas.microsoft.com/office/powerpoint/2010/main" val="25754146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may want to show Students the Microsoft Azure Germany home page, the link is provided below</a:t>
            </a:r>
          </a:p>
          <a:p>
            <a:r>
              <a:rPr lang="en-IE" sz="1200" b="0" i="0" u="none" strike="noStrike" kern="1200" dirty="0">
                <a:solidFill>
                  <a:schemeClr val="tx1"/>
                </a:solidFill>
                <a:effectLst/>
                <a:latin typeface="+mn-lt"/>
                <a:ea typeface="+mn-ea"/>
                <a:cs typeface="+mn-cs"/>
              </a:rPr>
              <a:t>https://azure.microsoft.com/en-us/global-infrastructure/germany/</a:t>
            </a:r>
          </a:p>
          <a:p>
            <a:r>
              <a:rPr lang="en-IE" sz="1200" b="0" i="0" u="none" strike="noStrike" kern="1200" dirty="0">
                <a:solidFill>
                  <a:schemeClr val="tx1"/>
                </a:solidFill>
                <a:effectLst/>
                <a:latin typeface="+mn-lt"/>
                <a:ea typeface="+mn-ea"/>
                <a:cs typeface="+mn-cs"/>
              </a:rPr>
              <a:t>You can read more about Microsoft Azure Germany on the https://azure.microsoft.com/en-us/global-infrastructure/germany/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057312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According to the China Telecommunication Regulation (in Chinese), providers of cloud services (IaaS and PaaS) must have value-added telecom permits. Only locally-registered companies with less than 50-percent foreign investment qualify for these permits. To comply with this regulation, the Azure service in China is operated by 21Vianet, based on the technologies licensed from Microsoft.</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Azure China on the https://docs.microsoft.com/en-us/azure/china/ webpage.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0408776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42</a:t>
            </a:fld>
            <a:endParaRPr lang="en-US" dirty="0"/>
          </a:p>
        </p:txBody>
      </p:sp>
    </p:spTree>
    <p:extLst>
      <p:ext uri="{BB962C8B-B14F-4D97-AF65-F5344CB8AC3E}">
        <p14:creationId xmlns:p14="http://schemas.microsoft.com/office/powerpoint/2010/main" val="3372789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6FB4F-9A3A-4149-B0E9-5278F91246FB}" type="slidenum">
              <a:rPr lang="en-US" smtClean="0"/>
              <a:t>43</a:t>
            </a:fld>
            <a:endParaRPr lang="en-US" dirty="0"/>
          </a:p>
        </p:txBody>
      </p:sp>
    </p:spTree>
    <p:extLst>
      <p:ext uri="{BB962C8B-B14F-4D97-AF65-F5344CB8AC3E}">
        <p14:creationId xmlns:p14="http://schemas.microsoft.com/office/powerpoint/2010/main" val="539885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950464">
              <a:defRPr/>
            </a:pPr>
            <a:endParaRPr lang="en-US">
              <a:solidFill>
                <a:prstClr val="black"/>
              </a:solidFill>
              <a:latin typeface="Segoe UI" pitchFamily="34" charset="0"/>
            </a:endParaRPr>
          </a:p>
        </p:txBody>
      </p:sp>
      <p:sp>
        <p:nvSpPr>
          <p:cNvPr id="5" name="Footer Placeholder 4"/>
          <p:cNvSpPr>
            <a:spLocks noGrp="1"/>
          </p:cNvSpPr>
          <p:nvPr>
            <p:ph type="ftr" sz="quarter" idx="11"/>
          </p:nvPr>
        </p:nvSpPr>
        <p:spPr/>
        <p:txBody>
          <a:bodyPr/>
          <a:lstStyle/>
          <a:p>
            <a:pPr marL="410500" defTabSz="941713"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defTabSz="950464">
              <a:defRPr/>
            </a:pPr>
            <a:fld id="{FEAE989E-5381-40B5-87D5-748855F4FC30}" type="datetime8">
              <a:rPr lang="en-US">
                <a:solidFill>
                  <a:prstClr val="black"/>
                </a:solidFill>
                <a:latin typeface="Segoe UI" pitchFamily="34" charset="0"/>
              </a:rPr>
              <a:pPr defTabSz="950464">
                <a:defRPr/>
              </a:pPr>
              <a:t>5/8/2019 3:55 PM</a:t>
            </a:fld>
            <a:endParaRPr lang="en-US">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pPr defTabSz="950464">
              <a:defRPr/>
            </a:pPr>
            <a:fld id="{B4008EB6-D09E-4580-8CD6-DDB14511944F}" type="slidenum">
              <a:rPr lang="en-US">
                <a:solidFill>
                  <a:prstClr val="black"/>
                </a:solidFill>
                <a:latin typeface="Segoe UI" pitchFamily="34" charset="0"/>
              </a:rPr>
              <a:pPr defTabSz="950464">
                <a:defRPr/>
              </a:pPr>
              <a:t>44</a:t>
            </a:fld>
            <a:endParaRPr lang="en-US">
              <a:solidFill>
                <a:prstClr val="black"/>
              </a:solidFill>
              <a:latin typeface="Segoe UI" pitchFamily="34" charset="0"/>
            </a:endParaRPr>
          </a:p>
        </p:txBody>
      </p:sp>
    </p:spTree>
    <p:extLst>
      <p:ext uri="{BB962C8B-B14F-4D97-AF65-F5344CB8AC3E}">
        <p14:creationId xmlns:p14="http://schemas.microsoft.com/office/powerpoint/2010/main" val="421735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u="none" strike="noStrike" kern="1200" dirty="0">
                <a:solidFill>
                  <a:schemeClr val="tx1"/>
                </a:solidFill>
                <a:effectLst/>
                <a:latin typeface="+mn-lt"/>
                <a:ea typeface="+mn-ea"/>
                <a:cs typeface="+mn-cs"/>
              </a:rPr>
              <a:t>Common Usage Scenarios</a:t>
            </a:r>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typically deploy Azure Firewall on a central virtual network to control general network access. With Azure Firewall you can configure:</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 rules that define fully qualified domain names (FQDNs) that can be accessed from a subnet.</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Network rules that define source address, protocol, destination port, and destination address.</a:t>
            </a:r>
          </a:p>
          <a:p>
            <a:pPr marL="0" indent="0">
              <a:buFont typeface="Arial" panose="020B0604020202020204" pitchFamily="34" charset="0"/>
              <a:buNone/>
            </a:pPr>
            <a:endParaRPr lang="en-IE" sz="1200" b="0" i="0" u="none" strike="noStrike" kern="1200" dirty="0">
              <a:solidFill>
                <a:schemeClr val="tx1"/>
              </a:solidFill>
              <a:effectLst/>
              <a:latin typeface="+mn-lt"/>
              <a:ea typeface="+mn-ea"/>
              <a:cs typeface="+mn-cs"/>
            </a:endParaRPr>
          </a:p>
          <a:p>
            <a:pPr marL="0" indent="0">
              <a:buFont typeface="Arial" panose="020B0604020202020204" pitchFamily="34" charset="0"/>
              <a:buNone/>
            </a:pPr>
            <a:r>
              <a:rPr lang="en-IE" sz="1200" b="0" i="0" u="none" strike="noStrike" kern="1200" dirty="0">
                <a:solidFill>
                  <a:schemeClr val="tx1"/>
                </a:solidFill>
                <a:effectLst/>
                <a:latin typeface="+mn-lt"/>
                <a:ea typeface="+mn-ea"/>
                <a:cs typeface="+mn-cs"/>
              </a:rPr>
              <a:t>Application Gateway also provides a firewall, the </a:t>
            </a:r>
            <a:r>
              <a:rPr lang="en-IE" sz="1200" b="0" i="1" u="none" strike="noStrike" kern="1200" dirty="0">
                <a:solidFill>
                  <a:schemeClr val="tx1"/>
                </a:solidFill>
                <a:effectLst/>
                <a:latin typeface="+mn-lt"/>
                <a:ea typeface="+mn-ea"/>
                <a:cs typeface="+mn-cs"/>
              </a:rPr>
              <a:t>web application firewall</a:t>
            </a:r>
            <a:r>
              <a:rPr lang="en-IE" sz="1200" b="0" i="0" u="none" strike="noStrike" kern="1200" dirty="0">
                <a:solidFill>
                  <a:schemeClr val="tx1"/>
                </a:solidFill>
                <a:effectLst/>
                <a:latin typeface="+mn-lt"/>
                <a:ea typeface="+mn-ea"/>
                <a:cs typeface="+mn-cs"/>
              </a:rPr>
              <a:t> (WAF). This is different to Azure Firewall. WAF provides centralized inbound protection of your web applications from common exploits and vulnerabilities, whereas Azure Firewall provides: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Inbound protection for non-HTTP/S protocols (for example,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Remote Desktop Protocol (RDP), Secure Shell (SSH),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File Transfer Protocol (FTP)),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Outbound network-level protection for all ports and protocols </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Application-level protection for outbound HTTP/S.</a:t>
            </a:r>
          </a:p>
          <a:p>
            <a:r>
              <a:rPr lang="en-IE" sz="1200" b="0" i="0" u="none" strike="noStrike" kern="1200" dirty="0">
                <a:solidFill>
                  <a:schemeClr val="tx1"/>
                </a:solidFill>
                <a:effectLst/>
                <a:latin typeface="+mn-lt"/>
                <a:ea typeface="+mn-ea"/>
                <a:cs typeface="+mn-cs"/>
              </a:rPr>
              <a:t> Because Azure Firewall has more functionality available to it, it is intended for different use cases.</a:t>
            </a:r>
          </a:p>
          <a:p>
            <a:endParaRPr lang="en-IE" sz="1200" b="0" i="0" u="none" strike="noStrike"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For more details, see https://azure.microsoft.com/en-us/services/azure-firewall/ page.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679847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DDoS standard protection can mitigate the following types of attacks:</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Volumetric attacks. The attack's goal is to flood the network layer with a substantial amount of seemingly legitimate traffic.</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Protocol attacks. These attacks render a target inaccessible, by exploiting a weakness in the layer 3 and layer 4 protocol stack.</a:t>
            </a:r>
          </a:p>
          <a:p>
            <a:pPr marL="171450" indent="-171450">
              <a:buFont typeface="Arial" panose="020B0604020202020204" pitchFamily="34" charset="0"/>
              <a:buChar char="•"/>
            </a:pPr>
            <a:r>
              <a:rPr lang="en-IE" sz="1200" b="0" i="0" u="none" strike="noStrike" kern="1200" dirty="0">
                <a:solidFill>
                  <a:schemeClr val="tx1"/>
                </a:solidFill>
                <a:effectLst/>
                <a:latin typeface="+mn-lt"/>
                <a:ea typeface="+mn-ea"/>
                <a:cs typeface="+mn-cs"/>
              </a:rPr>
              <a:t>Resource (application) layer attacks. These attacks target web application packets to disrupt the transmission of data between hosts.</a:t>
            </a:r>
          </a:p>
          <a:p>
            <a:endParaRPr lang="en-IE" sz="1200" b="1" kern="1200" dirty="0">
              <a:solidFill>
                <a:schemeClr val="tx1"/>
              </a:solidFill>
              <a:effectLst/>
              <a:latin typeface="+mn-lt"/>
              <a:ea typeface="+mn-ea"/>
              <a:cs typeface="+mn-cs"/>
            </a:endParaRPr>
          </a:p>
          <a:p>
            <a:r>
              <a:rPr lang="en-IE" sz="1200" b="1" kern="1200" dirty="0">
                <a:solidFill>
                  <a:schemeClr val="tx1"/>
                </a:solidFill>
                <a:effectLst/>
                <a:latin typeface="+mn-lt"/>
                <a:ea typeface="+mn-ea"/>
                <a:cs typeface="+mn-cs"/>
              </a:rPr>
              <a:t>Note</a:t>
            </a:r>
            <a:r>
              <a:rPr lang="en-IE" sz="1200" kern="1200" dirty="0">
                <a:solidFill>
                  <a:schemeClr val="tx1"/>
                </a:solidFill>
                <a:effectLst/>
                <a:latin typeface="+mn-lt"/>
                <a:ea typeface="+mn-ea"/>
                <a:cs typeface="+mn-cs"/>
              </a:rPr>
              <a:t>: You can read more about Azure DDoS Protection from the page </a:t>
            </a:r>
            <a:r>
              <a:rPr lang="en-IE" sz="1200" b="0" i="0" u="none" strike="noStrike" kern="1200" dirty="0">
                <a:solidFill>
                  <a:schemeClr val="tx1"/>
                </a:solidFill>
                <a:effectLst/>
                <a:latin typeface="+mn-lt"/>
                <a:ea typeface="+mn-ea"/>
                <a:cs typeface="+mn-cs"/>
              </a:rPr>
              <a:t>https://azure.microsoft.com/en-us/services/ddos-protection/</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91890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mn-lt"/>
                <a:ea typeface="+mn-ea"/>
                <a:cs typeface="+mn-cs"/>
              </a:rPr>
              <a:t>Each rule specifies the following properties:</a:t>
            </a:r>
          </a:p>
          <a:p>
            <a:endParaRPr lang="en-IE"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IE" dirty="0"/>
              <a:t>Property Explanation </a:t>
            </a:r>
          </a:p>
          <a:p>
            <a:pPr marL="171450" indent="-171450">
              <a:buFont typeface="Arial" panose="020B0604020202020204" pitchFamily="34" charset="0"/>
              <a:buChar char="•"/>
            </a:pPr>
            <a:r>
              <a:rPr lang="en-IE" dirty="0">
                <a:effectLst/>
              </a:rPr>
              <a:t>Name</a:t>
            </a:r>
            <a:r>
              <a:rPr lang="en-IE" dirty="0"/>
              <a:t> &gt; &gt; </a:t>
            </a:r>
            <a:r>
              <a:rPr lang="en-IE" dirty="0">
                <a:effectLst/>
              </a:rPr>
              <a:t>Unique name of the NSG.</a:t>
            </a:r>
            <a:r>
              <a:rPr lang="en-IE" dirty="0"/>
              <a:t> </a:t>
            </a:r>
          </a:p>
          <a:p>
            <a:pPr marL="171450" indent="-171450">
              <a:buFont typeface="Arial" panose="020B0604020202020204" pitchFamily="34" charset="0"/>
              <a:buChar char="•"/>
            </a:pPr>
            <a:r>
              <a:rPr lang="en-IE" dirty="0">
                <a:effectLst/>
              </a:rPr>
              <a:t>Priority</a:t>
            </a:r>
            <a:r>
              <a:rPr lang="en-IE" dirty="0"/>
              <a:t> &gt; </a:t>
            </a:r>
            <a:r>
              <a:rPr lang="en-IE" dirty="0">
                <a:effectLst/>
              </a:rPr>
              <a:t>A number between 100 and 4096. Rules are processed in priority order, with lower numbers processed before higher numbers.</a:t>
            </a:r>
          </a:p>
          <a:p>
            <a:pPr marL="171450" indent="-171450">
              <a:buFont typeface="Arial" panose="020B0604020202020204" pitchFamily="34" charset="0"/>
              <a:buChar char="•"/>
            </a:pPr>
            <a:r>
              <a:rPr lang="en-IE" dirty="0">
                <a:effectLst/>
              </a:rPr>
              <a:t>Source or Destination</a:t>
            </a:r>
            <a:r>
              <a:rPr lang="en-IE" dirty="0"/>
              <a:t> &gt; </a:t>
            </a:r>
            <a:r>
              <a:rPr lang="en-IE" dirty="0">
                <a:effectLst/>
              </a:rPr>
              <a:t>Individual IP address or IP address range, service tag, or application security group.</a:t>
            </a:r>
            <a:r>
              <a:rPr lang="en-IE" dirty="0"/>
              <a:t> </a:t>
            </a:r>
          </a:p>
          <a:p>
            <a:pPr marL="171450" indent="-171450">
              <a:buFont typeface="Arial" panose="020B0604020202020204" pitchFamily="34" charset="0"/>
              <a:buChar char="•"/>
            </a:pPr>
            <a:r>
              <a:rPr lang="en-IE" dirty="0">
                <a:effectLst/>
              </a:rPr>
              <a:t>Protocol</a:t>
            </a:r>
            <a:r>
              <a:rPr lang="en-IE" dirty="0"/>
              <a:t> &gt; </a:t>
            </a:r>
            <a:r>
              <a:rPr lang="en-IE" dirty="0">
                <a:effectLst/>
              </a:rPr>
              <a:t>TCP, UDP, or Any</a:t>
            </a:r>
            <a:r>
              <a:rPr lang="en-IE" dirty="0"/>
              <a:t> </a:t>
            </a:r>
          </a:p>
          <a:p>
            <a:pPr marL="171450" indent="-171450">
              <a:buFont typeface="Arial" panose="020B0604020202020204" pitchFamily="34" charset="0"/>
              <a:buChar char="•"/>
            </a:pPr>
            <a:r>
              <a:rPr lang="en-IE" dirty="0">
                <a:effectLst/>
              </a:rPr>
              <a:t>Direction</a:t>
            </a:r>
            <a:r>
              <a:rPr lang="en-IE" dirty="0"/>
              <a:t>  &gt; </a:t>
            </a:r>
            <a:r>
              <a:rPr lang="en-IE" dirty="0">
                <a:effectLst/>
              </a:rPr>
              <a:t>Whether the rule applies to inbound or outbound traffic.</a:t>
            </a:r>
            <a:r>
              <a:rPr lang="en-IE" dirty="0"/>
              <a:t> </a:t>
            </a:r>
            <a:r>
              <a:rPr lang="en-IE" dirty="0">
                <a:effectLst/>
              </a:rPr>
              <a:t>Port Range</a:t>
            </a:r>
            <a:r>
              <a:rPr lang="en-IE" dirty="0"/>
              <a:t> </a:t>
            </a:r>
            <a:r>
              <a:rPr lang="en-IE" dirty="0">
                <a:effectLst/>
              </a:rPr>
              <a:t>An individual or range of ports.</a:t>
            </a:r>
            <a:r>
              <a:rPr lang="en-IE" dirty="0"/>
              <a:t> </a:t>
            </a:r>
            <a:r>
              <a:rPr lang="en-IE" dirty="0">
                <a:effectLst/>
              </a:rPr>
              <a:t>Action</a:t>
            </a:r>
            <a:r>
              <a:rPr lang="en-IE" dirty="0"/>
              <a:t> </a:t>
            </a:r>
            <a:r>
              <a:rPr lang="en-IE" dirty="0">
                <a:effectLst/>
              </a:rPr>
              <a:t>Allow or deny</a:t>
            </a:r>
          </a:p>
          <a:p>
            <a:endParaRPr lang="en-IE" sz="1200" kern="1200" dirty="0">
              <a:solidFill>
                <a:schemeClr val="tx1"/>
              </a:solidFill>
              <a:effectLst/>
              <a:latin typeface="+mn-lt"/>
              <a:ea typeface="+mn-ea"/>
              <a:cs typeface="+mn-cs"/>
            </a:endParaRPr>
          </a:p>
          <a:p>
            <a:r>
              <a:rPr lang="en-IE" sz="1200" b="0" i="0" u="none" strike="noStrike" kern="1200" dirty="0">
                <a:solidFill>
                  <a:schemeClr val="tx1"/>
                </a:solidFill>
                <a:effectLst/>
                <a:latin typeface="+mn-lt"/>
                <a:ea typeface="+mn-ea"/>
                <a:cs typeface="+mn-cs"/>
              </a:rPr>
              <a:t>You can read more about NSGs on the https://docs.microsoft.com/en-us/azure/virtual-network/security-overview#network-security-groups</a:t>
            </a:r>
          </a:p>
          <a:p>
            <a:r>
              <a:rPr lang="en-IE" sz="1200" b="0" i="0" u="none" strike="noStrike" kern="1200" dirty="0">
                <a:solidFill>
                  <a:schemeClr val="tx1"/>
                </a:solidFill>
                <a:effectLst/>
                <a:latin typeface="+mn-lt"/>
                <a:ea typeface="+mn-ea"/>
                <a:cs typeface="+mn-cs"/>
              </a:rPr>
              <a:t>page.</a:t>
            </a:r>
            <a:endParaRPr lang="en-IE"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70281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is conceptual, to be kept high level</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623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to be kept high level, general concepts.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5/8/2019 3:55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75837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rgbClr val="33353A"/>
        </a:solidFill>
        <a:effectLst/>
      </p:bgPr>
    </p:bg>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695CED33-97DB-48E6-891E-33A5F0CF6E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29180" y="5341300"/>
            <a:ext cx="4407295" cy="1625190"/>
          </a:xfrm>
          <a:prstGeom prst="rect">
            <a:avLst/>
          </a:prstGeom>
        </p:spPr>
      </p:pic>
      <p:sp>
        <p:nvSpPr>
          <p:cNvPr id="9" name="Title 1"/>
          <p:cNvSpPr>
            <a:spLocks noGrp="1"/>
          </p:cNvSpPr>
          <p:nvPr>
            <p:ph type="title" hasCustomPrompt="1"/>
          </p:nvPr>
        </p:nvSpPr>
        <p:spPr>
          <a:xfrm>
            <a:off x="274702" y="2800693"/>
            <a:ext cx="9143936" cy="932563"/>
          </a:xfrm>
          <a:noFill/>
        </p:spPr>
        <p:txBody>
          <a:bodyPr lIns="146304" tIns="91440" rIns="146304" bIns="91440" anchor="b" anchorCtr="0">
            <a:spAutoFit/>
          </a:bodyPr>
          <a:lstStyle>
            <a:lvl1pPr>
              <a:defRPr sz="5400" spc="-50" baseline="0">
                <a:solidFill>
                  <a:schemeClr val="bg1"/>
                </a:soli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9143937" cy="683264"/>
          </a:xfrm>
          <a:noFill/>
        </p:spPr>
        <p:txBody>
          <a:bodyPr lIns="182880" tIns="146304" rIns="182880" bIns="146304">
            <a:spAutoFit/>
          </a:bodyPr>
          <a:lstStyle>
            <a:lvl1pPr marL="0" indent="0">
              <a:spcBef>
                <a:spcPts val="0"/>
              </a:spcBef>
              <a:buNone/>
              <a:defRPr sz="2800" spc="0" baseline="0">
                <a:solidFill>
                  <a:schemeClr val="bg1"/>
                </a:solidFill>
                <a:latin typeface="+mn-lt"/>
              </a:defRPr>
            </a:lvl1pPr>
          </a:lstStyle>
          <a:p>
            <a:pPr lvl="0"/>
            <a:r>
              <a:rPr lang="en-US" dirty="0"/>
              <a:t>Speaker name</a:t>
            </a:r>
          </a:p>
        </p:txBody>
      </p:sp>
      <p:pic>
        <p:nvPicPr>
          <p:cNvPr id="6" name="MS logo white - EMF"/>
          <p:cNvPicPr>
            <a:picLocks noChangeAspect="1"/>
          </p:cNvPicPr>
          <p:nvPr userDrawn="1"/>
        </p:nvPicPr>
        <p:blipFill>
          <a:blip r:embed="rId3"/>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4706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797260"/>
            <a:ext cx="11887200" cy="932563"/>
          </a:xfrm>
          <a:noFill/>
        </p:spPr>
        <p:txBody>
          <a:bodyPr vert="horz" wrap="square" lIns="146304" tIns="91440" rIns="146304" bIns="91440" rtlCol="0" anchor="b" anchorCtr="0">
            <a:spAutoFit/>
          </a:bodyPr>
          <a:lstStyle>
            <a:lvl1pPr>
              <a:defRPr lang="en-US" sz="5400" spc="-100" dirty="0">
                <a:gradFill>
                  <a:gsLst>
                    <a:gs pos="62564">
                      <a:schemeClr val="tx1"/>
                    </a:gs>
                    <a:gs pos="55000">
                      <a:schemeClr val="tx1"/>
                    </a:gs>
                  </a:gsLst>
                  <a:lin ang="5400000" scaled="0"/>
                </a:gradFill>
              </a:defRPr>
            </a:lvl1pPr>
          </a:lstStyle>
          <a:p>
            <a:pPr lvl="0"/>
            <a:r>
              <a:rPr lang="en-US"/>
              <a:t>Section title</a:t>
            </a:r>
          </a:p>
        </p:txBody>
      </p:sp>
      <p:pic>
        <p:nvPicPr>
          <p:cNvPr id="4" name="Grafik 3">
            <a:extLst>
              <a:ext uri="{FF2B5EF4-FFF2-40B4-BE49-F238E27FC236}">
                <a16:creationId xmlns:a16="http://schemas.microsoft.com/office/drawing/2014/main" id="{C069DFBB-29D6-43F8-ABAA-B099B4C7E8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061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a:t>Square photo layout</a:t>
            </a:r>
          </a:p>
        </p:txBody>
      </p:sp>
      <p:pic>
        <p:nvPicPr>
          <p:cNvPr id="4" name="Grafik 3">
            <a:extLst>
              <a:ext uri="{FF2B5EF4-FFF2-40B4-BE49-F238E27FC236}">
                <a16:creationId xmlns:a16="http://schemas.microsoft.com/office/drawing/2014/main" id="{E7A60E96-F599-45A2-9192-0982227D7A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9779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14006F5-FE55-4F9D-87C7-D08264FB77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6364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363662"/>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6" name="Grafik 5">
            <a:extLst>
              <a:ext uri="{FF2B5EF4-FFF2-40B4-BE49-F238E27FC236}">
                <a16:creationId xmlns:a16="http://schemas.microsoft.com/office/drawing/2014/main" id="{0E57D8F4-07FF-4DD3-87F4-2DF4F88C39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51493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2050"/>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092708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33353A"/>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pic>
        <p:nvPicPr>
          <p:cNvPr id="5" name="Grafik 4">
            <a:extLst>
              <a:ext uri="{FF2B5EF4-FFF2-40B4-BE49-F238E27FC236}">
                <a16:creationId xmlns:a16="http://schemas.microsoft.com/office/drawing/2014/main" id="{4177DB4C-FA08-4CF1-8664-E8F040E9821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253077"/>
            <a:ext cx="12406497" cy="4574895"/>
          </a:xfrm>
          <a:prstGeom prst="rect">
            <a:avLst/>
          </a:prstGeom>
        </p:spPr>
      </p:pic>
    </p:spTree>
    <p:extLst>
      <p:ext uri="{BB962C8B-B14F-4D97-AF65-F5344CB8AC3E}">
        <p14:creationId xmlns:p14="http://schemas.microsoft.com/office/powerpoint/2010/main" val="193307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287122" y="1007083"/>
            <a:ext cx="6295965" cy="636777"/>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56628" y="2098357"/>
            <a:ext cx="4011087" cy="410690"/>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5/8/2019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16444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5/8/2019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‹Nr.›</a:t>
            </a:fld>
            <a:endParaRPr lang="en-US" dirty="0"/>
          </a:p>
        </p:txBody>
      </p:sp>
    </p:spTree>
    <p:extLst>
      <p:ext uri="{BB962C8B-B14F-4D97-AF65-F5344CB8AC3E}">
        <p14:creationId xmlns:p14="http://schemas.microsoft.com/office/powerpoint/2010/main" val="1883662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244866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95915" y="1464074"/>
            <a:ext cx="11239464" cy="23542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5750099"/>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8" y="136763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pic>
        <p:nvPicPr>
          <p:cNvPr id="5" name="Grafik 4">
            <a:extLst>
              <a:ext uri="{FF2B5EF4-FFF2-40B4-BE49-F238E27FC236}">
                <a16:creationId xmlns:a16="http://schemas.microsoft.com/office/drawing/2014/main" id="{954BE7D0-77C5-41F7-A941-7473E2E04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93009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sz="quarter" idx="10"/>
          </p:nvPr>
        </p:nvSpPr>
        <p:spPr>
          <a:xfrm>
            <a:off x="274702" y="1367630"/>
            <a:ext cx="11888787" cy="2308324"/>
          </a:xfrm>
        </p:spPr>
        <p:txBody>
          <a:bodyPr>
            <a:spAutoFit/>
          </a:bodyPr>
          <a:lstStyle>
            <a:lvl1pPr>
              <a:buClr>
                <a:srgbClr val="002050"/>
              </a:buClr>
              <a:defRPr/>
            </a:lvl1pPr>
            <a:lvl2pPr>
              <a:buClr>
                <a:srgbClr val="002050"/>
              </a:buClr>
              <a:defRPr/>
            </a:lvl2pPr>
            <a:lvl3pPr>
              <a:buClr>
                <a:srgbClr val="002050"/>
              </a:buClr>
              <a:defRPr/>
            </a:lvl3pPr>
            <a:lvl4pPr>
              <a:buClr>
                <a:srgbClr val="002050"/>
              </a:buClr>
              <a:defRPr/>
            </a:lvl4pPr>
            <a:lvl5pPr>
              <a:buClr>
                <a:srgbClr val="002050"/>
              </a:buCl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Grafik 4">
            <a:extLst>
              <a:ext uri="{FF2B5EF4-FFF2-40B4-BE49-F238E27FC236}">
                <a16:creationId xmlns:a16="http://schemas.microsoft.com/office/drawing/2014/main" id="{9C7C4721-233A-4FE2-8643-12FD0AC3D8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49425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3"/>
          <p:cNvSpPr>
            <a:spLocks noGrp="1"/>
          </p:cNvSpPr>
          <p:nvPr>
            <p:ph type="body" sz="quarter" idx="11"/>
          </p:nvPr>
        </p:nvSpPr>
        <p:spPr>
          <a:xfrm>
            <a:off x="6675439" y="1367630"/>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de-DE"/>
              <a:t>Mastertextformat bearbeiten</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de-DE"/>
              <a:t>Zweite Ebene</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de-DE"/>
              <a:t>Dritte Ebene</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de-DE"/>
              <a:t>Vierte Ebene</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de-DE"/>
              <a:t>Fünfte Ebene</a:t>
            </a:r>
            <a:endParaRPr lang="en-US"/>
          </a:p>
        </p:txBody>
      </p:sp>
      <p:pic>
        <p:nvPicPr>
          <p:cNvPr id="7" name="Grafik 6">
            <a:extLst>
              <a:ext uri="{FF2B5EF4-FFF2-40B4-BE49-F238E27FC236}">
                <a16:creationId xmlns:a16="http://schemas.microsoft.com/office/drawing/2014/main" id="{2DA45E05-CC85-459C-8B48-88AD3E519A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7576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4" name="Text Placeholder 3"/>
          <p:cNvSpPr>
            <a:spLocks noGrp="1"/>
          </p:cNvSpPr>
          <p:nvPr>
            <p:ph type="body" sz="quarter" idx="10"/>
          </p:nvPr>
        </p:nvSpPr>
        <p:spPr>
          <a:xfrm>
            <a:off x="274639" y="1367630"/>
            <a:ext cx="5486399" cy="2157514"/>
          </a:xfrm>
        </p:spPr>
        <p:txBody>
          <a:bodyPr wrap="square">
            <a:spAutoFit/>
          </a:bodyPr>
          <a:lstStyle>
            <a:lvl1pPr marL="231775" indent="-231775">
              <a:spcBef>
                <a:spcPts val="1224"/>
              </a:spcBef>
              <a:buClr>
                <a:srgbClr val="002050"/>
              </a:buClr>
              <a:buFont typeface="Wingdings" panose="05000000000000000000" pitchFamily="2" charset="2"/>
              <a:buChar char=""/>
              <a:defRPr sz="3000" b="0">
                <a:latin typeface="+mn-lt"/>
              </a:defRPr>
            </a:lvl1pPr>
            <a:lvl2pPr marL="427038" indent="-171450">
              <a:buClr>
                <a:srgbClr val="002050"/>
              </a:buClr>
              <a:buFont typeface="Wingdings" panose="05000000000000000000" pitchFamily="2" charset="2"/>
              <a:buChar char=""/>
              <a:defRPr sz="2400" b="0"/>
            </a:lvl2pPr>
            <a:lvl3pPr marL="639763" indent="-188913">
              <a:buClr>
                <a:srgbClr val="002050"/>
              </a:buClr>
              <a:buFont typeface="Wingdings" panose="05000000000000000000" pitchFamily="2" charset="2"/>
              <a:buChar char=""/>
              <a:tabLst/>
              <a:defRPr sz="2200" b="0"/>
            </a:lvl3pPr>
            <a:lvl4pPr marL="828675" indent="-176213">
              <a:buClr>
                <a:srgbClr val="002050"/>
              </a:buClr>
              <a:buFont typeface="Wingdings" panose="05000000000000000000" pitchFamily="2" charset="2"/>
              <a:buChar char=""/>
              <a:defRPr sz="2200" b="0"/>
            </a:lvl4pPr>
            <a:lvl5pPr marL="1023938" indent="-169863">
              <a:buClr>
                <a:srgbClr val="002050"/>
              </a:buClr>
              <a:buFont typeface="Wingdings" panose="05000000000000000000" pitchFamily="2" charset="2"/>
              <a:buChar char=""/>
              <a:tabLst/>
              <a:defRPr sz="2200" b="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3"/>
          <p:cNvSpPr>
            <a:spLocks noGrp="1"/>
          </p:cNvSpPr>
          <p:nvPr>
            <p:ph type="body" sz="quarter" idx="11"/>
          </p:nvPr>
        </p:nvSpPr>
        <p:spPr>
          <a:xfrm>
            <a:off x="6675439" y="1367630"/>
            <a:ext cx="5486399" cy="2462213"/>
          </a:xfrm>
        </p:spPr>
        <p:txBody>
          <a:bodyPr wrap="square">
            <a:spAutoFit/>
          </a:bodyPr>
          <a:lstStyle>
            <a:lvl1pPr marL="287338" indent="-287338">
              <a:spcBef>
                <a:spcPts val="1224"/>
              </a:spcBef>
              <a:buClr>
                <a:srgbClr val="002050"/>
              </a:buClr>
              <a:buFont typeface="Wingdings" panose="05000000000000000000" pitchFamily="2" charset="2"/>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342900" indent="-342900">
              <a:buClr>
                <a:srgbClr val="002050"/>
              </a:buClr>
              <a:buFont typeface="Wingdings" panose="05000000000000000000" pitchFamily="2" charset="2"/>
              <a:buChar char=""/>
              <a:defRPr lang="en-US" sz="2400" b="0" kern="1200" spc="0" baseline="0" dirty="0">
                <a:gradFill>
                  <a:gsLst>
                    <a:gs pos="1250">
                      <a:schemeClr val="tx1"/>
                    </a:gs>
                    <a:gs pos="100000">
                      <a:schemeClr val="tx1"/>
                    </a:gs>
                  </a:gsLst>
                  <a:lin ang="5400000" scaled="0"/>
                </a:gradFill>
                <a:latin typeface="+mn-lt"/>
                <a:ea typeface="+mn-ea"/>
                <a:cs typeface="+mn-cs"/>
              </a:defRPr>
            </a:lvl2pPr>
            <a:lvl3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3pPr>
            <a:lvl4pPr marL="342900" indent="-342900">
              <a:buClr>
                <a:srgbClr val="002050"/>
              </a:buClr>
              <a:buFont typeface="Wingdings" panose="05000000000000000000" pitchFamily="2" charset="2"/>
              <a:buChar char=""/>
              <a:defRPr lang="en-US" sz="2200" b="0" kern="1200" spc="0" baseline="0" dirty="0">
                <a:gradFill>
                  <a:gsLst>
                    <a:gs pos="1250">
                      <a:schemeClr val="tx1"/>
                    </a:gs>
                    <a:gs pos="100000">
                      <a:schemeClr val="tx1"/>
                    </a:gs>
                  </a:gsLst>
                  <a:lin ang="5400000" scaled="0"/>
                </a:gradFill>
                <a:latin typeface="+mn-lt"/>
                <a:ea typeface="+mn-ea"/>
                <a:cs typeface="+mn-cs"/>
              </a:defRPr>
            </a:lvl4pPr>
            <a:lvl5pPr marL="342900" indent="-342900">
              <a:buClr>
                <a:srgbClr val="002050"/>
              </a:buClr>
              <a:buFont typeface="Wingdings" panose="05000000000000000000" pitchFamily="2" charset="2"/>
              <a:buChar char=""/>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Mastertextformat bearbeiten</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Zweite Ebene</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Dritte Ebene</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Vierte Ebene</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de-DE"/>
              <a:t>Fünfte Ebene</a:t>
            </a:r>
            <a:endParaRPr lang="en-US" dirty="0"/>
          </a:p>
        </p:txBody>
      </p:sp>
      <p:pic>
        <p:nvPicPr>
          <p:cNvPr id="6" name="Grafik 5">
            <a:extLst>
              <a:ext uri="{FF2B5EF4-FFF2-40B4-BE49-F238E27FC236}">
                <a16:creationId xmlns:a16="http://schemas.microsoft.com/office/drawing/2014/main" id="{DC747565-EBF6-4565-9A41-41EB026347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25357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de-DE"/>
              <a:t>Mastertitelformat bearbeiten</a:t>
            </a:r>
            <a:endParaRPr lang="en-US"/>
          </a:p>
        </p:txBody>
      </p:sp>
      <p:pic>
        <p:nvPicPr>
          <p:cNvPr id="4" name="Grafik 3">
            <a:extLst>
              <a:ext uri="{FF2B5EF4-FFF2-40B4-BE49-F238E27FC236}">
                <a16:creationId xmlns:a16="http://schemas.microsoft.com/office/drawing/2014/main" id="{1619574A-906D-4ABC-AB95-8E18168109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9693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nager Day_white content area">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a:off x="1235" y="1544701"/>
            <a:ext cx="12435593" cy="5449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446924"/>
            <a:ext cx="11794096" cy="738664"/>
          </a:xfrm>
        </p:spPr>
        <p:txBody>
          <a:bodyPr anchor="ctr">
            <a:spAutoFit/>
          </a:bodyPr>
          <a:lstStyle>
            <a:lvl1pPr>
              <a:defRPr sz="4000"/>
            </a:lvl1pPr>
          </a:lstStyle>
          <a:p>
            <a:r>
              <a:rPr lang="de-DE"/>
              <a:t>Mastertitelformat bearbeiten</a:t>
            </a:r>
            <a:endParaRPr lang="en-US"/>
          </a:p>
        </p:txBody>
      </p:sp>
      <p:pic>
        <p:nvPicPr>
          <p:cNvPr id="5" name="Grafik 4">
            <a:extLst>
              <a:ext uri="{FF2B5EF4-FFF2-40B4-BE49-F238E27FC236}">
                <a16:creationId xmlns:a16="http://schemas.microsoft.com/office/drawing/2014/main" id="{6EEAF125-9FD0-4BF0-88D9-B5B8550F1C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14934263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50"/>
                                        <p:tgtEl>
                                          <p:spTgt spid="6"/>
                                        </p:tgtEl>
                                      </p:cBhvr>
                                    </p:animEffect>
                                  </p:childTnLst>
                                </p:cTn>
                              </p:par>
                              <p:par>
                                <p:cTn id="8" presetID="35" presetClass="path" presetSubtype="0" decel="100000" fill="hold" grpId="1" nodeType="withEffect">
                                  <p:stCondLst>
                                    <p:cond delay="0"/>
                                  </p:stCondLst>
                                  <p:childTnLst>
                                    <p:animMotion origin="layout" path="M -2.35129E-6 -4.13073E-6 L -0.00076 0.45416 " pathEditMode="relative" rAng="0" ptsTypes="AA">
                                      <p:cBhvr>
                                        <p:cTn id="9" dur="1000" spd="-100000" fill="hold"/>
                                        <p:tgtEl>
                                          <p:spTgt spid="6"/>
                                        </p:tgtEl>
                                        <p:attrNameLst>
                                          <p:attrName>ppt_x</p:attrName>
                                          <p:attrName>ppt_y</p:attrName>
                                        </p:attrNameLst>
                                      </p:cBhvr>
                                      <p:rCtr x="-38" y="226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nager Day - title middle align">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237C4E-EC0C-4546-99B3-8F6ABD38C704}"/>
              </a:ext>
            </a:extLst>
          </p:cNvPr>
          <p:cNvSpPr>
            <a:spLocks noGrp="1"/>
          </p:cNvSpPr>
          <p:nvPr>
            <p:ph type="title"/>
          </p:nvPr>
        </p:nvSpPr>
        <p:spPr/>
        <p:txBody>
          <a:bodyPr/>
          <a:lstStyle/>
          <a:p>
            <a:r>
              <a:rPr lang="de-DE"/>
              <a:t>Mastertitelformat bearbeiten</a:t>
            </a:r>
            <a:endParaRPr lang="en-US"/>
          </a:p>
        </p:txBody>
      </p:sp>
      <p:pic>
        <p:nvPicPr>
          <p:cNvPr id="5" name="Grafik 4">
            <a:extLst>
              <a:ext uri="{FF2B5EF4-FFF2-40B4-BE49-F238E27FC236}">
                <a16:creationId xmlns:a16="http://schemas.microsoft.com/office/drawing/2014/main" id="{771EE253-60A4-43FA-9ADB-BD5D048D8A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234011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nager actions dark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F9119E9-FA08-4334-962F-0161634D3BCB}"/>
              </a:ext>
            </a:extLst>
          </p:cNvPr>
          <p:cNvSpPr/>
          <p:nvPr userDrawn="1"/>
        </p:nvSpPr>
        <p:spPr bwMode="auto">
          <a:xfrm flipV="1">
            <a:off x="1235" y="0"/>
            <a:ext cx="12435593" cy="1544701"/>
          </a:xfrm>
          <a:prstGeom prst="rect">
            <a:avLst/>
          </a:prstGeom>
          <a:solidFill>
            <a:srgbClr val="1D284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 name="Title 1"/>
          <p:cNvSpPr>
            <a:spLocks noGrp="1"/>
          </p:cNvSpPr>
          <p:nvPr>
            <p:ph type="title"/>
          </p:nvPr>
        </p:nvSpPr>
        <p:spPr>
          <a:xfrm>
            <a:off x="274639" y="548640"/>
            <a:ext cx="10502218" cy="738664"/>
          </a:xfrm>
        </p:spPr>
        <p:txBody>
          <a:bodyPr anchor="ctr">
            <a:spAutoFit/>
          </a:bodyPr>
          <a:lstStyle>
            <a:lvl1pPr>
              <a:defRPr sz="4000" spc="-30" baseline="0">
                <a:gradFill>
                  <a:gsLst>
                    <a:gs pos="9738">
                      <a:srgbClr val="FFFFFF"/>
                    </a:gs>
                    <a:gs pos="36000">
                      <a:srgbClr val="FFFFFF"/>
                    </a:gs>
                  </a:gsLst>
                  <a:lin ang="5400000" scaled="0"/>
                </a:gradFill>
              </a:defRPr>
            </a:lvl1pPr>
          </a:lstStyle>
          <a:p>
            <a:r>
              <a:rPr lang="de-DE"/>
              <a:t>Mastertitelformat bearbeiten</a:t>
            </a:r>
            <a:endParaRPr lang="en-US" dirty="0"/>
          </a:p>
        </p:txBody>
      </p:sp>
      <p:sp>
        <p:nvSpPr>
          <p:cNvPr id="4" name="Text Placeholder 3">
            <a:extLst>
              <a:ext uri="{FF2B5EF4-FFF2-40B4-BE49-F238E27FC236}">
                <a16:creationId xmlns:a16="http://schemas.microsoft.com/office/drawing/2014/main" id="{E6F51005-8720-4593-9FA0-697D481462E1}"/>
              </a:ext>
            </a:extLst>
          </p:cNvPr>
          <p:cNvSpPr>
            <a:spLocks noGrp="1"/>
          </p:cNvSpPr>
          <p:nvPr>
            <p:ph type="body" sz="quarter" idx="10"/>
          </p:nvPr>
        </p:nvSpPr>
        <p:spPr>
          <a:xfrm>
            <a:off x="274639" y="2016532"/>
            <a:ext cx="11558608" cy="2250873"/>
          </a:xfrm>
        </p:spPr>
        <p:txBody>
          <a:bodyPr/>
          <a:lstStyle>
            <a:lvl1pPr marL="0" indent="0">
              <a:spcBef>
                <a:spcPts val="3600"/>
              </a:spcBef>
              <a:spcAft>
                <a:spcPts val="200"/>
              </a:spcAft>
              <a:buSzPct val="85000"/>
              <a:buFontTx/>
              <a:buNone/>
              <a:defRPr sz="2800">
                <a:gradFill>
                  <a:gsLst>
                    <a:gs pos="76030">
                      <a:schemeClr val="tx1"/>
                    </a:gs>
                    <a:gs pos="59000">
                      <a:schemeClr val="tx1"/>
                    </a:gs>
                  </a:gsLst>
                  <a:lin ang="5400000" scaled="0"/>
                </a:gradFill>
                <a:latin typeface="+mn-lt"/>
              </a:defRPr>
            </a:lvl1pPr>
            <a:lvl2pPr marL="742950" indent="-285750">
              <a:buClr>
                <a:srgbClr val="002050"/>
              </a:buClr>
              <a:defRPr sz="2600">
                <a:gradFill>
                  <a:gsLst>
                    <a:gs pos="76030">
                      <a:schemeClr val="tx1"/>
                    </a:gs>
                    <a:gs pos="59000">
                      <a:schemeClr val="tx1"/>
                    </a:gs>
                  </a:gsLst>
                  <a:lin ang="5400000" scaled="0"/>
                </a:gradFill>
              </a:defRPr>
            </a:lvl2pPr>
            <a:lvl3pPr marL="860425" indent="-228600">
              <a:buClr>
                <a:srgbClr val="002050"/>
              </a:buClr>
              <a:defRPr>
                <a:gradFill>
                  <a:gsLst>
                    <a:gs pos="76030">
                      <a:schemeClr val="tx1"/>
                    </a:gs>
                    <a:gs pos="59000">
                      <a:schemeClr val="tx1"/>
                    </a:gs>
                  </a:gsLst>
                  <a:lin ang="5400000" scaled="0"/>
                </a:gradFill>
              </a:defRPr>
            </a:lvl3pPr>
            <a:lvl4pPr marL="1089025" indent="-228600" defTabSz="974725">
              <a:buClr>
                <a:srgbClr val="002050"/>
              </a:buClr>
              <a:defRPr>
                <a:gradFill>
                  <a:gsLst>
                    <a:gs pos="76030">
                      <a:schemeClr val="tx1"/>
                    </a:gs>
                    <a:gs pos="59000">
                      <a:schemeClr val="tx1"/>
                    </a:gs>
                  </a:gsLst>
                  <a:lin ang="5400000" scaled="0"/>
                </a:gradFill>
              </a:defRPr>
            </a:lvl4pPr>
            <a:lvl5pPr marL="1371600" indent="-228600">
              <a:buClr>
                <a:srgbClr val="002050"/>
              </a:buClr>
              <a:defRPr>
                <a:gradFill>
                  <a:gsLst>
                    <a:gs pos="76030">
                      <a:schemeClr val="tx1"/>
                    </a:gs>
                    <a:gs pos="59000">
                      <a:schemeClr val="tx1"/>
                    </a:gs>
                  </a:gsLst>
                  <a:lin ang="5400000" scaled="0"/>
                </a:gra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list_4">
            <a:extLst>
              <a:ext uri="{FF2B5EF4-FFF2-40B4-BE49-F238E27FC236}">
                <a16:creationId xmlns:a16="http://schemas.microsoft.com/office/drawing/2014/main" id="{CD5B59B1-A081-4E17-A31F-6C39635AB4DB}"/>
              </a:ext>
            </a:extLst>
          </p:cNvPr>
          <p:cNvSpPr>
            <a:spLocks noChangeAspect="1" noEditPoints="1"/>
          </p:cNvSpPr>
          <p:nvPr userDrawn="1"/>
        </p:nvSpPr>
        <p:spPr bwMode="auto">
          <a:xfrm>
            <a:off x="11292094" y="58660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Grafik 7">
            <a:extLst>
              <a:ext uri="{FF2B5EF4-FFF2-40B4-BE49-F238E27FC236}">
                <a16:creationId xmlns:a16="http://schemas.microsoft.com/office/drawing/2014/main" id="{55D04715-C85A-4A2F-B5CD-0B9664583BD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0944" y="6500270"/>
            <a:ext cx="4885531" cy="410385"/>
          </a:xfrm>
          <a:prstGeom prst="rect">
            <a:avLst/>
          </a:prstGeom>
        </p:spPr>
      </p:pic>
    </p:spTree>
    <p:extLst>
      <p:ext uri="{BB962C8B-B14F-4D97-AF65-F5344CB8AC3E}">
        <p14:creationId xmlns:p14="http://schemas.microsoft.com/office/powerpoint/2010/main" val="32484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850" fill="hold"/>
                                        <p:tgtEl>
                                          <p:spTgt spid="6"/>
                                        </p:tgtEl>
                                        <p:attrNameLst>
                                          <p:attrName>ppt_x</p:attrName>
                                        </p:attrNameLst>
                                      </p:cBhvr>
                                      <p:tavLst>
                                        <p:tav tm="0">
                                          <p:val>
                                            <p:strVal val="#ppt_x"/>
                                          </p:val>
                                        </p:tav>
                                        <p:tav tm="100000">
                                          <p:val>
                                            <p:strVal val="#ppt_x"/>
                                          </p:val>
                                        </p:tav>
                                      </p:tavLst>
                                    </p:anim>
                                    <p:anim calcmode="lin" valueType="num">
                                      <p:cBhvr additive="base">
                                        <p:cTn id="8" dur="850" fill="hold"/>
                                        <p:tgtEl>
                                          <p:spTgt spid="6"/>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42" presetClass="path" presetSubtype="0" decel="100000" fill="hold" grpId="1" nodeType="withEffect">
                                  <p:stCondLst>
                                    <p:cond delay="0"/>
                                  </p:stCondLst>
                                  <p:childTnLst>
                                    <p:animMotion origin="layout" path="M 4.83789E-6 -4.74807E-6 L 4.83789E-6 -0.07035 " pathEditMode="relative" rAng="0" ptsTypes="AA">
                                      <p:cBhvr>
                                        <p:cTn id="13" dur="750" spd="-100000" fill="hold"/>
                                        <p:tgtEl>
                                          <p:spTgt spid="2"/>
                                        </p:tgtEl>
                                        <p:attrNameLst>
                                          <p:attrName>ppt_x</p:attrName>
                                          <p:attrName>ppt_y</p:attrName>
                                        </p:attrNameLst>
                                      </p:cBhvr>
                                      <p:rCtr x="0" y="-3518"/>
                                    </p:animMotion>
                                  </p:childTnLst>
                                </p:cTn>
                              </p:par>
                              <p:par>
                                <p:cTn id="14" presetID="10" presetClass="entr" presetSubtype="0" fill="hold" grpId="0"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400"/>
                                        <p:tgtEl>
                                          <p:spTgt spid="5"/>
                                        </p:tgtEl>
                                      </p:cBhvr>
                                    </p:animEffect>
                                  </p:childTnLst>
                                </p:cTn>
                              </p:par>
                              <p:par>
                                <p:cTn id="17" presetID="42" presetClass="path" presetSubtype="0" decel="100000" fill="hold" grpId="1" nodeType="withEffect">
                                  <p:stCondLst>
                                    <p:cond delay="0"/>
                                  </p:stCondLst>
                                  <p:childTnLst>
                                    <p:animMotion origin="layout" path="M 4.26347E-6 4.24421E-6 L 4.26347E-6 0.08987 " pathEditMode="relative" rAng="0" ptsTypes="AA">
                                      <p:cBhvr>
                                        <p:cTn id="18" dur="750" spd="-100000" fill="hold"/>
                                        <p:tgtEl>
                                          <p:spTgt spid="5"/>
                                        </p:tgtEl>
                                        <p:attrNameLst>
                                          <p:attrName>ppt_x</p:attrName>
                                          <p:attrName>ppt_y</p:attrName>
                                        </p:attrNameLst>
                                      </p:cBhvr>
                                      <p:rCtr x="0" y="4494"/>
                                    </p:animMotion>
                                  </p:childTnLst>
                                </p:cTn>
                              </p:par>
                              <p:par>
                                <p:cTn id="19" presetID="10" presetClass="entr" presetSubtype="0" fill="hold" grpId="0" nodeType="withEffect">
                                  <p:stCondLst>
                                    <p:cond delay="3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400"/>
                                        <p:tgtEl>
                                          <p:spTgt spid="4"/>
                                        </p:tgtEl>
                                      </p:cBhvr>
                                    </p:animEffect>
                                  </p:childTnLst>
                                </p:cTn>
                              </p:par>
                              <p:par>
                                <p:cTn id="22" presetID="42" presetClass="path" presetSubtype="0" decel="100000" fill="hold" grpId="1" nodeType="withEffect">
                                  <p:stCondLst>
                                    <p:cond delay="300"/>
                                  </p:stCondLst>
                                  <p:childTnLst>
                                    <p:animMotion origin="layout" path="M 4.26347E-6 4.24421E-6 L 4.26347E-6 0.08987 " pathEditMode="relative" rAng="0" ptsTypes="AA">
                                      <p:cBhvr>
                                        <p:cTn id="23" dur="750" spd="-100000" fill="hold"/>
                                        <p:tgtEl>
                                          <p:spTgt spid="4"/>
                                        </p:tgtEl>
                                        <p:attrNameLst>
                                          <p:attrName>ppt_x</p:attrName>
                                          <p:attrName>ppt_y</p:attrName>
                                        </p:attrNameLst>
                                      </p:cBhvr>
                                      <p:rCtr x="0" y="44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2" grpId="1"/>
      <p:bldP spid="4" grpId="0">
        <p:tmplLst>
          <p:tmpl>
            <p:tnLst>
              <p:par>
                <p:cTn presetID="10" presetClass="entr" presetSubtype="0" fill="hold" nodeType="withEffect">
                  <p:stCondLst>
                    <p:cond delay="300"/>
                  </p:stCondLst>
                  <p:childTnLst>
                    <p:set>
                      <p:cBhvr>
                        <p:cTn dur="1" fill="hold">
                          <p:stCondLst>
                            <p:cond delay="0"/>
                          </p:stCondLst>
                        </p:cTn>
                        <p:tgtEl>
                          <p:spTgt spid="4"/>
                        </p:tgtEl>
                        <p:attrNameLst>
                          <p:attrName>style.visibility</p:attrName>
                        </p:attrNameLst>
                      </p:cBhvr>
                      <p:to>
                        <p:strVal val="visible"/>
                      </p:to>
                    </p:set>
                    <p:animEffect transition="in" filter="fade">
                      <p:cBhvr>
                        <p:cTn dur="400"/>
                        <p:tgtEl>
                          <p:spTgt spid="4"/>
                        </p:tgtEl>
                      </p:cBhvr>
                    </p:animEffect>
                  </p:childTnLst>
                </p:cTn>
              </p:par>
            </p:tnLst>
          </p:tmpl>
        </p:tmplLst>
      </p:bldP>
      <p:bldP spid="4" grpId="1">
        <p:tmplLst>
          <p:tmpl>
            <p:tnLst>
              <p:par>
                <p:cTn presetID="42" presetClass="path" presetSubtype="0" decel="100000" fill="hold" nodeType="withEffect">
                  <p:stCondLst>
                    <p:cond delay="300"/>
                  </p:stCondLst>
                  <p:childTnLst>
                    <p:animMotion origin="layout" path="M 4.26347E-6 4.24421E-6 L 4.26347E-6 0.08987 " pathEditMode="relative" rAng="0" ptsTypes="AA">
                      <p:cBhvr>
                        <p:cTn dur="750" spd="-100000" fill="hold"/>
                        <p:tgtEl>
                          <p:spTgt spid="4"/>
                        </p:tgtEl>
                        <p:attrNameLst>
                          <p:attrName>ppt_x</p:attrName>
                          <p:attrName>ppt_y</p:attrName>
                        </p:attrNameLst>
                      </p:cBhvr>
                      <p:rCtr x="0" y="4494"/>
                    </p:animMotion>
                  </p:childTnLst>
                </p:cTn>
              </p:par>
            </p:tnLst>
          </p:tmpl>
        </p:tmplLst>
      </p:bldP>
      <p:bldP spid="5" grpId="0" animBg="1"/>
      <p:bldP spid="5" grpId="1"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450055"/>
            <a:ext cx="11889564" cy="917575"/>
          </a:xfrm>
          <a:prstGeom prst="rect">
            <a:avLst/>
          </a:prstGeom>
        </p:spPr>
        <p:txBody>
          <a:bodyPr vert="horz" wrap="square" lIns="146304" tIns="91440" rIns="146304" bIns="91440" rtlCol="0" anchor="t">
            <a:noAutofit/>
          </a:bodyPr>
          <a:lstStyle/>
          <a:p>
            <a:r>
              <a:rPr lang="de-DE"/>
              <a:t>Mastertitelformat bearbeiten</a:t>
            </a:r>
            <a:endParaRPr lang="en-US"/>
          </a:p>
        </p:txBody>
      </p:sp>
      <p:sp>
        <p:nvSpPr>
          <p:cNvPr id="4" name="Text Placeholder 3"/>
          <p:cNvSpPr>
            <a:spLocks noGrp="1"/>
          </p:cNvSpPr>
          <p:nvPr>
            <p:ph type="body" idx="1"/>
          </p:nvPr>
        </p:nvSpPr>
        <p:spPr>
          <a:xfrm>
            <a:off x="274640" y="1367630"/>
            <a:ext cx="11887198" cy="2308324"/>
          </a:xfrm>
          <a:prstGeom prst="rect">
            <a:avLst/>
          </a:prstGeom>
        </p:spPr>
        <p:txBody>
          <a:bodyPr vert="horz" wrap="square" lIns="146304" tIns="91440" rIns="146304" bIns="91440" rtlCol="0">
            <a:sp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pic>
        <p:nvPicPr>
          <p:cNvPr id="5" name="Picture 4"/>
          <p:cNvPicPr>
            <a:picLocks noChangeAspect="1"/>
          </p:cNvPicPr>
          <p:nvPr userDrawn="1"/>
        </p:nvPicPr>
        <p:blipFill>
          <a:blip r:embed="rId21"/>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3120087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76" r:id="rId7"/>
    <p:sldLayoutId id="2147483777" r:id="rId8"/>
    <p:sldLayoutId id="2147483773" r:id="rId9"/>
    <p:sldLayoutId id="2147483738" r:id="rId10"/>
    <p:sldLayoutId id="2147483740" r:id="rId11"/>
    <p:sldLayoutId id="2147483741" r:id="rId12"/>
    <p:sldLayoutId id="2147483743" r:id="rId13"/>
    <p:sldLayoutId id="2147483744" r:id="rId14"/>
    <p:sldLayoutId id="2147483778" r:id="rId15"/>
    <p:sldLayoutId id="2147483779" r:id="rId16"/>
    <p:sldLayoutId id="2147483780" r:id="rId17"/>
    <p:sldLayoutId id="2147483781" r:id="rId18"/>
    <p:sldLayoutId id="2147483782" r:id="rId19"/>
  </p:sldLayoutIdLst>
  <p:transition>
    <p:fade/>
  </p:transition>
  <p:txStyles>
    <p:title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
          <a:srgbClr val="002050"/>
        </a:buClr>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www.microsoft.com/en-us/trustcenter/compliance/complianceofferings" TargetMode="External"/><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privacy.microsoft.com/en-us/privacystatement"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3">
            <a:extLst>
              <a:ext uri="{FF2B5EF4-FFF2-40B4-BE49-F238E27FC236}">
                <a16:creationId xmlns:a16="http://schemas.microsoft.com/office/drawing/2014/main" id="{E3AC40CB-2BF1-4C72-B6CF-6EC68EF150D6}"/>
              </a:ext>
            </a:extLst>
          </p:cNvPr>
          <p:cNvSpPr>
            <a:spLocks noGrp="1"/>
          </p:cNvSpPr>
          <p:nvPr>
            <p:ph type="title"/>
          </p:nvPr>
        </p:nvSpPr>
        <p:spPr>
          <a:xfrm>
            <a:off x="274702" y="2800693"/>
            <a:ext cx="5558539" cy="932563"/>
          </a:xfrm>
          <a:noFill/>
          <a:ln w="25400" cap="sq">
            <a:noFill/>
            <a:miter lim="800000"/>
          </a:ln>
        </p:spPr>
        <p:txBody>
          <a:bodyPr vert="horz" wrap="square" lIns="93260" tIns="46630" rIns="93260" bIns="46630" rtlCol="0" anchor="ctr">
            <a:normAutofit fontScale="90000"/>
          </a:bodyPr>
          <a:lstStyle/>
          <a:p>
            <a:pPr defTabSz="932597"/>
            <a:r>
              <a:rPr lang="en-US" sz="3672" dirty="0">
                <a:latin typeface="Segoe UI Semibold (Headings)"/>
              </a:rPr>
              <a:t>Security, privacy, compliance, and trust</a:t>
            </a:r>
          </a:p>
        </p:txBody>
      </p:sp>
      <p:pic>
        <p:nvPicPr>
          <p:cNvPr id="12" name="Picture Placeholder 11">
            <a:extLst>
              <a:ext uri="{FF2B5EF4-FFF2-40B4-BE49-F238E27FC236}">
                <a16:creationId xmlns:a16="http://schemas.microsoft.com/office/drawing/2014/main" id="{2C154A6C-EF34-422D-98F4-6DDFF8E2A7F7}"/>
              </a:ext>
              <a:ext uri="{C183D7F6-B498-43B3-948B-1728B52AA6E4}">
                <adec:decorative xmlns:adec="http://schemas.microsoft.com/office/drawing/2017/decorative" val="1"/>
              </a:ext>
            </a:extLst>
          </p:cNvPr>
          <p:cNvPicPr>
            <a:picLocks noGrp="1" noChangeAspect="1"/>
          </p:cNvPicPr>
          <p:nvPr>
            <p:ph type="pic" idx="4294967295"/>
          </p:nvPr>
        </p:nvPicPr>
        <p:blipFill rotWithShape="1">
          <a:blip r:embed="rId3">
            <a:extLst>
              <a:ext uri="{28A0092B-C50C-407E-A947-70E740481C1C}">
                <a14:useLocalDpi xmlns:a14="http://schemas.microsoft.com/office/drawing/2010/main" val="0"/>
              </a:ext>
            </a:extLst>
          </a:blip>
          <a:srcRect/>
          <a:stretch/>
        </p:blipFill>
        <p:spPr>
          <a:xfrm>
            <a:off x="6348413" y="0"/>
            <a:ext cx="6088062" cy="6994525"/>
          </a:xfrm>
          <a:prstGeom prst="rect">
            <a:avLst/>
          </a:prstGeom>
          <a:effectLst/>
        </p:spPr>
      </p:pic>
    </p:spTree>
    <p:extLst>
      <p:ext uri="{BB962C8B-B14F-4D97-AF65-F5344CB8AC3E}">
        <p14:creationId xmlns:p14="http://schemas.microsoft.com/office/powerpoint/2010/main" val="10206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5F161D8D-F0B1-499E-9B93-D7BC5DFCB831}"/>
              </a:ext>
            </a:extLst>
          </p:cNvPr>
          <p:cNvSpPr/>
          <p:nvPr/>
        </p:nvSpPr>
        <p:spPr bwMode="auto">
          <a:xfrm>
            <a:off x="257503" y="0"/>
            <a:ext cx="4272456"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b="1" dirty="0">
                <a:solidFill>
                  <a:schemeClr val="bg1"/>
                </a:solidFill>
                <a:ea typeface="+mj-ea"/>
                <a:cs typeface="+mj-cs"/>
              </a:rPr>
              <a:t>Choosing Azure network security solutions - layers</a:t>
            </a:r>
            <a:endParaRPr lang="en-US" sz="2856" dirty="0">
              <a:solidFill>
                <a:schemeClr val="bg1"/>
              </a:solidFill>
              <a:ea typeface="+mj-ea"/>
              <a:cs typeface="+mj-cs"/>
            </a:endParaRP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57159" y="2690560"/>
            <a:ext cx="3430942" cy="3483618"/>
          </a:xfrm>
        </p:spPr>
        <p:txBody>
          <a:bodyPr vert="horz" wrap="square" lIns="93260" tIns="46630" rIns="93260" bIns="46630" rtlCol="0">
            <a:normAutofit/>
          </a:bodyPr>
          <a:lstStyle/>
          <a:p>
            <a:pPr marL="0" indent="0">
              <a:buNone/>
            </a:pPr>
            <a:r>
              <a:rPr lang="en-US" sz="2040" b="1" dirty="0">
                <a:solidFill>
                  <a:schemeClr val="bg1"/>
                </a:solidFill>
              </a:rPr>
              <a:t>Shared responsibility</a:t>
            </a:r>
          </a:p>
          <a:p>
            <a:pPr marL="0" indent="0">
              <a:buNone/>
            </a:pPr>
            <a:r>
              <a:rPr lang="en-US" sz="2040" dirty="0">
                <a:solidFill>
                  <a:schemeClr val="bg1"/>
                </a:solidFill>
              </a:rPr>
              <a:t>As computing environments move from customer-controlled datacenters to cloud datacenters, the responsibility for security also shifts. Security is now a concern shared by cloud providers and customers.</a:t>
            </a:r>
            <a:endParaRPr lang="en-US" sz="2040" b="1" dirty="0">
              <a:solidFill>
                <a:schemeClr val="bg1"/>
              </a:solidFill>
            </a:endParaRPr>
          </a:p>
          <a:p>
            <a:pPr marL="0"/>
            <a:endParaRPr lang="en-US" sz="2040" b="1" dirty="0">
              <a:solidFill>
                <a:schemeClr val="bg1"/>
              </a:solidFill>
            </a:endParaRPr>
          </a:p>
        </p:txBody>
      </p:sp>
      <p:pic>
        <p:nvPicPr>
          <p:cNvPr id="6" name="Picture 5" descr="A screenshot of a cell phone&#10;&#10;Description automatically generated">
            <a:extLst>
              <a:ext uri="{FF2B5EF4-FFF2-40B4-BE49-F238E27FC236}">
                <a16:creationId xmlns:a16="http://schemas.microsoft.com/office/drawing/2014/main" id="{2596FE22-A04D-4826-8D41-2C7555412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4109" y="671849"/>
            <a:ext cx="6490022" cy="5897823"/>
          </a:xfrm>
          <a:prstGeom prst="rect">
            <a:avLst/>
          </a:prstGeom>
        </p:spPr>
      </p:pic>
    </p:spTree>
    <p:extLst>
      <p:ext uri="{BB962C8B-B14F-4D97-AF65-F5344CB8AC3E}">
        <p14:creationId xmlns:p14="http://schemas.microsoft.com/office/powerpoint/2010/main" val="3920113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4" name="Title 3">
            <a:extLst>
              <a:ext uri="{FF2B5EF4-FFF2-40B4-BE49-F238E27FC236}">
                <a16:creationId xmlns:a16="http://schemas.microsoft.com/office/drawing/2014/main" id="{98648920-A059-49BB-8B67-EB97F2058A1A}"/>
              </a:ext>
            </a:extLst>
          </p:cNvPr>
          <p:cNvSpPr>
            <a:spLocks noGrp="1"/>
          </p:cNvSpPr>
          <p:nvPr>
            <p:ph type="title"/>
          </p:nvPr>
        </p:nvSpPr>
        <p:spPr/>
        <p:txBody>
          <a:bodyPr/>
          <a:lstStyle/>
          <a:p>
            <a:r>
              <a:rPr lang="en-US" dirty="0"/>
              <a:t>Core Azure identity services</a:t>
            </a:r>
          </a:p>
        </p:txBody>
      </p:sp>
    </p:spTree>
    <p:extLst>
      <p:ext uri="{BB962C8B-B14F-4D97-AF65-F5344CB8AC3E}">
        <p14:creationId xmlns:p14="http://schemas.microsoft.com/office/powerpoint/2010/main" val="104096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Authentication and authorization</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Two fundamental concepts that should be understood when talking about identity and access are authentication and authorization:</a:t>
            </a:r>
          </a:p>
          <a:p>
            <a:pPr>
              <a:lnSpc>
                <a:spcPct val="150000"/>
              </a:lnSpc>
              <a:spcBef>
                <a:spcPts val="0"/>
              </a:spcBef>
            </a:pPr>
            <a:r>
              <a:rPr lang="en-IE" sz="2400" dirty="0">
                <a:latin typeface="+mn-lt"/>
              </a:rPr>
              <a:t>Authentication is the process of establishing the identity of a person or service looking to access a resource. It involves the act of challenging a party for legitimate credentials, and provides the basis for creating a security principal for identity and access control use. It establishes if they are who they say they are.</a:t>
            </a:r>
          </a:p>
          <a:p>
            <a:pPr>
              <a:lnSpc>
                <a:spcPct val="150000"/>
              </a:lnSpc>
              <a:spcBef>
                <a:spcPts val="0"/>
              </a:spcBef>
            </a:pPr>
            <a:r>
              <a:rPr lang="en-IE" sz="2400" dirty="0">
                <a:latin typeface="+mn-lt"/>
              </a:rPr>
              <a:t>Authorization is the process of establishing what level of access an authenticated person or service has. It specifies what data they're allowed to access and what they can do with it.</a:t>
            </a:r>
          </a:p>
          <a:p>
            <a:pPr>
              <a:lnSpc>
                <a:spcPct val="150000"/>
              </a:lnSpc>
              <a:spcBef>
                <a:spcPts val="0"/>
              </a:spcBef>
            </a:pPr>
            <a:endParaRPr lang="en-IE" sz="2400" dirty="0">
              <a:latin typeface="+mn-lt"/>
            </a:endParaRPr>
          </a:p>
        </p:txBody>
      </p:sp>
    </p:spTree>
    <p:extLst>
      <p:ext uri="{BB962C8B-B14F-4D97-AF65-F5344CB8AC3E}">
        <p14:creationId xmlns:p14="http://schemas.microsoft.com/office/powerpoint/2010/main" val="172348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Active Directory</a:t>
            </a:r>
          </a:p>
        </p:txBody>
      </p:sp>
      <p:sp>
        <p:nvSpPr>
          <p:cNvPr id="6" name="Textplatzhalter 5">
            <a:extLst>
              <a:ext uri="{FF2B5EF4-FFF2-40B4-BE49-F238E27FC236}">
                <a16:creationId xmlns:a16="http://schemas.microsoft.com/office/drawing/2014/main" id="{723234B9-C417-4FF2-9533-5DA2490B1081}"/>
              </a:ext>
            </a:extLst>
          </p:cNvPr>
          <p:cNvSpPr>
            <a:spLocks noGrp="1"/>
          </p:cNvSpPr>
          <p:nvPr>
            <p:ph type="body" sz="quarter" idx="10"/>
          </p:nvPr>
        </p:nvSpPr>
        <p:spPr>
          <a:xfrm>
            <a:off x="274702" y="1367630"/>
            <a:ext cx="11888787" cy="5050870"/>
          </a:xfrm>
        </p:spPr>
        <p:txBody>
          <a:bodyPr vert="horz" wrap="square" lIns="146304" tIns="91440" rIns="146304" bIns="91440" rtlCol="0">
            <a:spAutoFit/>
          </a:bodyPr>
          <a:lstStyle/>
          <a:p>
            <a:pPr>
              <a:lnSpc>
                <a:spcPct val="150000"/>
              </a:lnSpc>
              <a:spcBef>
                <a:spcPts val="0"/>
              </a:spcBef>
            </a:pPr>
            <a:r>
              <a:rPr lang="en-IE" sz="2400" dirty="0">
                <a:latin typeface="+mn-lt"/>
              </a:rPr>
              <a:t>Azure Active Directory (Azure AD) is a Microsoft cloud-based identity and access management service. Azure AD helps employees of an organization sign in and access resources.</a:t>
            </a:r>
          </a:p>
          <a:p>
            <a:pPr>
              <a:lnSpc>
                <a:spcPct val="150000"/>
              </a:lnSpc>
              <a:spcBef>
                <a:spcPts val="0"/>
              </a:spcBef>
            </a:pPr>
            <a:r>
              <a:rPr lang="en-IE" sz="2400" dirty="0">
                <a:latin typeface="+mn-lt"/>
              </a:rPr>
              <a:t>Azure AD provides services such as:</a:t>
            </a:r>
          </a:p>
          <a:p>
            <a:pPr lvl="1"/>
            <a:r>
              <a:rPr lang="en-IE" dirty="0"/>
              <a:t>Authentication</a:t>
            </a:r>
          </a:p>
          <a:p>
            <a:pPr lvl="1"/>
            <a:r>
              <a:rPr lang="en-IE" dirty="0"/>
              <a:t>Single sign-on (SSO)</a:t>
            </a:r>
          </a:p>
          <a:p>
            <a:pPr lvl="1"/>
            <a:r>
              <a:rPr lang="en-IE" dirty="0"/>
              <a:t>Application management </a:t>
            </a:r>
          </a:p>
          <a:p>
            <a:pPr lvl="1"/>
            <a:r>
              <a:rPr lang="en-IE" dirty="0"/>
              <a:t>Business to business (B2B) identity services</a:t>
            </a:r>
          </a:p>
          <a:p>
            <a:pPr lvl="1"/>
            <a:r>
              <a:rPr lang="en-IE" dirty="0"/>
              <a:t>Business-to-Customer (B2C) identity services </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pic>
        <p:nvPicPr>
          <p:cNvPr id="4" name="Picture 3">
            <a:extLst>
              <a:ext uri="{FF2B5EF4-FFF2-40B4-BE49-F238E27FC236}">
                <a16:creationId xmlns:a16="http://schemas.microsoft.com/office/drawing/2014/main" id="{DD36CA7C-EB63-4506-9F07-2ACCCB5DEDFB}"/>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70" b="98396" l="4785" r="97608">
                        <a14:foregroundMark x1="51675" y1="2139" x2="51675" y2="2139"/>
                        <a14:foregroundMark x1="54545" y1="52941" x2="54545" y2="52941"/>
                        <a14:foregroundMark x1="52632" y1="29947" x2="52632" y2="29947"/>
                        <a14:foregroundMark x1="37321" y1="48128" x2="37321" y2="48128"/>
                        <a14:foregroundMark x1="19139" y1="59893" x2="33971" y2="48128"/>
                        <a14:foregroundMark x1="4785" y1="58824" x2="4785" y2="58824"/>
                        <a14:foregroundMark x1="44498" y1="94118" x2="44498" y2="94118"/>
                        <a14:foregroundMark x1="48325" y1="98930" x2="48325" y2="98930"/>
                        <a14:foregroundMark x1="93780" y1="59358" x2="93780" y2="59358"/>
                        <a14:foregroundMark x1="74163" y1="59893" x2="54545" y2="77005"/>
                        <a14:foregroundMark x1="54545" y1="77005" x2="51675" y2="27807"/>
                        <a14:foregroundMark x1="53589" y1="31016" x2="74163" y2="59358"/>
                        <a14:foregroundMark x1="47847" y1="25134" x2="47847" y2="26203"/>
                        <a14:foregroundMark x1="54067" y1="26203" x2="52153" y2="27807"/>
                        <a14:foregroundMark x1="50718" y1="68984" x2="50718" y2="31016"/>
                        <a14:foregroundMark x1="27751" y1="64171" x2="50718" y2="71658"/>
                        <a14:foregroundMark x1="50718" y1="71658" x2="48804" y2="76471"/>
                        <a14:foregroundMark x1="53589" y1="76471" x2="47368" y2="81818"/>
                        <a14:foregroundMark x1="97608" y1="60428" x2="97608" y2="60428"/>
                      </a14:backgroundRemoval>
                    </a14:imgEffect>
                  </a14:imgLayer>
                </a14:imgProps>
              </a:ext>
              <a:ext uri="{28A0092B-C50C-407E-A947-70E740481C1C}">
                <a14:useLocalDpi xmlns:a14="http://schemas.microsoft.com/office/drawing/2010/main" val="0"/>
              </a:ext>
            </a:extLst>
          </a:blip>
          <a:stretch>
            <a:fillRect/>
          </a:stretch>
        </p:blipFill>
        <p:spPr>
          <a:xfrm>
            <a:off x="9252307" y="3471659"/>
            <a:ext cx="2009743" cy="1798192"/>
          </a:xfrm>
          <a:prstGeom prst="rect">
            <a:avLst/>
          </a:prstGeom>
        </p:spPr>
      </p:pic>
    </p:spTree>
    <p:extLst>
      <p:ext uri="{BB962C8B-B14F-4D97-AF65-F5344CB8AC3E}">
        <p14:creationId xmlns:p14="http://schemas.microsoft.com/office/powerpoint/2010/main" val="19943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Multi-Factor Authentication</a:t>
            </a:r>
          </a:p>
        </p:txBody>
      </p:sp>
      <p:sp>
        <p:nvSpPr>
          <p:cNvPr id="5" name="Textplatzhalter 4">
            <a:extLst>
              <a:ext uri="{FF2B5EF4-FFF2-40B4-BE49-F238E27FC236}">
                <a16:creationId xmlns:a16="http://schemas.microsoft.com/office/drawing/2014/main" id="{93B35494-5626-4785-8E07-FC9329F586AD}"/>
              </a:ext>
            </a:extLst>
          </p:cNvPr>
          <p:cNvSpPr>
            <a:spLocks noGrp="1"/>
          </p:cNvSpPr>
          <p:nvPr>
            <p:ph type="body" sz="quarter" idx="10"/>
          </p:nvPr>
        </p:nvSpPr>
        <p:spPr>
          <a:xfrm>
            <a:off x="274702" y="1367630"/>
            <a:ext cx="11888787" cy="5101846"/>
          </a:xfrm>
        </p:spPr>
        <p:txBody>
          <a:bodyPr vert="horz" wrap="square" lIns="146304" tIns="91440" rIns="146304" bIns="91440" rtlCol="0">
            <a:spAutoFit/>
          </a:bodyPr>
          <a:lstStyle/>
          <a:p>
            <a:pPr>
              <a:lnSpc>
                <a:spcPct val="150000"/>
              </a:lnSpc>
              <a:spcBef>
                <a:spcPts val="0"/>
              </a:spcBef>
            </a:pPr>
            <a:r>
              <a:rPr lang="en-US" sz="2400" dirty="0">
                <a:latin typeface="+mn-lt"/>
              </a:rPr>
              <a:t>Azure Multi-Factor Authentication (MFA) provides additional security for your identities by requiring two or more elements for full authentication. These elements fall into three categories:</a:t>
            </a:r>
          </a:p>
          <a:p>
            <a:pPr>
              <a:lnSpc>
                <a:spcPct val="150000"/>
              </a:lnSpc>
              <a:spcBef>
                <a:spcPts val="0"/>
              </a:spcBef>
            </a:pPr>
            <a:r>
              <a:rPr lang="en-US" sz="2400" dirty="0">
                <a:latin typeface="+mn-lt"/>
              </a:rPr>
              <a:t>Something you know: This could be a password or the answer to a security question.</a:t>
            </a:r>
          </a:p>
          <a:p>
            <a:pPr>
              <a:lnSpc>
                <a:spcPct val="150000"/>
              </a:lnSpc>
              <a:spcBef>
                <a:spcPts val="0"/>
              </a:spcBef>
            </a:pPr>
            <a:r>
              <a:rPr lang="en-US" sz="2400" dirty="0">
                <a:latin typeface="+mn-lt"/>
              </a:rPr>
              <a:t>Something you possess: This might be a mobile app that receives a notification, or a token-generating device.</a:t>
            </a:r>
          </a:p>
          <a:p>
            <a:pPr>
              <a:lnSpc>
                <a:spcPct val="150000"/>
              </a:lnSpc>
              <a:spcBef>
                <a:spcPts val="0"/>
              </a:spcBef>
            </a:pPr>
            <a:r>
              <a:rPr lang="en-US" sz="2400" dirty="0">
                <a:latin typeface="+mn-lt"/>
              </a:rPr>
              <a:t>Something you are: This is typically some sort of biometric property, such as a fingerprint or face scan used on many mobile devices.</a:t>
            </a:r>
          </a:p>
          <a:p>
            <a:pPr>
              <a:lnSpc>
                <a:spcPct val="150000"/>
              </a:lnSpc>
              <a:spcBef>
                <a:spcPts val="0"/>
              </a:spcBef>
            </a:pPr>
            <a:endParaRPr lang="de-DE" sz="2400" dirty="0">
              <a:latin typeface="+mn-lt"/>
            </a:endParaRP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784268" y="1724675"/>
            <a:ext cx="10284526" cy="4556927"/>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spTree>
    <p:extLst>
      <p:ext uri="{BB962C8B-B14F-4D97-AF65-F5344CB8AC3E}">
        <p14:creationId xmlns:p14="http://schemas.microsoft.com/office/powerpoint/2010/main" val="165851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EDAAC3C5-1BBA-47CC-B44B-A4ADDA112F1C}"/>
              </a:ext>
            </a:extLst>
          </p:cNvPr>
          <p:cNvSpPr>
            <a:spLocks noGrp="1"/>
          </p:cNvSpPr>
          <p:nvPr>
            <p:ph type="title"/>
          </p:nvPr>
        </p:nvSpPr>
        <p:spPr>
          <a:xfrm>
            <a:off x="274638" y="2797260"/>
            <a:ext cx="11887200" cy="932563"/>
          </a:xfrm>
        </p:spPr>
        <p:txBody>
          <a:bodyPr/>
          <a:lstStyle/>
          <a:p>
            <a:r>
              <a:rPr lang="en-US" dirty="0"/>
              <a:t>Security tools and features</a:t>
            </a:r>
          </a:p>
        </p:txBody>
      </p:sp>
    </p:spTree>
    <p:extLst>
      <p:ext uri="{BB962C8B-B14F-4D97-AF65-F5344CB8AC3E}">
        <p14:creationId xmlns:p14="http://schemas.microsoft.com/office/powerpoint/2010/main" val="380888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a:t>
            </a:r>
          </a:p>
        </p:txBody>
      </p:sp>
      <p:sp>
        <p:nvSpPr>
          <p:cNvPr id="3" name="Textplatzhalter 2">
            <a:extLst>
              <a:ext uri="{FF2B5EF4-FFF2-40B4-BE49-F238E27FC236}">
                <a16:creationId xmlns:a16="http://schemas.microsoft.com/office/drawing/2014/main" id="{EBDA6A59-7606-4979-88E1-27230E5AC810}"/>
              </a:ext>
            </a:extLst>
          </p:cNvPr>
          <p:cNvSpPr>
            <a:spLocks noGrp="1"/>
          </p:cNvSpPr>
          <p:nvPr>
            <p:ph type="body" sz="quarter" idx="10"/>
          </p:nvPr>
        </p:nvSpPr>
        <p:spPr>
          <a:xfrm>
            <a:off x="274702" y="1367630"/>
            <a:ext cx="10808457" cy="3285964"/>
          </a:xfrm>
        </p:spPr>
        <p:txBody>
          <a:bodyPr vert="horz" wrap="square" lIns="146304" tIns="91440" rIns="146304" bIns="91440" rtlCol="0">
            <a:spAutoFit/>
          </a:bodyPr>
          <a:lstStyle/>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is a monitoring service that provides threat protection across all of your services both in Azure, and on-premises.</a:t>
            </a:r>
          </a:p>
          <a:p>
            <a:pPr>
              <a:lnSpc>
                <a:spcPct val="150000"/>
              </a:lnSpc>
              <a:spcBef>
                <a:spcPts val="0"/>
              </a:spcBef>
            </a:pPr>
            <a:r>
              <a:rPr lang="en-IE" sz="2400" dirty="0">
                <a:latin typeface="+mn-lt"/>
              </a:rPr>
              <a:t>Azure Security </a:t>
            </a:r>
            <a:r>
              <a:rPr lang="en-IE" sz="2400" dirty="0" err="1">
                <a:latin typeface="+mn-lt"/>
              </a:rPr>
              <a:t>Center</a:t>
            </a:r>
            <a:r>
              <a:rPr lang="en-IE" sz="2400" dirty="0">
                <a:latin typeface="+mn-lt"/>
              </a:rPr>
              <a:t> can:</a:t>
            </a:r>
          </a:p>
          <a:p>
            <a:pPr lvl="1"/>
            <a:r>
              <a:rPr lang="en-IE" sz="2000" dirty="0"/>
              <a:t>Provide security recommendations based on your configurations, resources, and networks.</a:t>
            </a:r>
          </a:p>
          <a:p>
            <a:pPr lvl="1"/>
            <a:r>
              <a:rPr lang="en-IE" sz="2000" dirty="0"/>
              <a:t>Monitor security settings across on-premises and cloud workloads, and automatically apply required security to new services as they come online.</a:t>
            </a:r>
          </a:p>
          <a:p>
            <a:pPr>
              <a:lnSpc>
                <a:spcPct val="150000"/>
              </a:lnSpc>
              <a:spcBef>
                <a:spcPts val="0"/>
              </a:spcBef>
            </a:pPr>
            <a:endParaRPr lang="de-DE" sz="2400" dirty="0">
              <a:latin typeface="+mn-lt"/>
            </a:endParaRPr>
          </a:p>
        </p:txBody>
      </p:sp>
      <p:pic>
        <p:nvPicPr>
          <p:cNvPr id="5" name="Picture 4">
            <a:extLst>
              <a:ext uri="{FF2B5EF4-FFF2-40B4-BE49-F238E27FC236}">
                <a16:creationId xmlns:a16="http://schemas.microsoft.com/office/drawing/2014/main" id="{4CDEF177-E7AC-4526-95CE-121B160B83EC}"/>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9028" r="88889">
                        <a14:foregroundMark x1="50000" y1="5732" x2="50000" y2="5732"/>
                        <a14:foregroundMark x1="47222" y1="92994" x2="47222" y2="92994"/>
                        <a14:foregroundMark x1="49306" y1="98726" x2="49306" y2="98726"/>
                        <a14:foregroundMark x1="47222" y1="61146" x2="41667" y2="54140"/>
                        <a14:foregroundMark x1="50694" y1="56688" x2="54167" y2="52229"/>
                        <a14:foregroundMark x1="56944" y1="56688" x2="52778" y2="59236"/>
                        <a14:foregroundMark x1="47222" y1="66879" x2="47222" y2="66879"/>
                        <a14:foregroundMark x1="61111" y1="42038" x2="61111" y2="42038"/>
                        <a14:foregroundMark x1="56944" y1="36306" x2="56944" y2="36306"/>
                        <a14:foregroundMark x1="56944" y1="36306" x2="47917" y2="36306"/>
                        <a14:foregroundMark x1="50694" y1="33121" x2="50694" y2="33121"/>
                      </a14:backgroundRemoval>
                    </a14:imgEffect>
                  </a14:imgLayer>
                </a14:imgProps>
              </a:ext>
              <a:ext uri="{28A0092B-C50C-407E-A947-70E740481C1C}">
                <a14:useLocalDpi xmlns:a14="http://schemas.microsoft.com/office/drawing/2010/main" val="0"/>
              </a:ext>
            </a:extLst>
          </a:blip>
          <a:stretch>
            <a:fillRect/>
          </a:stretch>
        </p:blipFill>
        <p:spPr>
          <a:xfrm>
            <a:off x="10480041" y="4355461"/>
            <a:ext cx="1548208" cy="1687978"/>
          </a:xfrm>
          <a:prstGeom prst="rect">
            <a:avLst/>
          </a:prstGeom>
        </p:spPr>
      </p:pic>
    </p:spTree>
    <p:extLst>
      <p:ext uri="{BB962C8B-B14F-4D97-AF65-F5344CB8AC3E}">
        <p14:creationId xmlns:p14="http://schemas.microsoft.com/office/powerpoint/2010/main" val="239864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Security Center usage scenarios</a:t>
            </a:r>
          </a:p>
        </p:txBody>
      </p:sp>
      <p:sp>
        <p:nvSpPr>
          <p:cNvPr id="8" name="Text Placeholder 2" descr="The security center usage steps are represented with arrows pointing from detect to assess, to diagnose, then stabilize, and finally to close.">
            <a:extLst>
              <a:ext uri="{FF2B5EF4-FFF2-40B4-BE49-F238E27FC236}">
                <a16:creationId xmlns:a16="http://schemas.microsoft.com/office/drawing/2014/main" id="{429FC363-ABA7-492E-BDA0-6E8D562AB423}"/>
              </a:ext>
            </a:extLst>
          </p:cNvPr>
          <p:cNvSpPr txBox="1">
            <a:spLocks/>
          </p:cNvSpPr>
          <p:nvPr/>
        </p:nvSpPr>
        <p:spPr>
          <a:xfrm>
            <a:off x="709660" y="1522062"/>
            <a:ext cx="11157028" cy="940010"/>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You can use Security Center in the </a:t>
            </a:r>
            <a:r>
              <a:rPr lang="en-IE" sz="2856" i="1" dirty="0"/>
              <a:t>detect</a:t>
            </a:r>
            <a:r>
              <a:rPr lang="en-IE" sz="2856" dirty="0"/>
              <a:t>, </a:t>
            </a:r>
            <a:r>
              <a:rPr lang="en-IE" sz="2856" i="1" dirty="0"/>
              <a:t>assess</a:t>
            </a:r>
            <a:r>
              <a:rPr lang="en-IE" sz="2856" dirty="0"/>
              <a:t>, and </a:t>
            </a:r>
            <a:r>
              <a:rPr lang="en-IE" sz="2856" i="1" dirty="0"/>
              <a:t>diagnose</a:t>
            </a:r>
            <a:r>
              <a:rPr lang="en-IE" sz="2856" dirty="0"/>
              <a:t> stages of an incident response. </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709659" y="5905569"/>
            <a:ext cx="11235347" cy="753908"/>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Use Security Center recommendations to enhance security.</a:t>
            </a:r>
          </a:p>
          <a:p>
            <a:pPr marL="0" indent="0">
              <a:buNone/>
            </a:pPr>
            <a:endParaRPr lang="en-IE" sz="2856" dirty="0"/>
          </a:p>
        </p:txBody>
      </p:sp>
      <p:pic>
        <p:nvPicPr>
          <p:cNvPr id="4" name="Picture 3" descr="Circular arrows point from the words detect, to assess, to diagnose, to stabilize, to close.">
            <a:extLst>
              <a:ext uri="{FF2B5EF4-FFF2-40B4-BE49-F238E27FC236}">
                <a16:creationId xmlns:a16="http://schemas.microsoft.com/office/drawing/2014/main" id="{91301D0F-EA4B-4192-AC08-540D72E11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810" y="2689820"/>
            <a:ext cx="7295031" cy="2988001"/>
          </a:xfrm>
          <a:prstGeom prst="rect">
            <a:avLst/>
          </a:prstGeom>
        </p:spPr>
      </p:pic>
    </p:spTree>
    <p:extLst>
      <p:ext uri="{BB962C8B-B14F-4D97-AF65-F5344CB8AC3E}">
        <p14:creationId xmlns:p14="http://schemas.microsoft.com/office/powerpoint/2010/main" val="284251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Key Vault</a:t>
            </a:r>
          </a:p>
        </p:txBody>
      </p:sp>
      <p:sp>
        <p:nvSpPr>
          <p:cNvPr id="5" name="Textplatzhalter 4">
            <a:extLst>
              <a:ext uri="{FF2B5EF4-FFF2-40B4-BE49-F238E27FC236}">
                <a16:creationId xmlns:a16="http://schemas.microsoft.com/office/drawing/2014/main" id="{930C5B37-4FF2-4932-97C4-6C19EA52102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Key Vault is a centralized cloud service that you use for storing application secrets. Key Vault helps you control your applications' secrets by keeping them in a single, central location and providing secure access, permissions control, and access logging.</a:t>
            </a:r>
          </a:p>
          <a:p>
            <a:pPr>
              <a:lnSpc>
                <a:spcPct val="150000"/>
              </a:lnSpc>
              <a:spcBef>
                <a:spcPts val="0"/>
              </a:spcBef>
            </a:pPr>
            <a:r>
              <a:rPr lang="en-IE" sz="2400" dirty="0">
                <a:latin typeface="+mn-lt"/>
              </a:rPr>
              <a:t>Key Vault usage scenarios:</a:t>
            </a:r>
          </a:p>
          <a:p>
            <a:pPr lvl="1"/>
            <a:r>
              <a:rPr lang="en-IE" dirty="0"/>
              <a:t>Secrets management</a:t>
            </a:r>
          </a:p>
          <a:p>
            <a:pPr lvl="1"/>
            <a:r>
              <a:rPr lang="en-IE" dirty="0"/>
              <a:t>Key management</a:t>
            </a:r>
          </a:p>
          <a:p>
            <a:pPr lvl="1"/>
            <a:r>
              <a:rPr lang="en-IE" dirty="0"/>
              <a:t>Certificate management </a:t>
            </a:r>
          </a:p>
          <a:p>
            <a:pPr lvl="1"/>
            <a:r>
              <a:rPr lang="en-IE" dirty="0"/>
              <a:t>Store secrets backed by hardware security modules (HSMs)</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710274"/>
            <a:ext cx="10186192" cy="4538167"/>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pic>
        <p:nvPicPr>
          <p:cNvPr id="4" name="Picture 3">
            <a:extLst>
              <a:ext uri="{FF2B5EF4-FFF2-40B4-BE49-F238E27FC236}">
                <a16:creationId xmlns:a16="http://schemas.microsoft.com/office/drawing/2014/main" id="{BC270E02-CD18-4E73-B62E-1167021FF16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9086" y="3497262"/>
            <a:ext cx="1929315" cy="1846460"/>
          </a:xfrm>
          <a:prstGeom prst="rect">
            <a:avLst/>
          </a:prstGeom>
        </p:spPr>
      </p:pic>
    </p:spTree>
    <p:extLst>
      <p:ext uri="{BB962C8B-B14F-4D97-AF65-F5344CB8AC3E}">
        <p14:creationId xmlns:p14="http://schemas.microsoft.com/office/powerpoint/2010/main" val="39198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Information Protection</a:t>
            </a:r>
          </a:p>
        </p:txBody>
      </p:sp>
      <p:sp>
        <p:nvSpPr>
          <p:cNvPr id="3" name="Textplatzhalter 2">
            <a:extLst>
              <a:ext uri="{FF2B5EF4-FFF2-40B4-BE49-F238E27FC236}">
                <a16:creationId xmlns:a16="http://schemas.microsoft.com/office/drawing/2014/main" id="{200D2442-F326-4CCD-90BC-66BE7E80F0FA}"/>
              </a:ext>
            </a:extLst>
          </p:cNvPr>
          <p:cNvSpPr>
            <a:spLocks noGrp="1"/>
          </p:cNvSpPr>
          <p:nvPr>
            <p:ph type="body" sz="quarter" idx="10"/>
          </p:nvPr>
        </p:nvSpPr>
        <p:spPr>
          <a:xfrm>
            <a:off x="274702" y="1367630"/>
            <a:ext cx="11888787" cy="5182957"/>
          </a:xfrm>
        </p:spPr>
        <p:txBody>
          <a:bodyPr vert="horz" wrap="square" lIns="146304" tIns="91440" rIns="146304" bIns="91440" rtlCol="0">
            <a:spAutoFit/>
          </a:bodyPr>
          <a:lstStyle/>
          <a:p>
            <a:pPr>
              <a:lnSpc>
                <a:spcPct val="150000"/>
              </a:lnSpc>
              <a:spcBef>
                <a:spcPts val="0"/>
              </a:spcBef>
            </a:pPr>
            <a:r>
              <a:rPr lang="fr-FR" sz="2400" dirty="0">
                <a:latin typeface="+mn-lt"/>
              </a:rPr>
              <a:t>Microsoft Azure Information Protection </a:t>
            </a:r>
            <a:r>
              <a:rPr lang="fr-FR" sz="2400" dirty="0" err="1">
                <a:latin typeface="+mn-lt"/>
              </a:rPr>
              <a:t>is</a:t>
            </a:r>
            <a:r>
              <a:rPr lang="fr-FR" sz="2400" dirty="0">
                <a:latin typeface="+mn-lt"/>
              </a:rPr>
              <a:t> </a:t>
            </a:r>
            <a:r>
              <a:rPr lang="en-IE" sz="2400" dirty="0">
                <a:latin typeface="+mn-lt"/>
              </a:rPr>
              <a:t>a cloud-based solution that helps organizations classify and optionally help protect its documents and emails by applying labels. Labels can be applied: </a:t>
            </a:r>
          </a:p>
          <a:p>
            <a:pPr lvl="1"/>
            <a:r>
              <a:rPr lang="en-IE" sz="2000" dirty="0"/>
              <a:t>Automatically by administrators who define rules and conditions</a:t>
            </a:r>
          </a:p>
          <a:p>
            <a:pPr lvl="1"/>
            <a:r>
              <a:rPr lang="en-IE" sz="2000" dirty="0"/>
              <a:t>Manually by users</a:t>
            </a:r>
          </a:p>
          <a:p>
            <a:pPr lvl="1"/>
            <a:r>
              <a:rPr lang="en-IE" sz="2000" dirty="0"/>
              <a:t>A combination of the two, where users are given recommendations</a:t>
            </a:r>
          </a:p>
          <a:p>
            <a:pPr>
              <a:lnSpc>
                <a:spcPct val="150000"/>
              </a:lnSpc>
              <a:spcBef>
                <a:spcPts val="0"/>
              </a:spcBef>
            </a:pPr>
            <a:r>
              <a:rPr lang="en-IE" sz="2400" dirty="0">
                <a:latin typeface="+mn-lt"/>
              </a:rPr>
              <a:t>Usage scenario:</a:t>
            </a:r>
          </a:p>
          <a:p>
            <a:pPr lvl="1"/>
            <a:r>
              <a:rPr lang="en-IE" sz="2000" dirty="0"/>
              <a:t>A user saves a Microsoft Word document containing a credit card number.</a:t>
            </a:r>
          </a:p>
          <a:p>
            <a:pPr lvl="1"/>
            <a:r>
              <a:rPr lang="en-IE" sz="2000" dirty="0"/>
              <a:t>A custom tooltip displays recommending that the file be labelled Confidential\All Employees, which is the label that the administrator has configured. </a:t>
            </a:r>
          </a:p>
          <a:p>
            <a:pPr lvl="1"/>
            <a:r>
              <a:rPr lang="en-IE" sz="2000" dirty="0"/>
              <a:t>This label classifies the document and protects it.</a:t>
            </a:r>
          </a:p>
          <a:p>
            <a:pPr lvl="1"/>
            <a:endParaRPr lang="en-IE" dirty="0"/>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882602" y="1490494"/>
            <a:ext cx="9917825" cy="5208926"/>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E" sz="2448" dirty="0"/>
          </a:p>
        </p:txBody>
      </p:sp>
      <p:pic>
        <p:nvPicPr>
          <p:cNvPr id="5" name="Picture 4">
            <a:extLst>
              <a:ext uri="{FF2B5EF4-FFF2-40B4-BE49-F238E27FC236}">
                <a16:creationId xmlns:a16="http://schemas.microsoft.com/office/drawing/2014/main" id="{05EF7DA8-F788-4A21-AB2C-BF35D887BD7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239" y="2777915"/>
            <a:ext cx="1694521" cy="1694521"/>
          </a:xfrm>
          <a:prstGeom prst="rect">
            <a:avLst/>
          </a:prstGeom>
        </p:spPr>
      </p:pic>
    </p:spTree>
    <p:extLst>
      <p:ext uri="{BB962C8B-B14F-4D97-AF65-F5344CB8AC3E}">
        <p14:creationId xmlns:p14="http://schemas.microsoft.com/office/powerpoint/2010/main" val="377771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93226" y="5279780"/>
            <a:ext cx="1454543" cy="1230768"/>
          </a:xfrm>
          <a:prstGeom prst="rect">
            <a:avLst/>
          </a:prstGeom>
          <a:effectLst>
            <a:softEdge rad="317500"/>
          </a:effectLst>
        </p:spPr>
      </p:pic>
      <p:sp>
        <p:nvSpPr>
          <p:cNvPr id="2" name="Title 1">
            <a:extLst>
              <a:ext uri="{FF2B5EF4-FFF2-40B4-BE49-F238E27FC236}">
                <a16:creationId xmlns:a16="http://schemas.microsoft.com/office/drawing/2014/main" id="{B74CA81A-97F7-49FC-84F4-4CBCE995A180}"/>
              </a:ext>
            </a:extLst>
          </p:cNvPr>
          <p:cNvSpPr>
            <a:spLocks noGrp="1"/>
          </p:cNvSpPr>
          <p:nvPr>
            <p:ph type="title"/>
          </p:nvPr>
        </p:nvSpPr>
        <p:spPr>
          <a:xfrm>
            <a:off x="274638" y="2797260"/>
            <a:ext cx="11887200" cy="932563"/>
          </a:xfrm>
        </p:spPr>
        <p:txBody>
          <a:bodyPr/>
          <a:lstStyle/>
          <a:p>
            <a:r>
              <a:rPr lang="en-US" dirty="0"/>
              <a:t>Learning objectives</a:t>
            </a:r>
          </a:p>
        </p:txBody>
      </p:sp>
    </p:spTree>
    <p:extLst>
      <p:ext uri="{BB962C8B-B14F-4D97-AF65-F5344CB8AC3E}">
        <p14:creationId xmlns:p14="http://schemas.microsoft.com/office/powerpoint/2010/main" val="201499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Advanced Threat Protection</a:t>
            </a:r>
          </a:p>
        </p:txBody>
      </p:sp>
      <p:sp>
        <p:nvSpPr>
          <p:cNvPr id="3" name="Textplatzhalter 2">
            <a:extLst>
              <a:ext uri="{FF2B5EF4-FFF2-40B4-BE49-F238E27FC236}">
                <a16:creationId xmlns:a16="http://schemas.microsoft.com/office/drawing/2014/main" id="{32CE07E7-954F-4BFF-AA9D-E4B97D3606D2}"/>
              </a:ext>
            </a:extLst>
          </p:cNvPr>
          <p:cNvSpPr>
            <a:spLocks noGrp="1"/>
          </p:cNvSpPr>
          <p:nvPr>
            <p:ph type="body" sz="quarter" idx="10"/>
          </p:nvPr>
        </p:nvSpPr>
        <p:spPr>
          <a:xfrm>
            <a:off x="274702" y="1367630"/>
            <a:ext cx="11888787" cy="5264583"/>
          </a:xfrm>
        </p:spPr>
        <p:txBody>
          <a:bodyPr vert="horz" wrap="square" lIns="146304" tIns="91440" rIns="146304" bIns="91440" rtlCol="0">
            <a:spAutoFit/>
          </a:bodyPr>
          <a:lstStyle/>
          <a:p>
            <a:pPr>
              <a:lnSpc>
                <a:spcPct val="150000"/>
              </a:lnSpc>
              <a:spcBef>
                <a:spcPts val="0"/>
              </a:spcBef>
            </a:pPr>
            <a:r>
              <a:rPr lang="en-IE" sz="2400" dirty="0">
                <a:latin typeface="+mn-lt"/>
              </a:rPr>
              <a:t>Azure Advanced Threat </a:t>
            </a:r>
            <a:r>
              <a:rPr lang="en-IE" sz="2400">
                <a:latin typeface="+mn-lt"/>
              </a:rPr>
              <a:t>Protection </a:t>
            </a:r>
            <a:r>
              <a:rPr lang="en-IE" sz="2400" dirty="0">
                <a:latin typeface="+mn-lt"/>
              </a:rPr>
              <a:t>(Azure ATP) is a cloud-based security solution that identifies, detects, and helps you investigate advanced threats, compromised identities, and malicious insider actions directed at your organization.</a:t>
            </a:r>
          </a:p>
          <a:p>
            <a:pPr>
              <a:lnSpc>
                <a:spcPct val="150000"/>
              </a:lnSpc>
              <a:spcBef>
                <a:spcPts val="0"/>
              </a:spcBef>
            </a:pPr>
            <a:r>
              <a:rPr lang="en-IE" sz="2400" dirty="0">
                <a:latin typeface="+mn-lt"/>
              </a:rPr>
              <a:t>Azure ATP consists of the following components:</a:t>
            </a:r>
          </a:p>
          <a:p>
            <a:pPr lvl="1"/>
            <a:r>
              <a:rPr lang="en-IE" sz="2000" dirty="0"/>
              <a:t>Azure ATP portal. Azure ATP </a:t>
            </a:r>
            <a:r>
              <a:rPr lang="en-IE" sz="2000"/>
              <a:t>has it's</a:t>
            </a:r>
            <a:r>
              <a:rPr lang="en-IE" sz="2000" dirty="0"/>
              <a:t> own portal through which you monitor and respond to suspicious activity </a:t>
            </a:r>
          </a:p>
          <a:p>
            <a:pPr lvl="1"/>
            <a:r>
              <a:rPr lang="en-IE" sz="2000" dirty="0"/>
              <a:t>Azure ATP sensor: Azure ATP sensors are installed directly on your domain controllers.</a:t>
            </a:r>
          </a:p>
          <a:p>
            <a:pPr lvl="1"/>
            <a:r>
              <a:rPr lang="en-IE" sz="2000" dirty="0"/>
              <a:t>Azure ATP cloud service. Azure ATP cloud service runs on Azure infrastructure.</a:t>
            </a:r>
          </a:p>
          <a:p>
            <a:pPr>
              <a:lnSpc>
                <a:spcPct val="150000"/>
              </a:lnSpc>
              <a:spcBef>
                <a:spcPts val="0"/>
              </a:spcBef>
            </a:pPr>
            <a:endParaRPr lang="en-IE" sz="2400" dirty="0">
              <a:latin typeface="+mn-lt"/>
            </a:endParaRPr>
          </a:p>
          <a:p>
            <a:pPr>
              <a:lnSpc>
                <a:spcPct val="150000"/>
              </a:lnSpc>
              <a:spcBef>
                <a:spcPts val="0"/>
              </a:spcBef>
            </a:pPr>
            <a:endParaRPr lang="de-DE" sz="2400" dirty="0">
              <a:latin typeface="+mn-lt"/>
            </a:endParaRP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666792" y="1509477"/>
            <a:ext cx="11425826" cy="4617058"/>
          </a:xfrm>
          <a:prstGeom prst="rect">
            <a:avLst/>
          </a:prstGeom>
        </p:spPr>
        <p:txBody>
          <a:bodyPr vert="horz" lIns="93260" tIns="46630" rIns="93260" bIns="4663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E" sz="2856" dirty="0"/>
          </a:p>
        </p:txBody>
      </p:sp>
    </p:spTree>
    <p:extLst>
      <p:ext uri="{BB962C8B-B14F-4D97-AF65-F5344CB8AC3E}">
        <p14:creationId xmlns:p14="http://schemas.microsoft.com/office/powerpoint/2010/main" val="370085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7AD0E61C-6785-42BA-A063-924A3FE039B8}"/>
              </a:ext>
            </a:extLst>
          </p:cNvPr>
          <p:cNvSpPr>
            <a:spLocks noGrp="1"/>
          </p:cNvSpPr>
          <p:nvPr>
            <p:ph type="title"/>
          </p:nvPr>
        </p:nvSpPr>
        <p:spPr>
          <a:xfrm>
            <a:off x="1990016" y="2821286"/>
            <a:ext cx="9554983" cy="1351952"/>
          </a:xfrm>
        </p:spPr>
        <p:txBody>
          <a:bodyPr>
            <a:normAutofit/>
          </a:bodyPr>
          <a:lstStyle/>
          <a:p>
            <a:r>
              <a:rPr lang="en-US" sz="3468" dirty="0">
                <a:latin typeface="Segoe UI Semibold (Headings)"/>
              </a:rPr>
              <a:t>Lesson 05: Azure governance methodologies</a:t>
            </a:r>
            <a:endParaRPr lang="en-US" sz="3468" dirty="0"/>
          </a:p>
        </p:txBody>
      </p:sp>
    </p:spTree>
    <p:extLst>
      <p:ext uri="{BB962C8B-B14F-4D97-AF65-F5344CB8AC3E}">
        <p14:creationId xmlns:p14="http://schemas.microsoft.com/office/powerpoint/2010/main" val="3100751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Policy</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9993905" cy="4947958"/>
          </a:xfrm>
        </p:spPr>
        <p:txBody>
          <a:bodyPr vert="horz" wrap="square" lIns="146304" tIns="91440" rIns="146304" bIns="91440" rtlCol="0">
            <a:spAutoFit/>
          </a:bodyPr>
          <a:lstStyle/>
          <a:p>
            <a:pPr>
              <a:lnSpc>
                <a:spcPct val="150000"/>
              </a:lnSpc>
              <a:spcBef>
                <a:spcPts val="0"/>
              </a:spcBef>
            </a:pPr>
            <a:r>
              <a:rPr lang="en-IE" sz="2400" dirty="0">
                <a:latin typeface="+mn-lt"/>
              </a:rPr>
              <a:t>Azure Policy is a service in Azure that you use to create, assign, and, manage policies. These policies enforce different rules and effects over your resources, so those resources stay compliant with your corporate standards and service-level agreements (SLAs).</a:t>
            </a:r>
          </a:p>
          <a:p>
            <a:pPr>
              <a:lnSpc>
                <a:spcPct val="150000"/>
              </a:lnSpc>
              <a:spcBef>
                <a:spcPts val="0"/>
              </a:spcBef>
            </a:pPr>
            <a:r>
              <a:rPr lang="en-IE" sz="2400" dirty="0">
                <a:latin typeface="+mn-lt"/>
              </a:rPr>
              <a:t>With Azure Policy, provides the following:</a:t>
            </a:r>
          </a:p>
          <a:p>
            <a:pPr lvl="1"/>
            <a:r>
              <a:rPr lang="en-IE" sz="2000" dirty="0"/>
              <a:t>Azure Policy uses policies and initiatives to run evaluations of your resources and scans for those not compliant with the policies you have created.</a:t>
            </a:r>
          </a:p>
          <a:p>
            <a:pPr lvl="1"/>
            <a:r>
              <a:rPr lang="en-IE" sz="2000" dirty="0"/>
              <a:t>Azure Policy comes with a number of built-in policy and initiative definitions that you can use, under categories such as Storage, Networking , Compute, Security Center, and Monitoring.</a:t>
            </a: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3B0FAA5F-897A-42E9-86D0-4B694EECB58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183" y="3140372"/>
            <a:ext cx="1867265" cy="1715278"/>
          </a:xfrm>
          <a:prstGeom prst="rect">
            <a:avLst/>
          </a:prstGeom>
        </p:spPr>
      </p:pic>
    </p:spTree>
    <p:extLst>
      <p:ext uri="{BB962C8B-B14F-4D97-AF65-F5344CB8AC3E}">
        <p14:creationId xmlns:p14="http://schemas.microsoft.com/office/powerpoint/2010/main" val="366538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Policies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Applying a policy to your resources consist of the following steps:</a:t>
            </a:r>
          </a:p>
          <a:p>
            <a:pPr lvl="1"/>
            <a:r>
              <a:rPr lang="en-IE" sz="2000" dirty="0"/>
              <a:t>Create a policy definition.</a:t>
            </a:r>
          </a:p>
          <a:p>
            <a:pPr lvl="1"/>
            <a:r>
              <a:rPr lang="en-IE" sz="2000" dirty="0"/>
              <a:t>Assign a definition to a scope of resources.</a:t>
            </a:r>
          </a:p>
          <a:p>
            <a:pPr lvl="1"/>
            <a:r>
              <a:rPr lang="en-IE" sz="2000" dirty="0"/>
              <a:t>View policy evaluation results.</a:t>
            </a:r>
          </a:p>
        </p:txBody>
      </p:sp>
    </p:spTree>
    <p:extLst>
      <p:ext uri="{BB962C8B-B14F-4D97-AF65-F5344CB8AC3E}">
        <p14:creationId xmlns:p14="http://schemas.microsoft.com/office/powerpoint/2010/main" val="319168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Initiatives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Initiatives work alongside policies in Azure Policy, and are made up of: </a:t>
            </a:r>
          </a:p>
          <a:p>
            <a:pPr lvl="1"/>
            <a:r>
              <a:rPr lang="en-IE" sz="2000"/>
              <a:t>Initiative definition</a:t>
            </a:r>
            <a:r>
              <a:rPr lang="en-IE" sz="2000" dirty="0"/>
              <a:t>. A set of policy definitions to help track your compliance state for a larger goal, which simplify the process of managing and assigning policy definitions by grouping a set of policies as one single item. </a:t>
            </a:r>
          </a:p>
          <a:p>
            <a:pPr lvl="2"/>
            <a:r>
              <a:rPr lang="en-IE" dirty="0"/>
              <a:t>Example. You could create an initiative </a:t>
            </a:r>
            <a:r>
              <a:rPr lang="en-IE"/>
              <a:t>named </a:t>
            </a:r>
            <a:r>
              <a:rPr lang="en-IE" dirty="0"/>
              <a:t>Enable Monitoring in Azure </a:t>
            </a:r>
            <a:r>
              <a:rPr lang="en-IE"/>
              <a:t>Security Center</a:t>
            </a:r>
            <a:r>
              <a:rPr lang="en-IE" dirty="0"/>
              <a:t>, with a goal to monitor all the available security recommendations in your Azure Security Center.</a:t>
            </a:r>
          </a:p>
          <a:p>
            <a:pPr lvl="1"/>
            <a:r>
              <a:rPr lang="en-IE" sz="2000"/>
              <a:t>Initiative assignments</a:t>
            </a:r>
            <a:r>
              <a:rPr lang="en-IE" sz="2000" dirty="0"/>
              <a:t>. Initiative definitions assigned to a specific scope. </a:t>
            </a:r>
          </a:p>
          <a:p>
            <a:pPr>
              <a:lnSpc>
                <a:spcPct val="150000"/>
              </a:lnSpc>
              <a:spcBef>
                <a:spcPts val="0"/>
              </a:spcBef>
            </a:pPr>
            <a:endParaRPr lang="en-IE" sz="2400" dirty="0">
              <a:latin typeface="+mn-lt"/>
            </a:endParaRPr>
          </a:p>
        </p:txBody>
      </p:sp>
    </p:spTree>
    <p:extLst>
      <p:ext uri="{BB962C8B-B14F-4D97-AF65-F5344CB8AC3E}">
        <p14:creationId xmlns:p14="http://schemas.microsoft.com/office/powerpoint/2010/main" val="145986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Role-based access control</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Role-based access control (RBAC) provides fine-grained access management for Azure resources:</a:t>
            </a:r>
          </a:p>
          <a:p>
            <a:pPr lvl="1"/>
            <a:r>
              <a:rPr lang="en-IE" sz="2000" dirty="0"/>
              <a:t>Grant users only the rights they need to perform their jobs</a:t>
            </a:r>
          </a:p>
          <a:p>
            <a:pPr lvl="1"/>
            <a:r>
              <a:rPr lang="en-IE" sz="2000" dirty="0"/>
              <a:t>Provided at no additional cost to all Azure subscribers</a:t>
            </a:r>
          </a:p>
          <a:p>
            <a:pPr>
              <a:lnSpc>
                <a:spcPct val="150000"/>
              </a:lnSpc>
              <a:spcBef>
                <a:spcPts val="0"/>
              </a:spcBef>
            </a:pPr>
            <a:r>
              <a:rPr lang="en-IE" sz="2400" dirty="0">
                <a:latin typeface="+mn-lt"/>
              </a:rPr>
              <a:t>Examples of when you might use RBAC include when you want to:</a:t>
            </a:r>
          </a:p>
          <a:p>
            <a:pPr lvl="1"/>
            <a:r>
              <a:rPr lang="en-IE" sz="2000" dirty="0"/>
              <a:t>Allow one user to manage VMs in a subscription, and another user to manage virtual networks.</a:t>
            </a:r>
          </a:p>
          <a:p>
            <a:pPr lvl="1"/>
            <a:r>
              <a:rPr lang="en-IE" sz="2000" dirty="0"/>
              <a:t>Allow a database administrator (DBA) group to manage Microsoft SQL Server databases in a subscription.</a:t>
            </a:r>
          </a:p>
          <a:p>
            <a:pPr lvl="1"/>
            <a:r>
              <a:rPr lang="en-IE" sz="2000" dirty="0"/>
              <a:t>Allow a user to manage all resources in a resource group, such as VMs, websites, and subnets.</a:t>
            </a:r>
          </a:p>
          <a:p>
            <a:pPr>
              <a:lnSpc>
                <a:spcPct val="150000"/>
              </a:lnSpc>
              <a:spcBef>
                <a:spcPts val="0"/>
              </a:spcBef>
            </a:pPr>
            <a:endParaRPr lang="en-IE" sz="2400" dirty="0">
              <a:latin typeface="+mn-lt"/>
            </a:endParaRPr>
          </a:p>
        </p:txBody>
      </p:sp>
    </p:spTree>
    <p:extLst>
      <p:ext uri="{BB962C8B-B14F-4D97-AF65-F5344CB8AC3E}">
        <p14:creationId xmlns:p14="http://schemas.microsoft.com/office/powerpoint/2010/main" val="104062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Locks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11888787" cy="3358996"/>
          </a:xfrm>
        </p:spPr>
        <p:txBody>
          <a:bodyPr vert="horz" wrap="square" lIns="146304" tIns="91440" rIns="146304" bIns="91440" rtlCol="0">
            <a:spAutoFit/>
          </a:bodyPr>
          <a:lstStyle/>
          <a:p>
            <a:pPr>
              <a:lnSpc>
                <a:spcPct val="150000"/>
              </a:lnSpc>
              <a:spcBef>
                <a:spcPts val="0"/>
              </a:spcBef>
            </a:pPr>
            <a:r>
              <a:rPr lang="en-IE" sz="2000" dirty="0">
                <a:latin typeface="+mn-lt"/>
              </a:rPr>
              <a:t>Locks help you prevent accidental deletion or modification of your Azure resources. You manage these locks from within the Azure portal.</a:t>
            </a:r>
          </a:p>
          <a:p>
            <a:pPr>
              <a:lnSpc>
                <a:spcPct val="150000"/>
              </a:lnSpc>
              <a:spcBef>
                <a:spcPts val="0"/>
              </a:spcBef>
            </a:pPr>
            <a:r>
              <a:rPr lang="en-IE" sz="2000" dirty="0">
                <a:latin typeface="+mn-lt"/>
              </a:rPr>
              <a:t>You may need to lock a subscription, resource group, or resource to prevent other users in your organization from accidentally deleting or modifying critical resources. You can set the lock level to:</a:t>
            </a:r>
          </a:p>
          <a:p>
            <a:pPr>
              <a:lnSpc>
                <a:spcPct val="150000"/>
              </a:lnSpc>
              <a:spcBef>
                <a:spcPts val="0"/>
              </a:spcBef>
            </a:pPr>
            <a:r>
              <a:rPr lang="en-IE" sz="2000" dirty="0" err="1">
                <a:latin typeface="+mn-lt"/>
              </a:rPr>
              <a:t>CanNotDelete</a:t>
            </a:r>
            <a:r>
              <a:rPr lang="en-IE" sz="2000" dirty="0">
                <a:latin typeface="+mn-lt"/>
              </a:rPr>
              <a:t>. Authorized users can still read and modify a resource, but they can't delete the resource.</a:t>
            </a:r>
          </a:p>
          <a:p>
            <a:pPr>
              <a:lnSpc>
                <a:spcPct val="150000"/>
              </a:lnSpc>
              <a:spcBef>
                <a:spcPts val="0"/>
              </a:spcBef>
            </a:pPr>
            <a:r>
              <a:rPr lang="en-IE" sz="2000" dirty="0" err="1">
                <a:latin typeface="+mn-lt"/>
              </a:rPr>
              <a:t>ReadOnly</a:t>
            </a:r>
            <a:r>
              <a:rPr lang="en-IE" sz="2000" dirty="0">
                <a:latin typeface="+mn-lt"/>
              </a:rPr>
              <a:t>. Authorized users can read a resource, but they can't delete or update the resource. Applying this lock is similar to restricting all authorized users to the permissions granted by the Reader role.</a:t>
            </a:r>
          </a:p>
        </p:txBody>
      </p:sp>
    </p:spTree>
    <p:extLst>
      <p:ext uri="{BB962C8B-B14F-4D97-AF65-F5344CB8AC3E}">
        <p14:creationId xmlns:p14="http://schemas.microsoft.com/office/powerpoint/2010/main" val="193123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Advisor security assistance</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Advisor provides security recommendation by integrating with Azure Security Center. </a:t>
            </a:r>
          </a:p>
          <a:p>
            <a:pPr>
              <a:lnSpc>
                <a:spcPct val="150000"/>
              </a:lnSpc>
              <a:spcBef>
                <a:spcPts val="0"/>
              </a:spcBef>
            </a:pPr>
            <a:r>
              <a:rPr lang="en-IE" sz="2400" dirty="0">
                <a:latin typeface="+mn-lt"/>
              </a:rPr>
              <a:t>View the security recommendations on </a:t>
            </a:r>
            <a:r>
              <a:rPr lang="en-IE" sz="2400">
                <a:latin typeface="+mn-lt"/>
              </a:rPr>
              <a:t>the Security</a:t>
            </a:r>
            <a:r>
              <a:rPr lang="en-IE" sz="2400" dirty="0">
                <a:latin typeface="+mn-lt"/>
              </a:rPr>
              <a:t> tab of the Advisor dashboard. </a:t>
            </a:r>
          </a:p>
          <a:p>
            <a:pPr>
              <a:lnSpc>
                <a:spcPct val="150000"/>
              </a:lnSpc>
              <a:spcBef>
                <a:spcPts val="0"/>
              </a:spcBef>
            </a:pPr>
            <a:r>
              <a:rPr lang="en-IE" sz="2400" dirty="0">
                <a:latin typeface="+mn-lt"/>
              </a:rPr>
              <a:t>Click deeper into the Security Center recommendations to improve and enhance your security </a:t>
            </a:r>
            <a:r>
              <a:rPr lang="en-IE" sz="2400">
                <a:latin typeface="+mn-lt"/>
              </a:rPr>
              <a:t>governance.</a:t>
            </a:r>
            <a:endParaRPr lang="en-IE" sz="2400" dirty="0">
              <a:latin typeface="+mn-lt"/>
            </a:endParaRPr>
          </a:p>
        </p:txBody>
      </p:sp>
      <p:pic>
        <p:nvPicPr>
          <p:cNvPr id="6" name="Picture 5" descr="Icons representing Azure Advisor and Azure Security Center are joined with a plus sign to represent the how they integrate.">
            <a:extLst>
              <a:ext uri="{FF2B5EF4-FFF2-40B4-BE49-F238E27FC236}">
                <a16:creationId xmlns:a16="http://schemas.microsoft.com/office/drawing/2014/main" id="{76041773-4456-4F9E-82B2-CA02F7FE4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096" y="3762032"/>
            <a:ext cx="6629446" cy="2561697"/>
          </a:xfrm>
          <a:prstGeom prst="rect">
            <a:avLst/>
          </a:prstGeom>
        </p:spPr>
      </p:pic>
    </p:spTree>
    <p:extLst>
      <p:ext uri="{BB962C8B-B14F-4D97-AF65-F5344CB8AC3E}">
        <p14:creationId xmlns:p14="http://schemas.microsoft.com/office/powerpoint/2010/main" val="332875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Blueprints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Blueprints enable cloud architects to define a repeatable set of Azure resources that implement and adhere to an organization's standards, patterns, and requirements.</a:t>
            </a:r>
          </a:p>
          <a:p>
            <a:pPr>
              <a:lnSpc>
                <a:spcPct val="150000"/>
              </a:lnSpc>
              <a:spcBef>
                <a:spcPts val="0"/>
              </a:spcBef>
            </a:pPr>
            <a:r>
              <a:rPr lang="en-US" sz="2400" dirty="0">
                <a:latin typeface="+mn-lt"/>
              </a:rPr>
              <a:t>Usage Scenarios</a:t>
            </a:r>
            <a:r>
              <a:rPr lang="en-IE" sz="2400" dirty="0">
                <a:latin typeface="+mn-lt"/>
              </a:rPr>
              <a:t>:</a:t>
            </a:r>
          </a:p>
          <a:p>
            <a:pPr lvl="1"/>
            <a:r>
              <a:rPr lang="en-IE" sz="2000" dirty="0"/>
              <a:t>Use Azure Blueprints’ artifacts and tools to help with auditing, traceability, and compliance with your deployments. </a:t>
            </a:r>
          </a:p>
          <a:p>
            <a:pPr lvl="1"/>
            <a:r>
              <a:rPr lang="en-IE" sz="2000" dirty="0"/>
              <a:t>Use with Azure DevOps scenarios, where blueprints are associated with specific build </a:t>
            </a:r>
            <a:r>
              <a:rPr lang="en-IE" sz="2000" dirty="0" err="1"/>
              <a:t>artifacts</a:t>
            </a:r>
            <a:r>
              <a:rPr lang="en-IE" sz="2000" dirty="0"/>
              <a:t> and release pipelines, and require more rigorous tracking.</a:t>
            </a:r>
          </a:p>
        </p:txBody>
      </p:sp>
      <p:pic>
        <p:nvPicPr>
          <p:cNvPr id="6" name="Picture 5">
            <a:extLst>
              <a:ext uri="{FF2B5EF4-FFF2-40B4-BE49-F238E27FC236}">
                <a16:creationId xmlns:a16="http://schemas.microsoft.com/office/drawing/2014/main" id="{954C278B-F465-42BD-AD5E-47CFB01A1E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373" y="4362361"/>
            <a:ext cx="1910784" cy="1660682"/>
          </a:xfrm>
          <a:prstGeom prst="rect">
            <a:avLst/>
          </a:prstGeom>
        </p:spPr>
      </p:pic>
    </p:spTree>
    <p:extLst>
      <p:ext uri="{BB962C8B-B14F-4D97-AF65-F5344CB8AC3E}">
        <p14:creationId xmlns:p14="http://schemas.microsoft.com/office/powerpoint/2010/main" val="142989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B90970F9-9214-49AF-A6CB-BF966B641D9D}"/>
              </a:ext>
            </a:extLst>
          </p:cNvPr>
          <p:cNvSpPr>
            <a:spLocks noGrp="1"/>
          </p:cNvSpPr>
          <p:nvPr>
            <p:ph type="title"/>
          </p:nvPr>
        </p:nvSpPr>
        <p:spPr>
          <a:xfrm>
            <a:off x="274638" y="2797260"/>
            <a:ext cx="11887200" cy="932563"/>
          </a:xfrm>
        </p:spPr>
        <p:txBody>
          <a:bodyPr/>
          <a:lstStyle/>
          <a:p>
            <a:r>
              <a:rPr lang="en-US" dirty="0"/>
              <a:t>Monitoring and reporting in Azure</a:t>
            </a:r>
          </a:p>
        </p:txBody>
      </p:sp>
    </p:spTree>
    <p:extLst>
      <p:ext uri="{BB962C8B-B14F-4D97-AF65-F5344CB8AC3E}">
        <p14:creationId xmlns:p14="http://schemas.microsoft.com/office/powerpoint/2010/main" val="31766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B45AA-B474-422B-A9AE-A454242BAC70}"/>
              </a:ext>
            </a:extLst>
          </p:cNvPr>
          <p:cNvSpPr>
            <a:spLocks noGrp="1"/>
          </p:cNvSpPr>
          <p:nvPr>
            <p:ph type="title"/>
          </p:nvPr>
        </p:nvSpPr>
        <p:spPr/>
        <p:txBody>
          <a:bodyPr/>
          <a:lstStyle/>
          <a:p>
            <a:r>
              <a:rPr lang="en-US" dirty="0"/>
              <a:t>Module 3 – Learning objectives</a:t>
            </a:r>
          </a:p>
        </p:txBody>
      </p:sp>
      <p:sp>
        <p:nvSpPr>
          <p:cNvPr id="3" name="Text Placeholder 2">
            <a:extLst>
              <a:ext uri="{FF2B5EF4-FFF2-40B4-BE49-F238E27FC236}">
                <a16:creationId xmlns:a16="http://schemas.microsoft.com/office/drawing/2014/main" id="{D3A84E69-1CE2-444D-AFCE-E8D719FDB945}"/>
              </a:ext>
            </a:extLst>
          </p:cNvPr>
          <p:cNvSpPr>
            <a:spLocks noGrp="1"/>
          </p:cNvSpPr>
          <p:nvPr>
            <p:ph type="body" sz="quarter" idx="10"/>
          </p:nvPr>
        </p:nvSpPr>
        <p:spPr>
          <a:xfrm>
            <a:off x="274702" y="1367629"/>
            <a:ext cx="11888787" cy="4588849"/>
          </a:xfrm>
        </p:spPr>
        <p:txBody>
          <a:bodyPr>
            <a:normAutofit fontScale="92500"/>
          </a:bodyPr>
          <a:lstStyle/>
          <a:p>
            <a:r>
              <a:rPr lang="en-US" dirty="0"/>
              <a:t>Understand and describe how to secure network connectivity in Microsoft Azure.</a:t>
            </a:r>
          </a:p>
          <a:p>
            <a:r>
              <a:rPr lang="en-US" dirty="0"/>
              <a:t>Understand and describe core Azure identity services.</a:t>
            </a:r>
          </a:p>
          <a:p>
            <a:r>
              <a:rPr lang="en-US" dirty="0"/>
              <a:t>Understand and describe security tools and features.</a:t>
            </a:r>
          </a:p>
          <a:p>
            <a:r>
              <a:rPr lang="en-US" dirty="0"/>
              <a:t>Understand and describe Azure governance methodologies.</a:t>
            </a:r>
          </a:p>
          <a:p>
            <a:r>
              <a:rPr lang="en-US" dirty="0"/>
              <a:t>Understand and describe monitoring and reporting in Azure.</a:t>
            </a:r>
          </a:p>
          <a:p>
            <a:r>
              <a:rPr lang="en-US" dirty="0"/>
              <a:t>Understand and describe privacy, compliance, and data protection standards in Azure.</a:t>
            </a:r>
          </a:p>
          <a:p>
            <a:pPr marL="0" indent="0">
              <a:buNone/>
            </a:pPr>
            <a:endParaRPr lang="en-US" dirty="0"/>
          </a:p>
        </p:txBody>
      </p:sp>
    </p:spTree>
    <p:extLst>
      <p:ext uri="{BB962C8B-B14F-4D97-AF65-F5344CB8AC3E}">
        <p14:creationId xmlns:p14="http://schemas.microsoft.com/office/powerpoint/2010/main" val="237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Monitor</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0293450" cy="6055953"/>
          </a:xfrm>
        </p:spPr>
        <p:txBody>
          <a:bodyPr vert="horz" wrap="square" lIns="146304" tIns="91440" rIns="146304" bIns="91440" rtlCol="0">
            <a:spAutoFit/>
          </a:bodyPr>
          <a:lstStyle/>
          <a:p>
            <a:pPr>
              <a:lnSpc>
                <a:spcPct val="150000"/>
              </a:lnSpc>
              <a:spcBef>
                <a:spcPts val="0"/>
              </a:spcBef>
            </a:pPr>
            <a:r>
              <a:rPr lang="en-IE" sz="2400" dirty="0">
                <a:latin typeface="+mn-lt"/>
              </a:rPr>
              <a:t>Azure Monitor maximizes the availability and performance of applications by delivering a comprehensive solution for collecting, analyzing, and acting on telemetry from cloud and on-premises environments.</a:t>
            </a:r>
          </a:p>
          <a:p>
            <a:pPr>
              <a:lnSpc>
                <a:spcPct val="150000"/>
              </a:lnSpc>
              <a:spcBef>
                <a:spcPts val="0"/>
              </a:spcBef>
            </a:pPr>
            <a:r>
              <a:rPr lang="en-IE" sz="2400" dirty="0">
                <a:latin typeface="+mn-lt"/>
              </a:rPr>
              <a:t>As soon as you create an Azure subscription and start adding resources, Azure Monitor starts collecting data:</a:t>
            </a:r>
          </a:p>
          <a:p>
            <a:pPr lvl="1"/>
            <a:r>
              <a:rPr lang="en-IE" sz="2000" dirty="0"/>
              <a:t>Activity Logs. Record when resources are created or modified.</a:t>
            </a:r>
          </a:p>
          <a:p>
            <a:pPr lvl="1"/>
            <a:r>
              <a:rPr lang="en-IE" sz="2000" dirty="0"/>
              <a:t>Metrics tell. Show how the resource is performing and the resources that it's consuming.</a:t>
            </a:r>
          </a:p>
          <a:p>
            <a:pPr>
              <a:lnSpc>
                <a:spcPct val="150000"/>
              </a:lnSpc>
              <a:spcBef>
                <a:spcPts val="0"/>
              </a:spcBef>
            </a:pPr>
            <a:r>
              <a:rPr lang="en-IE" sz="2400" dirty="0">
                <a:latin typeface="+mn-lt"/>
              </a:rPr>
              <a:t>You can extend the data you're collecting into the actual operation of the resources by enabling Diagnostics under the resource settings, and adding an agent to compute resources. </a:t>
            </a:r>
          </a:p>
          <a:p>
            <a:pPr>
              <a:lnSpc>
                <a:spcPct val="150000"/>
              </a:lnSpc>
              <a:spcBef>
                <a:spcPts val="0"/>
              </a:spcBef>
            </a:pPr>
            <a:endParaRPr lang="en-IE" sz="2400" dirty="0">
              <a:latin typeface="+mn-lt"/>
            </a:endParaRPr>
          </a:p>
        </p:txBody>
      </p:sp>
      <p:pic>
        <p:nvPicPr>
          <p:cNvPr id="8" name="Picture 7">
            <a:extLst>
              <a:ext uri="{FF2B5EF4-FFF2-40B4-BE49-F238E27FC236}">
                <a16:creationId xmlns:a16="http://schemas.microsoft.com/office/drawing/2014/main" id="{1A11C77C-D05B-4F5E-B7B4-B630AEF0CB9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510" y="3079728"/>
            <a:ext cx="1668324" cy="1668324"/>
          </a:xfrm>
          <a:prstGeom prst="rect">
            <a:avLst/>
          </a:prstGeom>
        </p:spPr>
      </p:pic>
    </p:spTree>
    <p:extLst>
      <p:ext uri="{BB962C8B-B14F-4D97-AF65-F5344CB8AC3E}">
        <p14:creationId xmlns:p14="http://schemas.microsoft.com/office/powerpoint/2010/main" val="240303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Service health</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Azure Service Health is a suite of experiences that provide personalized guidance and support when issues with Azure services arise. It can notify you, help you understand the impact of issues, and keep you updated as the issue is resolved.</a:t>
            </a:r>
          </a:p>
          <a:p>
            <a:pPr>
              <a:lnSpc>
                <a:spcPct val="150000"/>
              </a:lnSpc>
              <a:spcBef>
                <a:spcPts val="0"/>
              </a:spcBef>
            </a:pPr>
            <a:r>
              <a:rPr lang="en-IE" sz="2400" dirty="0">
                <a:latin typeface="+mn-lt"/>
              </a:rPr>
              <a:t>Azure Service Health is composed of:</a:t>
            </a:r>
          </a:p>
          <a:p>
            <a:pPr lvl="1"/>
            <a:r>
              <a:rPr lang="en-IE" sz="2000" dirty="0"/>
              <a:t>Azure Status. Provides a global view of the health state of Azure services. </a:t>
            </a:r>
          </a:p>
          <a:p>
            <a:pPr lvl="1"/>
            <a:r>
              <a:rPr lang="en-IE" sz="2000" dirty="0"/>
              <a:t>Service Health. A customizable dashboard that tracks the state of Azure services in the regions where you use them. </a:t>
            </a:r>
          </a:p>
          <a:p>
            <a:pPr lvl="1"/>
            <a:r>
              <a:rPr lang="en-IE" sz="2000" dirty="0"/>
              <a:t>Azure Resource Health: Diagnose and obtain support when an Azure service issue affects your resources. </a:t>
            </a:r>
          </a:p>
        </p:txBody>
      </p:sp>
      <p:pic>
        <p:nvPicPr>
          <p:cNvPr id="9" name="Picture 8">
            <a:extLst>
              <a:ext uri="{FF2B5EF4-FFF2-40B4-BE49-F238E27FC236}">
                <a16:creationId xmlns:a16="http://schemas.microsoft.com/office/drawing/2014/main" id="{741460EF-BBDE-425F-8B73-7E65C38022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821" y="5133616"/>
            <a:ext cx="1868832" cy="1677702"/>
          </a:xfrm>
          <a:prstGeom prst="rect">
            <a:avLst/>
          </a:prstGeom>
        </p:spPr>
      </p:pic>
    </p:spTree>
    <p:extLst>
      <p:ext uri="{BB962C8B-B14F-4D97-AF65-F5344CB8AC3E}">
        <p14:creationId xmlns:p14="http://schemas.microsoft.com/office/powerpoint/2010/main" val="357691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Monitoring applications and services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Data monitoring is only useful if it can improve your visibility into the operations of your computing environment. Azure Monitor integrates with other Azure services to provide robust monitoring capabilities.</a:t>
            </a:r>
          </a:p>
          <a:p>
            <a:pPr>
              <a:lnSpc>
                <a:spcPct val="150000"/>
              </a:lnSpc>
              <a:spcBef>
                <a:spcPts val="0"/>
              </a:spcBef>
            </a:pPr>
            <a:r>
              <a:rPr lang="en-IE" sz="2400" dirty="0">
                <a:latin typeface="+mn-lt"/>
              </a:rPr>
              <a:t>You can loosely categorize monitoring into four categories:</a:t>
            </a:r>
          </a:p>
          <a:p>
            <a:pPr lvl="1"/>
            <a:r>
              <a:rPr lang="en-IE" sz="2000" dirty="0"/>
              <a:t>Analyze. Use </a:t>
            </a:r>
            <a:r>
              <a:rPr lang="en-US" sz="2000" dirty="0"/>
              <a:t>Azure Monitor for containers and virtual machines, and Azure Application Insights for applications.</a:t>
            </a:r>
            <a:endParaRPr lang="en-IE" sz="2000" dirty="0"/>
          </a:p>
          <a:p>
            <a:pPr lvl="1"/>
            <a:r>
              <a:rPr lang="en-IE" sz="2000" dirty="0"/>
              <a:t>Respond. Proactively respond to critical conditions identified in the data that it collects using Azure Alerts, or Auto-scale using Azure Monitor metrics.</a:t>
            </a:r>
          </a:p>
          <a:p>
            <a:pPr lvl="1"/>
            <a:r>
              <a:rPr lang="en-IE" sz="2000" dirty="0"/>
              <a:t>Visualize: Visualize items such as charts and tables, or Power BI.</a:t>
            </a:r>
          </a:p>
          <a:p>
            <a:pPr lvl="1"/>
            <a:r>
              <a:rPr lang="en-IE" sz="2000" dirty="0"/>
              <a:t>Integrate: Integrate Azure Monitor with other systems and build custom solutions.</a:t>
            </a:r>
          </a:p>
        </p:txBody>
      </p:sp>
    </p:spTree>
    <p:extLst>
      <p:ext uri="{BB962C8B-B14F-4D97-AF65-F5344CB8AC3E}">
        <p14:creationId xmlns:p14="http://schemas.microsoft.com/office/powerpoint/2010/main" val="205828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0B855CC4-BB5B-4693-A882-387C45BC21D7}"/>
              </a:ext>
            </a:extLst>
          </p:cNvPr>
          <p:cNvSpPr>
            <a:spLocks noGrp="1"/>
          </p:cNvSpPr>
          <p:nvPr>
            <p:ph type="title"/>
          </p:nvPr>
        </p:nvSpPr>
        <p:spPr>
          <a:xfrm>
            <a:off x="274638" y="2049363"/>
            <a:ext cx="11887200" cy="1680460"/>
          </a:xfrm>
        </p:spPr>
        <p:txBody>
          <a:bodyPr/>
          <a:lstStyle/>
          <a:p>
            <a:r>
              <a:rPr lang="en-IE" dirty="0"/>
              <a:t>Privacy, compliance and data protection standards in Azure</a:t>
            </a:r>
            <a:endParaRPr lang="en-US" dirty="0"/>
          </a:p>
        </p:txBody>
      </p:sp>
    </p:spTree>
    <p:extLst>
      <p:ext uri="{BB962C8B-B14F-4D97-AF65-F5344CB8AC3E}">
        <p14:creationId xmlns:p14="http://schemas.microsoft.com/office/powerpoint/2010/main" val="226243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Terms and Requirements</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54536" y="1530661"/>
            <a:ext cx="11220765" cy="1252136"/>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Microsoft provides the most comprehensive set of compliance offerings (including certifications and attestations) of any cloud service provider. Some compliance offering include:</a:t>
            </a:r>
          </a:p>
        </p:txBody>
      </p:sp>
      <p:graphicFrame>
        <p:nvGraphicFramePr>
          <p:cNvPr id="4" name="Table 3">
            <a:extLst>
              <a:ext uri="{FF2B5EF4-FFF2-40B4-BE49-F238E27FC236}">
                <a16:creationId xmlns:a16="http://schemas.microsoft.com/office/drawing/2014/main" id="{105AA325-60B7-4E92-87B2-C5E064B48B1B}"/>
              </a:ext>
            </a:extLst>
          </p:cNvPr>
          <p:cNvGraphicFramePr>
            <a:graphicFrameLocks noGrp="1"/>
          </p:cNvGraphicFramePr>
          <p:nvPr>
            <p:extLst>
              <p:ext uri="{D42A27DB-BD31-4B8C-83A1-F6EECF244321}">
                <p14:modId xmlns:p14="http://schemas.microsoft.com/office/powerpoint/2010/main" val="705330896"/>
              </p:ext>
            </p:extLst>
          </p:nvPr>
        </p:nvGraphicFramePr>
        <p:xfrm>
          <a:off x="649861" y="3034549"/>
          <a:ext cx="9802698" cy="2036693"/>
        </p:xfrm>
        <a:graphic>
          <a:graphicData uri="http://schemas.openxmlformats.org/drawingml/2006/table">
            <a:tbl>
              <a:tblPr firstRow="1" bandRow="1">
                <a:tableStyleId>{5C22544A-7EE6-4342-B048-85BDC9FD1C3A}</a:tableStyleId>
              </a:tblPr>
              <a:tblGrid>
                <a:gridCol w="4901349">
                  <a:extLst>
                    <a:ext uri="{9D8B030D-6E8A-4147-A177-3AD203B41FA5}">
                      <a16:colId xmlns:a16="http://schemas.microsoft.com/office/drawing/2014/main" val="197318970"/>
                    </a:ext>
                  </a:extLst>
                </a:gridCol>
                <a:gridCol w="4901349">
                  <a:extLst>
                    <a:ext uri="{9D8B030D-6E8A-4147-A177-3AD203B41FA5}">
                      <a16:colId xmlns:a16="http://schemas.microsoft.com/office/drawing/2014/main" val="1780205784"/>
                    </a:ext>
                  </a:extLst>
                </a:gridCol>
              </a:tblGrid>
              <a:tr h="777169">
                <a:tc>
                  <a:txBody>
                    <a:bodyPr/>
                    <a:lstStyle/>
                    <a:p>
                      <a:r>
                        <a:rPr lang="en-US" sz="2200" b="1" i="0" u="none" strike="noStrike" kern="1200" dirty="0">
                          <a:solidFill>
                            <a:schemeClr val="tx1"/>
                          </a:solidFill>
                          <a:effectLst/>
                          <a:latin typeface="+mn-lt"/>
                          <a:ea typeface="+mn-ea"/>
                          <a:cs typeface="+mn-cs"/>
                        </a:rPr>
                        <a:t>CJIS </a:t>
                      </a:r>
                      <a:r>
                        <a:rPr lang="en-US" sz="2200" b="0" i="0" u="none" strike="noStrike" kern="1200" dirty="0">
                          <a:solidFill>
                            <a:schemeClr val="tx1"/>
                          </a:solidFill>
                          <a:effectLst/>
                          <a:latin typeface="+mn-lt"/>
                          <a:ea typeface="+mn-ea"/>
                          <a:cs typeface="+mn-cs"/>
                        </a:rPr>
                        <a:t>(Criminal Justice Information Services )</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HIPAA </a:t>
                      </a:r>
                      <a:r>
                        <a:rPr lang="en-US" sz="2200" b="0" i="0" u="none" strike="noStrike" kern="1200" dirty="0">
                          <a:solidFill>
                            <a:schemeClr val="tx1"/>
                          </a:solidFill>
                          <a:effectLst/>
                          <a:latin typeface="+mn-lt"/>
                          <a:ea typeface="+mn-ea"/>
                          <a:cs typeface="+mn-cs"/>
                        </a:rPr>
                        <a:t>(</a:t>
                      </a:r>
                      <a:r>
                        <a:rPr lang="en-IE" sz="1800" b="0" i="0" u="none" strike="noStrike" kern="1200" dirty="0">
                          <a:solidFill>
                            <a:schemeClr val="tx1"/>
                          </a:solidFill>
                          <a:effectLst/>
                          <a:latin typeface="+mn-lt"/>
                          <a:ea typeface="+mn-ea"/>
                          <a:cs typeface="+mn-cs"/>
                        </a:rPr>
                        <a:t>Health Insurance Portability and Accountability Act)</a:t>
                      </a:r>
                      <a:endParaRPr lang="en-US" sz="2200" b="0"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3643159280"/>
                  </a:ext>
                </a:extLst>
              </a:tr>
              <a:tr h="462036">
                <a:tc>
                  <a:txBody>
                    <a:bodyPr/>
                    <a:lstStyle/>
                    <a:p>
                      <a:r>
                        <a:rPr lang="en-US" sz="2200" b="1" i="0" u="none" strike="noStrike" kern="1200" dirty="0">
                          <a:solidFill>
                            <a:schemeClr val="tx1"/>
                          </a:solidFill>
                          <a:effectLst/>
                          <a:latin typeface="+mn-lt"/>
                          <a:ea typeface="+mn-ea"/>
                          <a:cs typeface="+mn-cs"/>
                        </a:rPr>
                        <a:t>CSA STAR Certification</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US" sz="2200" b="1" i="0" u="none" strike="noStrike" kern="1200" dirty="0">
                          <a:solidFill>
                            <a:schemeClr val="tx1"/>
                          </a:solidFill>
                          <a:effectLst/>
                          <a:latin typeface="+mn-lt"/>
                          <a:ea typeface="+mn-ea"/>
                          <a:cs typeface="+mn-cs"/>
                        </a:rPr>
                        <a:t>ISO/IEC 27018</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269128114"/>
                  </a:ext>
                </a:extLst>
              </a:tr>
              <a:tr h="797488">
                <a:tc>
                  <a:txBody>
                    <a:bodyPr/>
                    <a:lstStyle/>
                    <a:p>
                      <a:r>
                        <a:rPr lang="en-IE" sz="2200" b="1" i="0" u="none" strike="noStrike" kern="1200" dirty="0">
                          <a:solidFill>
                            <a:schemeClr val="tx1"/>
                          </a:solidFill>
                          <a:effectLst/>
                          <a:latin typeface="+mn-lt"/>
                          <a:ea typeface="+mn-ea"/>
                          <a:cs typeface="+mn-cs"/>
                        </a:rPr>
                        <a:t>General Data Protection Regulation (GDPR)</a:t>
                      </a:r>
                      <a:endParaRPr lang="en-US" sz="2200" b="1" dirty="0">
                        <a:solidFill>
                          <a:schemeClr val="tx1"/>
                        </a:solidFill>
                      </a:endParaRPr>
                    </a:p>
                  </a:txBody>
                  <a:tcPr marL="93260" marR="93260" marT="46630" marB="46630">
                    <a:solidFill>
                      <a:schemeClr val="accent5">
                        <a:lumMod val="20000"/>
                        <a:lumOff val="80000"/>
                      </a:schemeClr>
                    </a:solidFill>
                  </a:tcPr>
                </a:tc>
                <a:tc>
                  <a:txBody>
                    <a:bodyPr/>
                    <a:lstStyle/>
                    <a:p>
                      <a:r>
                        <a:rPr lang="en-IE" sz="2200" b="1" i="0" u="none" strike="noStrike" kern="1200" dirty="0">
                          <a:solidFill>
                            <a:schemeClr val="tx1"/>
                          </a:solidFill>
                          <a:effectLst/>
                          <a:latin typeface="+mn-lt"/>
                          <a:ea typeface="+mn-ea"/>
                          <a:cs typeface="+mn-cs"/>
                        </a:rPr>
                        <a:t>National Institute of Standards and Technology (NIST) </a:t>
                      </a:r>
                      <a:endParaRPr lang="en-US" sz="2200" b="1" dirty="0">
                        <a:solidFill>
                          <a:schemeClr val="tx1"/>
                        </a:solidFill>
                      </a:endParaRPr>
                    </a:p>
                  </a:txBody>
                  <a:tcPr marL="93260" marR="93260" marT="46630" marB="46630">
                    <a:solidFill>
                      <a:schemeClr val="accent5">
                        <a:lumMod val="20000"/>
                        <a:lumOff val="80000"/>
                      </a:schemeClr>
                    </a:solidFill>
                  </a:tcPr>
                </a:tc>
                <a:extLst>
                  <a:ext uri="{0D108BD9-81ED-4DB2-BD59-A6C34878D82A}">
                    <a16:rowId xmlns:a16="http://schemas.microsoft.com/office/drawing/2014/main" val="1300742416"/>
                  </a:ext>
                </a:extLst>
              </a:tr>
            </a:tbl>
          </a:graphicData>
        </a:graphic>
      </p:graphicFrame>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188740" y="5403032"/>
            <a:ext cx="11552358" cy="1512921"/>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856" dirty="0"/>
              <a:t>You can view all the Microsoft compliance offerings at </a:t>
            </a:r>
            <a:r>
              <a:rPr lang="en-IE" sz="2856" dirty="0">
                <a:hlinkClick r:id="rId3"/>
              </a:rPr>
              <a:t>Microsoft Compliance Center - Compliance Offerings</a:t>
            </a:r>
            <a:r>
              <a:rPr lang="en-IE" sz="2856" dirty="0"/>
              <a:t>.</a:t>
            </a:r>
          </a:p>
        </p:txBody>
      </p:sp>
    </p:spTree>
    <p:extLst>
      <p:ext uri="{BB962C8B-B14F-4D97-AF65-F5344CB8AC3E}">
        <p14:creationId xmlns:p14="http://schemas.microsoft.com/office/powerpoint/2010/main" val="208772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Microsoft privacy statement</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14865" y="1288674"/>
            <a:ext cx="11220765" cy="3439852"/>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Explains what personal data Microsoft processes, how Microsoft processes it, and for what purposes.</a:t>
            </a:r>
          </a:p>
          <a:p>
            <a:r>
              <a:rPr lang="en-IE" dirty="0"/>
              <a:t>Applies to the interactions Microsoft has with users and Microsoft products such as Microsoft services, websites, apps, software, servers, and devices.</a:t>
            </a:r>
          </a:p>
          <a:p>
            <a:r>
              <a:rPr lang="en-IE" dirty="0"/>
              <a:t>Is intended to provide openness and honesty about how Microsoft deals with personal data in its products and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52366" y="5705851"/>
            <a:ext cx="10037109" cy="1140484"/>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E" sz="2000" dirty="0"/>
              <a:t>For more information, review the privacy statement at </a:t>
            </a:r>
            <a:r>
              <a:rPr lang="en-IE" sz="2000" dirty="0">
                <a:hlinkClick r:id="rId3"/>
              </a:rPr>
              <a:t>Microsoft Privacy Statement</a:t>
            </a:r>
            <a:r>
              <a:rPr lang="en-IE" sz="2000" dirty="0"/>
              <a:t>. </a:t>
            </a:r>
          </a:p>
        </p:txBody>
      </p:sp>
    </p:spTree>
    <p:extLst>
      <p:ext uri="{BB962C8B-B14F-4D97-AF65-F5344CB8AC3E}">
        <p14:creationId xmlns:p14="http://schemas.microsoft.com/office/powerpoint/2010/main" val="293415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Trust Center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20120" y="1067957"/>
            <a:ext cx="11220765" cy="4247317"/>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Trust </a:t>
            </a:r>
            <a:r>
              <a:rPr lang="en-IE" dirty="0" err="1"/>
              <a:t>Center</a:t>
            </a:r>
            <a:r>
              <a:rPr lang="en-IE" dirty="0"/>
              <a:t> is a website resource containing information and details about how Microsoft implements and supports security, privacy, compliance, and transparency in all our cloud products and services. </a:t>
            </a:r>
          </a:p>
          <a:p>
            <a:r>
              <a:rPr lang="en-IE" dirty="0"/>
              <a:t>The Trust Center site provides:</a:t>
            </a:r>
          </a:p>
          <a:p>
            <a:pPr lvl="1"/>
            <a:r>
              <a:rPr lang="en-IE" dirty="0"/>
              <a:t>In-depth information about security, privacy, compliance offerings, policies, features, and practices across Microsoft cloud products.</a:t>
            </a:r>
          </a:p>
          <a:p>
            <a:pPr lvl="1"/>
            <a:r>
              <a:rPr lang="en-IE" dirty="0"/>
              <a:t>Recommended resources in the form of a curated list of the most applicable and widely-used resources for each topic.</a:t>
            </a:r>
          </a:p>
          <a:p>
            <a:pPr lvl="1"/>
            <a:r>
              <a:rPr lang="en-IE" dirty="0"/>
              <a:t>Information specific to key organizational roles, including business managers, tenant admins or data security teams, risk assessment and privacy officers, and legal compliance teams.</a:t>
            </a:r>
          </a:p>
        </p:txBody>
      </p:sp>
    </p:spTree>
    <p:extLst>
      <p:ext uri="{BB962C8B-B14F-4D97-AF65-F5344CB8AC3E}">
        <p14:creationId xmlns:p14="http://schemas.microsoft.com/office/powerpoint/2010/main" val="362586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Service Trust Portal</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272272" y="1367630"/>
            <a:ext cx="10724938" cy="4556279"/>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The Service Trust Portal (STP) is the Microsoft public site for publishing audit reports and other compliance-related information related to Microsoft’s cloud services. </a:t>
            </a:r>
          </a:p>
          <a:p>
            <a:r>
              <a:rPr lang="en-IE" dirty="0"/>
              <a:t>It also hosts the Compliance Manager service.</a:t>
            </a:r>
          </a:p>
          <a:p>
            <a:r>
              <a:rPr lang="en-IE" dirty="0"/>
              <a:t>STP is a companion feature to the Trust </a:t>
            </a:r>
            <a:r>
              <a:rPr lang="en-IE" dirty="0" err="1"/>
              <a:t>Center</a:t>
            </a:r>
            <a:r>
              <a:rPr lang="en-IE" dirty="0"/>
              <a:t>, and allows you to:</a:t>
            </a:r>
          </a:p>
          <a:p>
            <a:pPr lvl="1"/>
            <a:r>
              <a:rPr lang="en-IE" dirty="0"/>
              <a:t>Access audit reports across Microsoft cloud services on a single page.</a:t>
            </a:r>
          </a:p>
          <a:p>
            <a:pPr lvl="1"/>
            <a:r>
              <a:rPr lang="en-IE" dirty="0"/>
              <a:t>Access compliance guides to help you understand how can you use Microsoft cloud service features to manage compliance with various regulations.</a:t>
            </a:r>
          </a:p>
          <a:p>
            <a:pPr lvl="1"/>
            <a:r>
              <a:rPr lang="en-IE" dirty="0"/>
              <a:t>Access trust documents to help you understand how Microsoft cloud services help protect your data.</a:t>
            </a:r>
          </a:p>
        </p:txBody>
      </p:sp>
    </p:spTree>
    <p:extLst>
      <p:ext uri="{BB962C8B-B14F-4D97-AF65-F5344CB8AC3E}">
        <p14:creationId xmlns:p14="http://schemas.microsoft.com/office/powerpoint/2010/main" val="352482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Compliance Manager</a:t>
            </a:r>
          </a:p>
        </p:txBody>
      </p:sp>
      <p:sp>
        <p:nvSpPr>
          <p:cNvPr id="7" name="Text Placeholder 2">
            <a:extLst>
              <a:ext uri="{FF2B5EF4-FFF2-40B4-BE49-F238E27FC236}">
                <a16:creationId xmlns:a16="http://schemas.microsoft.com/office/drawing/2014/main" id="{772D5180-5E98-4780-A225-59A15326F967}"/>
              </a:ext>
            </a:extLst>
          </p:cNvPr>
          <p:cNvSpPr txBox="1">
            <a:spLocks/>
          </p:cNvSpPr>
          <p:nvPr/>
        </p:nvSpPr>
        <p:spPr>
          <a:xfrm>
            <a:off x="372671" y="1367630"/>
            <a:ext cx="11220765" cy="4801314"/>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Compliance Manager is a workflow-based risk assessment in the Trust Portal that enables you to track, assign, and verify your organization's regulatory compliance activities </a:t>
            </a:r>
          </a:p>
          <a:p>
            <a:r>
              <a:rPr lang="en-IE" dirty="0"/>
              <a:t>It provide details related to Microsoft professional services and Microsoft cloud services such as Microsoft Office 365, Microsoft Dynamics 365, and Azure.</a:t>
            </a:r>
          </a:p>
          <a:p>
            <a:r>
              <a:rPr lang="en-IE" dirty="0"/>
              <a:t>Compliance Manager provides the following features:</a:t>
            </a:r>
          </a:p>
          <a:p>
            <a:pPr lvl="1"/>
            <a:r>
              <a:rPr lang="en-IE" dirty="0"/>
              <a:t>Enables you to assign, track, and record compliance and assessment-related activities.</a:t>
            </a:r>
          </a:p>
          <a:p>
            <a:pPr lvl="1"/>
            <a:r>
              <a:rPr lang="en-IE" dirty="0"/>
              <a:t>Provides a compliance score to help you track your progress and prioritize auditing.</a:t>
            </a:r>
          </a:p>
          <a:p>
            <a:pPr lvl="1"/>
            <a:r>
              <a:rPr lang="en-IE" dirty="0"/>
              <a:t>Provides a secure repository in which to upload and manage evidence and other artifacts related to compliance activities.</a:t>
            </a:r>
          </a:p>
        </p:txBody>
      </p:sp>
    </p:spTree>
    <p:extLst>
      <p:ext uri="{BB962C8B-B14F-4D97-AF65-F5344CB8AC3E}">
        <p14:creationId xmlns:p14="http://schemas.microsoft.com/office/powerpoint/2010/main" val="172154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Government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451499" y="1561469"/>
            <a:ext cx="11402584" cy="4884003"/>
          </a:xfrm>
          <a:prstGeom prst="rect">
            <a:avLst/>
          </a:prstGeom>
        </p:spPr>
        <p:txBody>
          <a:bodyPr vert="horz" lIns="93260" tIns="46630" rIns="93260" bIns="4663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2856" dirty="0"/>
              <a:t>Microsoft Azure Government addresses the security and compliance needs of US federal agencies, state and local governments, and their solution providers. </a:t>
            </a:r>
          </a:p>
          <a:p>
            <a:r>
              <a:rPr lang="en-IE" sz="2856" dirty="0"/>
              <a:t>Azure Government: </a:t>
            </a:r>
          </a:p>
          <a:p>
            <a:pPr lvl="1"/>
            <a:r>
              <a:rPr lang="en-IE" sz="2448" dirty="0"/>
              <a:t>Is a separate instance of the Microsoft Azure service. </a:t>
            </a:r>
          </a:p>
          <a:p>
            <a:pPr lvl="1"/>
            <a:r>
              <a:rPr lang="en-IE" sz="2448" dirty="0"/>
              <a:t>Offers physical isolation from non-US government deployments, and provides screened US personnel.</a:t>
            </a:r>
          </a:p>
          <a:p>
            <a:pPr lvl="1"/>
            <a:r>
              <a:rPr lang="en-IE" sz="2448" dirty="0"/>
              <a:t>Handles data that is subject to certain government regulations and requirements, such as FedRAMP, NIST 800.171 (DIB), ITAR, IRS 1075, DoD L4, and CJIS.</a:t>
            </a:r>
          </a:p>
        </p:txBody>
      </p:sp>
    </p:spTree>
    <p:extLst>
      <p:ext uri="{BB962C8B-B14F-4D97-AF65-F5344CB8AC3E}">
        <p14:creationId xmlns:p14="http://schemas.microsoft.com/office/powerpoint/2010/main" val="155847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655D17ED-3509-405F-A7EE-933F2EB773C7}"/>
              </a:ext>
            </a:extLst>
          </p:cNvPr>
          <p:cNvSpPr>
            <a:spLocks noGrp="1"/>
          </p:cNvSpPr>
          <p:nvPr>
            <p:ph type="title"/>
          </p:nvPr>
        </p:nvSpPr>
        <p:spPr>
          <a:xfrm>
            <a:off x="274638" y="2797260"/>
            <a:ext cx="11887200" cy="932563"/>
          </a:xfrm>
        </p:spPr>
        <p:txBody>
          <a:bodyPr/>
          <a:lstStyle/>
          <a:p>
            <a:r>
              <a:rPr lang="en-US" dirty="0"/>
              <a:t>Securing network connectivity in Azure</a:t>
            </a:r>
          </a:p>
        </p:txBody>
      </p:sp>
    </p:spTree>
    <p:extLst>
      <p:ext uri="{BB962C8B-B14F-4D97-AF65-F5344CB8AC3E}">
        <p14:creationId xmlns:p14="http://schemas.microsoft.com/office/powerpoint/2010/main" val="3744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Germany services</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314640" y="1535397"/>
            <a:ext cx="11402584" cy="3923731"/>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Germany is built on the Microsoft trusted cloud principles of security, privacy, compliance, and transparency.</a:t>
            </a:r>
          </a:p>
          <a:p>
            <a:r>
              <a:rPr lang="en-IE" dirty="0"/>
              <a:t> It brings data residency in transit and at rest in Germany, and data replication across German datacenters for business continuity.</a:t>
            </a:r>
          </a:p>
          <a:p>
            <a:r>
              <a:rPr lang="en-IE" dirty="0"/>
              <a:t>Customer data in the two datacenters is managed under the control of a data trustee, T-Systems International. This trustee is an independent German company and a subsidiary of Deutsche Telekom.</a:t>
            </a:r>
          </a:p>
          <a:p>
            <a:r>
              <a:rPr lang="en-IE" dirty="0"/>
              <a:t>Anyone who requires data to reside in Germany can use this service.</a:t>
            </a:r>
          </a:p>
        </p:txBody>
      </p:sp>
    </p:spTree>
    <p:extLst>
      <p:ext uri="{BB962C8B-B14F-4D97-AF65-F5344CB8AC3E}">
        <p14:creationId xmlns:p14="http://schemas.microsoft.com/office/powerpoint/2010/main" val="9864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China 21Vianet</a:t>
            </a:r>
          </a:p>
        </p:txBody>
      </p:sp>
      <p:sp>
        <p:nvSpPr>
          <p:cNvPr id="8" name="Text Placeholder 2">
            <a:extLst>
              <a:ext uri="{FF2B5EF4-FFF2-40B4-BE49-F238E27FC236}">
                <a16:creationId xmlns:a16="http://schemas.microsoft.com/office/drawing/2014/main" id="{89E39687-3F97-492F-9685-D755FF0CB21F}"/>
              </a:ext>
            </a:extLst>
          </p:cNvPr>
          <p:cNvSpPr txBox="1">
            <a:spLocks/>
          </p:cNvSpPr>
          <p:nvPr/>
        </p:nvSpPr>
        <p:spPr>
          <a:xfrm>
            <a:off x="274639" y="1503866"/>
            <a:ext cx="11402584" cy="3439852"/>
          </a:xfrm>
          <a:prstGeom prst="rect">
            <a:avLst/>
          </a:prstGeom>
        </p:spPr>
        <p:txBody>
          <a:bodyPr vert="horz" wrap="square" lIns="146304" tIns="91440" rIns="146304" bIns="91440" rtlCol="0">
            <a:spAutoFit/>
          </a:bodyPr>
          <a:lstStyle>
            <a:defPPr>
              <a:defRPr lang="en-US"/>
            </a:defPPr>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0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Microsoft Azure operated by 21Vianet (Azure China 21Vianet) is a physically separated instance of cloud services located in China. </a:t>
            </a:r>
          </a:p>
          <a:p>
            <a:r>
              <a:rPr lang="en-IE" dirty="0"/>
              <a:t>As the first foreign public cloud service provider offered in China in compliance with government regulations, Azure China 21Vianet provides world-class security as discussed in the Trust Center topic, as required by Chinese regulations for all systems and applications built on its architecture.</a:t>
            </a:r>
          </a:p>
        </p:txBody>
      </p:sp>
    </p:spTree>
    <p:extLst>
      <p:ext uri="{BB962C8B-B14F-4D97-AF65-F5344CB8AC3E}">
        <p14:creationId xmlns:p14="http://schemas.microsoft.com/office/powerpoint/2010/main" val="398073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2" name="Title 1">
            <a:extLst>
              <a:ext uri="{FF2B5EF4-FFF2-40B4-BE49-F238E27FC236}">
                <a16:creationId xmlns:a16="http://schemas.microsoft.com/office/drawing/2014/main" id="{41E87D1D-3FF3-42E1-9C80-5B8036155E07}"/>
              </a:ext>
            </a:extLst>
          </p:cNvPr>
          <p:cNvSpPr>
            <a:spLocks noGrp="1"/>
          </p:cNvSpPr>
          <p:nvPr>
            <p:ph type="title"/>
          </p:nvPr>
        </p:nvSpPr>
        <p:spPr/>
        <p:txBody>
          <a:bodyPr/>
          <a:lstStyle/>
          <a:p>
            <a:r>
              <a:rPr lang="en-US" dirty="0"/>
              <a:t>Quiz</a:t>
            </a:r>
          </a:p>
        </p:txBody>
      </p:sp>
    </p:spTree>
    <p:extLst>
      <p:ext uri="{BB962C8B-B14F-4D97-AF65-F5344CB8AC3E}">
        <p14:creationId xmlns:p14="http://schemas.microsoft.com/office/powerpoint/2010/main" val="102018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506B8B-5E30-4FFD-815F-882D307797D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912078" y="4852840"/>
            <a:ext cx="1904431" cy="1611442"/>
          </a:xfrm>
          <a:prstGeom prst="rect">
            <a:avLst/>
          </a:prstGeom>
          <a:effectLst>
            <a:softEdge rad="419100"/>
          </a:effectLst>
        </p:spPr>
      </p:pic>
      <p:sp>
        <p:nvSpPr>
          <p:cNvPr id="4" name="Titel 3">
            <a:extLst>
              <a:ext uri="{FF2B5EF4-FFF2-40B4-BE49-F238E27FC236}">
                <a16:creationId xmlns:a16="http://schemas.microsoft.com/office/drawing/2014/main" id="{DFC3946F-E3D7-4B52-AD5C-6D20D86DF3E4}"/>
              </a:ext>
            </a:extLst>
          </p:cNvPr>
          <p:cNvSpPr>
            <a:spLocks noGrp="1"/>
          </p:cNvSpPr>
          <p:nvPr>
            <p:ph type="title"/>
          </p:nvPr>
        </p:nvSpPr>
        <p:spPr/>
        <p:txBody>
          <a:bodyPr/>
          <a:lstStyle/>
          <a:p>
            <a:endParaRPr lang="de-DE"/>
          </a:p>
        </p:txBody>
      </p:sp>
      <p:pic>
        <p:nvPicPr>
          <p:cNvPr id="3" name="Grafik 2" descr="Ein Bild, das drinnen, schwarz enthält.&#10;&#10;Automatisch generierte Beschreibung">
            <a:extLst>
              <a:ext uri="{FF2B5EF4-FFF2-40B4-BE49-F238E27FC236}">
                <a16:creationId xmlns:a16="http://schemas.microsoft.com/office/drawing/2014/main" id="{227F7D59-84E4-43A7-8C4B-2D63E8413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7872" y="692370"/>
            <a:ext cx="5666279" cy="5666279"/>
          </a:xfrm>
          <a:prstGeom prst="rect">
            <a:avLst/>
          </a:prstGeom>
        </p:spPr>
      </p:pic>
    </p:spTree>
    <p:extLst>
      <p:ext uri="{BB962C8B-B14F-4D97-AF65-F5344CB8AC3E}">
        <p14:creationId xmlns:p14="http://schemas.microsoft.com/office/powerpoint/2010/main" val="2078232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3353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69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2" y="1367630"/>
            <a:ext cx="11888787" cy="6209841"/>
          </a:xfrm>
        </p:spPr>
        <p:txBody>
          <a:bodyPr/>
          <a:lstStyle/>
          <a:p>
            <a:pPr>
              <a:lnSpc>
                <a:spcPct val="150000"/>
              </a:lnSpc>
              <a:spcBef>
                <a:spcPts val="0"/>
              </a:spcBef>
            </a:pPr>
            <a:r>
              <a:rPr lang="en-IE" sz="2400" dirty="0">
                <a:latin typeface="+mn-lt"/>
              </a:rPr>
              <a:t>A firewall is a service that grants server access based on the originating IP address of each request</a:t>
            </a:r>
          </a:p>
          <a:p>
            <a:pPr>
              <a:lnSpc>
                <a:spcPct val="150000"/>
              </a:lnSpc>
              <a:spcBef>
                <a:spcPts val="0"/>
              </a:spcBef>
            </a:pPr>
            <a:r>
              <a:rPr lang="en-IE" sz="2400" dirty="0">
                <a:latin typeface="+mn-lt"/>
              </a:rPr>
              <a:t>Azure Firewall is a managed, cloud-based network security service that protects your Azure Virtual Network resources. It is a fully stateful firewall as a service with built-in high availability and unrestricted cloud scalability.</a:t>
            </a:r>
          </a:p>
          <a:p>
            <a:pPr>
              <a:lnSpc>
                <a:spcPct val="150000"/>
              </a:lnSpc>
              <a:spcBef>
                <a:spcPts val="0"/>
              </a:spcBef>
            </a:pPr>
            <a:r>
              <a:rPr lang="en-IE" sz="2400" dirty="0">
                <a:latin typeface="+mn-lt"/>
              </a:rPr>
              <a:t>Azure Firewall includes many features, including:</a:t>
            </a:r>
          </a:p>
          <a:p>
            <a:pPr lvl="1">
              <a:lnSpc>
                <a:spcPct val="150000"/>
              </a:lnSpc>
              <a:spcBef>
                <a:spcPts val="0"/>
              </a:spcBef>
            </a:pPr>
            <a:r>
              <a:rPr lang="en-IE" sz="1800" dirty="0"/>
              <a:t>Built-in high availability</a:t>
            </a:r>
          </a:p>
          <a:p>
            <a:pPr lvl="1">
              <a:lnSpc>
                <a:spcPct val="150000"/>
              </a:lnSpc>
              <a:spcBef>
                <a:spcPts val="0"/>
              </a:spcBef>
            </a:pPr>
            <a:r>
              <a:rPr lang="en-IE" sz="1800" dirty="0"/>
              <a:t>Unrestricted cloud scalability</a:t>
            </a:r>
          </a:p>
          <a:p>
            <a:pPr lvl="1">
              <a:lnSpc>
                <a:spcPct val="150000"/>
              </a:lnSpc>
              <a:spcBef>
                <a:spcPts val="0"/>
              </a:spcBef>
            </a:pPr>
            <a:r>
              <a:rPr lang="en-IE" sz="1800" dirty="0"/>
              <a:t>Inbound and outbound filtering rules</a:t>
            </a:r>
          </a:p>
          <a:p>
            <a:pPr lvl="1">
              <a:lnSpc>
                <a:spcPct val="150000"/>
              </a:lnSpc>
              <a:spcBef>
                <a:spcPts val="0"/>
              </a:spcBef>
            </a:pPr>
            <a:r>
              <a:rPr lang="en-IE" sz="1800" dirty="0"/>
              <a:t>Azure Monitor logging</a:t>
            </a:r>
          </a:p>
          <a:p>
            <a:pPr>
              <a:lnSpc>
                <a:spcPct val="150000"/>
              </a:lnSpc>
              <a:spcBef>
                <a:spcPts val="0"/>
              </a:spcBef>
            </a:pPr>
            <a:endParaRPr lang="en-IE" sz="2400" dirty="0">
              <a:latin typeface="+mn-lt"/>
            </a:endParaRPr>
          </a:p>
          <a:p>
            <a:pPr>
              <a:lnSpc>
                <a:spcPct val="150000"/>
              </a:lnSpc>
              <a:spcBef>
                <a:spcPts val="0"/>
              </a:spcBef>
            </a:pPr>
            <a:endParaRPr lang="en-IE" sz="2400" dirty="0">
              <a:latin typeface="+mn-lt"/>
            </a:endParaRPr>
          </a:p>
        </p:txBody>
      </p:sp>
      <p:pic>
        <p:nvPicPr>
          <p:cNvPr id="5" name="Picture 4">
            <a:extLst>
              <a:ext uri="{FF2B5EF4-FFF2-40B4-BE49-F238E27FC236}">
                <a16:creationId xmlns:a16="http://schemas.microsoft.com/office/drawing/2014/main" id="{4D78785E-33D9-456B-9C19-A4F236C446C2}"/>
              </a:ext>
              <a:ext uri="{C183D7F6-B498-43B3-948B-1728B52AA6E4}">
                <adec:decorative xmlns:adec="http://schemas.microsoft.com/office/drawing/2017/decorative" val="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459" b="96178" l="10000" r="90000">
                        <a14:foregroundMark x1="26333" y1="94904" x2="41333" y2="96815"/>
                        <a14:foregroundMark x1="41333" y1="96815" x2="56333" y2="96815"/>
                        <a14:foregroundMark x1="56333" y1="96815" x2="66000" y2="89809"/>
                        <a14:foregroundMark x1="54667" y1="7006" x2="59333" y2="4459"/>
                        <a14:backgroundMark x1="19667" y1="18471" x2="19667" y2="18471"/>
                        <a14:backgroundMark x1="29333" y1="14650" x2="21333" y2="25478"/>
                        <a14:backgroundMark x1="76667" y1="10191" x2="96667" y2="37580"/>
                        <a14:backgroundMark x1="96667" y1="37580" x2="99000" y2="66242"/>
                        <a14:backgroundMark x1="99000" y1="66242" x2="91667" y2="80892"/>
                      </a14:backgroundRemoval>
                    </a14:imgEffect>
                  </a14:imgLayer>
                </a14:imgProps>
              </a:ext>
              <a:ext uri="{28A0092B-C50C-407E-A947-70E740481C1C}">
                <a14:useLocalDpi xmlns:a14="http://schemas.microsoft.com/office/drawing/2010/main" val="0"/>
              </a:ext>
            </a:extLst>
          </a:blip>
          <a:stretch>
            <a:fillRect/>
          </a:stretch>
        </p:blipFill>
        <p:spPr>
          <a:xfrm>
            <a:off x="9415220" y="4345151"/>
            <a:ext cx="3614208" cy="1891435"/>
          </a:xfrm>
          <a:prstGeom prst="rect">
            <a:avLst/>
          </a:prstGeom>
        </p:spPr>
      </p:pic>
    </p:spTree>
    <p:extLst>
      <p:ext uri="{BB962C8B-B14F-4D97-AF65-F5344CB8AC3E}">
        <p14:creationId xmlns:p14="http://schemas.microsoft.com/office/powerpoint/2010/main" val="291852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Azure DDoS protection</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274703" y="1367630"/>
            <a:ext cx="11496884" cy="4703532"/>
          </a:xfrm>
        </p:spPr>
        <p:txBody>
          <a:bodyPr vert="horz" wrap="square" lIns="146304" tIns="91440" rIns="146304" bIns="91440" rtlCol="0">
            <a:spAutoFit/>
          </a:bodyPr>
          <a:lstStyle/>
          <a:p>
            <a:pPr>
              <a:lnSpc>
                <a:spcPct val="150000"/>
              </a:lnSpc>
              <a:spcBef>
                <a:spcPts val="0"/>
              </a:spcBef>
            </a:pPr>
            <a:r>
              <a:rPr lang="en-IE" sz="2400" dirty="0">
                <a:latin typeface="+mn-lt"/>
              </a:rPr>
              <a:t>Distributed denial of service (DDoS) attacks attempt to overwhelm and exhaust an application’s resources, making the application slow or unresponsive to legitimate users.</a:t>
            </a:r>
          </a:p>
          <a:p>
            <a:pPr>
              <a:lnSpc>
                <a:spcPct val="150000"/>
              </a:lnSpc>
              <a:spcBef>
                <a:spcPts val="0"/>
              </a:spcBef>
            </a:pPr>
            <a:r>
              <a:rPr lang="en-IE" sz="2400" dirty="0">
                <a:latin typeface="+mn-lt"/>
              </a:rPr>
              <a:t>Azure DDoS Protection service protects your Azure applications by scrubbing traffic at the Azure network edge before it can impact your service's availability.</a:t>
            </a:r>
          </a:p>
          <a:p>
            <a:pPr>
              <a:lnSpc>
                <a:spcPct val="150000"/>
              </a:lnSpc>
              <a:spcBef>
                <a:spcPts val="0"/>
              </a:spcBef>
            </a:pPr>
            <a:r>
              <a:rPr lang="en-IE" sz="2400" dirty="0">
                <a:latin typeface="+mn-lt"/>
              </a:rPr>
              <a:t>Azure DDoS Protection provides the following service tiers:</a:t>
            </a:r>
          </a:p>
          <a:p>
            <a:pPr lvl="1">
              <a:lnSpc>
                <a:spcPct val="150000"/>
              </a:lnSpc>
              <a:spcBef>
                <a:spcPts val="0"/>
              </a:spcBef>
            </a:pPr>
            <a:r>
              <a:rPr lang="en-IE" sz="1800" dirty="0"/>
              <a:t>Basic. The Basic service tier is automatically enabled as part of the Azure platform. </a:t>
            </a:r>
          </a:p>
          <a:p>
            <a:pPr lvl="1">
              <a:lnSpc>
                <a:spcPct val="150000"/>
              </a:lnSpc>
              <a:spcBef>
                <a:spcPts val="0"/>
              </a:spcBef>
            </a:pPr>
            <a:r>
              <a:rPr lang="en-IE" sz="1800" dirty="0"/>
              <a:t>Standard. The Standard service tier provides additional mitigation capabilities that are tuned specifically to Microsoft Azure Virtual Network resources.</a:t>
            </a:r>
          </a:p>
        </p:txBody>
      </p:sp>
      <p:pic>
        <p:nvPicPr>
          <p:cNvPr id="6" name="Picture 5" descr="Image representing DDoS Protection service">
            <a:extLst>
              <a:ext uri="{FF2B5EF4-FFF2-40B4-BE49-F238E27FC236}">
                <a16:creationId xmlns:a16="http://schemas.microsoft.com/office/drawing/2014/main" id="{AB860781-47A2-44AD-B72B-E71F4566E68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096" b="98726" l="8387" r="88387">
                        <a14:foregroundMark x1="49032" y1="6369" x2="49032" y2="6369"/>
                        <a14:foregroundMark x1="47742" y1="94268" x2="47742" y2="94268"/>
                        <a14:foregroundMark x1="50968" y1="98726" x2="50968" y2="98726"/>
                      </a14:backgroundRemoval>
                    </a14:imgEffect>
                  </a14:imgLayer>
                </a14:imgProps>
              </a:ext>
              <a:ext uri="{28A0092B-C50C-407E-A947-70E740481C1C}">
                <a14:useLocalDpi xmlns:a14="http://schemas.microsoft.com/office/drawing/2010/main" val="0"/>
              </a:ext>
            </a:extLst>
          </a:blip>
          <a:stretch>
            <a:fillRect/>
          </a:stretch>
        </p:blipFill>
        <p:spPr>
          <a:xfrm>
            <a:off x="10727718" y="3618415"/>
            <a:ext cx="1803350" cy="1826621"/>
          </a:xfrm>
          <a:prstGeom prst="rect">
            <a:avLst/>
          </a:prstGeom>
        </p:spPr>
      </p:pic>
    </p:spTree>
    <p:extLst>
      <p:ext uri="{BB962C8B-B14F-4D97-AF65-F5344CB8AC3E}">
        <p14:creationId xmlns:p14="http://schemas.microsoft.com/office/powerpoint/2010/main" val="9519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Network security groups</a:t>
            </a:r>
          </a:p>
        </p:txBody>
      </p:sp>
      <p:sp>
        <p:nvSpPr>
          <p:cNvPr id="8" name="Text Placeholder 2">
            <a:extLst>
              <a:ext uri="{FF2B5EF4-FFF2-40B4-BE49-F238E27FC236}">
                <a16:creationId xmlns:a16="http://schemas.microsoft.com/office/drawing/2014/main" id="{429FC363-ABA7-492E-BDA0-6E8D562AB423}"/>
              </a:ext>
            </a:extLst>
          </p:cNvPr>
          <p:cNvSpPr txBox="1">
            <a:spLocks/>
          </p:cNvSpPr>
          <p:nvPr/>
        </p:nvSpPr>
        <p:spPr>
          <a:xfrm>
            <a:off x="353641" y="1247553"/>
            <a:ext cx="9688178" cy="5534528"/>
          </a:xfrm>
          <a:prstGeom prst="rect">
            <a:avLst/>
          </a:prstGeom>
        </p:spPr>
        <p:txBody>
          <a:bodyPr vert="horz" wrap="square" lIns="146304" tIns="91440" rIns="146304" bIns="91440" rtlCol="0">
            <a:spAutoFit/>
          </a:bodyPr>
          <a:lstStyle>
            <a:lvl1pPr marL="228600" marR="0"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1pPr>
            <a:lvl2pPr marL="457200" marR="0" lvl="1" indent="-228600" defTabSz="932742" fontAlgn="auto">
              <a:lnSpc>
                <a:spcPct val="150000"/>
              </a:lnSpc>
              <a:spcBef>
                <a:spcPts val="0"/>
              </a:spcBef>
              <a:spcAft>
                <a:spcPts val="0"/>
              </a:spcAft>
              <a:buClr>
                <a:srgbClr val="002050"/>
              </a:buClr>
              <a:buSzPct val="90000"/>
              <a:buFont typeface="Wingdings" panose="05000000000000000000" pitchFamily="2" charset="2"/>
              <a:buChar char=""/>
              <a:tabLst/>
              <a:defRPr sz="1800" spc="0" baseline="0">
                <a:gradFill>
                  <a:gsLst>
                    <a:gs pos="1250">
                      <a:schemeClr val="tx1"/>
                    </a:gs>
                    <a:gs pos="100000">
                      <a:schemeClr val="tx1"/>
                    </a:gs>
                  </a:gsLst>
                  <a:lin ang="5400000" scaled="0"/>
                </a:gradFill>
              </a:defRPr>
            </a:lvl2pPr>
            <a:lvl3pPr marL="6858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400" spc="0" baseline="0">
                <a:gradFill>
                  <a:gsLst>
                    <a:gs pos="1250">
                      <a:schemeClr val="tx1"/>
                    </a:gs>
                    <a:gs pos="100000">
                      <a:schemeClr val="tx1"/>
                    </a:gs>
                  </a:gsLst>
                  <a:lin ang="5400000" scaled="0"/>
                </a:gradFill>
              </a:defRPr>
            </a:lvl3pPr>
            <a:lvl4pPr marL="9144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4pPr>
            <a:lvl5pPr marL="1143000" marR="0" indent="-228600" defTabSz="932742" fontAlgn="auto">
              <a:lnSpc>
                <a:spcPct val="90000"/>
              </a:lnSpc>
              <a:spcBef>
                <a:spcPct val="20000"/>
              </a:spcBef>
              <a:spcAft>
                <a:spcPts val="0"/>
              </a:spcAft>
              <a:buClr>
                <a:srgbClr val="002050"/>
              </a:buClr>
              <a:buSzPct val="90000"/>
              <a:buFont typeface="Wingdings" panose="05000000000000000000" pitchFamily="2" charset="2"/>
              <a:buChar char=""/>
              <a:tabLst/>
              <a:defRPr sz="22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r>
              <a:rPr lang="en-IE" dirty="0"/>
              <a:t>Network Security Groups (NSGs) allow you to filter network traffic to and from Azure resources in an Azure virtual network. An NSG can contain multiple inbound and outbound security rules that enable you to filter traffic to and from resources by source and destination IP address, port, and protocol.</a:t>
            </a:r>
          </a:p>
          <a:p>
            <a:r>
              <a:rPr lang="en-IE" dirty="0"/>
              <a:t>Network security rule properties:</a:t>
            </a:r>
          </a:p>
          <a:p>
            <a:pPr lvl="1"/>
            <a:r>
              <a:rPr lang="en-IE" dirty="0"/>
              <a:t>A network security group can contain as many rules as you want within Azure subscription limits.</a:t>
            </a:r>
          </a:p>
          <a:p>
            <a:pPr lvl="1"/>
            <a:r>
              <a:rPr lang="en-IE" dirty="0"/>
              <a:t>When you create a network security group, Azure creates a series of default rules to provide a baseline level of security. You cannot remove the default rules, but you can override them by creating new rules with higher priorities.</a:t>
            </a:r>
          </a:p>
        </p:txBody>
      </p:sp>
      <p:pic>
        <p:nvPicPr>
          <p:cNvPr id="10" name="Picture 9" descr="Image representing NSG">
            <a:extLst>
              <a:ext uri="{FF2B5EF4-FFF2-40B4-BE49-F238E27FC236}">
                <a16:creationId xmlns:a16="http://schemas.microsoft.com/office/drawing/2014/main" id="{7401B42B-C8F5-4E6F-A5F3-D69299C4BDD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372" b="99454" l="9948" r="89529">
                        <a14:foregroundMark x1="37173" y1="11475" x2="37173" y2="11475"/>
                        <a14:foregroundMark x1="49738" y1="4372" x2="49738" y2="4372"/>
                        <a14:foregroundMark x1="52356" y1="95082" x2="52356" y2="95082"/>
                        <a14:foregroundMark x1="48168" y1="99454" x2="48168" y2="99454"/>
                      </a14:backgroundRemoval>
                    </a14:imgEffect>
                  </a14:imgLayer>
                </a14:imgProps>
              </a:ext>
              <a:ext uri="{28A0092B-C50C-407E-A947-70E740481C1C}">
                <a14:useLocalDpi xmlns:a14="http://schemas.microsoft.com/office/drawing/2010/main" val="0"/>
              </a:ext>
            </a:extLst>
          </a:blip>
          <a:stretch>
            <a:fillRect/>
          </a:stretch>
        </p:blipFill>
        <p:spPr>
          <a:xfrm>
            <a:off x="10176377" y="3161553"/>
            <a:ext cx="1906457" cy="1826604"/>
          </a:xfrm>
          <a:prstGeom prst="rect">
            <a:avLst/>
          </a:prstGeom>
        </p:spPr>
      </p:pic>
    </p:spTree>
    <p:extLst>
      <p:ext uri="{BB962C8B-B14F-4D97-AF65-F5344CB8AC3E}">
        <p14:creationId xmlns:p14="http://schemas.microsoft.com/office/powerpoint/2010/main" val="3839791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7EEDF99D-B071-4FC9-AF89-22AA377F125E}"/>
              </a:ext>
            </a:extLst>
          </p:cNvPr>
          <p:cNvSpPr/>
          <p:nvPr/>
        </p:nvSpPr>
        <p:spPr bwMode="auto">
          <a:xfrm>
            <a:off x="257503" y="0"/>
            <a:ext cx="4272456" cy="6994525"/>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de-DE" sz="2000" dirty="0">
              <a:gradFill>
                <a:gsLst>
                  <a:gs pos="0">
                    <a:srgbClr val="FFFFFF"/>
                  </a:gs>
                  <a:gs pos="100000">
                    <a:srgbClr val="FFFFFF"/>
                  </a:gs>
                </a:gsLst>
                <a:lin ang="5400000" scaled="0"/>
              </a:gradFill>
            </a:endParaRPr>
          </a:p>
        </p:txBody>
      </p:sp>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a:xfrm>
            <a:off x="657158" y="656277"/>
            <a:ext cx="3430942" cy="1629113"/>
          </a:xfrm>
          <a:noFill/>
          <a:ln w="19050">
            <a:solidFill>
              <a:schemeClr val="bg1"/>
            </a:solidFill>
          </a:ln>
        </p:spPr>
        <p:txBody>
          <a:bodyPr vert="horz" wrap="square" lIns="93260" tIns="46630" rIns="93260" bIns="46630" rtlCol="0" anchor="ctr">
            <a:normAutofit/>
          </a:bodyPr>
          <a:lstStyle/>
          <a:p>
            <a:pPr algn="ctr"/>
            <a:r>
              <a:rPr lang="en-US" sz="2856" b="1" dirty="0">
                <a:solidFill>
                  <a:schemeClr val="bg1"/>
                </a:solidFill>
                <a:ea typeface="+mj-ea"/>
                <a:cs typeface="+mj-cs"/>
              </a:rPr>
              <a:t>Choosing Azure network security solutions</a:t>
            </a:r>
            <a:endParaRPr lang="en-US" sz="2856" dirty="0">
              <a:solidFill>
                <a:schemeClr val="bg1"/>
              </a:solidFill>
              <a:ea typeface="+mj-ea"/>
              <a:cs typeface="+mj-cs"/>
            </a:endParaRP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a:xfrm>
            <a:off x="657159" y="2690560"/>
            <a:ext cx="3430942" cy="3483618"/>
          </a:xfrm>
        </p:spPr>
        <p:txBody>
          <a:bodyPr vert="horz" wrap="square" lIns="93260" tIns="46630" rIns="93260" bIns="46630" rtlCol="0">
            <a:normAutofit lnSpcReduction="10000"/>
          </a:bodyPr>
          <a:lstStyle/>
          <a:p>
            <a:pPr marL="0" indent="0">
              <a:buNone/>
            </a:pPr>
            <a:r>
              <a:rPr lang="en-US" sz="2040" dirty="0">
                <a:solidFill>
                  <a:schemeClr val="bg1"/>
                </a:solidFill>
              </a:rPr>
              <a:t>Defense in Depth</a:t>
            </a:r>
          </a:p>
          <a:p>
            <a:pPr marL="0" indent="0">
              <a:buNone/>
            </a:pPr>
            <a:r>
              <a:rPr lang="en-US" sz="2040" dirty="0">
                <a:solidFill>
                  <a:schemeClr val="bg1"/>
                </a:solidFill>
              </a:rPr>
              <a:t>A layered approach that provides multiple levels of protection so that if an attacker gets through one layer there are further protections in place. A common security concept that is applied to computing systems is </a:t>
            </a:r>
            <a:r>
              <a:rPr lang="en-US" sz="2040" i="1" dirty="0">
                <a:solidFill>
                  <a:schemeClr val="bg1"/>
                </a:solidFill>
              </a:rPr>
              <a:t>defense in depth</a:t>
            </a:r>
            <a:r>
              <a:rPr lang="en-US" sz="2040" dirty="0">
                <a:solidFill>
                  <a:schemeClr val="bg1"/>
                </a:solidFill>
              </a:rPr>
              <a:t>, which is essentially a layered approach to providing security.</a:t>
            </a:r>
          </a:p>
          <a:p>
            <a:pPr marL="0"/>
            <a:endParaRPr lang="en-US" sz="2040" b="1" dirty="0">
              <a:solidFill>
                <a:schemeClr val="bg1"/>
              </a:solidFill>
            </a:endParaRPr>
          </a:p>
          <a:p>
            <a:pPr marL="0"/>
            <a:endParaRPr lang="en-US" sz="2040" b="1" dirty="0">
              <a:solidFill>
                <a:schemeClr val="bg1"/>
              </a:solidFill>
            </a:endParaRPr>
          </a:p>
        </p:txBody>
      </p:sp>
      <p:pic>
        <p:nvPicPr>
          <p:cNvPr id="5" name="Picture 4" descr="Image representing the defense in depth concept with seven layers, each one on top of the other. From top to bottom: Physical security, Identity and access, perimeter, network, compute, application, and data.">
            <a:extLst>
              <a:ext uri="{FF2B5EF4-FFF2-40B4-BE49-F238E27FC236}">
                <a16:creationId xmlns:a16="http://schemas.microsoft.com/office/drawing/2014/main" id="{3051FA76-7A3D-4C55-B371-2525508E7967}"/>
              </a:ext>
            </a:extLst>
          </p:cNvPr>
          <p:cNvPicPr>
            <a:picLocks noChangeAspect="1"/>
          </p:cNvPicPr>
          <p:nvPr/>
        </p:nvPicPr>
        <p:blipFill rotWithShape="1">
          <a:blip r:embed="rId3">
            <a:extLst>
              <a:ext uri="{28A0092B-C50C-407E-A947-70E740481C1C}">
                <a14:useLocalDpi xmlns:a14="http://schemas.microsoft.com/office/drawing/2010/main" val="0"/>
              </a:ext>
            </a:extLst>
          </a:blip>
          <a:srcRect r="-1" b="361"/>
          <a:stretch/>
        </p:blipFill>
        <p:spPr>
          <a:xfrm>
            <a:off x="5553191" y="656277"/>
            <a:ext cx="6077042" cy="5517902"/>
          </a:xfrm>
          <a:prstGeom prst="rect">
            <a:avLst/>
          </a:prstGeom>
        </p:spPr>
      </p:pic>
    </p:spTree>
    <p:extLst>
      <p:ext uri="{BB962C8B-B14F-4D97-AF65-F5344CB8AC3E}">
        <p14:creationId xmlns:p14="http://schemas.microsoft.com/office/powerpoint/2010/main" val="1834978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4ED2-7C0F-4A3B-99ED-148A0B1F1B8C}"/>
              </a:ext>
            </a:extLst>
          </p:cNvPr>
          <p:cNvSpPr>
            <a:spLocks noGrp="1"/>
          </p:cNvSpPr>
          <p:nvPr>
            <p:ph type="title"/>
          </p:nvPr>
        </p:nvSpPr>
        <p:spPr/>
        <p:txBody>
          <a:bodyPr/>
          <a:lstStyle/>
          <a:p>
            <a:r>
              <a:rPr lang="en-US" dirty="0"/>
              <a:t>Choosing Azure network security solutions - layers</a:t>
            </a:r>
          </a:p>
        </p:txBody>
      </p:sp>
      <p:sp>
        <p:nvSpPr>
          <p:cNvPr id="3" name="Text Placeholder 2">
            <a:extLst>
              <a:ext uri="{FF2B5EF4-FFF2-40B4-BE49-F238E27FC236}">
                <a16:creationId xmlns:a16="http://schemas.microsoft.com/office/drawing/2014/main" id="{D5F441AD-60D1-4C98-BB47-C9F6A636C485}"/>
              </a:ext>
            </a:extLst>
          </p:cNvPr>
          <p:cNvSpPr>
            <a:spLocks noGrp="1"/>
          </p:cNvSpPr>
          <p:nvPr>
            <p:ph type="body" sz="quarter" idx="10"/>
          </p:nvPr>
        </p:nvSpPr>
        <p:spPr/>
        <p:txBody>
          <a:bodyPr vert="horz" wrap="square" lIns="146304" tIns="91440" rIns="146304" bIns="91440" rtlCol="0">
            <a:spAutoFit/>
          </a:bodyPr>
          <a:lstStyle/>
          <a:p>
            <a:pPr>
              <a:lnSpc>
                <a:spcPct val="150000"/>
              </a:lnSpc>
              <a:spcBef>
                <a:spcPts val="0"/>
              </a:spcBef>
            </a:pPr>
            <a:r>
              <a:rPr lang="en-IE" sz="2400" dirty="0">
                <a:latin typeface="+mn-lt"/>
              </a:rPr>
              <a:t>Perimeter layer. The network perimeter layer is about protecting organizations from network-based attacks against your resources. Some options are to use Azure DDoS Protection and Azure Firewall.</a:t>
            </a:r>
          </a:p>
          <a:p>
            <a:pPr>
              <a:lnSpc>
                <a:spcPct val="150000"/>
              </a:lnSpc>
              <a:spcBef>
                <a:spcPts val="0"/>
              </a:spcBef>
            </a:pPr>
            <a:r>
              <a:rPr lang="en-IE" sz="2400" dirty="0">
                <a:latin typeface="+mn-lt"/>
              </a:rPr>
              <a:t>Networking layer. At this layer, the focus is on limiting network connectivity across all your resources and only allowing what is required. Some options are deny by default, restrict inbound internet access, and limit outbound.</a:t>
            </a:r>
          </a:p>
          <a:p>
            <a:pPr>
              <a:lnSpc>
                <a:spcPct val="150000"/>
              </a:lnSpc>
              <a:spcBef>
                <a:spcPts val="0"/>
              </a:spcBef>
            </a:pPr>
            <a:r>
              <a:rPr lang="en-IE" sz="2400" dirty="0">
                <a:latin typeface="+mn-lt"/>
              </a:rPr>
              <a:t>Combining services. You can also combine multiple Azure networking and security services. Some examples are:</a:t>
            </a:r>
          </a:p>
          <a:p>
            <a:pPr lvl="1">
              <a:lnSpc>
                <a:spcPct val="150000"/>
              </a:lnSpc>
              <a:spcBef>
                <a:spcPts val="0"/>
              </a:spcBef>
            </a:pPr>
            <a:r>
              <a:rPr lang="en-IE" sz="1800" dirty="0"/>
              <a:t>Network security groups and Azure Firewall</a:t>
            </a:r>
          </a:p>
          <a:p>
            <a:pPr lvl="1">
              <a:lnSpc>
                <a:spcPct val="150000"/>
              </a:lnSpc>
              <a:spcBef>
                <a:spcPts val="0"/>
              </a:spcBef>
            </a:pPr>
            <a:r>
              <a:rPr lang="en-IE" sz="1800" dirty="0"/>
              <a:t>Application Gateway WAF and Azure Firewall.</a:t>
            </a:r>
            <a:endParaRPr lang="en-US" sz="1800" dirty="0"/>
          </a:p>
          <a:p>
            <a:pPr>
              <a:lnSpc>
                <a:spcPct val="150000"/>
              </a:lnSpc>
              <a:spcBef>
                <a:spcPts val="0"/>
              </a:spcBef>
            </a:pPr>
            <a:endParaRPr lang="en-US" sz="2400" dirty="0">
              <a:latin typeface="+mn-lt"/>
            </a:endParaRPr>
          </a:p>
        </p:txBody>
      </p:sp>
    </p:spTree>
    <p:extLst>
      <p:ext uri="{BB962C8B-B14F-4D97-AF65-F5344CB8AC3E}">
        <p14:creationId xmlns:p14="http://schemas.microsoft.com/office/powerpoint/2010/main" val="262361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udson Ready Template">
  <a:themeElements>
    <a:clrScheme name="Red 1">
      <a:dk1>
        <a:srgbClr val="353535"/>
      </a:dk1>
      <a:lt1>
        <a:srgbClr val="FFFFFF"/>
      </a:lt1>
      <a:dk2>
        <a:srgbClr val="A71400"/>
      </a:dk2>
      <a:lt2>
        <a:srgbClr val="E6E6E6"/>
      </a:lt2>
      <a:accent1>
        <a:srgbClr val="A71400"/>
      </a:accent1>
      <a:accent2>
        <a:srgbClr val="D83B00"/>
      </a:accent2>
      <a:accent3>
        <a:srgbClr val="E72122"/>
      </a:accent3>
      <a:accent4>
        <a:srgbClr val="D2D2D2"/>
      </a:accent4>
      <a:accent5>
        <a:srgbClr val="737373"/>
      </a:accent5>
      <a:accent6>
        <a:srgbClr val="52525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rgbClr val="979797"/>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aster_FY18_OCP_darkblue_NEW" id="{1C162EDD-3380-48FD-AEE4-8CE8BA39DA58}" vid="{70D959EC-CFA9-4309-A010-B3E2986C1C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F366B2263FCDC41B3571AF58DF324C9" ma:contentTypeVersion="0" ma:contentTypeDescription="Create a new document." ma:contentTypeScope="" ma:versionID="f3d3620f147d7f01d107c44eceebb519">
  <xsd:schema xmlns:xsd="http://www.w3.org/2001/XMLSchema" xmlns:xs="http://www.w3.org/2001/XMLSchema" xmlns:p="http://schemas.microsoft.com/office/2006/metadata/properties" targetNamespace="http://schemas.microsoft.com/office/2006/metadata/properties" ma:root="true" ma:fieldsID="ba2458a5a1f72a5b1ad9072b9281da9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37ADE-E088-4B5A-A682-488D095075CF}">
  <ds:schemaRefs>
    <ds:schemaRef ds:uri="http://schemas.microsoft.com/sharepoint/v3/contenttype/forms"/>
  </ds:schemaRefs>
</ds:datastoreItem>
</file>

<file path=customXml/itemProps2.xml><?xml version="1.0" encoding="utf-8"?>
<ds:datastoreItem xmlns:ds="http://schemas.openxmlformats.org/officeDocument/2006/customXml" ds:itemID="{05CDDA49-6D84-41B9-8FEC-258C48043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A311F3F-FC1F-49F7-86D4-93433AD32505}">
  <ds:schemaRef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Master_FY18_OCP_darkblue_NEW</Template>
  <TotalTime>0</TotalTime>
  <Words>7615</Words>
  <Application>Microsoft Office PowerPoint</Application>
  <PresentationFormat>Benutzerdefiniert</PresentationFormat>
  <Paragraphs>528</Paragraphs>
  <Slides>44</Slides>
  <Notes>44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44</vt:i4>
      </vt:variant>
    </vt:vector>
  </HeadingPairs>
  <TitlesOfParts>
    <vt:vector size="53" baseType="lpstr">
      <vt:lpstr>Arial</vt:lpstr>
      <vt:lpstr>Calibri</vt:lpstr>
      <vt:lpstr>Consolas</vt:lpstr>
      <vt:lpstr>Segoe UI</vt:lpstr>
      <vt:lpstr>Segoe UI Light</vt:lpstr>
      <vt:lpstr>Segoe UI Semibold (Headings)</vt:lpstr>
      <vt:lpstr>Segoe UI Semilight</vt:lpstr>
      <vt:lpstr>Wingdings</vt:lpstr>
      <vt:lpstr>Judson Ready Template</vt:lpstr>
      <vt:lpstr>Security, privacy, compliance, and trust</vt:lpstr>
      <vt:lpstr>Learning objectives</vt:lpstr>
      <vt:lpstr>Module 3 – Learning objectives</vt:lpstr>
      <vt:lpstr>Securing network connectivity in Azure</vt:lpstr>
      <vt:lpstr>Azure Firewall</vt:lpstr>
      <vt:lpstr>Azure DDoS protection</vt:lpstr>
      <vt:lpstr>Network security groups</vt:lpstr>
      <vt:lpstr>Choosing Azure network security solutions</vt:lpstr>
      <vt:lpstr>Choosing Azure network security solutions - layers</vt:lpstr>
      <vt:lpstr>Choosing Azure network security solutions - layers</vt:lpstr>
      <vt:lpstr>Core Azure identity services</vt:lpstr>
      <vt:lpstr>Authentication and authorization</vt:lpstr>
      <vt:lpstr>Azure Active Directory</vt:lpstr>
      <vt:lpstr>Azure Multi-Factor Authentication</vt:lpstr>
      <vt:lpstr>Security tools and features</vt:lpstr>
      <vt:lpstr>Azure Security Center</vt:lpstr>
      <vt:lpstr>Azure Security Center usage scenarios</vt:lpstr>
      <vt:lpstr>Azure Key Vault</vt:lpstr>
      <vt:lpstr>Azure Information Protection</vt:lpstr>
      <vt:lpstr>Azure Advanced Threat Protection</vt:lpstr>
      <vt:lpstr>Lesson 05: Azure governance methodologies</vt:lpstr>
      <vt:lpstr>Azure Policy</vt:lpstr>
      <vt:lpstr>Policies</vt:lpstr>
      <vt:lpstr>Initiatives</vt:lpstr>
      <vt:lpstr>Role-based access control</vt:lpstr>
      <vt:lpstr>Locks</vt:lpstr>
      <vt:lpstr>Azure Advisor security assistance</vt:lpstr>
      <vt:lpstr>Azure Blueprints</vt:lpstr>
      <vt:lpstr>Monitoring and reporting in Azure</vt:lpstr>
      <vt:lpstr>Azure Monitor</vt:lpstr>
      <vt:lpstr>Azure Service health</vt:lpstr>
      <vt:lpstr>Monitoring applications and services</vt:lpstr>
      <vt:lpstr>Privacy, compliance and data protection standards in Azure</vt:lpstr>
      <vt:lpstr>Compliance Terms and Requirements</vt:lpstr>
      <vt:lpstr>Microsoft privacy statement</vt:lpstr>
      <vt:lpstr>Trust Center</vt:lpstr>
      <vt:lpstr>Service Trust Portal</vt:lpstr>
      <vt:lpstr>Compliance Manager</vt:lpstr>
      <vt:lpstr>Azure Government services</vt:lpstr>
      <vt:lpstr>Azure Germany services</vt:lpstr>
      <vt:lpstr>Azure China 21Vianet</vt:lpstr>
      <vt:lpstr>Quiz</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privacy, compliance, and trust</dc:title>
  <dc:creator>Niels Ophey</dc:creator>
  <cp:keywords/>
  <cp:lastModifiedBy>Niels Ophey</cp:lastModifiedBy>
  <cp:revision>6</cp:revision>
  <cp:lastPrinted>2017-07-17T01:08:39Z</cp:lastPrinted>
  <dcterms:created xsi:type="dcterms:W3CDTF">2019-05-08T13:55:02Z</dcterms:created>
  <dcterms:modified xsi:type="dcterms:W3CDTF">2019-05-08T14:42:59Z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0x0101004F366B2263FCDC41B3571AF58DF324C9</vt:lpwstr>
  </property>
  <property fmtid="{D5CDD505-2E9C-101B-9397-08002B2CF9AE}" pid="3" name="of67e5d4b76f4a9db8769983fda9cec0">
    <vt:lpwstr/>
  </property>
  <property fmtid="{D5CDD505-2E9C-101B-9397-08002B2CF9AE}" pid="4" name="TaxKeyword">
    <vt:lpwstr/>
  </property>
  <property fmtid="{D5CDD505-2E9C-101B-9397-08002B2CF9AE}" pid="5" name="NewsType">
    <vt:lpwstr/>
  </property>
  <property fmtid="{D5CDD505-2E9C-101B-9397-08002B2CF9AE}" pid="6" name="Region">
    <vt:lpwstr/>
  </property>
  <property fmtid="{D5CDD505-2E9C-101B-9397-08002B2CF9AE}" pid="7" name="Confidentiality">
    <vt:lpwstr>5;#Microsoft confidential|461efa83-0283-486a-a8d5-943328f3693f</vt:lpwstr>
  </property>
  <property fmtid="{D5CDD505-2E9C-101B-9397-08002B2CF9AE}" pid="8" name="ODSWF1">
    <vt:lpwstr>, </vt:lpwstr>
  </property>
  <property fmtid="{D5CDD505-2E9C-101B-9397-08002B2CF9AE}" pid="9" name="ItemType">
    <vt:lpwstr/>
  </property>
  <property fmtid="{D5CDD505-2E9C-101B-9397-08002B2CF9AE}" pid="10" name="Update Parent Child Relation2">
    <vt:lpwstr>, </vt:lpwstr>
  </property>
  <property fmtid="{D5CDD505-2E9C-101B-9397-08002B2CF9AE}" pid="11" name="Industries">
    <vt:lpwstr/>
  </property>
  <property fmtid="{D5CDD505-2E9C-101B-9397-08002B2CF9AE}" pid="12" name="MSProducts">
    <vt:lpwstr/>
  </property>
  <property fmtid="{D5CDD505-2E9C-101B-9397-08002B2CF9AE}" pid="13" name="Competitors">
    <vt:lpwstr/>
  </property>
  <property fmtid="{D5CDD505-2E9C-101B-9397-08002B2CF9AE}" pid="14" name="SMSGDomain">
    <vt:lpwstr/>
  </property>
  <property fmtid="{D5CDD505-2E9C-101B-9397-08002B2CF9AE}" pid="15" name="ExperienceContentType">
    <vt:lpwstr/>
  </property>
  <property fmtid="{D5CDD505-2E9C-101B-9397-08002B2CF9AE}" pid="16" name="BusinessArchitecture">
    <vt:lpwstr/>
  </property>
  <property fmtid="{D5CDD505-2E9C-101B-9397-08002B2CF9AE}" pid="17" name="Products">
    <vt:lpwstr/>
  </property>
  <property fmtid="{D5CDD505-2E9C-101B-9397-08002B2CF9AE}" pid="18" name="_dlc_DocIdItemGuid">
    <vt:lpwstr>dddcf632-c5e1-4524-88a2-71128e2b1d2d</vt:lpwstr>
  </property>
  <property fmtid="{D5CDD505-2E9C-101B-9397-08002B2CF9AE}" pid="19" name="MSPhysicalGeography">
    <vt:lpwstr/>
  </property>
  <property fmtid="{D5CDD505-2E9C-101B-9397-08002B2CF9AE}" pid="20" name="ODSWF2">
    <vt:lpwstr>, </vt:lpwstr>
  </property>
  <property fmtid="{D5CDD505-2E9C-101B-9397-08002B2CF9AE}" pid="21" name="j3562c58ee414e028925bc902cfc01a1">
    <vt:lpwstr/>
  </property>
  <property fmtid="{D5CDD505-2E9C-101B-9397-08002B2CF9AE}" pid="22" name="EnterpriseDomainTags">
    <vt:lpwstr/>
  </property>
  <property fmtid="{D5CDD505-2E9C-101B-9397-08002B2CF9AE}" pid="23" name="l6f004f21209409da86a713c0f24627d">
    <vt:lpwstr/>
  </property>
  <property fmtid="{D5CDD505-2E9C-101B-9397-08002B2CF9AE}" pid="24" name="ActivitiesAndPrograms">
    <vt:lpwstr/>
  </property>
  <property fmtid="{D5CDD505-2E9C-101B-9397-08002B2CF9AE}" pid="25" name="Segments">
    <vt:lpwstr/>
  </property>
  <property fmtid="{D5CDD505-2E9C-101B-9397-08002B2CF9AE}" pid="26" name="Partners">
    <vt:lpwstr/>
  </property>
  <property fmtid="{D5CDD505-2E9C-101B-9397-08002B2CF9AE}" pid="27" name="la4444b61d19467597d63190b69ac227">
    <vt:lpwstr/>
  </property>
  <property fmtid="{D5CDD505-2E9C-101B-9397-08002B2CF9AE}" pid="28" name="MSProductsTaxHTField0">
    <vt:lpwstr/>
  </property>
  <property fmtid="{D5CDD505-2E9C-101B-9397-08002B2CF9AE}" pid="29" name="Topics">
    <vt:lpwstr/>
  </property>
  <property fmtid="{D5CDD505-2E9C-101B-9397-08002B2CF9AE}" pid="30" name="Groups">
    <vt:lpwstr/>
  </property>
  <property fmtid="{D5CDD505-2E9C-101B-9397-08002B2CF9AE}" pid="31" name="Languages">
    <vt:lpwstr/>
  </property>
  <property fmtid="{D5CDD505-2E9C-101B-9397-08002B2CF9AE}" pid="32" name="e8080b0481964c759b2c36ae49591b31">
    <vt:lpwstr/>
  </property>
  <property fmtid="{D5CDD505-2E9C-101B-9397-08002B2CF9AE}" pid="33" name="_docset_NoMedatataSyncRequired">
    <vt:lpwstr>False</vt:lpwstr>
  </property>
  <property fmtid="{D5CDD505-2E9C-101B-9397-08002B2CF9AE}" pid="34" name="TechnicalLevel">
    <vt:lpwstr/>
  </property>
  <property fmtid="{D5CDD505-2E9C-101B-9397-08002B2CF9AE}" pid="35" name="Audiences">
    <vt:lpwstr/>
  </property>
  <property fmtid="{D5CDD505-2E9C-101B-9397-08002B2CF9AE}" pid="36" name="ldac8aee9d1f469e8cd8c3f8d6a615f2">
    <vt:lpwstr/>
  </property>
  <property fmtid="{D5CDD505-2E9C-101B-9397-08002B2CF9AE}" pid="37" name="ODSWF">
    <vt:lpwstr>, </vt:lpwstr>
  </property>
  <property fmtid="{D5CDD505-2E9C-101B-9397-08002B2CF9AE}" pid="38" name="EmployeeRole">
    <vt:lpwstr/>
  </property>
  <property fmtid="{D5CDD505-2E9C-101B-9397-08002B2CF9AE}" pid="39" name="NewsTopic">
    <vt:lpwstr/>
  </property>
  <property fmtid="{D5CDD505-2E9C-101B-9397-08002B2CF9AE}" pid="40" name="Roles">
    <vt:lpwstr/>
  </property>
  <property fmtid="{D5CDD505-2E9C-101B-9397-08002B2CF9AE}" pid="41" name="NewsSource">
    <vt:lpwstr/>
  </property>
  <property fmtid="{D5CDD505-2E9C-101B-9397-08002B2CF9AE}" pid="42" name="SMSGTags">
    <vt:lpwstr/>
  </property>
  <property fmtid="{D5CDD505-2E9C-101B-9397-08002B2CF9AE}" pid="43" name="ga0c0bf70a6644469c61b3efa7025301">
    <vt:lpwstr/>
  </property>
</Properties>
</file>