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4"/>
  </p:sldMasterIdLst>
  <p:notesMasterIdLst>
    <p:notesMasterId r:id="rId31"/>
  </p:notesMasterIdLst>
  <p:handoutMasterIdLst>
    <p:handoutMasterId r:id="rId32"/>
  </p:handoutMasterIdLst>
  <p:sldIdLst>
    <p:sldId id="684" r:id="rId5"/>
    <p:sldId id="256" r:id="rId6"/>
    <p:sldId id="257" r:id="rId7"/>
    <p:sldId id="1885" r:id="rId8"/>
    <p:sldId id="259" r:id="rId9"/>
    <p:sldId id="1873" r:id="rId10"/>
    <p:sldId id="1875" r:id="rId11"/>
    <p:sldId id="1886" r:id="rId12"/>
    <p:sldId id="1887" r:id="rId13"/>
    <p:sldId id="1888" r:id="rId14"/>
    <p:sldId id="1890" r:id="rId15"/>
    <p:sldId id="1891" r:id="rId16"/>
    <p:sldId id="1892" r:id="rId17"/>
    <p:sldId id="1893" r:id="rId18"/>
    <p:sldId id="1894" r:id="rId19"/>
    <p:sldId id="1895" r:id="rId20"/>
    <p:sldId id="1896" r:id="rId21"/>
    <p:sldId id="1897" r:id="rId22"/>
    <p:sldId id="1899" r:id="rId23"/>
    <p:sldId id="1901" r:id="rId24"/>
    <p:sldId id="1902" r:id="rId25"/>
    <p:sldId id="1903" r:id="rId26"/>
    <p:sldId id="284" r:id="rId27"/>
    <p:sldId id="1904" r:id="rId28"/>
    <p:sldId id="1905" r:id="rId29"/>
    <p:sldId id="342" r:id="rId30"/>
  </p:sldIdLst>
  <p:sldSz cx="12436475" cy="6994525"/>
  <p:notesSz cx="7010400" cy="9296400"/>
  <p:defaultTex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2BCD2F-77E8-429D-A4AF-EB95158E2ADC}">
          <p14:sldIdLst>
            <p14:sldId id="684"/>
            <p14:sldId id="256"/>
            <p14:sldId id="257"/>
            <p14:sldId id="1885"/>
            <p14:sldId id="259"/>
            <p14:sldId id="1873"/>
            <p14:sldId id="1875"/>
            <p14:sldId id="1886"/>
            <p14:sldId id="1887"/>
            <p14:sldId id="1888"/>
            <p14:sldId id="1890"/>
            <p14:sldId id="1891"/>
            <p14:sldId id="1892"/>
            <p14:sldId id="1893"/>
            <p14:sldId id="1894"/>
            <p14:sldId id="1895"/>
            <p14:sldId id="1896"/>
            <p14:sldId id="1897"/>
            <p14:sldId id="1899"/>
            <p14:sldId id="1901"/>
            <p14:sldId id="1902"/>
            <p14:sldId id="1903"/>
            <p14:sldId id="284"/>
            <p14:sldId id="1904"/>
            <p14:sldId id="1905"/>
            <p14:sldId id="34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Feil-Jacobs" initials="MF" lastIdx="12" clrIdx="0">
    <p:extLst/>
  </p:cmAuthor>
  <p:cmAuthor id="2" name="Caroline Sanderson" initials="CS" lastIdx="7" clrIdx="1">
    <p:extLst/>
  </p:cmAuthor>
  <p:cmAuthor id="3" name="Jennifer Horton" initials="JH" lastIdx="3"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284A"/>
    <a:srgbClr val="002050"/>
    <a:srgbClr val="33353A"/>
    <a:srgbClr val="A81400"/>
    <a:srgbClr val="D6D6D6"/>
    <a:srgbClr val="DADADA"/>
    <a:srgbClr val="FFFFFF"/>
    <a:srgbClr val="FF5050"/>
    <a:srgbClr val="3A3A9C"/>
    <a:srgbClr val="3D55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p:scale>
          <a:sx n="66" d="100"/>
          <a:sy n="66" d="100"/>
        </p:scale>
        <p:origin x="342" y="813"/>
      </p:cViewPr>
      <p:guideLst/>
    </p:cSldViewPr>
  </p:slideViewPr>
  <p:notesTextViewPr>
    <p:cViewPr>
      <p:scale>
        <a:sx n="1" d="1"/>
        <a:sy n="1" d="1"/>
      </p:scale>
      <p:origin x="0" y="0"/>
    </p:cViewPr>
  </p:notesTextViewPr>
  <p:sorterViewPr>
    <p:cViewPr varScale="1">
      <p:scale>
        <a:sx n="100" d="100"/>
        <a:sy n="100" d="100"/>
      </p:scale>
      <p:origin x="0" y="-1938"/>
    </p:cViewPr>
  </p:sorterViewPr>
  <p:notesViewPr>
    <p:cSldViewPr snapToGrid="0">
      <p:cViewPr>
        <p:scale>
          <a:sx n="1" d="2"/>
          <a:sy n="1" d="2"/>
        </p:scale>
        <p:origin x="286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731DE7-6095-448C-B6BC-DB880B572402}"/>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a:extLst>
              <a:ext uri="{FF2B5EF4-FFF2-40B4-BE49-F238E27FC236}">
                <a16:creationId xmlns:a16="http://schemas.microsoft.com/office/drawing/2014/main" id="{555F5BC5-44A2-435C-8C21-0DBCBDA75683}"/>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8782496-95A0-4193-B09F-6AD27878C74F}" type="datetimeFigureOut">
              <a:rPr lang="en-US" smtClean="0"/>
              <a:t>5/2/2019</a:t>
            </a:fld>
            <a:endParaRPr lang="en-US"/>
          </a:p>
        </p:txBody>
      </p:sp>
      <p:sp>
        <p:nvSpPr>
          <p:cNvPr id="4" name="Footer Placeholder 3">
            <a:extLst>
              <a:ext uri="{FF2B5EF4-FFF2-40B4-BE49-F238E27FC236}">
                <a16:creationId xmlns:a16="http://schemas.microsoft.com/office/drawing/2014/main" id="{2F74F811-0B99-44B3-BC1D-3D4968EAE020}"/>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8462D37-B25F-4FBF-9AFB-85D0E1946E41}"/>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FF7E545E-6309-4C3C-B4C1-C7B100EED122}" type="slidenum">
              <a:rPr lang="en-US" smtClean="0"/>
              <a:t>‹Nr.›</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41A012BF-EEA3-45CC-947C-015BB12AB8BD}" type="datetimeFigureOut">
              <a:rPr lang="en-US" smtClean="0"/>
              <a:t>5/2/2019</a:t>
            </a:fld>
            <a:endParaRPr lang="en-US"/>
          </a:p>
        </p:txBody>
      </p:sp>
      <p:sp>
        <p:nvSpPr>
          <p:cNvPr id="4" name="Slide Image Placeholder 3"/>
          <p:cNvSpPr>
            <a:spLocks noGrp="1" noRot="1" noChangeAspect="1"/>
          </p:cNvSpPr>
          <p:nvPr>
            <p:ph type="sldImg" idx="2"/>
          </p:nvPr>
        </p:nvSpPr>
        <p:spPr>
          <a:xfrm>
            <a:off x="715963" y="1162050"/>
            <a:ext cx="5578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26BFB95-F7E9-4E12-8F4D-EDB340397A7D}" type="slidenum">
              <a:rPr lang="en-US" smtClean="0"/>
              <a:t>‹Nr.›</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32688" rtl="0" eaLnBrk="1" latinLnBrk="0" hangingPunct="1">
      <a:defRPr sz="1224" kern="1200">
        <a:solidFill>
          <a:schemeClr val="tx1"/>
        </a:solidFill>
        <a:latin typeface="+mn-lt"/>
        <a:ea typeface="+mn-ea"/>
        <a:cs typeface="+mn-cs"/>
      </a:defRPr>
    </a:lvl1pPr>
    <a:lvl2pPr marL="466344" algn="l" defTabSz="932688" rtl="0" eaLnBrk="1" latinLnBrk="0" hangingPunct="1">
      <a:defRPr sz="1224" kern="1200">
        <a:solidFill>
          <a:schemeClr val="tx1"/>
        </a:solidFill>
        <a:latin typeface="+mn-lt"/>
        <a:ea typeface="+mn-ea"/>
        <a:cs typeface="+mn-cs"/>
      </a:defRPr>
    </a:lvl2pPr>
    <a:lvl3pPr marL="932688" algn="l" defTabSz="932688" rtl="0" eaLnBrk="1" latinLnBrk="0" hangingPunct="1">
      <a:defRPr sz="1224" kern="1200">
        <a:solidFill>
          <a:schemeClr val="tx1"/>
        </a:solidFill>
        <a:latin typeface="+mn-lt"/>
        <a:ea typeface="+mn-ea"/>
        <a:cs typeface="+mn-cs"/>
      </a:defRPr>
    </a:lvl3pPr>
    <a:lvl4pPr marL="1399032" algn="l" defTabSz="932688" rtl="0" eaLnBrk="1" latinLnBrk="0" hangingPunct="1">
      <a:defRPr sz="1224" kern="1200">
        <a:solidFill>
          <a:schemeClr val="tx1"/>
        </a:solidFill>
        <a:latin typeface="+mn-lt"/>
        <a:ea typeface="+mn-ea"/>
        <a:cs typeface="+mn-cs"/>
      </a:defRPr>
    </a:lvl4pPr>
    <a:lvl5pPr marL="1865376" algn="l" defTabSz="932688" rtl="0" eaLnBrk="1" latinLnBrk="0" hangingPunct="1">
      <a:defRPr sz="1224" kern="1200">
        <a:solidFill>
          <a:schemeClr val="tx1"/>
        </a:solidFill>
        <a:latin typeface="+mn-lt"/>
        <a:ea typeface="+mn-ea"/>
        <a:cs typeface="+mn-cs"/>
      </a:defRPr>
    </a:lvl5pPr>
    <a:lvl6pPr marL="2331720" algn="l" defTabSz="932688" rtl="0" eaLnBrk="1" latinLnBrk="0" hangingPunct="1">
      <a:defRPr sz="1224" kern="1200">
        <a:solidFill>
          <a:schemeClr val="tx1"/>
        </a:solidFill>
        <a:latin typeface="+mn-lt"/>
        <a:ea typeface="+mn-ea"/>
        <a:cs typeface="+mn-cs"/>
      </a:defRPr>
    </a:lvl6pPr>
    <a:lvl7pPr marL="2798064" algn="l" defTabSz="932688" rtl="0" eaLnBrk="1" latinLnBrk="0" hangingPunct="1">
      <a:defRPr sz="1224" kern="1200">
        <a:solidFill>
          <a:schemeClr val="tx1"/>
        </a:solidFill>
        <a:latin typeface="+mn-lt"/>
        <a:ea typeface="+mn-ea"/>
        <a:cs typeface="+mn-cs"/>
      </a:defRPr>
    </a:lvl7pPr>
    <a:lvl8pPr marL="3264408" algn="l" defTabSz="932688" rtl="0" eaLnBrk="1" latinLnBrk="0" hangingPunct="1">
      <a:defRPr sz="1224" kern="1200">
        <a:solidFill>
          <a:schemeClr val="tx1"/>
        </a:solidFill>
        <a:latin typeface="+mn-lt"/>
        <a:ea typeface="+mn-ea"/>
        <a:cs typeface="+mn-cs"/>
      </a:defRPr>
    </a:lvl8pPr>
    <a:lvl9pPr marL="3730752" algn="l" defTabSz="932688"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azure.microsoft.com/en-us/overview/hybrid-cloud/"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azure.microsoft.com/en-us/overview/what-is-iaa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azure.microsoft.com/en-us/overview/what-is-paa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azure.microsoft.com/en-us/overview/what-is-saa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zure.microsoft.com/en-us/overview/what-is-cloud-computin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azure.microsoft.com/en-us/overview/cloud-computing-dictionary/"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6BFB95-F7E9-4E12-8F4D-EDB340397A7D}" type="slidenum">
              <a:rPr lang="en-US" smtClean="0"/>
              <a:t>1</a:t>
            </a:fld>
            <a:endParaRPr lang="en-US"/>
          </a:p>
        </p:txBody>
      </p:sp>
    </p:spTree>
    <p:extLst>
      <p:ext uri="{BB962C8B-B14F-4D97-AF65-F5344CB8AC3E}">
        <p14:creationId xmlns:p14="http://schemas.microsoft.com/office/powerpoint/2010/main" val="2805222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11</a:t>
            </a:fld>
            <a:endParaRPr lang="en-US" dirty="0"/>
          </a:p>
        </p:txBody>
      </p:sp>
    </p:spTree>
    <p:extLst>
      <p:ext uri="{BB962C8B-B14F-4D97-AF65-F5344CB8AC3E}">
        <p14:creationId xmlns:p14="http://schemas.microsoft.com/office/powerpoint/2010/main" val="266509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5/2/2019 12:23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061149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E" sz="1200" b="0" i="0" u="none" strike="noStrike" kern="1200" dirty="0">
                <a:solidFill>
                  <a:schemeClr val="tx1"/>
                </a:solidFill>
                <a:effectLst/>
                <a:latin typeface="+mn-lt"/>
                <a:ea typeface="+mn-ea"/>
                <a:cs typeface="+mn-cs"/>
              </a:rPr>
              <a:t>Public cloud models have the following characteristics:</a:t>
            </a:r>
            <a:endParaRPr lang="en-IE" b="1" dirty="0"/>
          </a:p>
          <a:p>
            <a:pPr marL="171450" indent="-171450">
              <a:buFont typeface="Arial" panose="020B0604020202020204" pitchFamily="34" charset="0"/>
              <a:buChar char="•"/>
            </a:pPr>
            <a:r>
              <a:rPr lang="en-IE" dirty="0"/>
              <a:t>Multiple end users. Public cloud modes may make their resources available to multiple organizations.</a:t>
            </a:r>
          </a:p>
          <a:p>
            <a:pPr marL="171450" indent="-171450">
              <a:buFont typeface="Arial" panose="020B0604020202020204" pitchFamily="34" charset="0"/>
              <a:buChar char="•"/>
            </a:pPr>
            <a:r>
              <a:rPr lang="en-IE" dirty="0"/>
              <a:t>Public access. Public clouds provide access to the public.</a:t>
            </a:r>
          </a:p>
          <a:p>
            <a:pPr marL="171450" indent="-171450">
              <a:buFont typeface="Arial" panose="020B0604020202020204" pitchFamily="34" charset="0"/>
              <a:buChar char="•"/>
            </a:pPr>
            <a:r>
              <a:rPr lang="en-IE" dirty="0"/>
              <a:t>Availability. This is the most common cloud-type deployment model.</a:t>
            </a:r>
          </a:p>
          <a:p>
            <a:pPr marL="171450" indent="-171450">
              <a:buFont typeface="Arial" panose="020B0604020202020204" pitchFamily="34" charset="0"/>
              <a:buChar char="•"/>
            </a:pPr>
            <a:r>
              <a:rPr lang="en-IE" dirty="0"/>
              <a:t>Connectivity. Users and organizations are typically connected to the public cloud over the internet using a web browser.</a:t>
            </a:r>
          </a:p>
          <a:p>
            <a:pPr marL="171450" indent="-171450">
              <a:buFont typeface="Arial" panose="020B0604020202020204" pitchFamily="34" charset="0"/>
              <a:buChar char="•"/>
            </a:pPr>
            <a:r>
              <a:rPr lang="en-IE" dirty="0"/>
              <a:t>Skills. Public clouds do not require deep technical knowledge to set up and use</a:t>
            </a:r>
          </a:p>
          <a:p>
            <a:pPr marL="171450" indent="-171450">
              <a:buFont typeface="Arial" panose="020B0604020202020204" pitchFamily="34" charset="0"/>
              <a:buChar char="•"/>
            </a:pPr>
            <a:endParaRPr lang="en-IE" dirty="0"/>
          </a:p>
          <a:p>
            <a:pPr marL="0" indent="0">
              <a:buFont typeface="Arial" panose="020B0604020202020204" pitchFamily="34" charset="0"/>
              <a:buNone/>
            </a:pPr>
            <a:r>
              <a:rPr lang="en-IE" sz="1200" b="0" i="0" u="none" strike="noStrike" kern="1200" dirty="0">
                <a:solidFill>
                  <a:schemeClr val="tx1"/>
                </a:solidFill>
                <a:effectLst/>
                <a:latin typeface="+mn-lt"/>
                <a:ea typeface="+mn-ea"/>
                <a:cs typeface="+mn-cs"/>
              </a:rPr>
              <a:t>Businesses can use multiple public cloud service provider companies of varying scale. Microsoft Azure is an example of a public cloud provider.</a:t>
            </a:r>
            <a:endParaRPr lang="en-IE" dirty="0"/>
          </a:p>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13</a:t>
            </a:fld>
            <a:endParaRPr lang="en-US" dirty="0"/>
          </a:p>
        </p:txBody>
      </p:sp>
    </p:spTree>
    <p:extLst>
      <p:ext uri="{BB962C8B-B14F-4D97-AF65-F5344CB8AC3E}">
        <p14:creationId xmlns:p14="http://schemas.microsoft.com/office/powerpoint/2010/main" val="2994943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Private cloud models have the following characteristics:</a:t>
            </a:r>
          </a:p>
          <a:p>
            <a:pPr marL="171450" indent="-171450">
              <a:buFont typeface="Arial" panose="020B0604020202020204" pitchFamily="34" charset="0"/>
              <a:buChar char="•"/>
            </a:pPr>
            <a:r>
              <a:rPr lang="en-IE" sz="1200" i="0" u="none" strike="noStrike" kern="1200" dirty="0">
                <a:solidFill>
                  <a:schemeClr val="tx1"/>
                </a:solidFill>
                <a:effectLst/>
                <a:latin typeface="+mn-lt"/>
                <a:ea typeface="+mn-ea"/>
                <a:cs typeface="+mn-cs"/>
              </a:rPr>
              <a:t>Ownership</a:t>
            </a:r>
            <a:r>
              <a:rPr lang="en-IE" sz="1200" b="0" i="0" u="none" strike="noStrike" kern="1200" dirty="0">
                <a:solidFill>
                  <a:schemeClr val="tx1"/>
                </a:solidFill>
                <a:effectLst/>
                <a:latin typeface="+mn-lt"/>
                <a:ea typeface="+mn-ea"/>
                <a:cs typeface="+mn-cs"/>
              </a:rPr>
              <a:t>. The owner and user of the cloud services are the same.</a:t>
            </a:r>
          </a:p>
          <a:p>
            <a:pPr marL="171450" indent="-171450">
              <a:buFont typeface="Arial" panose="020B0604020202020204" pitchFamily="34" charset="0"/>
              <a:buChar char="•"/>
            </a:pPr>
            <a:r>
              <a:rPr lang="en-IE" sz="1200" i="0" u="none" strike="noStrike" kern="1200" dirty="0">
                <a:solidFill>
                  <a:schemeClr val="tx1"/>
                </a:solidFill>
                <a:effectLst/>
                <a:latin typeface="+mn-lt"/>
                <a:ea typeface="+mn-ea"/>
                <a:cs typeface="+mn-cs"/>
              </a:rPr>
              <a:t>Hardware</a:t>
            </a:r>
            <a:r>
              <a:rPr lang="en-IE" sz="1200" b="0" i="0" u="none" strike="noStrike" kern="1200" dirty="0">
                <a:solidFill>
                  <a:schemeClr val="tx1"/>
                </a:solidFill>
                <a:effectLst/>
                <a:latin typeface="+mn-lt"/>
                <a:ea typeface="+mn-ea"/>
                <a:cs typeface="+mn-cs"/>
              </a:rPr>
              <a:t>. The owner is entirely responsible for the purchase, maintenance, and management of the cloud hardware.</a:t>
            </a:r>
          </a:p>
          <a:p>
            <a:pPr marL="171450" indent="-171450">
              <a:buFont typeface="Arial" panose="020B0604020202020204" pitchFamily="34" charset="0"/>
              <a:buChar char="•"/>
            </a:pPr>
            <a:r>
              <a:rPr lang="en-IE" sz="1200" i="0" u="none" strike="noStrike" kern="1200" dirty="0">
                <a:solidFill>
                  <a:schemeClr val="tx1"/>
                </a:solidFill>
                <a:effectLst/>
                <a:latin typeface="+mn-lt"/>
                <a:ea typeface="+mn-ea"/>
                <a:cs typeface="+mn-cs"/>
              </a:rPr>
              <a:t>Users</a:t>
            </a:r>
            <a:r>
              <a:rPr lang="en-IE" sz="1200" b="0" i="0" u="none" strike="noStrike" kern="1200" dirty="0">
                <a:solidFill>
                  <a:schemeClr val="tx1"/>
                </a:solidFill>
                <a:effectLst/>
                <a:latin typeface="+mn-lt"/>
                <a:ea typeface="+mn-ea"/>
                <a:cs typeface="+mn-cs"/>
              </a:rPr>
              <a:t>. A private cloud operates only within one organization and cloud computing resources are used exclusively by a single business or organization.</a:t>
            </a:r>
          </a:p>
          <a:p>
            <a:pPr marL="171450" indent="-171450">
              <a:buFont typeface="Arial" panose="020B0604020202020204" pitchFamily="34" charset="0"/>
              <a:buChar char="•"/>
            </a:pPr>
            <a:r>
              <a:rPr lang="en-IE" sz="1200" i="0" u="none" strike="noStrike" kern="1200" dirty="0">
                <a:solidFill>
                  <a:schemeClr val="tx1"/>
                </a:solidFill>
                <a:effectLst/>
                <a:latin typeface="+mn-lt"/>
                <a:ea typeface="+mn-ea"/>
                <a:cs typeface="+mn-cs"/>
              </a:rPr>
              <a:t>Connectivity</a:t>
            </a:r>
            <a:r>
              <a:rPr lang="en-IE" sz="1200" b="0" i="0" u="none" strike="noStrike" kern="1200" dirty="0">
                <a:solidFill>
                  <a:schemeClr val="tx1"/>
                </a:solidFill>
                <a:effectLst/>
                <a:latin typeface="+mn-lt"/>
                <a:ea typeface="+mn-ea"/>
                <a:cs typeface="+mn-cs"/>
              </a:rPr>
              <a:t>. A connection to a private cloud is typically made over a private network that is highly secure.</a:t>
            </a:r>
          </a:p>
          <a:p>
            <a:pPr marL="171450" indent="-171450">
              <a:buFont typeface="Arial" panose="020B0604020202020204" pitchFamily="34" charset="0"/>
              <a:buChar char="•"/>
            </a:pPr>
            <a:r>
              <a:rPr lang="en-IE" sz="1200" i="0" u="none" strike="noStrike" kern="1200" dirty="0">
                <a:solidFill>
                  <a:schemeClr val="tx1"/>
                </a:solidFill>
                <a:effectLst/>
                <a:latin typeface="+mn-lt"/>
                <a:ea typeface="+mn-ea"/>
                <a:cs typeface="+mn-cs"/>
              </a:rPr>
              <a:t>Public access</a:t>
            </a:r>
            <a:r>
              <a:rPr lang="en-IE" sz="1200" b="0" i="0" u="none" strike="noStrike" kern="1200" dirty="0">
                <a:solidFill>
                  <a:schemeClr val="tx1"/>
                </a:solidFill>
                <a:effectLst/>
                <a:latin typeface="+mn-lt"/>
                <a:ea typeface="+mn-ea"/>
                <a:cs typeface="+mn-cs"/>
              </a:rPr>
              <a:t>. A private cloud </a:t>
            </a:r>
            <a:r>
              <a:rPr lang="en-IE" dirty="0"/>
              <a:t>d</a:t>
            </a:r>
            <a:r>
              <a:rPr lang="en-IE" sz="1200" b="0" i="0" u="none" strike="noStrike" kern="1200" dirty="0">
                <a:solidFill>
                  <a:schemeClr val="tx1"/>
                </a:solidFill>
                <a:effectLst/>
                <a:latin typeface="+mn-lt"/>
                <a:ea typeface="+mn-ea"/>
                <a:cs typeface="+mn-cs"/>
              </a:rPr>
              <a:t>oes not provide access to the public.</a:t>
            </a:r>
          </a:p>
          <a:p>
            <a:pPr marL="171450" indent="-171450">
              <a:buFont typeface="Arial" panose="020B0604020202020204" pitchFamily="34" charset="0"/>
              <a:buChar char="•"/>
            </a:pPr>
            <a:r>
              <a:rPr lang="en-IE" sz="1200" i="0" u="none" strike="noStrike" kern="1200" dirty="0">
                <a:solidFill>
                  <a:schemeClr val="tx1"/>
                </a:solidFill>
                <a:effectLst/>
                <a:latin typeface="+mn-lt"/>
                <a:ea typeface="+mn-ea"/>
                <a:cs typeface="+mn-cs"/>
              </a:rPr>
              <a:t>Skills</a:t>
            </a:r>
            <a:r>
              <a:rPr lang="en-IE" sz="1200" b="0" i="0" u="none" strike="noStrike" kern="1200" dirty="0">
                <a:solidFill>
                  <a:schemeClr val="tx1"/>
                </a:solidFill>
                <a:effectLst/>
                <a:latin typeface="+mn-lt"/>
                <a:ea typeface="+mn-ea"/>
                <a:cs typeface="+mn-cs"/>
              </a:rPr>
              <a:t>. Deep technical knowledge is required to set up, manage, and maintain the private cloud.</a:t>
            </a:r>
          </a:p>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14</a:t>
            </a:fld>
            <a:endParaRPr lang="en-US" dirty="0"/>
          </a:p>
        </p:txBody>
      </p:sp>
    </p:spTree>
    <p:extLst>
      <p:ext uri="{BB962C8B-B14F-4D97-AF65-F5344CB8AC3E}">
        <p14:creationId xmlns:p14="http://schemas.microsoft.com/office/powerpoint/2010/main" val="1317436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Hybrid cloud models have the following characteristics:</a:t>
            </a:r>
          </a:p>
          <a:p>
            <a:pPr marL="171450" indent="-171450">
              <a:buFont typeface="Arial" panose="020B0604020202020204" pitchFamily="34" charset="0"/>
              <a:buChar char="•"/>
            </a:pPr>
            <a:r>
              <a:rPr lang="en-IE" sz="1200" i="0" u="none" strike="noStrike" kern="1200" dirty="0">
                <a:solidFill>
                  <a:schemeClr val="tx1"/>
                </a:solidFill>
                <a:effectLst/>
                <a:latin typeface="+mn-lt"/>
                <a:ea typeface="+mn-ea"/>
                <a:cs typeface="+mn-cs"/>
              </a:rPr>
              <a:t>Resource location</a:t>
            </a:r>
            <a:r>
              <a:rPr lang="en-IE" sz="1200" b="0" i="0" u="none" strike="noStrike" kern="1200" dirty="0">
                <a:solidFill>
                  <a:schemeClr val="tx1"/>
                </a:solidFill>
                <a:effectLst/>
                <a:latin typeface="+mn-lt"/>
                <a:ea typeface="+mn-ea"/>
                <a:cs typeface="+mn-cs"/>
              </a:rPr>
              <a:t>. Specific resources run or are used in a public cloud, and others run or are used in a private cloud.</a:t>
            </a:r>
          </a:p>
          <a:p>
            <a:pPr marL="171450" indent="-171450">
              <a:buFont typeface="Arial" panose="020B0604020202020204" pitchFamily="34" charset="0"/>
              <a:buChar char="•"/>
            </a:pPr>
            <a:r>
              <a:rPr lang="en-IE" sz="1200" i="0" u="none" strike="noStrike" kern="1200" dirty="0">
                <a:solidFill>
                  <a:schemeClr val="tx1"/>
                </a:solidFill>
                <a:effectLst/>
                <a:latin typeface="+mn-lt"/>
                <a:ea typeface="+mn-ea"/>
                <a:cs typeface="+mn-cs"/>
              </a:rPr>
              <a:t>Cost and efficiency</a:t>
            </a:r>
            <a:r>
              <a:rPr lang="en-IE" sz="1200" b="0" i="0" u="none" strike="noStrike" kern="1200" dirty="0">
                <a:solidFill>
                  <a:schemeClr val="tx1"/>
                </a:solidFill>
                <a:effectLst/>
                <a:latin typeface="+mn-lt"/>
                <a:ea typeface="+mn-ea"/>
                <a:cs typeface="+mn-cs"/>
              </a:rPr>
              <a:t>. Hybrid cloud models allow an organization to leverage some of the benefits of cost, efficiency, and scale that are available with a public cloud model.</a:t>
            </a:r>
          </a:p>
          <a:p>
            <a:pPr marL="171450" indent="-171450">
              <a:buFont typeface="Arial" panose="020B0604020202020204" pitchFamily="34" charset="0"/>
              <a:buChar char="•"/>
            </a:pPr>
            <a:r>
              <a:rPr lang="en-IE" sz="1200" i="0" u="none" strike="noStrike" kern="1200" dirty="0">
                <a:solidFill>
                  <a:schemeClr val="tx1"/>
                </a:solidFill>
                <a:effectLst/>
                <a:latin typeface="+mn-lt"/>
                <a:ea typeface="+mn-ea"/>
                <a:cs typeface="+mn-cs"/>
              </a:rPr>
              <a:t>Control</a:t>
            </a:r>
            <a:r>
              <a:rPr lang="en-IE" sz="1200" b="0" i="0" u="none" strike="noStrike" kern="1200" dirty="0">
                <a:solidFill>
                  <a:schemeClr val="tx1"/>
                </a:solidFill>
                <a:effectLst/>
                <a:latin typeface="+mn-lt"/>
                <a:ea typeface="+mn-ea"/>
                <a:cs typeface="+mn-cs"/>
              </a:rPr>
              <a:t>. Organizations retain management control in private clouds.</a:t>
            </a:r>
          </a:p>
          <a:p>
            <a:pPr marL="171450" indent="-171450">
              <a:buFont typeface="Arial" panose="020B0604020202020204" pitchFamily="34" charset="0"/>
              <a:buChar char="•"/>
            </a:pPr>
            <a:r>
              <a:rPr lang="en-IE" sz="1200" i="0" u="none" strike="noStrike" kern="1200" dirty="0">
                <a:solidFill>
                  <a:schemeClr val="tx1"/>
                </a:solidFill>
                <a:effectLst/>
                <a:latin typeface="+mn-lt"/>
                <a:ea typeface="+mn-ea"/>
                <a:cs typeface="+mn-cs"/>
              </a:rPr>
              <a:t>Skills</a:t>
            </a:r>
            <a:r>
              <a:rPr lang="en-IE" sz="1200" b="0" i="0" u="none" strike="noStrike" kern="1200" dirty="0">
                <a:solidFill>
                  <a:schemeClr val="tx1"/>
                </a:solidFill>
                <a:effectLst/>
                <a:latin typeface="+mn-lt"/>
                <a:ea typeface="+mn-ea"/>
                <a:cs typeface="+mn-cs"/>
              </a:rPr>
              <a:t>. Technical skills are still required to maintain the private cloud and ensure both cloud models can operate together.</a:t>
            </a:r>
          </a:p>
          <a:p>
            <a:endParaRPr lang="en-US" dirty="0"/>
          </a:p>
          <a:p>
            <a:r>
              <a:rPr lang="en-IE" sz="1200" b="0" i="0" u="none" strike="noStrike" kern="1200" dirty="0">
                <a:solidFill>
                  <a:schemeClr val="tx1"/>
                </a:solidFill>
                <a:effectLst/>
                <a:latin typeface="+mn-lt"/>
                <a:ea typeface="+mn-ea"/>
                <a:cs typeface="+mn-cs"/>
              </a:rPr>
              <a:t>An example of a hybrid cloud usage scenario would be hosting a website in the public cloud and linking it to a highly secure database hosted in a private cloud.</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Hybrid cloud scenarios can be useful when organizations have some information that cannot be put in a public cloud, possibly for legal reasons. For example, you may have medical data that cannot be exposed publicly.</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You can read more about Microsoft Azure Hybrid cloud options at </a:t>
            </a:r>
            <a:r>
              <a:rPr lang="en-IE" u="sng" dirty="0">
                <a:hlinkClick r:id="rId3"/>
              </a:rPr>
              <a:t>Hybrid Cloud</a:t>
            </a:r>
            <a:r>
              <a:rPr lang="en-IE" sz="1200" b="0" i="0" u="none" strike="noStrike"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15</a:t>
            </a:fld>
            <a:endParaRPr lang="en-US" dirty="0"/>
          </a:p>
        </p:txBody>
      </p:sp>
    </p:spTree>
    <p:extLst>
      <p:ext uri="{BB962C8B-B14F-4D97-AF65-F5344CB8AC3E}">
        <p14:creationId xmlns:p14="http://schemas.microsoft.com/office/powerpoint/2010/main" val="3858503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slide contains only some cloud comparison discussion points. Depending on time, you may want to consider broadening out the discussion and asking for more comparison details, some answers may include</a:t>
            </a:r>
          </a:p>
          <a:p>
            <a:endParaRPr lang="en-US" dirty="0"/>
          </a:p>
          <a:p>
            <a:endParaRPr lang="en-US" dirty="0"/>
          </a:p>
          <a:p>
            <a:r>
              <a:rPr lang="en-US" dirty="0"/>
              <a:t>Public cloud:</a:t>
            </a:r>
          </a:p>
          <a:p>
            <a:r>
              <a:rPr lang="en-IE" sz="1200" b="1" i="0" u="none" strike="noStrike" kern="1200" dirty="0">
                <a:solidFill>
                  <a:schemeClr val="tx1"/>
                </a:solidFill>
                <a:effectLst/>
                <a:latin typeface="+mn-lt"/>
                <a:ea typeface="+mn-ea"/>
                <a:cs typeface="+mn-cs"/>
              </a:rPr>
              <a:t>Skills</a:t>
            </a:r>
            <a:r>
              <a:rPr lang="en-IE" sz="1200" b="0" i="0" u="none" strike="noStrike" kern="1200" dirty="0">
                <a:solidFill>
                  <a:schemeClr val="tx1"/>
                </a:solidFill>
                <a:effectLst/>
                <a:latin typeface="+mn-lt"/>
                <a:ea typeface="+mn-ea"/>
                <a:cs typeface="+mn-cs"/>
              </a:rPr>
              <a:t>. No deep technical skills are required to deploy, use, and gain the benefits of a public cloud. Organizations can leverage the skills and expertise of the cloud provider to ensure workloads are secure, safe, and highly available</a:t>
            </a:r>
          </a:p>
          <a:p>
            <a:endParaRPr lang="en-IE" sz="1200" b="0" i="0" u="none" strike="noStrike" kern="1200" dirty="0">
              <a:solidFill>
                <a:schemeClr val="tx1"/>
              </a:solidFill>
              <a:effectLst/>
              <a:latin typeface="+mn-lt"/>
              <a:ea typeface="+mn-ea"/>
              <a:cs typeface="+mn-cs"/>
            </a:endParaRPr>
          </a:p>
          <a:p>
            <a:r>
              <a:rPr lang="en-IE" sz="1200" b="1" i="0" u="none" strike="noStrike" kern="1200" dirty="0">
                <a:solidFill>
                  <a:schemeClr val="tx1"/>
                </a:solidFill>
                <a:effectLst/>
                <a:latin typeface="+mn-lt"/>
                <a:ea typeface="+mn-ea"/>
                <a:cs typeface="+mn-cs"/>
              </a:rPr>
              <a:t>Skills</a:t>
            </a:r>
            <a:r>
              <a:rPr lang="en-IE" sz="1200" b="0" i="0" u="none" strike="noStrike" kern="1200" dirty="0">
                <a:solidFill>
                  <a:schemeClr val="tx1"/>
                </a:solidFill>
                <a:effectLst/>
                <a:latin typeface="+mn-lt"/>
                <a:ea typeface="+mn-ea"/>
                <a:cs typeface="+mn-cs"/>
              </a:rPr>
              <a:t>. Private clouds requires in-house IT skills and expertise that may be hard to get or be costly</a:t>
            </a:r>
          </a:p>
          <a:p>
            <a:endParaRPr lang="en-IE" sz="1200" b="0" i="0" u="none" strike="noStrike" kern="1200" dirty="0">
              <a:solidFill>
                <a:schemeClr val="tx1"/>
              </a:solidFill>
              <a:effectLst/>
              <a:latin typeface="+mn-lt"/>
              <a:ea typeface="+mn-ea"/>
              <a:cs typeface="+mn-cs"/>
            </a:endParaRPr>
          </a:p>
          <a:p>
            <a:r>
              <a:rPr lang="en-IE" sz="1200" b="1" i="0" u="none" strike="noStrike" kern="1200" dirty="0">
                <a:solidFill>
                  <a:schemeClr val="tx1"/>
                </a:solidFill>
                <a:effectLst/>
                <a:latin typeface="+mn-lt"/>
                <a:ea typeface="+mn-ea"/>
                <a:cs typeface="+mn-cs"/>
              </a:rPr>
              <a:t>Specific scenarios</a:t>
            </a:r>
            <a:r>
              <a:rPr lang="en-IE" sz="1200" b="0" i="0" u="none" strike="noStrike" kern="1200" dirty="0">
                <a:solidFill>
                  <a:schemeClr val="tx1"/>
                </a:solidFill>
                <a:effectLst/>
                <a:latin typeface="+mn-lt"/>
                <a:ea typeface="+mn-ea"/>
                <a:cs typeface="+mn-cs"/>
              </a:rPr>
              <a:t>. If organizations have a unique business requirement, such as having to maintain a legacy application, it may be hard to meet that requirement with public cloud services.</a:t>
            </a:r>
          </a:p>
          <a:p>
            <a:endParaRPr lang="en-IE" sz="1200" b="0" i="0" u="none" strike="noStrike" kern="1200" dirty="0">
              <a:solidFill>
                <a:schemeClr val="tx1"/>
              </a:solidFill>
              <a:effectLst/>
              <a:latin typeface="+mn-lt"/>
              <a:ea typeface="+mn-ea"/>
              <a:cs typeface="+mn-cs"/>
            </a:endParaRPr>
          </a:p>
          <a:p>
            <a:r>
              <a:rPr lang="en-IE" sz="1200" b="1" i="0" u="none" strike="noStrike" kern="1200" dirty="0">
                <a:solidFill>
                  <a:schemeClr val="tx1"/>
                </a:solidFill>
                <a:effectLst/>
                <a:latin typeface="+mn-lt"/>
                <a:ea typeface="+mn-ea"/>
                <a:cs typeface="+mn-cs"/>
              </a:rPr>
              <a:t>Costs</a:t>
            </a:r>
            <a:r>
              <a:rPr lang="en-IE" sz="1200" b="0" i="0" u="none" strike="noStrike" kern="1200" dirty="0">
                <a:solidFill>
                  <a:schemeClr val="tx1"/>
                </a:solidFill>
                <a:effectLst/>
                <a:latin typeface="+mn-lt"/>
                <a:ea typeface="+mn-ea"/>
                <a:cs typeface="+mn-cs"/>
              </a:rPr>
              <a:t>. Purchasing and maintaining a private cloud to use alongside the public cloud can be more expensive than selecting a single deployment model.</a:t>
            </a:r>
            <a:endParaRPr lang="en-US" dirty="0"/>
          </a:p>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16</a:t>
            </a:fld>
            <a:endParaRPr lang="en-US" dirty="0"/>
          </a:p>
        </p:txBody>
      </p:sp>
    </p:spTree>
    <p:extLst>
      <p:ext uri="{BB962C8B-B14F-4D97-AF65-F5344CB8AC3E}">
        <p14:creationId xmlns:p14="http://schemas.microsoft.com/office/powerpoint/2010/main" val="26360307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17</a:t>
            </a:fld>
            <a:endParaRPr lang="en-US" dirty="0"/>
          </a:p>
        </p:txBody>
      </p:sp>
    </p:spTree>
    <p:extLst>
      <p:ext uri="{BB962C8B-B14F-4D97-AF65-F5344CB8AC3E}">
        <p14:creationId xmlns:p14="http://schemas.microsoft.com/office/powerpoint/2010/main" val="3938435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5/2/2019 12:23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7328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IE" sz="1200" b="0" i="0" u="none" strike="noStrike" kern="1200" dirty="0">
                <a:solidFill>
                  <a:schemeClr val="tx1"/>
                </a:solidFill>
                <a:effectLst/>
                <a:latin typeface="+mn-lt"/>
                <a:ea typeface="+mn-ea"/>
                <a:cs typeface="+mn-cs"/>
              </a:rPr>
              <a:t>For more information on IaaS, visit </a:t>
            </a:r>
            <a:r>
              <a:rPr lang="en-IE" u="sng" dirty="0">
                <a:hlinkClick r:id="rId3"/>
              </a:rPr>
              <a:t>What is IaaS?</a:t>
            </a:r>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19</a:t>
            </a:fld>
            <a:endParaRPr lang="en-US" dirty="0"/>
          </a:p>
        </p:txBody>
      </p:sp>
    </p:spTree>
    <p:extLst>
      <p:ext uri="{BB962C8B-B14F-4D97-AF65-F5344CB8AC3E}">
        <p14:creationId xmlns:p14="http://schemas.microsoft.com/office/powerpoint/2010/main" val="1638829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b="1" dirty="0"/>
          </a:p>
          <a:p>
            <a:r>
              <a:rPr lang="en-IE" sz="1200" b="1" i="0" u="none" strike="noStrike" kern="1200" dirty="0">
                <a:solidFill>
                  <a:schemeClr val="tx1"/>
                </a:solidFill>
                <a:effectLst/>
                <a:latin typeface="+mn-lt"/>
                <a:ea typeface="+mn-ea"/>
                <a:cs typeface="+mn-cs"/>
              </a:rPr>
              <a:t>Common usage scenarios:</a:t>
            </a:r>
          </a:p>
          <a:p>
            <a:pPr marL="171450" indent="-171450">
              <a:buFont typeface="Arial" panose="020B0604020202020204" pitchFamily="34" charset="0"/>
              <a:buChar char="•"/>
            </a:pPr>
            <a:r>
              <a:rPr lang="en-IE" sz="1200" i="0" u="none" strike="noStrike" kern="1200" dirty="0">
                <a:solidFill>
                  <a:schemeClr val="tx1"/>
                </a:solidFill>
                <a:effectLst/>
                <a:latin typeface="+mn-lt"/>
                <a:ea typeface="+mn-ea"/>
                <a:cs typeface="+mn-cs"/>
              </a:rPr>
              <a:t>Development framework</a:t>
            </a:r>
            <a:r>
              <a:rPr lang="en-IE" sz="1200" b="0" i="0" u="none" strike="noStrike" kern="1200" dirty="0">
                <a:solidFill>
                  <a:schemeClr val="tx1"/>
                </a:solidFill>
                <a:effectLst/>
                <a:latin typeface="+mn-lt"/>
                <a:ea typeface="+mn-ea"/>
                <a:cs typeface="+mn-cs"/>
              </a:rPr>
              <a:t>. PaaS provides a framework that developers can build upon to develop or customize cloud-based applications. Similar to the way you create a Microsoft Excel macro, PaaS lets developers create applications using built-in software components. Cloud features such as scalability, high-availability, and multi-tenant capability are included, reducing the amount of coding that developers must do.</a:t>
            </a:r>
          </a:p>
          <a:p>
            <a:pPr marL="171450" indent="-171450">
              <a:buFont typeface="Arial" panose="020B0604020202020204" pitchFamily="34" charset="0"/>
              <a:buChar char="•"/>
            </a:pPr>
            <a:r>
              <a:rPr lang="en-IE" sz="1200" i="0" u="none" strike="noStrike" kern="1200" dirty="0">
                <a:solidFill>
                  <a:schemeClr val="tx1"/>
                </a:solidFill>
                <a:effectLst/>
                <a:latin typeface="+mn-lt"/>
                <a:ea typeface="+mn-ea"/>
                <a:cs typeface="+mn-cs"/>
              </a:rPr>
              <a:t>Analytics or business intelligence</a:t>
            </a:r>
            <a:r>
              <a:rPr lang="en-IE" sz="1200" b="0" i="0" u="none" strike="noStrike" kern="1200" dirty="0">
                <a:solidFill>
                  <a:schemeClr val="tx1"/>
                </a:solidFill>
                <a:effectLst/>
                <a:latin typeface="+mn-lt"/>
                <a:ea typeface="+mn-ea"/>
                <a:cs typeface="+mn-cs"/>
              </a:rPr>
              <a:t>. Tools provided as a service with PaaS allow organizations to analyze and mine their data. They can find insights and patterns, and predict outcomes to improve business decisions such as forecasting, product design, and investment returns.</a:t>
            </a:r>
          </a:p>
          <a:p>
            <a:pPr marL="171450" indent="-171450">
              <a:buFont typeface="Arial" panose="020B0604020202020204" pitchFamily="34" charset="0"/>
              <a:buChar char="•"/>
            </a:pPr>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For more information on IaaS see </a:t>
            </a:r>
            <a:r>
              <a:rPr lang="en-IE" u="sng" dirty="0">
                <a:hlinkClick r:id="rId3"/>
              </a:rPr>
              <a:t>What is PaaS?</a:t>
            </a:r>
            <a:endParaRPr lang="en-IE"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20</a:t>
            </a:fld>
            <a:endParaRPr lang="en-US" dirty="0"/>
          </a:p>
        </p:txBody>
      </p:sp>
    </p:spTree>
    <p:extLst>
      <p:ext uri="{BB962C8B-B14F-4D97-AF65-F5344CB8AC3E}">
        <p14:creationId xmlns:p14="http://schemas.microsoft.com/office/powerpoint/2010/main" val="3863976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2</a:t>
            </a:fld>
            <a:endParaRPr lang="en-US" dirty="0"/>
          </a:p>
        </p:txBody>
      </p:sp>
    </p:spTree>
    <p:extLst>
      <p:ext uri="{BB962C8B-B14F-4D97-AF65-F5344CB8AC3E}">
        <p14:creationId xmlns:p14="http://schemas.microsoft.com/office/powerpoint/2010/main" val="1709821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200" b="1" i="0" u="none" strike="noStrike" kern="1200" dirty="0">
              <a:solidFill>
                <a:schemeClr val="tx1"/>
              </a:solidFill>
              <a:effectLst/>
              <a:latin typeface="+mn-lt"/>
              <a:ea typeface="+mn-ea"/>
              <a:cs typeface="+mn-cs"/>
            </a:endParaRPr>
          </a:p>
          <a:p>
            <a:r>
              <a:rPr lang="en-IE" sz="1200" b="1" i="0" u="none" strike="noStrike" kern="1200" dirty="0">
                <a:solidFill>
                  <a:schemeClr val="tx1"/>
                </a:solidFill>
                <a:effectLst/>
                <a:latin typeface="+mn-lt"/>
                <a:ea typeface="+mn-ea"/>
                <a:cs typeface="+mn-cs"/>
              </a:rPr>
              <a:t>Common usage scenarios: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Examples of Microsoft SaaS services include Microsoft Office 365, Skype, and Microsoft Dynamics CRM Online.</a:t>
            </a:r>
          </a:p>
          <a:p>
            <a:endParaRPr lang="en-US" dirty="0"/>
          </a:p>
          <a:p>
            <a:r>
              <a:rPr lang="en-IE" sz="1200" b="0" i="0" u="none" strike="noStrike" kern="1200" dirty="0">
                <a:solidFill>
                  <a:schemeClr val="tx1"/>
                </a:solidFill>
                <a:effectLst/>
                <a:latin typeface="+mn-lt"/>
                <a:ea typeface="+mn-ea"/>
                <a:cs typeface="+mn-cs"/>
              </a:rPr>
              <a:t>For more information on IaaS, see </a:t>
            </a:r>
            <a:r>
              <a:rPr lang="en-IE" u="sng" dirty="0">
                <a:hlinkClick r:id="rId3"/>
              </a:rPr>
              <a:t>What is SaaS?</a:t>
            </a:r>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21</a:t>
            </a:fld>
            <a:endParaRPr lang="en-US" dirty="0"/>
          </a:p>
        </p:txBody>
      </p:sp>
    </p:spTree>
    <p:extLst>
      <p:ext uri="{BB962C8B-B14F-4D97-AF65-F5344CB8AC3E}">
        <p14:creationId xmlns:p14="http://schemas.microsoft.com/office/powerpoint/2010/main" val="42321312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slide contains only some of the cloud service comparison discussion points. Depending on time, you may want to consider broadening out the discussion using some of the points from below.</a:t>
            </a:r>
          </a:p>
          <a:p>
            <a:endParaRPr lang="en-IE" sz="1200" b="1" i="0" u="none" strike="noStrike" kern="1200" dirty="0">
              <a:solidFill>
                <a:schemeClr val="tx1"/>
              </a:solidFill>
              <a:effectLst/>
              <a:latin typeface="+mn-lt"/>
              <a:ea typeface="+mn-ea"/>
              <a:cs typeface="+mn-cs"/>
            </a:endParaRPr>
          </a:p>
          <a:p>
            <a:r>
              <a:rPr lang="en-IE" sz="1200" b="1" i="0" u="none" strike="noStrike" kern="1200" dirty="0">
                <a:solidFill>
                  <a:schemeClr val="tx1"/>
                </a:solidFill>
                <a:effectLst/>
                <a:latin typeface="+mn-lt"/>
                <a:ea typeface="+mn-ea"/>
                <a:cs typeface="+mn-cs"/>
              </a:rPr>
              <a:t>IaaS</a:t>
            </a:r>
          </a:p>
          <a:p>
            <a:r>
              <a:rPr lang="en-IE" sz="1200" b="0" i="0" u="none" strike="noStrike" kern="1200" dirty="0">
                <a:solidFill>
                  <a:schemeClr val="tx1"/>
                </a:solidFill>
                <a:effectLst/>
                <a:latin typeface="+mn-lt"/>
                <a:ea typeface="+mn-ea"/>
                <a:cs typeface="+mn-cs"/>
              </a:rPr>
              <a:t>IaaS is the most flexible category of cloud services. It aims to give you complete control over the hardware that runs your application. Instead of buying hardware, with IaaS, you rent it.</a:t>
            </a:r>
          </a:p>
          <a:p>
            <a:endParaRPr lang="en-IE" sz="1200" b="0" i="0" u="none" strike="noStrike" kern="1200" dirty="0">
              <a:solidFill>
                <a:schemeClr val="tx1"/>
              </a:solidFill>
              <a:effectLst/>
              <a:latin typeface="+mn-lt"/>
              <a:ea typeface="+mn-ea"/>
              <a:cs typeface="+mn-cs"/>
            </a:endParaRPr>
          </a:p>
          <a:p>
            <a:r>
              <a:rPr lang="en-IE" sz="1200" b="1" i="0" u="none" strike="noStrike" kern="1200" dirty="0">
                <a:solidFill>
                  <a:schemeClr val="tx1"/>
                </a:solidFill>
                <a:effectLst/>
                <a:latin typeface="+mn-lt"/>
                <a:ea typeface="+mn-ea"/>
                <a:cs typeface="+mn-cs"/>
              </a:rPr>
              <a:t>IaaS Advantages</a:t>
            </a:r>
            <a:r>
              <a:rPr lang="en-IE" sz="1200" b="0" i="0" u="none" strike="noStrike" kern="1200" dirty="0">
                <a:solidFill>
                  <a:schemeClr val="tx1"/>
                </a:solidFill>
                <a:effectLst/>
                <a:latin typeface="+mn-lt"/>
                <a:ea typeface="+mn-ea"/>
                <a:cs typeface="+mn-cs"/>
              </a:rPr>
              <a:t>:</a:t>
            </a:r>
          </a:p>
          <a:p>
            <a:pPr marL="171450" indent="-171450">
              <a:buFont typeface="Arial" panose="020B0604020202020204" pitchFamily="34" charset="0"/>
              <a:buChar char="•"/>
            </a:pPr>
            <a:r>
              <a:rPr lang="en-IE" i="0" u="none" strike="noStrike" kern="1200" dirty="0">
                <a:solidFill>
                  <a:schemeClr val="tx1"/>
                </a:solidFill>
                <a:effectLst/>
                <a:latin typeface="+mn-lt"/>
                <a:ea typeface="+mn-ea"/>
                <a:cs typeface="+mn-cs"/>
              </a:rPr>
              <a:t>No CapEx</a:t>
            </a:r>
            <a:r>
              <a:rPr lang="en-IE" b="0" i="0" u="none" strike="noStrike" kern="1200" dirty="0">
                <a:solidFill>
                  <a:schemeClr val="tx1"/>
                </a:solidFill>
                <a:effectLst/>
                <a:latin typeface="+mn-lt"/>
                <a:ea typeface="+mn-ea"/>
                <a:cs typeface="+mn-cs"/>
              </a:rPr>
              <a:t>. Users have no upfront costs.</a:t>
            </a:r>
          </a:p>
          <a:p>
            <a:pPr marL="171450" indent="-171450">
              <a:buFont typeface="Arial" panose="020B0604020202020204" pitchFamily="34" charset="0"/>
              <a:buChar char="•"/>
            </a:pPr>
            <a:r>
              <a:rPr lang="en-IE" i="0" u="none" strike="noStrike" kern="1200" dirty="0">
                <a:solidFill>
                  <a:schemeClr val="tx1"/>
                </a:solidFill>
                <a:effectLst/>
                <a:latin typeface="+mn-lt"/>
                <a:ea typeface="+mn-ea"/>
                <a:cs typeface="+mn-cs"/>
              </a:rPr>
              <a:t>Agility</a:t>
            </a:r>
            <a:r>
              <a:rPr lang="en-IE" b="0" i="0" u="none" strike="noStrike" kern="1200" dirty="0">
                <a:solidFill>
                  <a:schemeClr val="tx1"/>
                </a:solidFill>
                <a:effectLst/>
                <a:latin typeface="+mn-lt"/>
                <a:ea typeface="+mn-ea"/>
                <a:cs typeface="+mn-cs"/>
              </a:rPr>
              <a:t>. Applications can be made accessible quickly, and deprovisioned whenever needed.</a:t>
            </a:r>
          </a:p>
          <a:p>
            <a:pPr marL="171450" indent="-171450">
              <a:buFont typeface="Arial" panose="020B0604020202020204" pitchFamily="34" charset="0"/>
              <a:buChar char="•"/>
            </a:pPr>
            <a:r>
              <a:rPr lang="en-IE" i="0" u="none" strike="noStrike" kern="1200" dirty="0">
                <a:solidFill>
                  <a:schemeClr val="tx1"/>
                </a:solidFill>
                <a:effectLst/>
                <a:latin typeface="+mn-lt"/>
                <a:ea typeface="+mn-ea"/>
                <a:cs typeface="+mn-cs"/>
              </a:rPr>
              <a:t>Skills</a:t>
            </a:r>
            <a:r>
              <a:rPr lang="en-IE" b="0" i="0" u="none" strike="noStrike" kern="1200" dirty="0">
                <a:solidFill>
                  <a:schemeClr val="tx1"/>
                </a:solidFill>
                <a:effectLst/>
                <a:latin typeface="+mn-lt"/>
                <a:ea typeface="+mn-ea"/>
                <a:cs typeface="+mn-cs"/>
              </a:rPr>
              <a:t>. No deep technical skills are required to deploy, use, and gain the benefits of a public cloud. Organizations can leverage the skills and expertise of the cloud provider to ensure workloads are secure, safe, and highly available.</a:t>
            </a:r>
          </a:p>
          <a:p>
            <a:endParaRPr lang="en-IE" sz="1200" b="1" i="0" u="none" strike="noStrike" kern="1200" dirty="0">
              <a:solidFill>
                <a:schemeClr val="tx1"/>
              </a:solidFill>
              <a:effectLst/>
              <a:latin typeface="+mn-lt"/>
              <a:ea typeface="+mn-ea"/>
              <a:cs typeface="+mn-cs"/>
            </a:endParaRPr>
          </a:p>
          <a:p>
            <a:r>
              <a:rPr lang="en-IE" sz="1200" b="1" i="0" u="none" strike="noStrike" kern="1200" dirty="0">
                <a:solidFill>
                  <a:schemeClr val="tx1"/>
                </a:solidFill>
                <a:effectLst/>
                <a:latin typeface="+mn-lt"/>
                <a:ea typeface="+mn-ea"/>
                <a:cs typeface="+mn-cs"/>
              </a:rPr>
              <a:t>PaaS</a:t>
            </a:r>
          </a:p>
          <a:p>
            <a:r>
              <a:rPr lang="en-IE" sz="1200" b="0" i="0" u="none" strike="noStrike" kern="1200" dirty="0">
                <a:solidFill>
                  <a:schemeClr val="tx1"/>
                </a:solidFill>
                <a:effectLst/>
                <a:latin typeface="+mn-lt"/>
                <a:ea typeface="+mn-ea"/>
                <a:cs typeface="+mn-cs"/>
              </a:rPr>
              <a:t>PaaS provides the same benefits and considerations as IaaS, with some additional benefits.</a:t>
            </a:r>
          </a:p>
          <a:p>
            <a:r>
              <a:rPr lang="en-IE" sz="1200" b="1" i="0" u="none" strike="noStrike" kern="1200" dirty="0">
                <a:solidFill>
                  <a:schemeClr val="tx1"/>
                </a:solidFill>
                <a:effectLst/>
                <a:latin typeface="+mn-lt"/>
                <a:ea typeface="+mn-ea"/>
                <a:cs typeface="+mn-cs"/>
              </a:rPr>
              <a:t>PaaS Advantages</a:t>
            </a:r>
            <a:r>
              <a:rPr lang="en-IE" sz="1200" b="0" i="0" u="none" strike="noStrike" kern="1200" dirty="0">
                <a:solidFill>
                  <a:schemeClr val="tx1"/>
                </a:solidFill>
                <a:effectLst/>
                <a:latin typeface="+mn-lt"/>
                <a:ea typeface="+mn-ea"/>
                <a:cs typeface="+mn-cs"/>
              </a:rPr>
              <a:t>:</a:t>
            </a:r>
          </a:p>
          <a:p>
            <a:pPr marL="171450" indent="-171450">
              <a:buFont typeface="Arial" panose="020B0604020202020204" pitchFamily="34" charset="0"/>
              <a:buChar char="•"/>
            </a:pPr>
            <a:r>
              <a:rPr lang="en-IE" i="0" u="none" strike="noStrike" kern="1200" dirty="0">
                <a:solidFill>
                  <a:schemeClr val="tx1"/>
                </a:solidFill>
                <a:effectLst/>
                <a:latin typeface="+mn-lt"/>
                <a:ea typeface="+mn-ea"/>
                <a:cs typeface="+mn-cs"/>
              </a:rPr>
              <a:t>No CapEx</a:t>
            </a:r>
            <a:r>
              <a:rPr lang="en-IE" b="0" i="0" u="none" strike="noStrike" kern="1200" dirty="0">
                <a:solidFill>
                  <a:schemeClr val="tx1"/>
                </a:solidFill>
                <a:effectLst/>
                <a:latin typeface="+mn-lt"/>
                <a:ea typeface="+mn-ea"/>
                <a:cs typeface="+mn-cs"/>
              </a:rPr>
              <a:t>. Users have no upfront costs.</a:t>
            </a:r>
          </a:p>
          <a:p>
            <a:pPr marL="171450" indent="-171450">
              <a:buFont typeface="Arial" panose="020B0604020202020204" pitchFamily="34" charset="0"/>
              <a:buChar char="•"/>
            </a:pPr>
            <a:r>
              <a:rPr lang="en-IE" i="0" u="none" strike="noStrike" kern="1200" dirty="0">
                <a:solidFill>
                  <a:schemeClr val="tx1"/>
                </a:solidFill>
                <a:effectLst/>
                <a:latin typeface="+mn-lt"/>
                <a:ea typeface="+mn-ea"/>
                <a:cs typeface="+mn-cs"/>
              </a:rPr>
              <a:t>Agility</a:t>
            </a:r>
            <a:r>
              <a:rPr lang="en-IE" b="0" i="0" u="none" strike="noStrike" kern="1200" dirty="0">
                <a:solidFill>
                  <a:schemeClr val="tx1"/>
                </a:solidFill>
                <a:effectLst/>
                <a:latin typeface="+mn-lt"/>
                <a:ea typeface="+mn-ea"/>
                <a:cs typeface="+mn-cs"/>
              </a:rPr>
              <a:t>. PaaS is more agile than IaaS, and users do not need to configure servers for running applications.</a:t>
            </a:r>
          </a:p>
          <a:p>
            <a:pPr marL="171450" indent="-171450" algn="l">
              <a:buFont typeface="Arial" panose="020B0604020202020204" pitchFamily="34" charset="0"/>
              <a:buChar char="•"/>
            </a:pPr>
            <a:r>
              <a:rPr lang="en-IE" i="0" u="none" strike="noStrike" kern="1200" dirty="0">
                <a:solidFill>
                  <a:schemeClr val="tx1"/>
                </a:solidFill>
                <a:effectLst/>
                <a:latin typeface="+mn-lt"/>
                <a:ea typeface="+mn-ea"/>
                <a:cs typeface="+mn-cs"/>
              </a:rPr>
              <a:t>Productivity</a:t>
            </a:r>
            <a:r>
              <a:rPr lang="en-IE" b="0" i="0" u="none" strike="noStrike" kern="1200" dirty="0">
                <a:solidFill>
                  <a:schemeClr val="tx1"/>
                </a:solidFill>
                <a:effectLst/>
                <a:latin typeface="+mn-lt"/>
                <a:ea typeface="+mn-ea"/>
                <a:cs typeface="+mn-cs"/>
              </a:rPr>
              <a:t>. Users can focus on application development only, as all platform management is handled by the cloud provider. Working with distributed teams as services is easier, as the platform is accessed over the internet and can be made globally available more easily.</a:t>
            </a:r>
          </a:p>
          <a:p>
            <a:endParaRPr lang="en-IE" sz="1200" b="1" i="0" u="none" strike="noStrike" kern="1200" dirty="0">
              <a:solidFill>
                <a:schemeClr val="tx1"/>
              </a:solidFill>
              <a:effectLst/>
              <a:latin typeface="+mn-lt"/>
              <a:ea typeface="+mn-ea"/>
              <a:cs typeface="+mn-cs"/>
            </a:endParaRPr>
          </a:p>
          <a:p>
            <a:r>
              <a:rPr lang="en-IE" sz="1200" b="1" i="0" u="none" strike="noStrike" kern="1200" dirty="0">
                <a:solidFill>
                  <a:schemeClr val="tx1"/>
                </a:solidFill>
                <a:effectLst/>
                <a:latin typeface="+mn-lt"/>
                <a:ea typeface="+mn-ea"/>
                <a:cs typeface="+mn-cs"/>
              </a:rPr>
              <a:t>SaaS</a:t>
            </a:r>
          </a:p>
          <a:p>
            <a:r>
              <a:rPr lang="en-IE" sz="1200" b="0" i="0" u="none" strike="noStrike" kern="1200" dirty="0">
                <a:solidFill>
                  <a:schemeClr val="tx1"/>
                </a:solidFill>
                <a:effectLst/>
                <a:latin typeface="+mn-lt"/>
                <a:ea typeface="+mn-ea"/>
                <a:cs typeface="+mn-cs"/>
              </a:rPr>
              <a:t>SaaS provides the same benefits as IaaS, but again there some additional benefits.</a:t>
            </a:r>
          </a:p>
          <a:p>
            <a:r>
              <a:rPr lang="en-IE" sz="1200" b="1" i="0" u="none" strike="noStrike" kern="1200" dirty="0">
                <a:solidFill>
                  <a:schemeClr val="tx1"/>
                </a:solidFill>
                <a:effectLst/>
                <a:latin typeface="+mn-lt"/>
                <a:ea typeface="+mn-ea"/>
                <a:cs typeface="+mn-cs"/>
              </a:rPr>
              <a:t>SaaS Advantages</a:t>
            </a:r>
            <a:r>
              <a:rPr lang="en-IE" sz="1200" b="0" i="0" u="none" strike="noStrike" kern="1200" dirty="0">
                <a:solidFill>
                  <a:schemeClr val="tx1"/>
                </a:solidFill>
                <a:effectLst/>
                <a:latin typeface="+mn-lt"/>
                <a:ea typeface="+mn-ea"/>
                <a:cs typeface="+mn-cs"/>
              </a:rPr>
              <a:t>:</a:t>
            </a:r>
          </a:p>
          <a:p>
            <a:pPr marL="171450" indent="-171450">
              <a:buFont typeface="Arial" panose="020B0604020202020204" pitchFamily="34" charset="0"/>
              <a:buChar char="•"/>
            </a:pPr>
            <a:r>
              <a:rPr lang="en-IE" i="0" u="none" strike="noStrike" kern="1200" dirty="0">
                <a:solidFill>
                  <a:schemeClr val="tx1"/>
                </a:solidFill>
                <a:effectLst/>
                <a:latin typeface="+mn-lt"/>
                <a:ea typeface="+mn-ea"/>
                <a:cs typeface="+mn-cs"/>
              </a:rPr>
              <a:t>No CapEx</a:t>
            </a:r>
            <a:r>
              <a:rPr lang="en-IE" b="0" i="0" u="none" strike="noStrike" kern="1200" dirty="0">
                <a:solidFill>
                  <a:schemeClr val="tx1"/>
                </a:solidFill>
                <a:effectLst/>
                <a:latin typeface="+mn-lt"/>
                <a:ea typeface="+mn-ea"/>
                <a:cs typeface="+mn-cs"/>
              </a:rPr>
              <a:t>. Users don’t have any upfront costs.</a:t>
            </a:r>
          </a:p>
          <a:p>
            <a:pPr marL="171450" indent="-171450">
              <a:buFont typeface="Arial" panose="020B0604020202020204" pitchFamily="34" charset="0"/>
              <a:buChar char="•"/>
            </a:pPr>
            <a:r>
              <a:rPr lang="en-IE" i="0" u="none" strike="noStrike" kern="1200" dirty="0">
                <a:solidFill>
                  <a:schemeClr val="tx1"/>
                </a:solidFill>
                <a:effectLst/>
                <a:latin typeface="+mn-lt"/>
                <a:ea typeface="+mn-ea"/>
                <a:cs typeface="+mn-cs"/>
              </a:rPr>
              <a:t>Agility</a:t>
            </a:r>
            <a:r>
              <a:rPr lang="en-IE" b="0" i="0" u="none" strike="noStrike" kern="1200" dirty="0">
                <a:solidFill>
                  <a:schemeClr val="tx1"/>
                </a:solidFill>
                <a:effectLst/>
                <a:latin typeface="+mn-lt"/>
                <a:ea typeface="+mn-ea"/>
                <a:cs typeface="+mn-cs"/>
              </a:rPr>
              <a:t>. Users can provide staff with access to the latest software quickly and easily.</a:t>
            </a:r>
          </a:p>
          <a:p>
            <a:pPr marL="171450" indent="-171450">
              <a:buFont typeface="Arial" panose="020B0604020202020204" pitchFamily="34" charset="0"/>
              <a:buChar char="•"/>
            </a:pPr>
            <a:r>
              <a:rPr lang="en-IE" i="0" u="none" strike="noStrike" kern="1200" dirty="0">
                <a:solidFill>
                  <a:schemeClr val="tx1"/>
                </a:solidFill>
                <a:effectLst/>
                <a:latin typeface="+mn-lt"/>
                <a:ea typeface="+mn-ea"/>
                <a:cs typeface="+mn-cs"/>
              </a:rPr>
              <a:t>Pay-as-you-go pricing model</a:t>
            </a:r>
            <a:r>
              <a:rPr lang="en-IE" b="0" i="0" u="none" strike="noStrike" kern="1200" dirty="0">
                <a:solidFill>
                  <a:schemeClr val="tx1"/>
                </a:solidFill>
                <a:effectLst/>
                <a:latin typeface="+mn-lt"/>
                <a:ea typeface="+mn-ea"/>
                <a:cs typeface="+mn-cs"/>
              </a:rPr>
              <a:t>: Users pay for the software they use on a subscription model, typically monthly or yearly, regardless of how much they use the software.</a:t>
            </a:r>
          </a:p>
        </p:txBody>
      </p:sp>
      <p:sp>
        <p:nvSpPr>
          <p:cNvPr id="4" name="Slide Number Placeholder 3"/>
          <p:cNvSpPr>
            <a:spLocks noGrp="1"/>
          </p:cNvSpPr>
          <p:nvPr>
            <p:ph type="sldNum" sz="quarter" idx="5"/>
          </p:nvPr>
        </p:nvSpPr>
        <p:spPr/>
        <p:txBody>
          <a:bodyPr/>
          <a:lstStyle/>
          <a:p>
            <a:fld id="{6F86FB4F-9A3A-4149-B0E9-5278F91246FB}" type="slidenum">
              <a:rPr lang="en-US" smtClean="0"/>
              <a:t>22</a:t>
            </a:fld>
            <a:endParaRPr lang="en-US" dirty="0"/>
          </a:p>
        </p:txBody>
      </p:sp>
    </p:spTree>
    <p:extLst>
      <p:ext uri="{BB962C8B-B14F-4D97-AF65-F5344CB8AC3E}">
        <p14:creationId xmlns:p14="http://schemas.microsoft.com/office/powerpoint/2010/main" val="3574356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762020F-4149-4169-AD7F-31C0C35BB458}" type="slidenum">
              <a:rPr lang="de-DE" smtClean="0"/>
              <a:pPr/>
              <a:t>23</a:t>
            </a:fld>
            <a:endParaRPr lang="de-DE" dirty="0"/>
          </a:p>
        </p:txBody>
      </p:sp>
    </p:spTree>
    <p:extLst>
      <p:ext uri="{BB962C8B-B14F-4D97-AF65-F5344CB8AC3E}">
        <p14:creationId xmlns:p14="http://schemas.microsoft.com/office/powerpoint/2010/main" val="20815361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It is important that users understand what they are responsible for when using cloud services, to ensure their workloads are managed correctly and don't suffer any down time. </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There is a </a:t>
            </a:r>
            <a:r>
              <a:rPr lang="en-IE" sz="1200" b="1" i="0" u="none" strike="noStrike" kern="1200" dirty="0">
                <a:solidFill>
                  <a:schemeClr val="tx1"/>
                </a:solidFill>
                <a:effectLst/>
                <a:latin typeface="+mn-lt"/>
                <a:ea typeface="+mn-ea"/>
                <a:cs typeface="+mn-cs"/>
              </a:rPr>
              <a:t>shared responsibility model</a:t>
            </a:r>
            <a:r>
              <a:rPr lang="en-IE" sz="1200" b="0" i="0" u="none" strike="noStrike" kern="1200" dirty="0">
                <a:solidFill>
                  <a:schemeClr val="tx1"/>
                </a:solidFill>
                <a:effectLst/>
                <a:latin typeface="+mn-lt"/>
                <a:ea typeface="+mn-ea"/>
                <a:cs typeface="+mn-cs"/>
              </a:rPr>
              <a:t> for ensuring cloud workloads are run securely and in a well-managed way. Depending on the service you are using, the cloud provider is responsible for some aspects of the workload management, and the customer or end user is responsible for other aspects of the workload management, and in some cases both share a responsibility.</a:t>
            </a:r>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24</a:t>
            </a:fld>
            <a:endParaRPr lang="en-US" dirty="0"/>
          </a:p>
        </p:txBody>
      </p:sp>
    </p:spTree>
    <p:extLst>
      <p:ext uri="{BB962C8B-B14F-4D97-AF65-F5344CB8AC3E}">
        <p14:creationId xmlns:p14="http://schemas.microsoft.com/office/powerpoint/2010/main" val="2370742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defTabSz="950464">
              <a:defRPr/>
            </a:pPr>
            <a:endParaRPr lang="en-US">
              <a:solidFill>
                <a:prstClr val="black"/>
              </a:solidFill>
              <a:latin typeface="Segoe UI" pitchFamily="34" charset="0"/>
            </a:endParaRPr>
          </a:p>
        </p:txBody>
      </p:sp>
      <p:sp>
        <p:nvSpPr>
          <p:cNvPr id="5" name="Footer Placeholder 4"/>
          <p:cNvSpPr>
            <a:spLocks noGrp="1"/>
          </p:cNvSpPr>
          <p:nvPr>
            <p:ph type="ftr" sz="quarter" idx="11"/>
          </p:nvPr>
        </p:nvSpPr>
        <p:spPr/>
        <p:txBody>
          <a:bodyPr/>
          <a:lstStyle/>
          <a:p>
            <a:pPr marL="410500" defTabSz="941713"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defTabSz="950464">
              <a:defRPr/>
            </a:pPr>
            <a:fld id="{FEAE989E-5381-40B5-87D5-748855F4FC30}" type="datetime8">
              <a:rPr lang="en-US">
                <a:solidFill>
                  <a:prstClr val="black"/>
                </a:solidFill>
                <a:latin typeface="Segoe UI" pitchFamily="34" charset="0"/>
              </a:rPr>
              <a:pPr defTabSz="950464">
                <a:defRPr/>
              </a:pPr>
              <a:t>5/2/2019 12:23 PM</a:t>
            </a:fld>
            <a:endParaRPr lang="en-US">
              <a:solidFill>
                <a:prstClr val="black"/>
              </a:solidFill>
              <a:latin typeface="Segoe UI" pitchFamily="34" charset="0"/>
            </a:endParaRPr>
          </a:p>
        </p:txBody>
      </p:sp>
      <p:sp>
        <p:nvSpPr>
          <p:cNvPr id="7" name="Slide Number Placeholder 6"/>
          <p:cNvSpPr>
            <a:spLocks noGrp="1"/>
          </p:cNvSpPr>
          <p:nvPr>
            <p:ph type="sldNum" sz="quarter" idx="13"/>
          </p:nvPr>
        </p:nvSpPr>
        <p:spPr/>
        <p:txBody>
          <a:bodyPr/>
          <a:lstStyle/>
          <a:p>
            <a:pPr defTabSz="950464">
              <a:defRPr/>
            </a:pPr>
            <a:fld id="{B4008EB6-D09E-4580-8CD6-DDB14511944F}" type="slidenum">
              <a:rPr lang="en-US">
                <a:solidFill>
                  <a:prstClr val="black"/>
                </a:solidFill>
                <a:latin typeface="Segoe UI" pitchFamily="34" charset="0"/>
              </a:rPr>
              <a:pPr defTabSz="950464">
                <a:defRPr/>
              </a:pPr>
              <a:t>26</a:t>
            </a:fld>
            <a:endParaRPr lang="en-US">
              <a:solidFill>
                <a:prstClr val="black"/>
              </a:solidFill>
              <a:latin typeface="Segoe UI" pitchFamily="34" charset="0"/>
            </a:endParaRPr>
          </a:p>
        </p:txBody>
      </p:sp>
    </p:spTree>
    <p:extLst>
      <p:ext uri="{BB962C8B-B14F-4D97-AF65-F5344CB8AC3E}">
        <p14:creationId xmlns:p14="http://schemas.microsoft.com/office/powerpoint/2010/main" val="4217351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4</a:t>
            </a:fld>
            <a:endParaRPr lang="en-US" dirty="0"/>
          </a:p>
        </p:txBody>
      </p:sp>
    </p:spTree>
    <p:extLst>
      <p:ext uri="{BB962C8B-B14F-4D97-AF65-F5344CB8AC3E}">
        <p14:creationId xmlns:p14="http://schemas.microsoft.com/office/powerpoint/2010/main" val="3742195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5</a:t>
            </a:fld>
            <a:endParaRPr lang="en-US" dirty="0"/>
          </a:p>
        </p:txBody>
      </p:sp>
    </p:spTree>
    <p:extLst>
      <p:ext uri="{BB962C8B-B14F-4D97-AF65-F5344CB8AC3E}">
        <p14:creationId xmlns:p14="http://schemas.microsoft.com/office/powerpoint/2010/main" val="2575414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5/2/2019 12:23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387160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descriptions of each characteristic.</a:t>
            </a:r>
          </a:p>
          <a:p>
            <a:endParaRPr lang="en-US" dirty="0"/>
          </a:p>
          <a:p>
            <a:r>
              <a:rPr lang="en-IE" dirty="0"/>
              <a:t>For more conceptual detail about cloud computing, open </a:t>
            </a:r>
            <a:r>
              <a:rPr lang="en-IE" u="sng" dirty="0">
                <a:hlinkClick r:id="rId3"/>
              </a:rPr>
              <a:t>What is cloud computing?</a:t>
            </a:r>
            <a:endParaRPr lang="en-IE" sz="1200" b="0" i="0" u="none" strike="noStrike" kern="1200" dirty="0">
              <a:solidFill>
                <a:schemeClr val="tx1"/>
              </a:solidFill>
              <a:effectLst/>
              <a:latin typeface="+mn-lt"/>
              <a:ea typeface="+mn-ea"/>
              <a:cs typeface="+mn-cs"/>
            </a:endParaRP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There is also a term reference guide available at </a:t>
            </a:r>
            <a:r>
              <a:rPr lang="en-IE" u="sng" dirty="0">
                <a:hlinkClick r:id="rId4"/>
              </a:rPr>
              <a:t>Cloud computing terms</a:t>
            </a:r>
            <a:r>
              <a:rPr lang="en-IE" sz="1200" b="0" i="0" u="none" strike="noStrike" kern="1200" dirty="0">
                <a:solidFill>
                  <a:schemeClr val="tx1"/>
                </a:solidFill>
                <a:effectLst/>
                <a:latin typeface="+mn-lt"/>
                <a:ea typeface="+mn-ea"/>
                <a:cs typeface="+mn-cs"/>
              </a:rPr>
              <a:t>.</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5/2/2019 12:23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236231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Economies of scale are apparent to end users in a number of ways, one of which is the ability to acquire hardware at a lower cost than if a single user or smaller business were purchasing it.</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Storage costs, for example, have decreased significantly over the last decade due in part to cloud providers' ability to purchase larger amounts of storage at significant discounts. They are then able to use that storage more efficiently, and pass on those benefits to end users in the form of lower prices.</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However, there are limits to the benefits large organizations can realize through economies of scale. A product will inevitably have an underlying core cost as it becomes more of a commodity, based on what it costs to produce. Competition is also another factor which has an effect on costs of cloud services.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5/2/2019 12:23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286628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Today, organizations can sign up for a service from a cloud provider to get up and running. This enables them to begin selling or providing services to their customers more quickly, without the need for significant upfront costs</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If your service is busy and you consume a lot of resources in a month, then you receive a large bill. If those services are minimal and don't use a lot of resources, then you will receive a smaller bill.</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A business can still use the CapEx expenditure strategy if they want, but it is no longer a requirement that they do so.</a:t>
            </a:r>
          </a:p>
        </p:txBody>
      </p:sp>
      <p:sp>
        <p:nvSpPr>
          <p:cNvPr id="4" name="Slide Number Placeholder 3"/>
          <p:cNvSpPr>
            <a:spLocks noGrp="1"/>
          </p:cNvSpPr>
          <p:nvPr>
            <p:ph type="sldNum" sz="quarter" idx="5"/>
          </p:nvPr>
        </p:nvSpPr>
        <p:spPr/>
        <p:txBody>
          <a:bodyPr/>
          <a:lstStyle/>
          <a:p>
            <a:fld id="{6F86FB4F-9A3A-4149-B0E9-5278F91246FB}" type="slidenum">
              <a:rPr lang="en-US" smtClean="0"/>
              <a:t>9</a:t>
            </a:fld>
            <a:endParaRPr lang="en-US" dirty="0"/>
          </a:p>
        </p:txBody>
      </p:sp>
    </p:spTree>
    <p:extLst>
      <p:ext uri="{BB962C8B-B14F-4D97-AF65-F5344CB8AC3E}">
        <p14:creationId xmlns:p14="http://schemas.microsoft.com/office/powerpoint/2010/main" val="2217451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The graphic represents physical infrastructure, which would have an associated cost to acquire it. The arrow indicates a transition to the cloud where there is no physical infrastructure. The user shows progression with their idea in the cloud, consuming only the resources that they need.</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This consumption-based model brings with it many benefits, including:</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No upfront costs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No need to purchase and manage costly infrastructure that they may or may not use to its fullest</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The ability to pay for additional resources if and when they are needed</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The ability to stop paying for resources that are no longer needed</a:t>
            </a:r>
          </a:p>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10</a:t>
            </a:fld>
            <a:endParaRPr lang="en-US" dirty="0"/>
          </a:p>
        </p:txBody>
      </p:sp>
    </p:spTree>
    <p:extLst>
      <p:ext uri="{BB962C8B-B14F-4D97-AF65-F5344CB8AC3E}">
        <p14:creationId xmlns:p14="http://schemas.microsoft.com/office/powerpoint/2010/main" val="16704483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Pr>
        <a:solidFill>
          <a:srgbClr val="33353A"/>
        </a:solidFill>
        <a:effectLst/>
      </p:bgPr>
    </p:bg>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695CED33-97DB-48E6-891E-33A5F0CF6E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9180" y="5341300"/>
            <a:ext cx="4407295" cy="1625190"/>
          </a:xfrm>
          <a:prstGeom prst="rect">
            <a:avLst/>
          </a:prstGeom>
        </p:spPr>
      </p:pic>
      <p:sp>
        <p:nvSpPr>
          <p:cNvPr id="9" name="Title 1"/>
          <p:cNvSpPr>
            <a:spLocks noGrp="1"/>
          </p:cNvSpPr>
          <p:nvPr>
            <p:ph type="title" hasCustomPrompt="1"/>
          </p:nvPr>
        </p:nvSpPr>
        <p:spPr>
          <a:xfrm>
            <a:off x="274702" y="2800693"/>
            <a:ext cx="9143936" cy="932563"/>
          </a:xfrm>
          <a:noFill/>
        </p:spPr>
        <p:txBody>
          <a:bodyPr lIns="146304" tIns="91440" rIns="146304" bIns="91440" anchor="b" anchorCtr="0">
            <a:spAutoFit/>
          </a:bodyPr>
          <a:lstStyle>
            <a:lvl1pPr>
              <a:defRPr sz="5400" spc="-50" baseline="0">
                <a:solidFill>
                  <a:schemeClr val="bg1"/>
                </a:soli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9143937" cy="683264"/>
          </a:xfrm>
          <a:noFill/>
        </p:spPr>
        <p:txBody>
          <a:bodyPr lIns="182880" tIns="146304" rIns="182880" bIns="146304">
            <a:spAutoFit/>
          </a:bodyPr>
          <a:lstStyle>
            <a:lvl1pPr marL="0" indent="0">
              <a:spcBef>
                <a:spcPts val="0"/>
              </a:spcBef>
              <a:buNone/>
              <a:defRPr sz="2800" spc="0" baseline="0">
                <a:solidFill>
                  <a:schemeClr val="bg1"/>
                </a:solidFill>
                <a:latin typeface="+mn-lt"/>
              </a:defRPr>
            </a:lvl1pPr>
          </a:lstStyle>
          <a:p>
            <a:pPr lvl="0"/>
            <a:r>
              <a:rPr lang="en-US" dirty="0"/>
              <a:t>Speaker name</a:t>
            </a:r>
          </a:p>
        </p:txBody>
      </p:sp>
      <p:pic>
        <p:nvPicPr>
          <p:cNvPr id="6" name="MS logo white - EMF"/>
          <p:cNvPicPr>
            <a:picLocks noChangeAspect="1"/>
          </p:cNvPicPr>
          <p:nvPr userDrawn="1"/>
        </p:nvPicPr>
        <p:blipFill>
          <a:blip r:embed="rId3"/>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4706620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797260"/>
            <a:ext cx="11887200" cy="932563"/>
          </a:xfrm>
          <a:noFill/>
        </p:spPr>
        <p:txBody>
          <a:bodyPr vert="horz" wrap="square" lIns="146304" tIns="91440" rIns="146304" bIns="91440" rtlCol="0" anchor="b" anchorCtr="0">
            <a:spAutoFit/>
          </a:bodyPr>
          <a:lstStyle>
            <a:lvl1pPr>
              <a:defRPr lang="en-US" sz="5400" spc="-100" dirty="0">
                <a:gradFill>
                  <a:gsLst>
                    <a:gs pos="62564">
                      <a:schemeClr val="tx1"/>
                    </a:gs>
                    <a:gs pos="55000">
                      <a:schemeClr val="tx1"/>
                    </a:gs>
                  </a:gsLst>
                  <a:lin ang="5400000" scaled="0"/>
                </a:gradFill>
              </a:defRPr>
            </a:lvl1pPr>
          </a:lstStyle>
          <a:p>
            <a:pPr lvl="0"/>
            <a:r>
              <a:rPr lang="en-US"/>
              <a:t>Section title</a:t>
            </a:r>
          </a:p>
        </p:txBody>
      </p:sp>
      <p:pic>
        <p:nvPicPr>
          <p:cNvPr id="4" name="Grafik 3">
            <a:extLst>
              <a:ext uri="{FF2B5EF4-FFF2-40B4-BE49-F238E27FC236}">
                <a16:creationId xmlns:a16="http://schemas.microsoft.com/office/drawing/2014/main" id="{C069DFBB-29D6-43F8-ABAA-B099B4C7E8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1606119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a:t>Square photo layout</a:t>
            </a:r>
          </a:p>
        </p:txBody>
      </p:sp>
      <p:pic>
        <p:nvPicPr>
          <p:cNvPr id="4" name="Grafik 3">
            <a:extLst>
              <a:ext uri="{FF2B5EF4-FFF2-40B4-BE49-F238E27FC236}">
                <a16:creationId xmlns:a16="http://schemas.microsoft.com/office/drawing/2014/main" id="{E7A60E96-F599-45A2-9192-0982227D7A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2977967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414006F5-FE55-4F9D-87C7-D08264FB7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163649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363662"/>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pic>
        <p:nvPicPr>
          <p:cNvPr id="6" name="Grafik 5">
            <a:extLst>
              <a:ext uri="{FF2B5EF4-FFF2-40B4-BE49-F238E27FC236}">
                <a16:creationId xmlns:a16="http://schemas.microsoft.com/office/drawing/2014/main" id="{0E57D8F4-07FF-4DD3-87F4-2DF4F88C395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1514932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2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40092708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rgbClr val="33353A"/>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pic>
        <p:nvPicPr>
          <p:cNvPr id="5" name="Grafik 4">
            <a:extLst>
              <a:ext uri="{FF2B5EF4-FFF2-40B4-BE49-F238E27FC236}">
                <a16:creationId xmlns:a16="http://schemas.microsoft.com/office/drawing/2014/main" id="{4177DB4C-FA08-4CF1-8664-E8F040E9821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253077"/>
            <a:ext cx="12406497" cy="4574895"/>
          </a:xfrm>
          <a:prstGeom prst="rect">
            <a:avLst/>
          </a:prstGeom>
        </p:spPr>
      </p:pic>
    </p:spTree>
    <p:extLst>
      <p:ext uri="{BB962C8B-B14F-4D97-AF65-F5344CB8AC3E}">
        <p14:creationId xmlns:p14="http://schemas.microsoft.com/office/powerpoint/2010/main" val="1933079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80A59-CF47-4310-B53B-222DECD78422}"/>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a:extLst>
              <a:ext uri="{FF2B5EF4-FFF2-40B4-BE49-F238E27FC236}">
                <a16:creationId xmlns:a16="http://schemas.microsoft.com/office/drawing/2014/main" id="{6D61FAD8-A270-4835-B6F9-CB8CC495735D}"/>
              </a:ext>
            </a:extLst>
          </p:cNvPr>
          <p:cNvSpPr>
            <a:spLocks noGrp="1"/>
          </p:cNvSpPr>
          <p:nvPr>
            <p:ph type="pic" idx="1"/>
          </p:nvPr>
        </p:nvSpPr>
        <p:spPr>
          <a:xfrm>
            <a:off x="5287122" y="1007083"/>
            <a:ext cx="6295965" cy="636777"/>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dirty="0"/>
          </a:p>
        </p:txBody>
      </p:sp>
      <p:sp>
        <p:nvSpPr>
          <p:cNvPr id="4" name="Text Placeholder 3">
            <a:extLst>
              <a:ext uri="{FF2B5EF4-FFF2-40B4-BE49-F238E27FC236}">
                <a16:creationId xmlns:a16="http://schemas.microsoft.com/office/drawing/2014/main" id="{E642CE73-0152-4ABF-9391-BD897F5B4E3D}"/>
              </a:ext>
            </a:extLst>
          </p:cNvPr>
          <p:cNvSpPr>
            <a:spLocks noGrp="1"/>
          </p:cNvSpPr>
          <p:nvPr>
            <p:ph type="body" sz="half" idx="2"/>
          </p:nvPr>
        </p:nvSpPr>
        <p:spPr>
          <a:xfrm>
            <a:off x="856628" y="2098357"/>
            <a:ext cx="4011087" cy="410690"/>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a:extLst>
              <a:ext uri="{FF2B5EF4-FFF2-40B4-BE49-F238E27FC236}">
                <a16:creationId xmlns:a16="http://schemas.microsoft.com/office/drawing/2014/main" id="{28A5E9C5-88EF-4C3B-ACAD-129C7B5F8A31}"/>
              </a:ext>
            </a:extLst>
          </p:cNvPr>
          <p:cNvSpPr>
            <a:spLocks noGrp="1"/>
          </p:cNvSpPr>
          <p:nvPr>
            <p:ph type="dt" sz="half" idx="10"/>
          </p:nvPr>
        </p:nvSpPr>
        <p:spPr/>
        <p:txBody>
          <a:bodyPr/>
          <a:lstStyle/>
          <a:p>
            <a:fld id="{FFDB6D7C-7927-4CBB-8A3C-B48A277CE5CB}" type="datetimeFigureOut">
              <a:rPr lang="en-US" smtClean="0"/>
              <a:t>5/2/2019</a:t>
            </a:fld>
            <a:endParaRPr lang="en-US" dirty="0"/>
          </a:p>
        </p:txBody>
      </p:sp>
      <p:sp>
        <p:nvSpPr>
          <p:cNvPr id="6" name="Footer Placeholder 5">
            <a:extLst>
              <a:ext uri="{FF2B5EF4-FFF2-40B4-BE49-F238E27FC236}">
                <a16:creationId xmlns:a16="http://schemas.microsoft.com/office/drawing/2014/main" id="{9C878014-89C8-4906-AF20-FD3EAA6F1BD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FE4C83C-78E0-4D1F-BBAE-25B5AE633068}"/>
              </a:ext>
            </a:extLst>
          </p:cNvPr>
          <p:cNvSpPr>
            <a:spLocks noGrp="1"/>
          </p:cNvSpPr>
          <p:nvPr>
            <p:ph type="sldNum" sz="quarter" idx="12"/>
          </p:nvPr>
        </p:nvSpPr>
        <p:spPr/>
        <p:txBody>
          <a:bodyPr/>
          <a:lstStyle/>
          <a:p>
            <a:fld id="{4AA648C3-0431-4A67-B30B-7E65BA631734}" type="slidenum">
              <a:rPr lang="en-US" smtClean="0"/>
              <a:t>‹Nr.›</a:t>
            </a:fld>
            <a:endParaRPr lang="en-US" dirty="0"/>
          </a:p>
        </p:txBody>
      </p:sp>
    </p:spTree>
    <p:extLst>
      <p:ext uri="{BB962C8B-B14F-4D97-AF65-F5344CB8AC3E}">
        <p14:creationId xmlns:p14="http://schemas.microsoft.com/office/powerpoint/2010/main" val="27747388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BA88-2E93-4364-9CD8-95E9C0DB86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A62F12-3C33-4EA4-A2EC-2944D1F5474A}"/>
              </a:ext>
            </a:extLst>
          </p:cNvPr>
          <p:cNvSpPr>
            <a:spLocks noGrp="1"/>
          </p:cNvSpPr>
          <p:nvPr>
            <p:ph type="dt" sz="half" idx="10"/>
          </p:nvPr>
        </p:nvSpPr>
        <p:spPr/>
        <p:txBody>
          <a:bodyPr/>
          <a:lstStyle/>
          <a:p>
            <a:fld id="{FFDB6D7C-7927-4CBB-8A3C-B48A277CE5CB}" type="datetimeFigureOut">
              <a:rPr lang="en-US" smtClean="0"/>
              <a:t>5/2/2019</a:t>
            </a:fld>
            <a:endParaRPr lang="en-US" dirty="0"/>
          </a:p>
        </p:txBody>
      </p:sp>
      <p:sp>
        <p:nvSpPr>
          <p:cNvPr id="4" name="Footer Placeholder 3">
            <a:extLst>
              <a:ext uri="{FF2B5EF4-FFF2-40B4-BE49-F238E27FC236}">
                <a16:creationId xmlns:a16="http://schemas.microsoft.com/office/drawing/2014/main" id="{8BB2F196-29E3-433F-83F0-7C4BFC06465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7AFFDA9-20A7-48FE-B2D8-03DA28C8E6A2}"/>
              </a:ext>
            </a:extLst>
          </p:cNvPr>
          <p:cNvSpPr>
            <a:spLocks noGrp="1"/>
          </p:cNvSpPr>
          <p:nvPr>
            <p:ph type="sldNum" sz="quarter" idx="12"/>
          </p:nvPr>
        </p:nvSpPr>
        <p:spPr/>
        <p:txBody>
          <a:bodyPr/>
          <a:lstStyle/>
          <a:p>
            <a:fld id="{4AA648C3-0431-4A67-B30B-7E65BA631734}" type="slidenum">
              <a:rPr lang="en-US" smtClean="0"/>
              <a:t>‹Nr.›</a:t>
            </a:fld>
            <a:endParaRPr lang="en-US" dirty="0"/>
          </a:p>
        </p:txBody>
      </p:sp>
    </p:spTree>
    <p:extLst>
      <p:ext uri="{BB962C8B-B14F-4D97-AF65-F5344CB8AC3E}">
        <p14:creationId xmlns:p14="http://schemas.microsoft.com/office/powerpoint/2010/main" val="39299032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95915" y="1464074"/>
            <a:ext cx="11239464" cy="23542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9422243"/>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95915" y="1464074"/>
            <a:ext cx="11239464" cy="23542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5567477"/>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4" name="Text Placeholder 3"/>
          <p:cNvSpPr>
            <a:spLocks noGrp="1"/>
          </p:cNvSpPr>
          <p:nvPr>
            <p:ph type="body" sz="quarter" idx="10"/>
          </p:nvPr>
        </p:nvSpPr>
        <p:spPr>
          <a:xfrm>
            <a:off x="274638" y="136763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pic>
        <p:nvPicPr>
          <p:cNvPr id="5" name="Grafik 4">
            <a:extLst>
              <a:ext uri="{FF2B5EF4-FFF2-40B4-BE49-F238E27FC236}">
                <a16:creationId xmlns:a16="http://schemas.microsoft.com/office/drawing/2014/main" id="{954BE7D0-77C5-41F7-A941-7473E2E047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193009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95915" y="1464074"/>
            <a:ext cx="11239464" cy="23542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8733367"/>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Vollflächiges Bild">
    <p:spTree>
      <p:nvGrpSpPr>
        <p:cNvPr id="1" name=""/>
        <p:cNvGrpSpPr/>
        <p:nvPr/>
      </p:nvGrpSpPr>
      <p:grpSpPr>
        <a:xfrm>
          <a:off x="0" y="0"/>
          <a:ext cx="0" cy="0"/>
          <a:chOff x="0" y="0"/>
          <a:chExt cx="0" cy="0"/>
        </a:xfrm>
      </p:grpSpPr>
      <p:sp>
        <p:nvSpPr>
          <p:cNvPr id="2" name="Titel 1"/>
          <p:cNvSpPr>
            <a:spLocks noGrp="1"/>
          </p:cNvSpPr>
          <p:nvPr>
            <p:ph type="title"/>
          </p:nvPr>
        </p:nvSpPr>
        <p:spPr bwMode="gray">
          <a:xfrm>
            <a:off x="233123" y="579637"/>
            <a:ext cx="9914212" cy="880646"/>
          </a:xfrm>
        </p:spPr>
        <p:txBody>
          <a:bodyPr/>
          <a:lstStyle/>
          <a:p>
            <a:r>
              <a:rPr lang="de-DE"/>
              <a:t>Titelmasterformat durch Klicken bearbeiten</a:t>
            </a:r>
            <a:endParaRPr lang="de-DE" dirty="0"/>
          </a:p>
        </p:txBody>
      </p:sp>
      <p:sp>
        <p:nvSpPr>
          <p:cNvPr id="4" name="Bildplatzhalter 3"/>
          <p:cNvSpPr>
            <a:spLocks noGrp="1"/>
          </p:cNvSpPr>
          <p:nvPr>
            <p:ph type="pic" sz="quarter" idx="13" hasCustomPrompt="1"/>
          </p:nvPr>
        </p:nvSpPr>
        <p:spPr bwMode="gray">
          <a:xfrm>
            <a:off x="233124" y="1670918"/>
            <a:ext cx="11932994" cy="340093"/>
          </a:xfrm>
        </p:spPr>
        <p:txBody>
          <a:bodyPr/>
          <a:lstStyle>
            <a:lvl1pPr algn="ctr">
              <a:defRPr sz="1122"/>
            </a:lvl1pPr>
          </a:lstStyle>
          <a:p>
            <a:r>
              <a:rPr lang="de-DE" dirty="0"/>
              <a:t>Bild einfügen durch Klicken auf das Icon in der Mitte</a:t>
            </a:r>
          </a:p>
        </p:txBody>
      </p:sp>
      <p:sp>
        <p:nvSpPr>
          <p:cNvPr id="3" name="Datumsplatzhalter 2"/>
          <p:cNvSpPr>
            <a:spLocks noGrp="1"/>
          </p:cNvSpPr>
          <p:nvPr>
            <p:ph type="dt" sz="half" idx="15"/>
          </p:nvPr>
        </p:nvSpPr>
        <p:spPr bwMode="gray"/>
        <p:txBody>
          <a:bodyPr/>
          <a:lstStyle/>
          <a:p>
            <a:r>
              <a:rPr lang="en-US"/>
              <a:t>10.02.2017</a:t>
            </a:r>
            <a:endParaRPr lang="de-DE" dirty="0"/>
          </a:p>
        </p:txBody>
      </p:sp>
      <p:sp>
        <p:nvSpPr>
          <p:cNvPr id="9" name="Fußzeilenplatzhalter 8"/>
          <p:cNvSpPr>
            <a:spLocks noGrp="1"/>
          </p:cNvSpPr>
          <p:nvPr>
            <p:ph type="ftr" sz="quarter" idx="16"/>
          </p:nvPr>
        </p:nvSpPr>
        <p:spPr bwMode="gray"/>
        <p:txBody>
          <a:bodyPr/>
          <a:lstStyle/>
          <a:p>
            <a:pPr>
              <a:buSzPct val="110000"/>
            </a:pPr>
            <a:r>
              <a:rPr lang="de-DE"/>
              <a:t>Bechtle Strategietagung 2017</a:t>
            </a:r>
            <a:endParaRPr lang="de-DE" dirty="0"/>
          </a:p>
        </p:txBody>
      </p:sp>
      <p:sp>
        <p:nvSpPr>
          <p:cNvPr id="10" name="Foliennummernplatzhalter 9"/>
          <p:cNvSpPr>
            <a:spLocks noGrp="1"/>
          </p:cNvSpPr>
          <p:nvPr>
            <p:ph type="sldNum" sz="quarter" idx="17"/>
          </p:nvPr>
        </p:nvSpPr>
        <p:spPr bwMode="gray"/>
        <p:txBody>
          <a:bodyPr/>
          <a:lstStyle/>
          <a:p>
            <a:fld id="{D596A7E7-AC8A-4A39-933E-EBEF1CA02EA2}" type="slidenum">
              <a:rPr lang="de-DE" smtClean="0"/>
              <a:pPr/>
              <a:t>‹Nr.›</a:t>
            </a:fld>
            <a:endParaRPr lang="de-DE" dirty="0"/>
          </a:p>
        </p:txBody>
      </p:sp>
    </p:spTree>
    <p:extLst>
      <p:ext uri="{BB962C8B-B14F-4D97-AF65-F5344CB8AC3E}">
        <p14:creationId xmlns:p14="http://schemas.microsoft.com/office/powerpoint/2010/main" val="326796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DE"/>
              <a:t>Mastertitelformat bearbeiten</a:t>
            </a:r>
            <a:endParaRPr lang="en-US"/>
          </a:p>
        </p:txBody>
      </p:sp>
      <p:sp>
        <p:nvSpPr>
          <p:cNvPr id="3" name="Text Placeholder 2"/>
          <p:cNvSpPr>
            <a:spLocks noGrp="1"/>
          </p:cNvSpPr>
          <p:nvPr>
            <p:ph type="body" sz="quarter" idx="10"/>
          </p:nvPr>
        </p:nvSpPr>
        <p:spPr>
          <a:xfrm>
            <a:off x="274702" y="1367630"/>
            <a:ext cx="11888787" cy="2308324"/>
          </a:xfrm>
        </p:spPr>
        <p:txBody>
          <a:bodyPr>
            <a:spAutoFit/>
          </a:bodyPr>
          <a:lstStyle>
            <a:lvl1pPr>
              <a:buClr>
                <a:srgbClr val="002050"/>
              </a:buClr>
              <a:defRPr/>
            </a:lvl1pPr>
            <a:lvl2pPr>
              <a:buClr>
                <a:srgbClr val="002050"/>
              </a:buClr>
              <a:defRPr/>
            </a:lvl2pPr>
            <a:lvl3pPr>
              <a:buClr>
                <a:srgbClr val="002050"/>
              </a:buClr>
              <a:defRPr/>
            </a:lvl3pPr>
            <a:lvl4pPr>
              <a:buClr>
                <a:srgbClr val="002050"/>
              </a:buClr>
              <a:defRPr/>
            </a:lvl4pPr>
            <a:lvl5pPr>
              <a:buClr>
                <a:srgbClr val="002050"/>
              </a:buCl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pic>
        <p:nvPicPr>
          <p:cNvPr id="5" name="Grafik 4">
            <a:extLst>
              <a:ext uri="{FF2B5EF4-FFF2-40B4-BE49-F238E27FC236}">
                <a16:creationId xmlns:a16="http://schemas.microsoft.com/office/drawing/2014/main" id="{9C7C4721-233A-4FE2-8643-12FD0AC3D8F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349425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4" name="Text Placeholder 3"/>
          <p:cNvSpPr>
            <a:spLocks noGrp="1"/>
          </p:cNvSpPr>
          <p:nvPr>
            <p:ph type="body" sz="quarter" idx="10"/>
          </p:nvPr>
        </p:nvSpPr>
        <p:spPr>
          <a:xfrm>
            <a:off x="274639" y="1367630"/>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 Placeholder 3"/>
          <p:cNvSpPr>
            <a:spLocks noGrp="1"/>
          </p:cNvSpPr>
          <p:nvPr>
            <p:ph type="body" sz="quarter" idx="11"/>
          </p:nvPr>
        </p:nvSpPr>
        <p:spPr>
          <a:xfrm>
            <a:off x="6675439" y="1367630"/>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de-DE"/>
              <a:t>Mastertextformat bearbeiten</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de-DE"/>
              <a:t>Zweite Ebene</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de-DE"/>
              <a:t>Dritte Ebene</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de-DE"/>
              <a:t>Vierte Ebene</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de-DE"/>
              <a:t>Fünfte Ebene</a:t>
            </a:r>
            <a:endParaRPr lang="en-US"/>
          </a:p>
        </p:txBody>
      </p:sp>
      <p:pic>
        <p:nvPicPr>
          <p:cNvPr id="7" name="Grafik 6">
            <a:extLst>
              <a:ext uri="{FF2B5EF4-FFF2-40B4-BE49-F238E27FC236}">
                <a16:creationId xmlns:a16="http://schemas.microsoft.com/office/drawing/2014/main" id="{2DA45E05-CC85-459C-8B48-88AD3E519A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7576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4" name="Text Placeholder 3"/>
          <p:cNvSpPr>
            <a:spLocks noGrp="1"/>
          </p:cNvSpPr>
          <p:nvPr>
            <p:ph type="body" sz="quarter" idx="10"/>
          </p:nvPr>
        </p:nvSpPr>
        <p:spPr>
          <a:xfrm>
            <a:off x="274639" y="1367630"/>
            <a:ext cx="5486399" cy="2157514"/>
          </a:xfrm>
        </p:spPr>
        <p:txBody>
          <a:bodyPr wrap="square">
            <a:spAutoFit/>
          </a:bodyPr>
          <a:lstStyle>
            <a:lvl1pPr marL="231775" indent="-231775">
              <a:spcBef>
                <a:spcPts val="1224"/>
              </a:spcBef>
              <a:buClr>
                <a:srgbClr val="002050"/>
              </a:buClr>
              <a:buFont typeface="Wingdings" panose="05000000000000000000" pitchFamily="2" charset="2"/>
              <a:buChar char=""/>
              <a:defRPr sz="3000" b="0">
                <a:latin typeface="+mn-lt"/>
              </a:defRPr>
            </a:lvl1pPr>
            <a:lvl2pPr marL="427038" indent="-171450">
              <a:buClr>
                <a:srgbClr val="002050"/>
              </a:buClr>
              <a:buFont typeface="Wingdings" panose="05000000000000000000" pitchFamily="2" charset="2"/>
              <a:buChar char=""/>
              <a:defRPr sz="2400" b="0"/>
            </a:lvl2pPr>
            <a:lvl3pPr marL="639763" indent="-188913">
              <a:buClr>
                <a:srgbClr val="002050"/>
              </a:buClr>
              <a:buFont typeface="Wingdings" panose="05000000000000000000" pitchFamily="2" charset="2"/>
              <a:buChar char=""/>
              <a:tabLst/>
              <a:defRPr sz="2200" b="0"/>
            </a:lvl3pPr>
            <a:lvl4pPr marL="828675" indent="-176213">
              <a:buClr>
                <a:srgbClr val="002050"/>
              </a:buClr>
              <a:buFont typeface="Wingdings" panose="05000000000000000000" pitchFamily="2" charset="2"/>
              <a:buChar char=""/>
              <a:defRPr sz="2200" b="0"/>
            </a:lvl4pPr>
            <a:lvl5pPr marL="1023938" indent="-169863">
              <a:buClr>
                <a:srgbClr val="002050"/>
              </a:buClr>
              <a:buFont typeface="Wingdings" panose="05000000000000000000" pitchFamily="2" charset="2"/>
              <a:buChar char=""/>
              <a:tabLst/>
              <a:defRPr sz="2200" b="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3"/>
          <p:cNvSpPr>
            <a:spLocks noGrp="1"/>
          </p:cNvSpPr>
          <p:nvPr>
            <p:ph type="body" sz="quarter" idx="11"/>
          </p:nvPr>
        </p:nvSpPr>
        <p:spPr>
          <a:xfrm>
            <a:off x="6675439" y="1367630"/>
            <a:ext cx="5486399" cy="2462213"/>
          </a:xfrm>
        </p:spPr>
        <p:txBody>
          <a:bodyPr wrap="square">
            <a:spAutoFit/>
          </a:bodyPr>
          <a:lstStyle>
            <a:lvl1pPr marL="287338" indent="-287338">
              <a:spcBef>
                <a:spcPts val="1224"/>
              </a:spcBef>
              <a:buClr>
                <a:srgbClr val="002050"/>
              </a:buClr>
              <a:buFont typeface="Wingdings" panose="05000000000000000000" pitchFamily="2" charset="2"/>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342900" indent="-342900">
              <a:buClr>
                <a:srgbClr val="002050"/>
              </a:buClr>
              <a:buFont typeface="Wingdings" panose="05000000000000000000" pitchFamily="2" charset="2"/>
              <a:buChar char=""/>
              <a:defRPr lang="en-US" sz="2400" b="0" kern="1200" spc="0" baseline="0" dirty="0">
                <a:gradFill>
                  <a:gsLst>
                    <a:gs pos="1250">
                      <a:schemeClr val="tx1"/>
                    </a:gs>
                    <a:gs pos="100000">
                      <a:schemeClr val="tx1"/>
                    </a:gs>
                  </a:gsLst>
                  <a:lin ang="5400000" scaled="0"/>
                </a:gradFill>
                <a:latin typeface="+mn-lt"/>
                <a:ea typeface="+mn-ea"/>
                <a:cs typeface="+mn-cs"/>
              </a:defRPr>
            </a:lvl2pPr>
            <a:lvl3pPr marL="342900" indent="-342900">
              <a:buClr>
                <a:srgbClr val="002050"/>
              </a:buClr>
              <a:buFont typeface="Wingdings" panose="05000000000000000000" pitchFamily="2" charset="2"/>
              <a:buChar char=""/>
              <a:tabLst/>
              <a:defRPr lang="en-US" sz="2200" b="0" kern="1200" spc="0" baseline="0" dirty="0">
                <a:gradFill>
                  <a:gsLst>
                    <a:gs pos="1250">
                      <a:schemeClr val="tx1"/>
                    </a:gs>
                    <a:gs pos="100000">
                      <a:schemeClr val="tx1"/>
                    </a:gs>
                  </a:gsLst>
                  <a:lin ang="5400000" scaled="0"/>
                </a:gradFill>
                <a:latin typeface="+mn-lt"/>
                <a:ea typeface="+mn-ea"/>
                <a:cs typeface="+mn-cs"/>
              </a:defRPr>
            </a:lvl3pPr>
            <a:lvl4pPr marL="342900" indent="-342900">
              <a:buClr>
                <a:srgbClr val="002050"/>
              </a:buClr>
              <a:buFont typeface="Wingdings" panose="05000000000000000000" pitchFamily="2" charset="2"/>
              <a:buChar char=""/>
              <a:defRPr lang="en-US" sz="2200" b="0" kern="1200" spc="0" baseline="0" dirty="0">
                <a:gradFill>
                  <a:gsLst>
                    <a:gs pos="1250">
                      <a:schemeClr val="tx1"/>
                    </a:gs>
                    <a:gs pos="100000">
                      <a:schemeClr val="tx1"/>
                    </a:gs>
                  </a:gsLst>
                  <a:lin ang="5400000" scaled="0"/>
                </a:gradFill>
                <a:latin typeface="+mn-lt"/>
                <a:ea typeface="+mn-ea"/>
                <a:cs typeface="+mn-cs"/>
              </a:defRPr>
            </a:lvl4pPr>
            <a:lvl5pPr marL="342900" indent="-342900">
              <a:buClr>
                <a:srgbClr val="002050"/>
              </a:buClr>
              <a:buFont typeface="Wingdings" panose="05000000000000000000" pitchFamily="2" charset="2"/>
              <a:buChar char=""/>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de-DE"/>
              <a:t>Mastertextformat bearbeiten</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de-DE"/>
              <a:t>Zweite Ebene</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de-DE"/>
              <a:t>Dritte Ebene</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de-DE"/>
              <a:t>Vierte Ebene</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de-DE"/>
              <a:t>Fünfte Ebene</a:t>
            </a:r>
            <a:endParaRPr lang="en-US" dirty="0"/>
          </a:p>
        </p:txBody>
      </p:sp>
      <p:pic>
        <p:nvPicPr>
          <p:cNvPr id="6" name="Grafik 5">
            <a:extLst>
              <a:ext uri="{FF2B5EF4-FFF2-40B4-BE49-F238E27FC236}">
                <a16:creationId xmlns:a16="http://schemas.microsoft.com/office/drawing/2014/main" id="{DC747565-EBF6-4565-9A41-41EB026347C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225357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de-DE"/>
              <a:t>Mastertitelformat bearbeiten</a:t>
            </a:r>
            <a:endParaRPr lang="en-US"/>
          </a:p>
        </p:txBody>
      </p:sp>
      <p:pic>
        <p:nvPicPr>
          <p:cNvPr id="4" name="Grafik 3">
            <a:extLst>
              <a:ext uri="{FF2B5EF4-FFF2-40B4-BE49-F238E27FC236}">
                <a16:creationId xmlns:a16="http://schemas.microsoft.com/office/drawing/2014/main" id="{1619574A-906D-4ABC-AB95-8E18168109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96937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nager Day_white content area">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F9119E9-FA08-4334-962F-0161634D3BCB}"/>
              </a:ext>
            </a:extLst>
          </p:cNvPr>
          <p:cNvSpPr/>
          <p:nvPr userDrawn="1"/>
        </p:nvSpPr>
        <p:spPr bwMode="auto">
          <a:xfrm>
            <a:off x="1235" y="1544701"/>
            <a:ext cx="12435593" cy="5449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itle 1"/>
          <p:cNvSpPr>
            <a:spLocks noGrp="1"/>
          </p:cNvSpPr>
          <p:nvPr>
            <p:ph type="title"/>
          </p:nvPr>
        </p:nvSpPr>
        <p:spPr>
          <a:xfrm>
            <a:off x="274639" y="446924"/>
            <a:ext cx="11794096" cy="738664"/>
          </a:xfrm>
        </p:spPr>
        <p:txBody>
          <a:bodyPr anchor="ctr">
            <a:spAutoFit/>
          </a:bodyPr>
          <a:lstStyle>
            <a:lvl1pPr>
              <a:defRPr sz="4000"/>
            </a:lvl1pPr>
          </a:lstStyle>
          <a:p>
            <a:r>
              <a:rPr lang="de-DE"/>
              <a:t>Mastertitelformat bearbeiten</a:t>
            </a:r>
            <a:endParaRPr lang="en-US"/>
          </a:p>
        </p:txBody>
      </p:sp>
      <p:pic>
        <p:nvPicPr>
          <p:cNvPr id="5" name="Grafik 4">
            <a:extLst>
              <a:ext uri="{FF2B5EF4-FFF2-40B4-BE49-F238E27FC236}">
                <a16:creationId xmlns:a16="http://schemas.microsoft.com/office/drawing/2014/main" id="{6EEAF125-9FD0-4BF0-88D9-B5B8550F1C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14934263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650"/>
                                        <p:tgtEl>
                                          <p:spTgt spid="6"/>
                                        </p:tgtEl>
                                      </p:cBhvr>
                                    </p:animEffect>
                                  </p:childTnLst>
                                </p:cTn>
                              </p:par>
                              <p:par>
                                <p:cTn id="8" presetID="35" presetClass="path" presetSubtype="0" decel="100000" fill="hold" grpId="1" nodeType="withEffect">
                                  <p:stCondLst>
                                    <p:cond delay="0"/>
                                  </p:stCondLst>
                                  <p:childTnLst>
                                    <p:animMotion origin="layout" path="M -2.35129E-6 -4.13073E-6 L -0.00076 0.45416 " pathEditMode="relative" rAng="0" ptsTypes="AA">
                                      <p:cBhvr>
                                        <p:cTn id="9" dur="1000" spd="-100000" fill="hold"/>
                                        <p:tgtEl>
                                          <p:spTgt spid="6"/>
                                        </p:tgtEl>
                                        <p:attrNameLst>
                                          <p:attrName>ppt_x</p:attrName>
                                          <p:attrName>ppt_y</p:attrName>
                                        </p:attrNameLst>
                                      </p:cBhvr>
                                      <p:rCtr x="-38" y="226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anager Day - title middle align">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237C4E-EC0C-4546-99B3-8F6ABD38C704}"/>
              </a:ext>
            </a:extLst>
          </p:cNvPr>
          <p:cNvSpPr>
            <a:spLocks noGrp="1"/>
          </p:cNvSpPr>
          <p:nvPr>
            <p:ph type="title"/>
          </p:nvPr>
        </p:nvSpPr>
        <p:spPr/>
        <p:txBody>
          <a:bodyPr/>
          <a:lstStyle/>
          <a:p>
            <a:r>
              <a:rPr lang="de-DE"/>
              <a:t>Mastertitelformat bearbeiten</a:t>
            </a:r>
            <a:endParaRPr lang="en-US"/>
          </a:p>
        </p:txBody>
      </p:sp>
      <p:pic>
        <p:nvPicPr>
          <p:cNvPr id="5" name="Grafik 4">
            <a:extLst>
              <a:ext uri="{FF2B5EF4-FFF2-40B4-BE49-F238E27FC236}">
                <a16:creationId xmlns:a16="http://schemas.microsoft.com/office/drawing/2014/main" id="{771EE253-60A4-43FA-9ADB-BD5D048D8A6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234011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nager actions dark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F9119E9-FA08-4334-962F-0161634D3BCB}"/>
              </a:ext>
            </a:extLst>
          </p:cNvPr>
          <p:cNvSpPr/>
          <p:nvPr userDrawn="1"/>
        </p:nvSpPr>
        <p:spPr bwMode="auto">
          <a:xfrm flipV="1">
            <a:off x="1235" y="0"/>
            <a:ext cx="12435593" cy="1544701"/>
          </a:xfrm>
          <a:prstGeom prst="rect">
            <a:avLst/>
          </a:prstGeom>
          <a:solidFill>
            <a:srgbClr val="1D284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itle 1"/>
          <p:cNvSpPr>
            <a:spLocks noGrp="1"/>
          </p:cNvSpPr>
          <p:nvPr>
            <p:ph type="title"/>
          </p:nvPr>
        </p:nvSpPr>
        <p:spPr>
          <a:xfrm>
            <a:off x="274639" y="548640"/>
            <a:ext cx="10502218" cy="738664"/>
          </a:xfrm>
        </p:spPr>
        <p:txBody>
          <a:bodyPr anchor="ctr">
            <a:spAutoFit/>
          </a:bodyPr>
          <a:lstStyle>
            <a:lvl1pPr>
              <a:defRPr sz="4000" spc="-30" baseline="0">
                <a:gradFill>
                  <a:gsLst>
                    <a:gs pos="9738">
                      <a:srgbClr val="FFFFFF"/>
                    </a:gs>
                    <a:gs pos="36000">
                      <a:srgbClr val="FFFFFF"/>
                    </a:gs>
                  </a:gsLst>
                  <a:lin ang="5400000" scaled="0"/>
                </a:gradFill>
              </a:defRPr>
            </a:lvl1pPr>
          </a:lstStyle>
          <a:p>
            <a:r>
              <a:rPr lang="de-DE"/>
              <a:t>Mastertitelformat bearbeiten</a:t>
            </a:r>
            <a:endParaRPr lang="en-US" dirty="0"/>
          </a:p>
        </p:txBody>
      </p:sp>
      <p:sp>
        <p:nvSpPr>
          <p:cNvPr id="4" name="Text Placeholder 3">
            <a:extLst>
              <a:ext uri="{FF2B5EF4-FFF2-40B4-BE49-F238E27FC236}">
                <a16:creationId xmlns:a16="http://schemas.microsoft.com/office/drawing/2014/main" id="{E6F51005-8720-4593-9FA0-697D481462E1}"/>
              </a:ext>
            </a:extLst>
          </p:cNvPr>
          <p:cNvSpPr>
            <a:spLocks noGrp="1"/>
          </p:cNvSpPr>
          <p:nvPr>
            <p:ph type="body" sz="quarter" idx="10"/>
          </p:nvPr>
        </p:nvSpPr>
        <p:spPr>
          <a:xfrm>
            <a:off x="274639" y="2016532"/>
            <a:ext cx="11558608" cy="2250873"/>
          </a:xfrm>
        </p:spPr>
        <p:txBody>
          <a:bodyPr/>
          <a:lstStyle>
            <a:lvl1pPr marL="0" indent="0">
              <a:spcBef>
                <a:spcPts val="3600"/>
              </a:spcBef>
              <a:spcAft>
                <a:spcPts val="200"/>
              </a:spcAft>
              <a:buSzPct val="85000"/>
              <a:buFontTx/>
              <a:buNone/>
              <a:defRPr sz="2800">
                <a:gradFill>
                  <a:gsLst>
                    <a:gs pos="76030">
                      <a:schemeClr val="tx1"/>
                    </a:gs>
                    <a:gs pos="59000">
                      <a:schemeClr val="tx1"/>
                    </a:gs>
                  </a:gsLst>
                  <a:lin ang="5400000" scaled="0"/>
                </a:gradFill>
                <a:latin typeface="+mn-lt"/>
              </a:defRPr>
            </a:lvl1pPr>
            <a:lvl2pPr marL="742950" indent="-285750">
              <a:buClr>
                <a:srgbClr val="002050"/>
              </a:buClr>
              <a:defRPr sz="2600">
                <a:gradFill>
                  <a:gsLst>
                    <a:gs pos="76030">
                      <a:schemeClr val="tx1"/>
                    </a:gs>
                    <a:gs pos="59000">
                      <a:schemeClr val="tx1"/>
                    </a:gs>
                  </a:gsLst>
                  <a:lin ang="5400000" scaled="0"/>
                </a:gradFill>
              </a:defRPr>
            </a:lvl2pPr>
            <a:lvl3pPr marL="860425" indent="-228600">
              <a:buClr>
                <a:srgbClr val="002050"/>
              </a:buClr>
              <a:defRPr>
                <a:gradFill>
                  <a:gsLst>
                    <a:gs pos="76030">
                      <a:schemeClr val="tx1"/>
                    </a:gs>
                    <a:gs pos="59000">
                      <a:schemeClr val="tx1"/>
                    </a:gs>
                  </a:gsLst>
                  <a:lin ang="5400000" scaled="0"/>
                </a:gradFill>
              </a:defRPr>
            </a:lvl3pPr>
            <a:lvl4pPr marL="1089025" indent="-228600" defTabSz="974725">
              <a:buClr>
                <a:srgbClr val="002050"/>
              </a:buClr>
              <a:defRPr>
                <a:gradFill>
                  <a:gsLst>
                    <a:gs pos="76030">
                      <a:schemeClr val="tx1"/>
                    </a:gs>
                    <a:gs pos="59000">
                      <a:schemeClr val="tx1"/>
                    </a:gs>
                  </a:gsLst>
                  <a:lin ang="5400000" scaled="0"/>
                </a:gradFill>
              </a:defRPr>
            </a:lvl4pPr>
            <a:lvl5pPr marL="1371600" indent="-228600">
              <a:buClr>
                <a:srgbClr val="002050"/>
              </a:buClr>
              <a:defRPr>
                <a:gradFill>
                  <a:gsLst>
                    <a:gs pos="76030">
                      <a:schemeClr val="tx1"/>
                    </a:gs>
                    <a:gs pos="59000">
                      <a:schemeClr val="tx1"/>
                    </a:gs>
                  </a:gsLst>
                  <a:lin ang="5400000" scaled="0"/>
                </a:gra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list_4">
            <a:extLst>
              <a:ext uri="{FF2B5EF4-FFF2-40B4-BE49-F238E27FC236}">
                <a16:creationId xmlns:a16="http://schemas.microsoft.com/office/drawing/2014/main" id="{CD5B59B1-A081-4E17-A31F-6C39635AB4DB}"/>
              </a:ext>
            </a:extLst>
          </p:cNvPr>
          <p:cNvSpPr>
            <a:spLocks noChangeAspect="1" noEditPoints="1"/>
          </p:cNvSpPr>
          <p:nvPr userDrawn="1"/>
        </p:nvSpPr>
        <p:spPr bwMode="auto">
          <a:xfrm>
            <a:off x="11292094" y="586601"/>
            <a:ext cx="541153" cy="365760"/>
          </a:xfrm>
          <a:custGeom>
            <a:avLst/>
            <a:gdLst>
              <a:gd name="T0" fmla="*/ 90 w 253"/>
              <a:gd name="T1" fmla="*/ 24 h 171"/>
              <a:gd name="T2" fmla="*/ 253 w 253"/>
              <a:gd name="T3" fmla="*/ 24 h 171"/>
              <a:gd name="T4" fmla="*/ 90 w 253"/>
              <a:gd name="T5" fmla="*/ 73 h 171"/>
              <a:gd name="T6" fmla="*/ 253 w 253"/>
              <a:gd name="T7" fmla="*/ 73 h 171"/>
              <a:gd name="T8" fmla="*/ 90 w 253"/>
              <a:gd name="T9" fmla="*/ 121 h 171"/>
              <a:gd name="T10" fmla="*/ 253 w 253"/>
              <a:gd name="T11" fmla="*/ 121 h 171"/>
              <a:gd name="T12" fmla="*/ 90 w 253"/>
              <a:gd name="T13" fmla="*/ 171 h 171"/>
              <a:gd name="T14" fmla="*/ 253 w 253"/>
              <a:gd name="T15" fmla="*/ 171 h 171"/>
              <a:gd name="T16" fmla="*/ 0 w 253"/>
              <a:gd name="T17" fmla="*/ 23 h 171"/>
              <a:gd name="T18" fmla="*/ 17 w 253"/>
              <a:gd name="T19" fmla="*/ 40 h 171"/>
              <a:gd name="T20" fmla="*/ 58 w 253"/>
              <a:gd name="T21" fmla="*/ 0 h 171"/>
              <a:gd name="T22" fmla="*/ 0 w 253"/>
              <a:gd name="T23" fmla="*/ 121 h 171"/>
              <a:gd name="T24" fmla="*/ 17 w 253"/>
              <a:gd name="T25" fmla="*/ 138 h 171"/>
              <a:gd name="T26" fmla="*/ 58 w 253"/>
              <a:gd name="T27" fmla="*/ 9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171">
                <a:moveTo>
                  <a:pt x="90" y="24"/>
                </a:moveTo>
                <a:lnTo>
                  <a:pt x="253" y="24"/>
                </a:lnTo>
                <a:moveTo>
                  <a:pt x="90" y="73"/>
                </a:moveTo>
                <a:lnTo>
                  <a:pt x="253" y="73"/>
                </a:lnTo>
                <a:moveTo>
                  <a:pt x="90" y="121"/>
                </a:moveTo>
                <a:lnTo>
                  <a:pt x="253" y="121"/>
                </a:lnTo>
                <a:moveTo>
                  <a:pt x="90" y="171"/>
                </a:moveTo>
                <a:lnTo>
                  <a:pt x="253" y="171"/>
                </a:lnTo>
                <a:moveTo>
                  <a:pt x="0" y="23"/>
                </a:moveTo>
                <a:lnTo>
                  <a:pt x="17" y="40"/>
                </a:lnTo>
                <a:lnTo>
                  <a:pt x="58" y="0"/>
                </a:lnTo>
                <a:moveTo>
                  <a:pt x="0" y="121"/>
                </a:moveTo>
                <a:lnTo>
                  <a:pt x="17" y="138"/>
                </a:lnTo>
                <a:lnTo>
                  <a:pt x="58" y="98"/>
                </a:lnTo>
              </a:path>
            </a:pathLst>
          </a:custGeom>
          <a:noFill/>
          <a:ln w="158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Grafik 7">
            <a:extLst>
              <a:ext uri="{FF2B5EF4-FFF2-40B4-BE49-F238E27FC236}">
                <a16:creationId xmlns:a16="http://schemas.microsoft.com/office/drawing/2014/main" id="{55D04715-C85A-4A2F-B5CD-0B9664583BD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324848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850" fill="hold"/>
                                        <p:tgtEl>
                                          <p:spTgt spid="6"/>
                                        </p:tgtEl>
                                        <p:attrNameLst>
                                          <p:attrName>ppt_x</p:attrName>
                                        </p:attrNameLst>
                                      </p:cBhvr>
                                      <p:tavLst>
                                        <p:tav tm="0">
                                          <p:val>
                                            <p:strVal val="#ppt_x"/>
                                          </p:val>
                                        </p:tav>
                                        <p:tav tm="100000">
                                          <p:val>
                                            <p:strVal val="#ppt_x"/>
                                          </p:val>
                                        </p:tav>
                                      </p:tavLst>
                                    </p:anim>
                                    <p:anim calcmode="lin" valueType="num">
                                      <p:cBhvr additive="base">
                                        <p:cTn id="8" dur="850" fill="hold"/>
                                        <p:tgtEl>
                                          <p:spTgt spid="6"/>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42" presetClass="path" presetSubtype="0" decel="100000" fill="hold" grpId="1" nodeType="withEffect">
                                  <p:stCondLst>
                                    <p:cond delay="0"/>
                                  </p:stCondLst>
                                  <p:childTnLst>
                                    <p:animMotion origin="layout" path="M 4.83789E-6 -4.74807E-6 L 4.83789E-6 -0.07035 " pathEditMode="relative" rAng="0" ptsTypes="AA">
                                      <p:cBhvr>
                                        <p:cTn id="13" dur="750" spd="-100000" fill="hold"/>
                                        <p:tgtEl>
                                          <p:spTgt spid="2"/>
                                        </p:tgtEl>
                                        <p:attrNameLst>
                                          <p:attrName>ppt_x</p:attrName>
                                          <p:attrName>ppt_y</p:attrName>
                                        </p:attrNameLst>
                                      </p:cBhvr>
                                      <p:rCtr x="0" y="-3518"/>
                                    </p:animMotion>
                                  </p:childTnLst>
                                </p:cTn>
                              </p:par>
                              <p:par>
                                <p:cTn id="14" presetID="10" presetClass="entr" presetSubtype="0" fill="hold" grpId="0" nodeType="withEffect">
                                  <p:stCondLst>
                                    <p:cond delay="3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400"/>
                                        <p:tgtEl>
                                          <p:spTgt spid="5"/>
                                        </p:tgtEl>
                                      </p:cBhvr>
                                    </p:animEffect>
                                  </p:childTnLst>
                                </p:cTn>
                              </p:par>
                              <p:par>
                                <p:cTn id="17" presetID="42" presetClass="path" presetSubtype="0" decel="100000" fill="hold" grpId="1" nodeType="withEffect">
                                  <p:stCondLst>
                                    <p:cond delay="0"/>
                                  </p:stCondLst>
                                  <p:childTnLst>
                                    <p:animMotion origin="layout" path="M 4.26347E-6 4.24421E-6 L 4.26347E-6 0.08987 " pathEditMode="relative" rAng="0" ptsTypes="AA">
                                      <p:cBhvr>
                                        <p:cTn id="18" dur="750" spd="-100000" fill="hold"/>
                                        <p:tgtEl>
                                          <p:spTgt spid="5"/>
                                        </p:tgtEl>
                                        <p:attrNameLst>
                                          <p:attrName>ppt_x</p:attrName>
                                          <p:attrName>ppt_y</p:attrName>
                                        </p:attrNameLst>
                                      </p:cBhvr>
                                      <p:rCtr x="0" y="4494"/>
                                    </p:animMotion>
                                  </p:childTnLst>
                                </p:cTn>
                              </p:par>
                              <p:par>
                                <p:cTn id="19" presetID="10" presetClass="entr" presetSubtype="0" fill="hold" grpId="0" nodeType="withEffect">
                                  <p:stCondLst>
                                    <p:cond delay="3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400"/>
                                        <p:tgtEl>
                                          <p:spTgt spid="4"/>
                                        </p:tgtEl>
                                      </p:cBhvr>
                                    </p:animEffect>
                                  </p:childTnLst>
                                </p:cTn>
                              </p:par>
                              <p:par>
                                <p:cTn id="22" presetID="42" presetClass="path" presetSubtype="0" decel="100000" fill="hold" grpId="1" nodeType="withEffect">
                                  <p:stCondLst>
                                    <p:cond delay="300"/>
                                  </p:stCondLst>
                                  <p:childTnLst>
                                    <p:animMotion origin="layout" path="M 4.26347E-6 4.24421E-6 L 4.26347E-6 0.08987 " pathEditMode="relative" rAng="0" ptsTypes="AA">
                                      <p:cBhvr>
                                        <p:cTn id="23" dur="750" spd="-100000" fill="hold"/>
                                        <p:tgtEl>
                                          <p:spTgt spid="4"/>
                                        </p:tgtEl>
                                        <p:attrNameLst>
                                          <p:attrName>ppt_x</p:attrName>
                                          <p:attrName>ppt_y</p:attrName>
                                        </p:attrNameLst>
                                      </p:cBhvr>
                                      <p:rCtr x="0" y="44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2" grpId="1"/>
      <p:bldP spid="4" grpId="0">
        <p:tmplLst>
          <p:tmpl>
            <p:tnLst>
              <p:par>
                <p:cTn presetID="10" presetClass="entr" presetSubtype="0" fill="hold" nodeType="withEffect">
                  <p:stCondLst>
                    <p:cond delay="300"/>
                  </p:stCondLst>
                  <p:childTnLst>
                    <p:set>
                      <p:cBhvr>
                        <p:cTn dur="1" fill="hold">
                          <p:stCondLst>
                            <p:cond delay="0"/>
                          </p:stCondLst>
                        </p:cTn>
                        <p:tgtEl>
                          <p:spTgt spid="4"/>
                        </p:tgtEl>
                        <p:attrNameLst>
                          <p:attrName>style.visibility</p:attrName>
                        </p:attrNameLst>
                      </p:cBhvr>
                      <p:to>
                        <p:strVal val="visible"/>
                      </p:to>
                    </p:set>
                    <p:animEffect transition="in" filter="fade">
                      <p:cBhvr>
                        <p:cTn dur="400"/>
                        <p:tgtEl>
                          <p:spTgt spid="4"/>
                        </p:tgtEl>
                      </p:cBhvr>
                    </p:animEffect>
                  </p:childTnLst>
                </p:cTn>
              </p:par>
            </p:tnLst>
          </p:tmpl>
        </p:tmplLst>
      </p:bldP>
      <p:bldP spid="4" grpId="1">
        <p:tmplLst>
          <p:tmpl>
            <p:tnLst>
              <p:par>
                <p:cTn presetID="42" presetClass="path" presetSubtype="0" decel="100000" fill="hold" nodeType="withEffect">
                  <p:stCondLst>
                    <p:cond delay="300"/>
                  </p:stCondLst>
                  <p:childTnLst>
                    <p:animMotion origin="layout" path="M 4.26347E-6 4.24421E-6 L 4.26347E-6 0.08987 " pathEditMode="relative" rAng="0" ptsTypes="AA">
                      <p:cBhvr>
                        <p:cTn dur="750" spd="-100000" fill="hold"/>
                        <p:tgtEl>
                          <p:spTgt spid="4"/>
                        </p:tgtEl>
                        <p:attrNameLst>
                          <p:attrName>ppt_x</p:attrName>
                          <p:attrName>ppt_y</p:attrName>
                        </p:attrNameLst>
                      </p:cBhvr>
                      <p:rCtr x="0" y="4494"/>
                    </p:animMotion>
                  </p:childTnLst>
                </p:cTn>
              </p:par>
            </p:tnLst>
          </p:tmpl>
        </p:tmplLst>
      </p:bldP>
      <p:bldP spid="5" grpId="0" animBg="1"/>
      <p:bldP spid="5" grpId="1"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450055"/>
            <a:ext cx="11889564" cy="917575"/>
          </a:xfrm>
          <a:prstGeom prst="rect">
            <a:avLst/>
          </a:prstGeom>
        </p:spPr>
        <p:txBody>
          <a:bodyPr vert="horz" wrap="square" lIns="146304" tIns="91440" rIns="146304" bIns="91440" rtlCol="0" anchor="t">
            <a:noAutofit/>
          </a:bodyPr>
          <a:lstStyle/>
          <a:p>
            <a:r>
              <a:rPr lang="de-DE"/>
              <a:t>Mastertitelformat bearbeiten</a:t>
            </a:r>
            <a:endParaRPr lang="en-US"/>
          </a:p>
        </p:txBody>
      </p:sp>
      <p:sp>
        <p:nvSpPr>
          <p:cNvPr id="4" name="Text Placeholder 3"/>
          <p:cNvSpPr>
            <a:spLocks noGrp="1"/>
          </p:cNvSpPr>
          <p:nvPr>
            <p:ph type="body" idx="1"/>
          </p:nvPr>
        </p:nvSpPr>
        <p:spPr>
          <a:xfrm>
            <a:off x="274640" y="1367630"/>
            <a:ext cx="11887198" cy="2308324"/>
          </a:xfrm>
          <a:prstGeom prst="rect">
            <a:avLst/>
          </a:prstGeom>
        </p:spPr>
        <p:txBody>
          <a:bodyPr vert="horz" wrap="square" lIns="146304" tIns="91440" rIns="146304" bIns="91440" rtlCol="0">
            <a:sp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pic>
        <p:nvPicPr>
          <p:cNvPr id="5" name="Picture 4"/>
          <p:cNvPicPr>
            <a:picLocks noChangeAspect="1"/>
          </p:cNvPicPr>
          <p:nvPr userDrawn="1"/>
        </p:nvPicPr>
        <p:blipFill>
          <a:blip r:embed="rId23"/>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31200877"/>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76" r:id="rId7"/>
    <p:sldLayoutId id="2147483777" r:id="rId8"/>
    <p:sldLayoutId id="2147483773" r:id="rId9"/>
    <p:sldLayoutId id="2147483738" r:id="rId10"/>
    <p:sldLayoutId id="2147483740" r:id="rId11"/>
    <p:sldLayoutId id="2147483741" r:id="rId12"/>
    <p:sldLayoutId id="2147483743" r:id="rId13"/>
    <p:sldLayoutId id="2147483744" r:id="rId14"/>
    <p:sldLayoutId id="2147483778" r:id="rId15"/>
    <p:sldLayoutId id="2147483779" r:id="rId16"/>
    <p:sldLayoutId id="2147483780" r:id="rId17"/>
    <p:sldLayoutId id="2147483781" r:id="rId18"/>
    <p:sldLayoutId id="2147483782" r:id="rId19"/>
    <p:sldLayoutId id="2147483783" r:id="rId20"/>
    <p:sldLayoutId id="2147483784" r:id="rId21"/>
  </p:sldLayoutIdLst>
  <p:transition>
    <p:fade/>
  </p:transition>
  <p:txStyles>
    <p:titleStyle>
      <a:lvl1pPr algn="l" defTabSz="932742" rtl="0" eaLnBrk="1" latinLnBrk="0" hangingPunct="1">
        <a:lnSpc>
          <a:spcPct val="90000"/>
        </a:lnSpc>
        <a:spcBef>
          <a:spcPct val="0"/>
        </a:spcBef>
        <a:buNone/>
        <a:defRPr lang="en-US" sz="40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
          <a:srgbClr val="002050"/>
        </a:buClr>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
          <a:srgbClr val="002050"/>
        </a:buClr>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
          <a:srgbClr val="002050"/>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
          <a:srgbClr val="002050"/>
        </a:buClr>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
          <a:srgbClr val="002050"/>
        </a:buClr>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9.xml"/><Relationship Id="rId1" Type="http://schemas.openxmlformats.org/officeDocument/2006/relationships/video" Target="https://www.youtube.com/embed/_zj93XA8wgY?feature=oembed" TargetMode="External"/><Relationship Id="rId5" Type="http://schemas.openxmlformats.org/officeDocument/2006/relationships/image" Target="../media/image10.png"/><Relationship Id="rId4" Type="http://schemas.openxmlformats.org/officeDocument/2006/relationships/hyperlink" Target="https://www.youtube.com/watch?v=_zj93XA8wgY"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9.xml"/><Relationship Id="rId1" Type="http://schemas.openxmlformats.org/officeDocument/2006/relationships/video" Target="https://www.youtube.com/embed/AC6iUMzqQAk?feature=oembed" TargetMode="External"/><Relationship Id="rId5" Type="http://schemas.openxmlformats.org/officeDocument/2006/relationships/image" Target="../media/image14.png"/><Relationship Id="rId4" Type="http://schemas.openxmlformats.org/officeDocument/2006/relationships/hyperlink" Target="https://www.youtube.com/watch?v=AC6iUMzqQAk"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9.xml"/><Relationship Id="rId1" Type="http://schemas.openxmlformats.org/officeDocument/2006/relationships/video" Target="https://www.youtube.com/embed/r730RlLydtg?feature=oembed" TargetMode="External"/><Relationship Id="rId5" Type="http://schemas.openxmlformats.org/officeDocument/2006/relationships/image" Target="../media/image7.png"/><Relationship Id="rId4" Type="http://schemas.openxmlformats.org/officeDocument/2006/relationships/hyperlink" Target="https://www.youtube.com/watch?v=r730RlLydtg"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36921-EC61-4D80-ACA9-524E4702DD3D}"/>
              </a:ext>
            </a:extLst>
          </p:cNvPr>
          <p:cNvSpPr>
            <a:spLocks noGrp="1"/>
          </p:cNvSpPr>
          <p:nvPr>
            <p:ph type="title"/>
          </p:nvPr>
        </p:nvSpPr>
        <p:spPr>
          <a:xfrm>
            <a:off x="274702" y="2800693"/>
            <a:ext cx="9143936" cy="932563"/>
          </a:xfrm>
        </p:spPr>
        <p:txBody>
          <a:bodyPr/>
          <a:lstStyle/>
          <a:p>
            <a:r>
              <a:rPr lang="en-US" b="1" dirty="0"/>
              <a:t>Azure Fundamentals Bootcamp</a:t>
            </a:r>
            <a:endParaRPr lang="en-US" dirty="0"/>
          </a:p>
        </p:txBody>
      </p:sp>
      <p:sp>
        <p:nvSpPr>
          <p:cNvPr id="3" name="Text Placeholder 2">
            <a:extLst>
              <a:ext uri="{FF2B5EF4-FFF2-40B4-BE49-F238E27FC236}">
                <a16:creationId xmlns:a16="http://schemas.microsoft.com/office/drawing/2014/main" id="{0ECFF19A-2C1F-445D-BE35-87630220D8C7}"/>
              </a:ext>
            </a:extLst>
          </p:cNvPr>
          <p:cNvSpPr>
            <a:spLocks noGrp="1"/>
          </p:cNvSpPr>
          <p:nvPr>
            <p:ph type="body" sz="quarter" idx="12"/>
          </p:nvPr>
        </p:nvSpPr>
        <p:spPr>
          <a:xfrm>
            <a:off x="274701" y="3955786"/>
            <a:ext cx="9143937" cy="683264"/>
          </a:xfrm>
        </p:spPr>
        <p:txBody>
          <a:bodyPr/>
          <a:lstStyle/>
          <a:p>
            <a:r>
              <a:rPr lang="en-US" dirty="0"/>
              <a:t>Niels Ophey</a:t>
            </a:r>
          </a:p>
        </p:txBody>
      </p:sp>
    </p:spTree>
    <p:extLst>
      <p:ext uri="{BB962C8B-B14F-4D97-AF65-F5344CB8AC3E}">
        <p14:creationId xmlns:p14="http://schemas.microsoft.com/office/powerpoint/2010/main" val="4147698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E628D7C6-3336-444D-B02E-9D24F1779D37}"/>
              </a:ext>
            </a:extLst>
          </p:cNvPr>
          <p:cNvSpPr/>
          <p:nvPr/>
        </p:nvSpPr>
        <p:spPr bwMode="auto">
          <a:xfrm>
            <a:off x="364791" y="0"/>
            <a:ext cx="4275526" cy="699452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2" name="Title 1">
            <a:extLst>
              <a:ext uri="{FF2B5EF4-FFF2-40B4-BE49-F238E27FC236}">
                <a16:creationId xmlns:a16="http://schemas.microsoft.com/office/drawing/2014/main" id="{0A75F90D-B26C-4841-A34E-779F74FBE1DE}"/>
              </a:ext>
            </a:extLst>
          </p:cNvPr>
          <p:cNvSpPr>
            <a:spLocks noGrp="1"/>
          </p:cNvSpPr>
          <p:nvPr>
            <p:ph type="title"/>
          </p:nvPr>
        </p:nvSpPr>
        <p:spPr>
          <a:xfrm>
            <a:off x="422745" y="1672464"/>
            <a:ext cx="4217571" cy="917575"/>
          </a:xfrm>
        </p:spPr>
        <p:txBody>
          <a:bodyPr/>
          <a:lstStyle/>
          <a:p>
            <a:pPr algn="ctr"/>
            <a:r>
              <a:rPr lang="en-US" dirty="0">
                <a:solidFill>
                  <a:schemeClr val="bg1"/>
                </a:solidFill>
              </a:rPr>
              <a:t>Consumption-</a:t>
            </a:r>
            <a:br>
              <a:rPr lang="en-US" dirty="0">
                <a:solidFill>
                  <a:schemeClr val="bg1"/>
                </a:solidFill>
              </a:rPr>
            </a:br>
            <a:r>
              <a:rPr lang="en-US" dirty="0">
                <a:solidFill>
                  <a:schemeClr val="bg1"/>
                </a:solidFill>
              </a:rPr>
              <a:t>based model</a:t>
            </a:r>
          </a:p>
        </p:txBody>
      </p:sp>
      <p:sp>
        <p:nvSpPr>
          <p:cNvPr id="3" name="Text Placeholder 2">
            <a:extLst>
              <a:ext uri="{FF2B5EF4-FFF2-40B4-BE49-F238E27FC236}">
                <a16:creationId xmlns:a16="http://schemas.microsoft.com/office/drawing/2014/main" id="{7A82A1C3-BB15-4168-9A47-D2275EF75806}"/>
              </a:ext>
            </a:extLst>
          </p:cNvPr>
          <p:cNvSpPr>
            <a:spLocks noGrp="1"/>
          </p:cNvSpPr>
          <p:nvPr>
            <p:ph type="body" sz="quarter" idx="10"/>
          </p:nvPr>
        </p:nvSpPr>
        <p:spPr>
          <a:xfrm>
            <a:off x="364791" y="3756809"/>
            <a:ext cx="4275525" cy="1015663"/>
          </a:xfrm>
        </p:spPr>
        <p:txBody>
          <a:bodyPr/>
          <a:lstStyle/>
          <a:p>
            <a:pPr algn="ctr"/>
            <a:r>
              <a:rPr lang="en-US" dirty="0">
                <a:solidFill>
                  <a:schemeClr val="bg1"/>
                </a:solidFill>
              </a:rPr>
              <a:t>Users only pay for the resources they use</a:t>
            </a:r>
          </a:p>
        </p:txBody>
      </p:sp>
      <p:sp>
        <p:nvSpPr>
          <p:cNvPr id="8" name="Textplatzhalter 7">
            <a:extLst>
              <a:ext uri="{FF2B5EF4-FFF2-40B4-BE49-F238E27FC236}">
                <a16:creationId xmlns:a16="http://schemas.microsoft.com/office/drawing/2014/main" id="{92E200EF-9A2C-405E-94BA-6F351F998ECA}"/>
              </a:ext>
            </a:extLst>
          </p:cNvPr>
          <p:cNvSpPr>
            <a:spLocks noGrp="1"/>
          </p:cNvSpPr>
          <p:nvPr>
            <p:ph type="body" sz="quarter" idx="11"/>
          </p:nvPr>
        </p:nvSpPr>
        <p:spPr/>
        <p:txBody>
          <a:bodyPr/>
          <a:lstStyle/>
          <a:p>
            <a:endParaRPr lang="de-DE" dirty="0"/>
          </a:p>
        </p:txBody>
      </p:sp>
      <p:pic>
        <p:nvPicPr>
          <p:cNvPr id="9" name="Picture 4" descr="A diagram has an arrow pointing from physical structures to a user with ideas in the cloud, representing the migration from CapEx to OpEx.">
            <a:extLst>
              <a:ext uri="{FF2B5EF4-FFF2-40B4-BE49-F238E27FC236}">
                <a16:creationId xmlns:a16="http://schemas.microsoft.com/office/drawing/2014/main" id="{CC1CE58D-FE8C-4BF9-91A7-6258F004BDCC}"/>
              </a:ext>
            </a:extLst>
          </p:cNvPr>
          <p:cNvPicPr>
            <a:picLocks noChangeAspect="1"/>
          </p:cNvPicPr>
          <p:nvPr/>
        </p:nvPicPr>
        <p:blipFill rotWithShape="1">
          <a:blip r:embed="rId3">
            <a:extLst>
              <a:ext uri="{28A0092B-C50C-407E-A947-70E740481C1C}">
                <a14:useLocalDpi xmlns:a14="http://schemas.microsoft.com/office/drawing/2010/main" val="0"/>
              </a:ext>
            </a:extLst>
          </a:blip>
          <a:srcRect l="297" t="-157" r="-297" b="157"/>
          <a:stretch/>
        </p:blipFill>
        <p:spPr>
          <a:xfrm>
            <a:off x="5424670" y="1839587"/>
            <a:ext cx="6791972" cy="3327300"/>
          </a:xfrm>
          <a:prstGeom prst="rect">
            <a:avLst/>
          </a:prstGeom>
        </p:spPr>
      </p:pic>
      <p:cxnSp>
        <p:nvCxnSpPr>
          <p:cNvPr id="12" name="Gerader Verbinder 11">
            <a:extLst>
              <a:ext uri="{FF2B5EF4-FFF2-40B4-BE49-F238E27FC236}">
                <a16:creationId xmlns:a16="http://schemas.microsoft.com/office/drawing/2014/main" id="{F4FA516C-487A-40C2-B404-73FBDD56F7B3}"/>
              </a:ext>
            </a:extLst>
          </p:cNvPr>
          <p:cNvCxnSpPr/>
          <p:nvPr/>
        </p:nvCxnSpPr>
        <p:spPr>
          <a:xfrm>
            <a:off x="625366" y="3452648"/>
            <a:ext cx="3725917" cy="0"/>
          </a:xfrm>
          <a:prstGeom prst="line">
            <a:avLst/>
          </a:prstGeom>
          <a:ln w="28575"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6819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AACAF7-5A12-4FE0-89B2-0603827A4D4F}"/>
              </a:ext>
            </a:extLst>
          </p:cNvPr>
          <p:cNvSpPr>
            <a:spLocks noGrp="1"/>
          </p:cNvSpPr>
          <p:nvPr>
            <p:ph type="title"/>
          </p:nvPr>
        </p:nvSpPr>
        <p:spPr/>
        <p:txBody>
          <a:bodyPr>
            <a:normAutofit/>
          </a:bodyPr>
          <a:lstStyle/>
          <a:p>
            <a:r>
              <a:rPr lang="en-US" sz="3060" dirty="0">
                <a:latin typeface="Segoe UI Semibold (Headings)"/>
              </a:rPr>
              <a:t>Types of cloud models</a:t>
            </a:r>
            <a:endParaRPr lang="en-US" sz="3060" dirty="0"/>
          </a:p>
        </p:txBody>
      </p:sp>
      <p:pic>
        <p:nvPicPr>
          <p:cNvPr id="10" name="Picture 9">
            <a:extLst>
              <a:ext uri="{FF2B5EF4-FFF2-40B4-BE49-F238E27FC236}">
                <a16:creationId xmlns:a16="http://schemas.microsoft.com/office/drawing/2014/main" id="{5C506B8B-5E30-4FFD-815F-882D307797D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12078" y="4852840"/>
            <a:ext cx="1904431" cy="1611442"/>
          </a:xfrm>
          <a:prstGeom prst="rect">
            <a:avLst/>
          </a:prstGeom>
          <a:effectLst>
            <a:softEdge rad="419100"/>
          </a:effectLst>
        </p:spPr>
      </p:pic>
    </p:spTree>
    <p:extLst>
      <p:ext uri="{BB962C8B-B14F-4D97-AF65-F5344CB8AC3E}">
        <p14:creationId xmlns:p14="http://schemas.microsoft.com/office/powerpoint/2010/main" val="3150666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7183" y="3214749"/>
            <a:ext cx="11474352" cy="565027"/>
          </a:xfrm>
        </p:spPr>
        <p:txBody>
          <a:bodyPr>
            <a:normAutofit fontScale="90000"/>
          </a:bodyPr>
          <a:lstStyle/>
          <a:p>
            <a:pPr algn="ctr"/>
            <a:r>
              <a:rPr lang="en-US" dirty="0">
                <a:hlinkClick r:id="rId4"/>
              </a:rPr>
              <a:t>Video: </a:t>
            </a:r>
            <a:r>
              <a:rPr lang="en-US" dirty="0"/>
              <a:t>Cloud Models</a:t>
            </a:r>
          </a:p>
        </p:txBody>
      </p:sp>
      <p:pic>
        <p:nvPicPr>
          <p:cNvPr id="2" name="Onlinemedien 1" title="AZ900T01 M1L2 CloudModels 1080p">
            <a:hlinkClick r:id="" action="ppaction://media"/>
            <a:extLst>
              <a:ext uri="{FF2B5EF4-FFF2-40B4-BE49-F238E27FC236}">
                <a16:creationId xmlns:a16="http://schemas.microsoft.com/office/drawing/2014/main" id="{38F1E486-88F1-4DD2-ADCD-6BF32E7F50FF}"/>
              </a:ext>
            </a:extLst>
          </p:cNvPr>
          <p:cNvPicPr>
            <a:picLocks noRot="1" noChangeAspect="1"/>
          </p:cNvPicPr>
          <p:nvPr>
            <a:videoFile r:link="rId1"/>
          </p:nvPr>
        </p:nvPicPr>
        <p:blipFill>
          <a:blip r:embed="rId5"/>
          <a:stretch>
            <a:fillRect/>
          </a:stretch>
        </p:blipFill>
        <p:spPr>
          <a:xfrm>
            <a:off x="-12996" y="-1"/>
            <a:ext cx="12434711" cy="6994525"/>
          </a:xfrm>
          <a:prstGeom prst="rect">
            <a:avLst/>
          </a:prstGeom>
        </p:spPr>
      </p:pic>
    </p:spTree>
    <p:extLst>
      <p:ext uri="{BB962C8B-B14F-4D97-AF65-F5344CB8AC3E}">
        <p14:creationId xmlns:p14="http://schemas.microsoft.com/office/powerpoint/2010/main" val="1817962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D6E54104-0D03-4FC8-95FE-52C448844397}"/>
              </a:ext>
            </a:extLst>
          </p:cNvPr>
          <p:cNvSpPr/>
          <p:nvPr/>
        </p:nvSpPr>
        <p:spPr bwMode="auto">
          <a:xfrm>
            <a:off x="344699" y="4861971"/>
            <a:ext cx="7198819" cy="1930715"/>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5" name="Rechteck 4">
            <a:extLst>
              <a:ext uri="{FF2B5EF4-FFF2-40B4-BE49-F238E27FC236}">
                <a16:creationId xmlns:a16="http://schemas.microsoft.com/office/drawing/2014/main" id="{E126021E-7B14-448E-911D-3956C1CEC830}"/>
              </a:ext>
            </a:extLst>
          </p:cNvPr>
          <p:cNvSpPr/>
          <p:nvPr/>
        </p:nvSpPr>
        <p:spPr bwMode="auto">
          <a:xfrm>
            <a:off x="7826000" y="328137"/>
            <a:ext cx="4275526" cy="646454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2" name="Title 1">
            <a:extLst>
              <a:ext uri="{FF2B5EF4-FFF2-40B4-BE49-F238E27FC236}">
                <a16:creationId xmlns:a16="http://schemas.microsoft.com/office/drawing/2014/main" id="{81B28370-6B1C-41C1-B51B-DEB7E13BAC04}"/>
              </a:ext>
            </a:extLst>
          </p:cNvPr>
          <p:cNvSpPr>
            <a:spLocks noGrp="1"/>
          </p:cNvSpPr>
          <p:nvPr>
            <p:ph type="title"/>
          </p:nvPr>
        </p:nvSpPr>
        <p:spPr>
          <a:xfrm>
            <a:off x="535575" y="4861971"/>
            <a:ext cx="6725462" cy="1657564"/>
          </a:xfrm>
        </p:spPr>
        <p:txBody>
          <a:bodyPr vert="horz" wrap="square" lIns="93260" tIns="46630" rIns="93260" bIns="46630" rtlCol="0" anchor="ctr">
            <a:normAutofit/>
          </a:bodyPr>
          <a:lstStyle/>
          <a:p>
            <a:pPr algn="r"/>
            <a:r>
              <a:rPr lang="en-US" dirty="0">
                <a:solidFill>
                  <a:srgbClr val="FFFFFF"/>
                </a:solidFill>
              </a:rPr>
              <a:t>Public cloud</a:t>
            </a:r>
          </a:p>
        </p:txBody>
      </p:sp>
      <p:sp>
        <p:nvSpPr>
          <p:cNvPr id="4" name="Text Placeholder 2">
            <a:extLst>
              <a:ext uri="{FF2B5EF4-FFF2-40B4-BE49-F238E27FC236}">
                <a16:creationId xmlns:a16="http://schemas.microsoft.com/office/drawing/2014/main" id="{4417CA15-B530-4B0C-A9EA-BD0052763176}"/>
              </a:ext>
            </a:extLst>
          </p:cNvPr>
          <p:cNvSpPr>
            <a:spLocks noGrp="1"/>
          </p:cNvSpPr>
          <p:nvPr>
            <p:ph type="body" sz="quarter" idx="10"/>
          </p:nvPr>
        </p:nvSpPr>
        <p:spPr>
          <a:xfrm>
            <a:off x="8190044" y="935994"/>
            <a:ext cx="3492917" cy="4948960"/>
          </a:xfrm>
        </p:spPr>
        <p:txBody>
          <a:bodyPr vert="horz" wrap="square" lIns="93260" tIns="46630" rIns="93260" bIns="46630" rtlCol="0" anchor="ctr">
            <a:normAutofit/>
          </a:bodyPr>
          <a:lstStyle/>
          <a:p>
            <a:pPr marL="0" indent="0">
              <a:buNone/>
            </a:pPr>
            <a:r>
              <a:rPr lang="en-US" sz="2040" dirty="0">
                <a:solidFill>
                  <a:srgbClr val="FFFFFF"/>
                </a:solidFill>
              </a:rPr>
              <a:t>A </a:t>
            </a:r>
            <a:r>
              <a:rPr lang="en-US" sz="2040" i="1" dirty="0">
                <a:solidFill>
                  <a:srgbClr val="FFFFFF"/>
                </a:solidFill>
              </a:rPr>
              <a:t>public cloud </a:t>
            </a:r>
            <a:r>
              <a:rPr lang="en-US" sz="2040" dirty="0">
                <a:solidFill>
                  <a:srgbClr val="FFFFFF"/>
                </a:solidFill>
              </a:rPr>
              <a:t>is owned by a cloud services provider (also known as a </a:t>
            </a:r>
            <a:r>
              <a:rPr lang="en-US" sz="2040" i="1" dirty="0">
                <a:solidFill>
                  <a:srgbClr val="FFFFFF"/>
                </a:solidFill>
              </a:rPr>
              <a:t>hosting provider</a:t>
            </a:r>
            <a:r>
              <a:rPr lang="en-US" sz="2040" dirty="0">
                <a:solidFill>
                  <a:srgbClr val="FFFFFF"/>
                </a:solidFill>
              </a:rPr>
              <a:t>). It provides resources and services to multiple organizations and users who connect to the cloud service via a secure network connection, typically over the internet</a:t>
            </a:r>
          </a:p>
          <a:p>
            <a:endParaRPr lang="en-US" sz="2040" dirty="0">
              <a:solidFill>
                <a:srgbClr val="FFFFFF"/>
              </a:solidFill>
            </a:endParaRPr>
          </a:p>
          <a:p>
            <a:endParaRPr lang="en-US" sz="2040" dirty="0">
              <a:solidFill>
                <a:srgbClr val="FFFFFF"/>
              </a:solidFill>
            </a:endParaRPr>
          </a:p>
        </p:txBody>
      </p:sp>
      <p:pic>
        <p:nvPicPr>
          <p:cNvPr id="6" name="Picture 5" descr="Multiple hands hold data up to servers in the clouds.">
            <a:extLst>
              <a:ext uri="{FF2B5EF4-FFF2-40B4-BE49-F238E27FC236}">
                <a16:creationId xmlns:a16="http://schemas.microsoft.com/office/drawing/2014/main" id="{F8699052-5AB1-45C3-AF8F-E738AEF6C2EC}"/>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r="1141" b="-2"/>
          <a:stretch/>
        </p:blipFill>
        <p:spPr>
          <a:xfrm>
            <a:off x="334949" y="328137"/>
            <a:ext cx="7198819" cy="4189160"/>
          </a:xfrm>
          <a:prstGeom prst="rect">
            <a:avLst/>
          </a:prstGeom>
        </p:spPr>
      </p:pic>
    </p:spTree>
    <p:extLst>
      <p:ext uri="{BB962C8B-B14F-4D97-AF65-F5344CB8AC3E}">
        <p14:creationId xmlns:p14="http://schemas.microsoft.com/office/powerpoint/2010/main" val="356863772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B3DE538B-F586-4668-B6DB-D9C98F0BCD16}"/>
              </a:ext>
            </a:extLst>
          </p:cNvPr>
          <p:cNvSpPr/>
          <p:nvPr/>
        </p:nvSpPr>
        <p:spPr bwMode="auto">
          <a:xfrm>
            <a:off x="344699" y="195649"/>
            <a:ext cx="7198819" cy="1930715"/>
          </a:xfrm>
          <a:prstGeom prst="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2" name="Title 1">
            <a:extLst>
              <a:ext uri="{FF2B5EF4-FFF2-40B4-BE49-F238E27FC236}">
                <a16:creationId xmlns:a16="http://schemas.microsoft.com/office/drawing/2014/main" id="{81B28370-6B1C-41C1-B51B-DEB7E13BAC04}"/>
              </a:ext>
            </a:extLst>
          </p:cNvPr>
          <p:cNvSpPr>
            <a:spLocks noGrp="1"/>
          </p:cNvSpPr>
          <p:nvPr>
            <p:ph type="title"/>
          </p:nvPr>
        </p:nvSpPr>
        <p:spPr>
          <a:xfrm>
            <a:off x="855768" y="372393"/>
            <a:ext cx="6635084" cy="1351952"/>
          </a:xfrm>
        </p:spPr>
        <p:txBody>
          <a:bodyPr vert="horz" wrap="square" lIns="93260" tIns="46630" rIns="93260" bIns="46630" rtlCol="0" anchor="ctr">
            <a:normAutofit/>
          </a:bodyPr>
          <a:lstStyle/>
          <a:p>
            <a:r>
              <a:rPr lang="en-US" dirty="0">
                <a:solidFill>
                  <a:schemeClr val="bg1"/>
                </a:solidFill>
              </a:rPr>
              <a:t>Private cloud</a:t>
            </a:r>
          </a:p>
        </p:txBody>
      </p:sp>
      <p:sp>
        <p:nvSpPr>
          <p:cNvPr id="3" name="Text Placeholder 2">
            <a:extLst>
              <a:ext uri="{FF2B5EF4-FFF2-40B4-BE49-F238E27FC236}">
                <a16:creationId xmlns:a16="http://schemas.microsoft.com/office/drawing/2014/main" id="{F5B850AC-D558-4397-A13C-1B32E5FA6B7C}"/>
              </a:ext>
            </a:extLst>
          </p:cNvPr>
          <p:cNvSpPr>
            <a:spLocks noGrp="1"/>
          </p:cNvSpPr>
          <p:nvPr>
            <p:ph type="body" sz="quarter" idx="10"/>
          </p:nvPr>
        </p:nvSpPr>
        <p:spPr>
          <a:xfrm>
            <a:off x="463883" y="2464311"/>
            <a:ext cx="6839091" cy="4052603"/>
          </a:xfrm>
        </p:spPr>
        <p:txBody>
          <a:bodyPr vert="horz" wrap="square" lIns="93260" tIns="46630" rIns="93260" bIns="46630" rtlCol="0">
            <a:normAutofit fontScale="62500" lnSpcReduction="20000"/>
          </a:bodyPr>
          <a:lstStyle/>
          <a:p>
            <a:pPr marL="0" indent="0">
              <a:lnSpc>
                <a:spcPct val="170000"/>
              </a:lnSpc>
              <a:spcBef>
                <a:spcPts val="0"/>
              </a:spcBef>
              <a:buNone/>
            </a:pPr>
            <a:r>
              <a:rPr lang="en-US" dirty="0"/>
              <a:t>A </a:t>
            </a:r>
            <a:r>
              <a:rPr lang="en-US" i="1" dirty="0"/>
              <a:t>private cloud </a:t>
            </a:r>
            <a:r>
              <a:rPr lang="en-US" dirty="0"/>
              <a:t>is owned and operated by the organization that uses the resources from that cloud. They create a cloud environment in their own datacenter and provide self-service access to compute resources to users within their organization. The organization remains the owner, entirely responsible for the operation of the services they provide.</a:t>
            </a:r>
          </a:p>
        </p:txBody>
      </p:sp>
      <p:pic>
        <p:nvPicPr>
          <p:cNvPr id="6" name="Picture 5">
            <a:extLst>
              <a:ext uri="{FF2B5EF4-FFF2-40B4-BE49-F238E27FC236}">
                <a16:creationId xmlns:a16="http://schemas.microsoft.com/office/drawing/2014/main" id="{48F0FBAF-BEEC-40D8-9A35-4B0E920DB8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1482" y="195649"/>
            <a:ext cx="3666825" cy="6228487"/>
          </a:xfrm>
          <a:prstGeom prst="rect">
            <a:avLst/>
          </a:prstGeom>
        </p:spPr>
      </p:pic>
    </p:spTree>
    <p:extLst>
      <p:ext uri="{BB962C8B-B14F-4D97-AF65-F5344CB8AC3E}">
        <p14:creationId xmlns:p14="http://schemas.microsoft.com/office/powerpoint/2010/main" val="87507556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920036E6-0AA5-4AD3-93F8-F1D4FF77BFBC}"/>
              </a:ext>
            </a:extLst>
          </p:cNvPr>
          <p:cNvSpPr/>
          <p:nvPr/>
        </p:nvSpPr>
        <p:spPr bwMode="auto">
          <a:xfrm>
            <a:off x="0" y="5450114"/>
            <a:ext cx="5237656" cy="1565509"/>
          </a:xfrm>
          <a:prstGeom prst="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2" name="Title 1">
            <a:extLst>
              <a:ext uri="{FF2B5EF4-FFF2-40B4-BE49-F238E27FC236}">
                <a16:creationId xmlns:a16="http://schemas.microsoft.com/office/drawing/2014/main" id="{81B28370-6B1C-41C1-B51B-DEB7E13BAC04}"/>
              </a:ext>
            </a:extLst>
          </p:cNvPr>
          <p:cNvSpPr>
            <a:spLocks noGrp="1"/>
          </p:cNvSpPr>
          <p:nvPr>
            <p:ph type="title"/>
          </p:nvPr>
        </p:nvSpPr>
        <p:spPr>
          <a:xfrm>
            <a:off x="969918" y="5639970"/>
            <a:ext cx="5807131" cy="1118156"/>
          </a:xfrm>
        </p:spPr>
        <p:txBody>
          <a:bodyPr vert="horz" wrap="square" lIns="93260" tIns="46630" rIns="93260" bIns="46630" rtlCol="0" anchor="ctr">
            <a:normAutofit/>
          </a:bodyPr>
          <a:lstStyle/>
          <a:p>
            <a:r>
              <a:rPr lang="en-US" sz="4080" dirty="0">
                <a:solidFill>
                  <a:srgbClr val="303030"/>
                </a:solidFill>
                <a:ea typeface="+mj-ea"/>
                <a:cs typeface="+mj-cs"/>
              </a:rPr>
              <a:t>Hybrid cloud</a:t>
            </a:r>
          </a:p>
        </p:txBody>
      </p:sp>
      <p:sp>
        <p:nvSpPr>
          <p:cNvPr id="3" name="Text Placeholder 2">
            <a:extLst>
              <a:ext uri="{FF2B5EF4-FFF2-40B4-BE49-F238E27FC236}">
                <a16:creationId xmlns:a16="http://schemas.microsoft.com/office/drawing/2014/main" id="{F5B850AC-D558-4397-A13C-1B32E5FA6B7C}"/>
              </a:ext>
            </a:extLst>
          </p:cNvPr>
          <p:cNvSpPr>
            <a:spLocks noGrp="1"/>
          </p:cNvSpPr>
          <p:nvPr>
            <p:ph type="body" sz="quarter" idx="10"/>
          </p:nvPr>
        </p:nvSpPr>
        <p:spPr>
          <a:xfrm>
            <a:off x="7685532" y="984413"/>
            <a:ext cx="4087892" cy="4100495"/>
          </a:xfrm>
        </p:spPr>
        <p:txBody>
          <a:bodyPr vert="horz" wrap="square" lIns="93260" tIns="46630" rIns="93260" bIns="46630" rtlCol="0" anchor="ctr">
            <a:normAutofit fontScale="77500" lnSpcReduction="20000"/>
          </a:bodyPr>
          <a:lstStyle/>
          <a:p>
            <a:pPr marL="0" indent="0">
              <a:lnSpc>
                <a:spcPct val="150000"/>
              </a:lnSpc>
              <a:spcBef>
                <a:spcPts val="0"/>
              </a:spcBef>
              <a:buNone/>
            </a:pPr>
            <a:r>
              <a:rPr lang="en-IE" dirty="0">
                <a:latin typeface="+mn-lt"/>
              </a:rPr>
              <a:t>A </a:t>
            </a:r>
            <a:r>
              <a:rPr lang="en-IE" i="1" dirty="0">
                <a:latin typeface="+mn-lt"/>
              </a:rPr>
              <a:t>hybrid cloud </a:t>
            </a:r>
            <a:r>
              <a:rPr lang="en-IE" dirty="0">
                <a:latin typeface="+mn-lt"/>
              </a:rPr>
              <a:t>combines both public and private clouds, allowing you to run your applications in the most appropriate location</a:t>
            </a:r>
            <a:endParaRPr lang="en-US" sz="2040" dirty="0">
              <a:latin typeface="+mn-lt"/>
            </a:endParaRPr>
          </a:p>
          <a:p>
            <a:pPr>
              <a:lnSpc>
                <a:spcPct val="150000"/>
              </a:lnSpc>
              <a:spcBef>
                <a:spcPts val="0"/>
              </a:spcBef>
            </a:pPr>
            <a:endParaRPr lang="en-US" sz="2040" dirty="0">
              <a:latin typeface="+mn-lt"/>
            </a:endParaRPr>
          </a:p>
        </p:txBody>
      </p:sp>
      <p:pic>
        <p:nvPicPr>
          <p:cNvPr id="5" name="Picture 4" descr="The public cloud image and private cloud image are connected with a plus sign, demonstrating that a hybrid cloud is a combination of the two.">
            <a:extLst>
              <a:ext uri="{FF2B5EF4-FFF2-40B4-BE49-F238E27FC236}">
                <a16:creationId xmlns:a16="http://schemas.microsoft.com/office/drawing/2014/main" id="{ED7C7614-FBDC-4247-874E-DC5CA77E9C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917" y="1412928"/>
            <a:ext cx="6059339" cy="3211450"/>
          </a:xfrm>
          <a:prstGeom prst="rect">
            <a:avLst/>
          </a:prstGeom>
        </p:spPr>
      </p:pic>
      <p:sp>
        <p:nvSpPr>
          <p:cNvPr id="7" name="Rechteck 6">
            <a:extLst>
              <a:ext uri="{FF2B5EF4-FFF2-40B4-BE49-F238E27FC236}">
                <a16:creationId xmlns:a16="http://schemas.microsoft.com/office/drawing/2014/main" id="{B4AB8C64-695B-4140-A656-012D8995CF30}"/>
              </a:ext>
            </a:extLst>
          </p:cNvPr>
          <p:cNvSpPr/>
          <p:nvPr/>
        </p:nvSpPr>
        <p:spPr bwMode="auto">
          <a:xfrm>
            <a:off x="5237656" y="5450114"/>
            <a:ext cx="7198819" cy="1565509"/>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4701545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866D-A435-4CF0-908C-E7FC50CA1600}"/>
              </a:ext>
            </a:extLst>
          </p:cNvPr>
          <p:cNvSpPr>
            <a:spLocks noGrp="1"/>
          </p:cNvSpPr>
          <p:nvPr>
            <p:ph type="title"/>
          </p:nvPr>
        </p:nvSpPr>
        <p:spPr/>
        <p:txBody>
          <a:bodyPr/>
          <a:lstStyle/>
          <a:p>
            <a:r>
              <a:rPr lang="en-US" dirty="0"/>
              <a:t>Cloud model comparison</a:t>
            </a:r>
          </a:p>
        </p:txBody>
      </p:sp>
      <p:sp>
        <p:nvSpPr>
          <p:cNvPr id="3" name="Text Placeholder 2">
            <a:extLst>
              <a:ext uri="{FF2B5EF4-FFF2-40B4-BE49-F238E27FC236}">
                <a16:creationId xmlns:a16="http://schemas.microsoft.com/office/drawing/2014/main" id="{013477EB-7FAD-4477-A63C-B9B582BD14A4}"/>
              </a:ext>
            </a:extLst>
          </p:cNvPr>
          <p:cNvSpPr>
            <a:spLocks noGrp="1"/>
          </p:cNvSpPr>
          <p:nvPr>
            <p:ph type="body" sz="quarter" idx="10"/>
          </p:nvPr>
        </p:nvSpPr>
        <p:spPr>
          <a:xfrm>
            <a:off x="274702" y="1367629"/>
            <a:ext cx="11888787" cy="4909799"/>
          </a:xfrm>
        </p:spPr>
        <p:txBody>
          <a:bodyPr>
            <a:normAutofit fontScale="47500" lnSpcReduction="20000"/>
          </a:bodyPr>
          <a:lstStyle/>
          <a:p>
            <a:pPr marL="0" indent="0">
              <a:lnSpc>
                <a:spcPct val="170000"/>
              </a:lnSpc>
              <a:spcBef>
                <a:spcPts val="0"/>
              </a:spcBef>
              <a:buNone/>
            </a:pPr>
            <a:r>
              <a:rPr lang="en-US" sz="3162" b="1" dirty="0"/>
              <a:t>Public cloud:</a:t>
            </a:r>
          </a:p>
          <a:p>
            <a:pPr>
              <a:lnSpc>
                <a:spcPct val="170000"/>
              </a:lnSpc>
              <a:spcBef>
                <a:spcPts val="0"/>
              </a:spcBef>
            </a:pPr>
            <a:r>
              <a:rPr lang="en-IE" dirty="0"/>
              <a:t>No CapEx. You don’t have to buy a new server to scale up.</a:t>
            </a:r>
          </a:p>
          <a:p>
            <a:pPr>
              <a:lnSpc>
                <a:spcPct val="170000"/>
              </a:lnSpc>
              <a:spcBef>
                <a:spcPts val="0"/>
              </a:spcBef>
            </a:pPr>
            <a:r>
              <a:rPr lang="en-IE" dirty="0"/>
              <a:t>Agility. Applications can be made accessible quickly, and deprovisioned whenever needed.</a:t>
            </a:r>
          </a:p>
          <a:p>
            <a:pPr>
              <a:lnSpc>
                <a:spcPct val="170000"/>
              </a:lnSpc>
              <a:spcBef>
                <a:spcPts val="0"/>
              </a:spcBef>
            </a:pPr>
            <a:r>
              <a:rPr lang="en-IE" dirty="0"/>
              <a:t>Consumption-based model. Organizations pay only for what they use, and operate under an OpEx model.</a:t>
            </a:r>
          </a:p>
          <a:p>
            <a:pPr marL="0" indent="0">
              <a:lnSpc>
                <a:spcPct val="170000"/>
              </a:lnSpc>
              <a:spcBef>
                <a:spcPts val="0"/>
              </a:spcBef>
              <a:buNone/>
            </a:pPr>
            <a:endParaRPr lang="en-IE" sz="1530" dirty="0"/>
          </a:p>
          <a:p>
            <a:pPr marL="0" indent="0">
              <a:lnSpc>
                <a:spcPct val="170000"/>
              </a:lnSpc>
              <a:spcBef>
                <a:spcPts val="0"/>
              </a:spcBef>
              <a:buNone/>
            </a:pPr>
            <a:r>
              <a:rPr lang="en-US" sz="3162" b="1" dirty="0"/>
              <a:t>Private cloud:</a:t>
            </a:r>
          </a:p>
          <a:p>
            <a:pPr>
              <a:lnSpc>
                <a:spcPct val="170000"/>
              </a:lnSpc>
              <a:spcBef>
                <a:spcPts val="0"/>
              </a:spcBef>
            </a:pPr>
            <a:r>
              <a:rPr lang="en-IE" dirty="0"/>
              <a:t>Control. Organizations have complete control over resources.</a:t>
            </a:r>
          </a:p>
          <a:p>
            <a:pPr>
              <a:lnSpc>
                <a:spcPct val="170000"/>
              </a:lnSpc>
              <a:spcBef>
                <a:spcPts val="0"/>
              </a:spcBef>
            </a:pPr>
            <a:r>
              <a:rPr lang="en-IE" dirty="0"/>
              <a:t>Security. Organizations have complete control over security.</a:t>
            </a:r>
          </a:p>
          <a:p>
            <a:pPr marL="0" indent="0">
              <a:lnSpc>
                <a:spcPct val="170000"/>
              </a:lnSpc>
              <a:spcBef>
                <a:spcPts val="0"/>
              </a:spcBef>
              <a:buNone/>
            </a:pPr>
            <a:endParaRPr lang="en-IE" sz="1530" dirty="0"/>
          </a:p>
          <a:p>
            <a:pPr marL="0" indent="0">
              <a:lnSpc>
                <a:spcPct val="170000"/>
              </a:lnSpc>
              <a:spcBef>
                <a:spcPts val="0"/>
              </a:spcBef>
              <a:buNone/>
            </a:pPr>
            <a:r>
              <a:rPr lang="en-US" sz="3162" b="1" dirty="0"/>
              <a:t>Hybrid cloud:</a:t>
            </a:r>
          </a:p>
          <a:p>
            <a:pPr>
              <a:lnSpc>
                <a:spcPct val="170000"/>
              </a:lnSpc>
              <a:spcBef>
                <a:spcPts val="0"/>
              </a:spcBef>
            </a:pPr>
            <a:r>
              <a:rPr lang="en-IE" dirty="0"/>
              <a:t>Flexibility. The most flexible scenario. With a hybrid cloud setup, an organization can determine whether to run their applications in a private cloud or in a public cloud.</a:t>
            </a:r>
            <a:endParaRPr lang="en-US" b="1" dirty="0"/>
          </a:p>
          <a:p>
            <a:pPr>
              <a:lnSpc>
                <a:spcPct val="170000"/>
              </a:lnSpc>
              <a:spcBef>
                <a:spcPts val="0"/>
              </a:spcBef>
            </a:pPr>
            <a:r>
              <a:rPr lang="en-IE" dirty="0"/>
              <a:t>Compliance. Organizations maintain the ability to comply with strict security, compliance, or legal requirements as needed.</a:t>
            </a:r>
            <a:endParaRPr lang="en-US" dirty="0"/>
          </a:p>
        </p:txBody>
      </p:sp>
    </p:spTree>
    <p:extLst>
      <p:ext uri="{BB962C8B-B14F-4D97-AF65-F5344CB8AC3E}">
        <p14:creationId xmlns:p14="http://schemas.microsoft.com/office/powerpoint/2010/main" val="1017257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1CCCAD-D9D8-42F3-9D23-ED0110EE677A}"/>
              </a:ext>
            </a:extLst>
          </p:cNvPr>
          <p:cNvSpPr>
            <a:spLocks noGrp="1"/>
          </p:cNvSpPr>
          <p:nvPr>
            <p:ph type="title"/>
          </p:nvPr>
        </p:nvSpPr>
        <p:spPr/>
        <p:txBody>
          <a:bodyPr>
            <a:normAutofit/>
          </a:bodyPr>
          <a:lstStyle/>
          <a:p>
            <a:r>
              <a:rPr lang="en-US" sz="3060" dirty="0">
                <a:latin typeface="Segoe UI Semibold (Headings)"/>
              </a:rPr>
              <a:t>Types of cloud services</a:t>
            </a:r>
            <a:endParaRPr lang="en-US" sz="3060" dirty="0"/>
          </a:p>
        </p:txBody>
      </p:sp>
      <p:pic>
        <p:nvPicPr>
          <p:cNvPr id="10" name="Picture 9">
            <a:extLst>
              <a:ext uri="{FF2B5EF4-FFF2-40B4-BE49-F238E27FC236}">
                <a16:creationId xmlns:a16="http://schemas.microsoft.com/office/drawing/2014/main" id="{5C506B8B-5E30-4FFD-815F-882D307797D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12078" y="4852840"/>
            <a:ext cx="1904431" cy="1611442"/>
          </a:xfrm>
          <a:prstGeom prst="rect">
            <a:avLst/>
          </a:prstGeom>
          <a:effectLst>
            <a:softEdge rad="419100"/>
          </a:effectLst>
        </p:spPr>
      </p:pic>
    </p:spTree>
    <p:extLst>
      <p:ext uri="{BB962C8B-B14F-4D97-AF65-F5344CB8AC3E}">
        <p14:creationId xmlns:p14="http://schemas.microsoft.com/office/powerpoint/2010/main" val="380888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3329609" y="3214749"/>
            <a:ext cx="4717262" cy="565027"/>
          </a:xfrm>
        </p:spPr>
        <p:txBody>
          <a:bodyPr>
            <a:normAutofit fontScale="90000"/>
          </a:bodyPr>
          <a:lstStyle/>
          <a:p>
            <a:r>
              <a:rPr lang="en-US" dirty="0">
                <a:hlinkClick r:id="rId4"/>
              </a:rPr>
              <a:t>Video: </a:t>
            </a:r>
            <a:r>
              <a:rPr lang="en-US" dirty="0"/>
              <a:t>Cloud Services</a:t>
            </a:r>
          </a:p>
        </p:txBody>
      </p:sp>
      <p:pic>
        <p:nvPicPr>
          <p:cNvPr id="2" name="Onlinemedien 1" title="AZ900T01 M1L3 TypesofCloudServices 1080p">
            <a:hlinkClick r:id="" action="ppaction://media"/>
            <a:extLst>
              <a:ext uri="{FF2B5EF4-FFF2-40B4-BE49-F238E27FC236}">
                <a16:creationId xmlns:a16="http://schemas.microsoft.com/office/drawing/2014/main" id="{000CEF3D-F6E1-4BB1-BCA5-9613D5F510CF}"/>
              </a:ext>
            </a:extLst>
          </p:cNvPr>
          <p:cNvPicPr>
            <a:picLocks noRot="1" noChangeAspect="1"/>
          </p:cNvPicPr>
          <p:nvPr>
            <a:videoFile r:link="rId1"/>
          </p:nvPr>
        </p:nvPicPr>
        <p:blipFill>
          <a:blip r:embed="rId5"/>
          <a:stretch>
            <a:fillRect/>
          </a:stretch>
        </p:blipFill>
        <p:spPr>
          <a:xfrm>
            <a:off x="882" y="-1"/>
            <a:ext cx="12434711" cy="6994525"/>
          </a:xfrm>
          <a:prstGeom prst="rect">
            <a:avLst/>
          </a:prstGeom>
        </p:spPr>
      </p:pic>
    </p:spTree>
    <p:extLst>
      <p:ext uri="{BB962C8B-B14F-4D97-AF65-F5344CB8AC3E}">
        <p14:creationId xmlns:p14="http://schemas.microsoft.com/office/powerpoint/2010/main" val="78813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E685ADB1-71B5-415C-A87D-15970E07E37E}"/>
              </a:ext>
            </a:extLst>
          </p:cNvPr>
          <p:cNvSpPr/>
          <p:nvPr/>
        </p:nvSpPr>
        <p:spPr bwMode="auto">
          <a:xfrm>
            <a:off x="234866" y="264987"/>
            <a:ext cx="4275526" cy="646454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2" name="Title 1">
            <a:extLst>
              <a:ext uri="{FF2B5EF4-FFF2-40B4-BE49-F238E27FC236}">
                <a16:creationId xmlns:a16="http://schemas.microsoft.com/office/drawing/2014/main" id="{1786866D-A435-4CF0-908C-E7FC50CA1600}"/>
              </a:ext>
            </a:extLst>
          </p:cNvPr>
          <p:cNvSpPr>
            <a:spLocks noGrp="1"/>
          </p:cNvSpPr>
          <p:nvPr>
            <p:ph type="title"/>
          </p:nvPr>
        </p:nvSpPr>
        <p:spPr>
          <a:xfrm>
            <a:off x="657158" y="656277"/>
            <a:ext cx="3430942" cy="1629113"/>
          </a:xfrm>
          <a:noFill/>
          <a:ln w="19050">
            <a:solidFill>
              <a:schemeClr val="bg1"/>
            </a:solidFill>
          </a:ln>
        </p:spPr>
        <p:txBody>
          <a:bodyPr vert="horz" wrap="square" lIns="93260" tIns="46630" rIns="93260" bIns="46630" rtlCol="0" anchor="ctr">
            <a:normAutofit/>
          </a:bodyPr>
          <a:lstStyle/>
          <a:p>
            <a:pPr algn="ctr"/>
            <a:r>
              <a:rPr lang="en-US" sz="2856" dirty="0">
                <a:solidFill>
                  <a:schemeClr val="bg1"/>
                </a:solidFill>
                <a:ea typeface="+mj-ea"/>
                <a:cs typeface="+mj-cs"/>
              </a:rPr>
              <a:t>IaaS</a:t>
            </a:r>
          </a:p>
        </p:txBody>
      </p:sp>
      <p:sp>
        <p:nvSpPr>
          <p:cNvPr id="3" name="Text Placeholder 2">
            <a:extLst>
              <a:ext uri="{FF2B5EF4-FFF2-40B4-BE49-F238E27FC236}">
                <a16:creationId xmlns:a16="http://schemas.microsoft.com/office/drawing/2014/main" id="{013477EB-7FAD-4477-A63C-B9B582BD14A4}"/>
              </a:ext>
            </a:extLst>
          </p:cNvPr>
          <p:cNvSpPr>
            <a:spLocks noGrp="1"/>
          </p:cNvSpPr>
          <p:nvPr>
            <p:ph type="body" sz="quarter" idx="10"/>
          </p:nvPr>
        </p:nvSpPr>
        <p:spPr>
          <a:xfrm>
            <a:off x="657159" y="2690560"/>
            <a:ext cx="3430942" cy="3483618"/>
          </a:xfrm>
        </p:spPr>
        <p:txBody>
          <a:bodyPr vert="horz" wrap="square" lIns="93260" tIns="46630" rIns="93260" bIns="46630" rtlCol="0">
            <a:normAutofit/>
          </a:bodyPr>
          <a:lstStyle/>
          <a:p>
            <a:pPr marL="0" indent="0">
              <a:buNone/>
            </a:pPr>
            <a:r>
              <a:rPr lang="en-US" sz="2040" dirty="0">
                <a:solidFill>
                  <a:schemeClr val="bg1"/>
                </a:solidFill>
              </a:rPr>
              <a:t>IaaS is the most basic category of cloud computing services. With IaaS, you rent IT infrastructure servers, and virtual machines (VMs), storage, networks, and operating systems from a cloud provider on a pay-as-you-go basis. It's an instant computing infrastructure, provisioned and managed over the internet.</a:t>
            </a:r>
          </a:p>
        </p:txBody>
      </p:sp>
      <p:pic>
        <p:nvPicPr>
          <p:cNvPr id="8" name="Picture 7" descr="IaaS is encompassing the following three icons: Servers and storage, Networking firewalls and security, and Datacenter physical plant and building.">
            <a:extLst>
              <a:ext uri="{FF2B5EF4-FFF2-40B4-BE49-F238E27FC236}">
                <a16:creationId xmlns:a16="http://schemas.microsoft.com/office/drawing/2014/main" id="{052FE75B-D023-445E-80F4-A24E03F8EA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6255" y="1815702"/>
            <a:ext cx="6643060" cy="3779916"/>
          </a:xfrm>
          <a:prstGeom prst="rect">
            <a:avLst/>
          </a:prstGeom>
        </p:spPr>
      </p:pic>
    </p:spTree>
    <p:extLst>
      <p:ext uri="{BB962C8B-B14F-4D97-AF65-F5344CB8AC3E}">
        <p14:creationId xmlns:p14="http://schemas.microsoft.com/office/powerpoint/2010/main" val="110796427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3">
            <a:extLst>
              <a:ext uri="{FF2B5EF4-FFF2-40B4-BE49-F238E27FC236}">
                <a16:creationId xmlns:a16="http://schemas.microsoft.com/office/drawing/2014/main" id="{E3AC40CB-2BF1-4C72-B6CF-6EC68EF150D6}"/>
              </a:ext>
            </a:extLst>
          </p:cNvPr>
          <p:cNvSpPr>
            <a:spLocks noGrp="1"/>
          </p:cNvSpPr>
          <p:nvPr>
            <p:ph type="title"/>
          </p:nvPr>
        </p:nvSpPr>
        <p:spPr/>
        <p:txBody>
          <a:bodyPr/>
          <a:lstStyle/>
          <a:p>
            <a:r>
              <a:rPr lang="en-US" dirty="0"/>
              <a:t>Cloud concepts</a:t>
            </a:r>
          </a:p>
        </p:txBody>
      </p:sp>
      <p:pic>
        <p:nvPicPr>
          <p:cNvPr id="12" name="Picture Placeholder 11">
            <a:extLst>
              <a:ext uri="{FF2B5EF4-FFF2-40B4-BE49-F238E27FC236}">
                <a16:creationId xmlns:a16="http://schemas.microsoft.com/office/drawing/2014/main" id="{2C154A6C-EF34-422D-98F4-6DDFF8E2A7F7}"/>
              </a:ext>
              <a:ext uri="{C183D7F6-B498-43B3-948B-1728B52AA6E4}">
                <adec:decorative xmlns:adec="http://schemas.microsoft.com/office/drawing/2017/decorative" val="1"/>
              </a:ext>
            </a:extLst>
          </p:cNvPr>
          <p:cNvPicPr>
            <a:picLocks noGrp="1" noChangeAspect="1"/>
          </p:cNvPicPr>
          <p:nvPr>
            <p:ph type="pic" idx="4294967295"/>
          </p:nvPr>
        </p:nvPicPr>
        <p:blipFill rotWithShape="1">
          <a:blip r:embed="rId3">
            <a:extLst>
              <a:ext uri="{28A0092B-C50C-407E-A947-70E740481C1C}">
                <a14:useLocalDpi xmlns:a14="http://schemas.microsoft.com/office/drawing/2010/main" val="0"/>
              </a:ext>
            </a:extLst>
          </a:blip>
          <a:srcRect l="1053" r="-8" b="-422"/>
          <a:stretch/>
        </p:blipFill>
        <p:spPr>
          <a:xfrm>
            <a:off x="4776788" y="0"/>
            <a:ext cx="7659687" cy="7037388"/>
          </a:xfrm>
        </p:spPr>
      </p:pic>
    </p:spTree>
    <p:extLst>
      <p:ext uri="{BB962C8B-B14F-4D97-AF65-F5344CB8AC3E}">
        <p14:creationId xmlns:p14="http://schemas.microsoft.com/office/powerpoint/2010/main" val="102069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DB847280-D37E-44D5-B4F2-CBD483EAA72C}"/>
              </a:ext>
            </a:extLst>
          </p:cNvPr>
          <p:cNvSpPr/>
          <p:nvPr/>
        </p:nvSpPr>
        <p:spPr bwMode="auto">
          <a:xfrm>
            <a:off x="7913300" y="264987"/>
            <a:ext cx="4275526" cy="646454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2" name="Title 1">
            <a:extLst>
              <a:ext uri="{FF2B5EF4-FFF2-40B4-BE49-F238E27FC236}">
                <a16:creationId xmlns:a16="http://schemas.microsoft.com/office/drawing/2014/main" id="{1786866D-A435-4CF0-908C-E7FC50CA1600}"/>
              </a:ext>
            </a:extLst>
          </p:cNvPr>
          <p:cNvSpPr>
            <a:spLocks noGrp="1"/>
          </p:cNvSpPr>
          <p:nvPr>
            <p:ph type="title"/>
          </p:nvPr>
        </p:nvSpPr>
        <p:spPr>
          <a:xfrm>
            <a:off x="8335592" y="656277"/>
            <a:ext cx="3430942" cy="1629113"/>
          </a:xfrm>
          <a:noFill/>
          <a:ln w="19050">
            <a:solidFill>
              <a:schemeClr val="bg1"/>
            </a:solidFill>
          </a:ln>
        </p:spPr>
        <p:txBody>
          <a:bodyPr vert="horz" wrap="square" lIns="93260" tIns="46630" rIns="93260" bIns="46630" rtlCol="0" anchor="ctr">
            <a:normAutofit/>
          </a:bodyPr>
          <a:lstStyle/>
          <a:p>
            <a:pPr algn="ctr"/>
            <a:r>
              <a:rPr lang="en-US" sz="2856" dirty="0">
                <a:solidFill>
                  <a:schemeClr val="bg1"/>
                </a:solidFill>
                <a:ea typeface="+mj-ea"/>
                <a:cs typeface="+mj-cs"/>
              </a:rPr>
              <a:t>PaaS</a:t>
            </a:r>
          </a:p>
        </p:txBody>
      </p:sp>
      <p:sp>
        <p:nvSpPr>
          <p:cNvPr id="3" name="Text Placeholder 2">
            <a:extLst>
              <a:ext uri="{FF2B5EF4-FFF2-40B4-BE49-F238E27FC236}">
                <a16:creationId xmlns:a16="http://schemas.microsoft.com/office/drawing/2014/main" id="{013477EB-7FAD-4477-A63C-B9B582BD14A4}"/>
              </a:ext>
            </a:extLst>
          </p:cNvPr>
          <p:cNvSpPr>
            <a:spLocks noGrp="1"/>
          </p:cNvSpPr>
          <p:nvPr>
            <p:ph type="body" sz="quarter" idx="10"/>
          </p:nvPr>
        </p:nvSpPr>
        <p:spPr>
          <a:xfrm>
            <a:off x="8335593" y="2690560"/>
            <a:ext cx="3430942" cy="3483618"/>
          </a:xfrm>
        </p:spPr>
        <p:txBody>
          <a:bodyPr vert="horz" wrap="square" lIns="93260" tIns="46630" rIns="93260" bIns="46630" rtlCol="0">
            <a:normAutofit/>
          </a:bodyPr>
          <a:lstStyle/>
          <a:p>
            <a:pPr marL="0" indent="0">
              <a:buNone/>
            </a:pPr>
            <a:r>
              <a:rPr lang="en-US" sz="2040" dirty="0">
                <a:solidFill>
                  <a:schemeClr val="bg1"/>
                </a:solidFill>
              </a:rPr>
              <a:t>PaaS provides an environment for building, testing, and deploying software applications. The goal of PaaS is to help create an application as quickly as possible without having to focus on managing the underlying infrastructure.</a:t>
            </a:r>
          </a:p>
        </p:txBody>
      </p:sp>
      <p:pic>
        <p:nvPicPr>
          <p:cNvPr id="6" name="Picture 5" descr="PaaS encompasses IaaS. The IaaS icons are Servers and Storage, Networking firewalls and security, and Datacenter physical plant and security. In addition to the IaaS icons, PaaS icons include an Operating systems icon, and a Development tools, database management, and business analytics icons.">
            <a:extLst>
              <a:ext uri="{FF2B5EF4-FFF2-40B4-BE49-F238E27FC236}">
                <a16:creationId xmlns:a16="http://schemas.microsoft.com/office/drawing/2014/main" id="{23F88025-03F2-43B9-8CE8-0E6D8D3A4A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004" y="2045182"/>
            <a:ext cx="7442874" cy="3224192"/>
          </a:xfrm>
          <a:prstGeom prst="rect">
            <a:avLst/>
          </a:prstGeom>
        </p:spPr>
      </p:pic>
    </p:spTree>
    <p:extLst>
      <p:ext uri="{BB962C8B-B14F-4D97-AF65-F5344CB8AC3E}">
        <p14:creationId xmlns:p14="http://schemas.microsoft.com/office/powerpoint/2010/main" val="154862303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312825BF-A3BC-446B-BE08-C0B69C2DDB1B}"/>
              </a:ext>
            </a:extLst>
          </p:cNvPr>
          <p:cNvSpPr/>
          <p:nvPr/>
        </p:nvSpPr>
        <p:spPr bwMode="auto">
          <a:xfrm>
            <a:off x="0" y="4572000"/>
            <a:ext cx="12436475" cy="235441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2" name="Title 1">
            <a:extLst>
              <a:ext uri="{FF2B5EF4-FFF2-40B4-BE49-F238E27FC236}">
                <a16:creationId xmlns:a16="http://schemas.microsoft.com/office/drawing/2014/main" id="{1786866D-A435-4CF0-908C-E7FC50CA1600}"/>
              </a:ext>
            </a:extLst>
          </p:cNvPr>
          <p:cNvSpPr>
            <a:spLocks noGrp="1"/>
          </p:cNvSpPr>
          <p:nvPr>
            <p:ph type="title"/>
          </p:nvPr>
        </p:nvSpPr>
        <p:spPr>
          <a:xfrm>
            <a:off x="194397" y="5059215"/>
            <a:ext cx="3841249" cy="1351952"/>
          </a:xfrm>
        </p:spPr>
        <p:txBody>
          <a:bodyPr vert="horz" wrap="square" lIns="93260" tIns="46630" rIns="93260" bIns="46630" rtlCol="0" anchor="ctr">
            <a:normAutofit/>
          </a:bodyPr>
          <a:lstStyle/>
          <a:p>
            <a:pPr algn="ctr"/>
            <a:r>
              <a:rPr lang="en-US" sz="2448" dirty="0">
                <a:solidFill>
                  <a:schemeClr val="bg1"/>
                </a:solidFill>
                <a:ea typeface="+mj-ea"/>
                <a:cs typeface="+mj-cs"/>
              </a:rPr>
              <a:t>SaaS</a:t>
            </a:r>
          </a:p>
        </p:txBody>
      </p:sp>
      <p:pic>
        <p:nvPicPr>
          <p:cNvPr id="6" name="Picture 5" descr="SaaS encompasses PaaS, which encompasses IaaS. The IaaS icons are Servers and Storage, Networking firewalls and security, and Datacenter physical plant and security. In addition to the IaaS icons, PaaS icons include an Operating systems icon, and a Development tools, database management, and business analytics icon. The SaaS icon includes all of the PaaS icon and a Hosted applications and apps icon.">
            <a:extLst>
              <a:ext uri="{FF2B5EF4-FFF2-40B4-BE49-F238E27FC236}">
                <a16:creationId xmlns:a16="http://schemas.microsoft.com/office/drawing/2014/main" id="{3736F518-16D9-40E6-BB25-30605A32E1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281" y="68115"/>
            <a:ext cx="11191240" cy="4392563"/>
          </a:xfrm>
          <a:prstGeom prst="rect">
            <a:avLst/>
          </a:prstGeom>
        </p:spPr>
      </p:pic>
      <p:sp>
        <p:nvSpPr>
          <p:cNvPr id="3" name="Text Placeholder 2">
            <a:extLst>
              <a:ext uri="{FF2B5EF4-FFF2-40B4-BE49-F238E27FC236}">
                <a16:creationId xmlns:a16="http://schemas.microsoft.com/office/drawing/2014/main" id="{013477EB-7FAD-4477-A63C-B9B582BD14A4}"/>
              </a:ext>
            </a:extLst>
          </p:cNvPr>
          <p:cNvSpPr>
            <a:spLocks noGrp="1"/>
          </p:cNvSpPr>
          <p:nvPr>
            <p:ph type="body" sz="quarter" idx="10"/>
          </p:nvPr>
        </p:nvSpPr>
        <p:spPr>
          <a:xfrm>
            <a:off x="4976789" y="4920287"/>
            <a:ext cx="6805981" cy="1490880"/>
          </a:xfrm>
        </p:spPr>
        <p:txBody>
          <a:bodyPr vert="horz" wrap="square" lIns="93260" tIns="46630" rIns="93260" bIns="46630" rtlCol="0" anchor="ctr">
            <a:normAutofit/>
          </a:bodyPr>
          <a:lstStyle/>
          <a:p>
            <a:pPr marL="0" indent="0">
              <a:buNone/>
            </a:pPr>
            <a:r>
              <a:rPr lang="en-US" sz="1836" dirty="0">
                <a:solidFill>
                  <a:schemeClr val="bg1"/>
                </a:solidFill>
              </a:rPr>
              <a:t>SaaS is software that is centrally hosted and managed for the end customer. It allows users to connect to and use cloud-based apps over the internet. Common examples are email, calendars, and office tools such as Microsoft Office 365.</a:t>
            </a:r>
          </a:p>
        </p:txBody>
      </p:sp>
      <p:cxnSp>
        <p:nvCxnSpPr>
          <p:cNvPr id="7" name="Gerader Verbinder 6">
            <a:extLst>
              <a:ext uri="{FF2B5EF4-FFF2-40B4-BE49-F238E27FC236}">
                <a16:creationId xmlns:a16="http://schemas.microsoft.com/office/drawing/2014/main" id="{A49A8BA6-5400-4966-AB00-0DFE5072265B}"/>
              </a:ext>
            </a:extLst>
          </p:cNvPr>
          <p:cNvCxnSpPr>
            <a:cxnSpLocks/>
          </p:cNvCxnSpPr>
          <p:nvPr/>
        </p:nvCxnSpPr>
        <p:spPr>
          <a:xfrm flipV="1">
            <a:off x="4230042" y="4855029"/>
            <a:ext cx="0" cy="1823884"/>
          </a:xfrm>
          <a:prstGeom prst="line">
            <a:avLst/>
          </a:prstGeom>
          <a:ln w="28575"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858471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866D-A435-4CF0-908C-E7FC50CA1600}"/>
              </a:ext>
            </a:extLst>
          </p:cNvPr>
          <p:cNvSpPr>
            <a:spLocks noGrp="1"/>
          </p:cNvSpPr>
          <p:nvPr>
            <p:ph type="title"/>
          </p:nvPr>
        </p:nvSpPr>
        <p:spPr/>
        <p:txBody>
          <a:bodyPr/>
          <a:lstStyle/>
          <a:p>
            <a:r>
              <a:rPr lang="en-US" dirty="0"/>
              <a:t>Cloud service comparison</a:t>
            </a:r>
          </a:p>
        </p:txBody>
      </p:sp>
      <p:sp>
        <p:nvSpPr>
          <p:cNvPr id="3" name="Text Placeholder 2">
            <a:extLst>
              <a:ext uri="{FF2B5EF4-FFF2-40B4-BE49-F238E27FC236}">
                <a16:creationId xmlns:a16="http://schemas.microsoft.com/office/drawing/2014/main" id="{013477EB-7FAD-4477-A63C-B9B582BD14A4}"/>
              </a:ext>
            </a:extLst>
          </p:cNvPr>
          <p:cNvSpPr>
            <a:spLocks noGrp="1"/>
          </p:cNvSpPr>
          <p:nvPr>
            <p:ph type="body" sz="quarter" idx="10"/>
          </p:nvPr>
        </p:nvSpPr>
        <p:spPr>
          <a:xfrm>
            <a:off x="274702" y="1367630"/>
            <a:ext cx="11888787" cy="4880770"/>
          </a:xfrm>
        </p:spPr>
        <p:txBody>
          <a:bodyPr>
            <a:normAutofit fontScale="77500" lnSpcReduction="20000"/>
          </a:bodyPr>
          <a:lstStyle/>
          <a:p>
            <a:pPr marL="0" indent="0">
              <a:lnSpc>
                <a:spcPct val="160000"/>
              </a:lnSpc>
              <a:spcBef>
                <a:spcPts val="0"/>
              </a:spcBef>
              <a:buNone/>
            </a:pPr>
            <a:r>
              <a:rPr lang="en-US" b="1" dirty="0"/>
              <a:t>IaaS: </a:t>
            </a:r>
            <a:r>
              <a:rPr lang="en-IE" sz="2448" dirty="0"/>
              <a:t>Flexibility. IaaS is the most flexible cloud service as you have control to configure and manage the hardware running your application.</a:t>
            </a:r>
          </a:p>
          <a:p>
            <a:pPr marL="0" indent="0">
              <a:lnSpc>
                <a:spcPct val="160000"/>
              </a:lnSpc>
              <a:spcBef>
                <a:spcPts val="0"/>
              </a:spcBef>
              <a:buNone/>
            </a:pPr>
            <a:endParaRPr lang="en-IE" sz="2448" dirty="0"/>
          </a:p>
          <a:p>
            <a:pPr marL="0" indent="0">
              <a:lnSpc>
                <a:spcPct val="160000"/>
              </a:lnSpc>
              <a:spcBef>
                <a:spcPts val="0"/>
              </a:spcBef>
              <a:buNone/>
            </a:pPr>
            <a:r>
              <a:rPr lang="en-US" b="1" dirty="0"/>
              <a:t>PaaS: </a:t>
            </a:r>
            <a:r>
              <a:rPr lang="en-IE" sz="2448" dirty="0"/>
              <a:t>Productivity. Users can focus on application development only, as all platform management is handled by the cloud provider. Working with distributed teams as services is easier, as the platform is accessed over the internet and can be made globally available more easily.</a:t>
            </a:r>
          </a:p>
          <a:p>
            <a:pPr marL="0" indent="0">
              <a:lnSpc>
                <a:spcPct val="160000"/>
              </a:lnSpc>
              <a:spcBef>
                <a:spcPts val="0"/>
              </a:spcBef>
              <a:buNone/>
            </a:pPr>
            <a:endParaRPr lang="en-US" b="1" dirty="0"/>
          </a:p>
          <a:p>
            <a:pPr marL="0" indent="0">
              <a:lnSpc>
                <a:spcPct val="160000"/>
              </a:lnSpc>
              <a:spcBef>
                <a:spcPts val="0"/>
              </a:spcBef>
              <a:buNone/>
            </a:pPr>
            <a:r>
              <a:rPr lang="en-US" b="1" dirty="0"/>
              <a:t>SaaS: </a:t>
            </a:r>
            <a:r>
              <a:rPr lang="en-IE" sz="2448" dirty="0"/>
              <a:t>Pay-as-you-go pricing model. Users pay for the software they use on a subscription model, typically monthly or yearly, regardless of how much they use the software.</a:t>
            </a:r>
            <a:endParaRPr lang="en-US" sz="2448" dirty="0"/>
          </a:p>
        </p:txBody>
      </p:sp>
    </p:spTree>
    <p:extLst>
      <p:ext uri="{BB962C8B-B14F-4D97-AF65-F5344CB8AC3E}">
        <p14:creationId xmlns:p14="http://schemas.microsoft.com/office/powerpoint/2010/main" val="2102475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Begriffsklärung.</a:t>
            </a:r>
          </a:p>
        </p:txBody>
      </p:sp>
      <p:sp>
        <p:nvSpPr>
          <p:cNvPr id="8" name="Rechteck 7"/>
          <p:cNvSpPr/>
          <p:nvPr/>
        </p:nvSpPr>
        <p:spPr bwMode="gray">
          <a:xfrm>
            <a:off x="677097" y="1748461"/>
            <a:ext cx="1835559" cy="29365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Daten/Prozesse</a:t>
            </a:r>
          </a:p>
        </p:txBody>
      </p:sp>
      <p:sp>
        <p:nvSpPr>
          <p:cNvPr id="9" name="Rechteck 8"/>
          <p:cNvSpPr/>
          <p:nvPr/>
        </p:nvSpPr>
        <p:spPr bwMode="gray">
          <a:xfrm>
            <a:off x="677097" y="2118033"/>
            <a:ext cx="1835559" cy="29365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Anwendung/DB</a:t>
            </a:r>
          </a:p>
        </p:txBody>
      </p:sp>
      <p:sp>
        <p:nvSpPr>
          <p:cNvPr id="10" name="Rechteck 9"/>
          <p:cNvSpPr/>
          <p:nvPr/>
        </p:nvSpPr>
        <p:spPr bwMode="gray">
          <a:xfrm>
            <a:off x="677097" y="2487607"/>
            <a:ext cx="1835559" cy="29365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Virtualisierung</a:t>
            </a:r>
          </a:p>
        </p:txBody>
      </p:sp>
      <p:sp>
        <p:nvSpPr>
          <p:cNvPr id="11" name="Rechteck 10"/>
          <p:cNvSpPr/>
          <p:nvPr/>
        </p:nvSpPr>
        <p:spPr bwMode="gray">
          <a:xfrm>
            <a:off x="677097" y="2857180"/>
            <a:ext cx="1835559" cy="29365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RZ/Server</a:t>
            </a:r>
          </a:p>
        </p:txBody>
      </p:sp>
      <p:sp>
        <p:nvSpPr>
          <p:cNvPr id="12" name="Rechteck 11"/>
          <p:cNvSpPr/>
          <p:nvPr/>
        </p:nvSpPr>
        <p:spPr bwMode="gray">
          <a:xfrm>
            <a:off x="677097" y="3226752"/>
            <a:ext cx="1835559" cy="29365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RZ/Speicher</a:t>
            </a:r>
          </a:p>
        </p:txBody>
      </p:sp>
      <p:sp>
        <p:nvSpPr>
          <p:cNvPr id="13" name="Rechteck 12"/>
          <p:cNvSpPr/>
          <p:nvPr/>
        </p:nvSpPr>
        <p:spPr bwMode="gray">
          <a:xfrm>
            <a:off x="677097" y="4175480"/>
            <a:ext cx="1835559" cy="293657"/>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rgbClr val="4C4C4C"/>
                </a:solidFill>
              </a:rPr>
              <a:t>Internet/Netzwerk</a:t>
            </a:r>
          </a:p>
        </p:txBody>
      </p:sp>
      <p:sp>
        <p:nvSpPr>
          <p:cNvPr id="14" name="Pfeil nach rechts 13"/>
          <p:cNvSpPr/>
          <p:nvPr/>
        </p:nvSpPr>
        <p:spPr bwMode="gray">
          <a:xfrm>
            <a:off x="383408" y="3661599"/>
            <a:ext cx="11050067" cy="220243"/>
          </a:xfrm>
          <a:prstGeom prst="rightArrow">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endParaRPr lang="de-DE" sz="1632" dirty="0" err="1">
              <a:solidFill>
                <a:schemeClr val="tx1"/>
              </a:solidFill>
            </a:endParaRPr>
          </a:p>
        </p:txBody>
      </p:sp>
      <p:sp>
        <p:nvSpPr>
          <p:cNvPr id="15" name="Textfeld 14"/>
          <p:cNvSpPr txBox="1"/>
          <p:nvPr/>
        </p:nvSpPr>
        <p:spPr bwMode="gray">
          <a:xfrm>
            <a:off x="1285023" y="3846982"/>
            <a:ext cx="932361" cy="293681"/>
          </a:xfrm>
          <a:prstGeom prst="rect">
            <a:avLst/>
          </a:prstGeom>
          <a:noFill/>
        </p:spPr>
        <p:txBody>
          <a:bodyPr wrap="none" lIns="0" tIns="0" rIns="0" bIns="0" rtlCol="0">
            <a:noAutofit/>
          </a:bodyPr>
          <a:lstStyle/>
          <a:p>
            <a:r>
              <a:rPr lang="de-DE" sz="1122" dirty="0" err="1">
                <a:solidFill>
                  <a:srgbClr val="4C4C4C"/>
                </a:solidFill>
              </a:rPr>
              <a:t>Inhouse</a:t>
            </a:r>
            <a:endParaRPr lang="de-DE" sz="1122" dirty="0">
              <a:solidFill>
                <a:srgbClr val="4C4C4C"/>
              </a:solidFill>
            </a:endParaRPr>
          </a:p>
        </p:txBody>
      </p:sp>
      <p:sp>
        <p:nvSpPr>
          <p:cNvPr id="16" name="Textfeld 15"/>
          <p:cNvSpPr txBox="1"/>
          <p:nvPr/>
        </p:nvSpPr>
        <p:spPr bwMode="gray">
          <a:xfrm>
            <a:off x="5794898" y="3846982"/>
            <a:ext cx="932361" cy="293681"/>
          </a:xfrm>
          <a:prstGeom prst="rect">
            <a:avLst/>
          </a:prstGeom>
          <a:noFill/>
        </p:spPr>
        <p:txBody>
          <a:bodyPr wrap="none" lIns="0" tIns="0" rIns="0" bIns="0" rtlCol="0">
            <a:noAutofit/>
          </a:bodyPr>
          <a:lstStyle/>
          <a:p>
            <a:r>
              <a:rPr lang="de-DE" sz="1122" dirty="0" err="1">
                <a:solidFill>
                  <a:srgbClr val="4C4C4C"/>
                </a:solidFill>
              </a:rPr>
              <a:t>IaaS</a:t>
            </a:r>
            <a:endParaRPr lang="de-DE" sz="1122" dirty="0">
              <a:solidFill>
                <a:srgbClr val="4C4C4C"/>
              </a:solidFill>
            </a:endParaRPr>
          </a:p>
        </p:txBody>
      </p:sp>
      <p:sp>
        <p:nvSpPr>
          <p:cNvPr id="17" name="Textfeld 16"/>
          <p:cNvSpPr txBox="1"/>
          <p:nvPr/>
        </p:nvSpPr>
        <p:spPr bwMode="gray">
          <a:xfrm>
            <a:off x="3456404" y="3846982"/>
            <a:ext cx="932361" cy="293681"/>
          </a:xfrm>
          <a:prstGeom prst="rect">
            <a:avLst/>
          </a:prstGeom>
          <a:noFill/>
        </p:spPr>
        <p:txBody>
          <a:bodyPr wrap="none" lIns="0" tIns="0" rIns="0" bIns="0" rtlCol="0">
            <a:noAutofit/>
          </a:bodyPr>
          <a:lstStyle/>
          <a:p>
            <a:r>
              <a:rPr lang="de-DE" sz="1122" dirty="0">
                <a:solidFill>
                  <a:srgbClr val="4C4C4C"/>
                </a:solidFill>
              </a:rPr>
              <a:t>Hosting</a:t>
            </a:r>
          </a:p>
        </p:txBody>
      </p:sp>
      <p:sp>
        <p:nvSpPr>
          <p:cNvPr id="18" name="Textfeld 17"/>
          <p:cNvSpPr txBox="1"/>
          <p:nvPr/>
        </p:nvSpPr>
        <p:spPr bwMode="gray">
          <a:xfrm>
            <a:off x="7957191" y="3846982"/>
            <a:ext cx="932361" cy="293681"/>
          </a:xfrm>
          <a:prstGeom prst="rect">
            <a:avLst/>
          </a:prstGeom>
          <a:noFill/>
        </p:spPr>
        <p:txBody>
          <a:bodyPr wrap="none" lIns="0" tIns="0" rIns="0" bIns="0" rtlCol="0">
            <a:noAutofit/>
          </a:bodyPr>
          <a:lstStyle/>
          <a:p>
            <a:r>
              <a:rPr lang="de-DE" sz="1122" dirty="0" err="1">
                <a:solidFill>
                  <a:srgbClr val="4C4C4C"/>
                </a:solidFill>
              </a:rPr>
              <a:t>PaaS</a:t>
            </a:r>
            <a:endParaRPr lang="de-DE" sz="1122" dirty="0">
              <a:solidFill>
                <a:srgbClr val="4C4C4C"/>
              </a:solidFill>
            </a:endParaRPr>
          </a:p>
        </p:txBody>
      </p:sp>
      <p:sp>
        <p:nvSpPr>
          <p:cNvPr id="19" name="Textfeld 18"/>
          <p:cNvSpPr txBox="1"/>
          <p:nvPr/>
        </p:nvSpPr>
        <p:spPr bwMode="gray">
          <a:xfrm>
            <a:off x="10222005" y="3846982"/>
            <a:ext cx="932361" cy="293681"/>
          </a:xfrm>
          <a:prstGeom prst="rect">
            <a:avLst/>
          </a:prstGeom>
          <a:noFill/>
        </p:spPr>
        <p:txBody>
          <a:bodyPr wrap="none" lIns="0" tIns="0" rIns="0" bIns="0" rtlCol="0">
            <a:noAutofit/>
          </a:bodyPr>
          <a:lstStyle/>
          <a:p>
            <a:r>
              <a:rPr lang="de-DE" sz="1122" dirty="0">
                <a:solidFill>
                  <a:srgbClr val="4C4C4C"/>
                </a:solidFill>
              </a:rPr>
              <a:t>SaaS</a:t>
            </a:r>
          </a:p>
        </p:txBody>
      </p:sp>
      <p:sp>
        <p:nvSpPr>
          <p:cNvPr id="20" name="Rechteck 19"/>
          <p:cNvSpPr/>
          <p:nvPr/>
        </p:nvSpPr>
        <p:spPr bwMode="gray">
          <a:xfrm>
            <a:off x="2822766" y="2487607"/>
            <a:ext cx="1835559" cy="29365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Daten/Prozesse</a:t>
            </a:r>
          </a:p>
        </p:txBody>
      </p:sp>
      <p:sp>
        <p:nvSpPr>
          <p:cNvPr id="21" name="Rechteck 20"/>
          <p:cNvSpPr/>
          <p:nvPr/>
        </p:nvSpPr>
        <p:spPr bwMode="gray">
          <a:xfrm>
            <a:off x="2822766" y="2857180"/>
            <a:ext cx="1835559" cy="29365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Anwendung/DB</a:t>
            </a:r>
          </a:p>
        </p:txBody>
      </p:sp>
      <p:sp>
        <p:nvSpPr>
          <p:cNvPr id="22" name="Rechteck 21"/>
          <p:cNvSpPr/>
          <p:nvPr/>
        </p:nvSpPr>
        <p:spPr bwMode="gray">
          <a:xfrm>
            <a:off x="2822766" y="3232784"/>
            <a:ext cx="1835559" cy="29365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Virtualisierung</a:t>
            </a:r>
          </a:p>
        </p:txBody>
      </p:sp>
      <p:sp>
        <p:nvSpPr>
          <p:cNvPr id="23" name="Rechteck 22"/>
          <p:cNvSpPr/>
          <p:nvPr/>
        </p:nvSpPr>
        <p:spPr bwMode="gray">
          <a:xfrm>
            <a:off x="2822766" y="4175480"/>
            <a:ext cx="1835559" cy="293657"/>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rgbClr val="4C4C4C"/>
                </a:solidFill>
              </a:rPr>
              <a:t>RZ/Server</a:t>
            </a:r>
          </a:p>
        </p:txBody>
      </p:sp>
      <p:sp>
        <p:nvSpPr>
          <p:cNvPr id="24" name="Rechteck 23"/>
          <p:cNvSpPr/>
          <p:nvPr/>
        </p:nvSpPr>
        <p:spPr bwMode="gray">
          <a:xfrm>
            <a:off x="2822766" y="4566563"/>
            <a:ext cx="1835559" cy="293657"/>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rgbClr val="4C4C4C"/>
                </a:solidFill>
              </a:rPr>
              <a:t>RZ/Speicher</a:t>
            </a:r>
          </a:p>
        </p:txBody>
      </p:sp>
      <p:sp>
        <p:nvSpPr>
          <p:cNvPr id="25" name="Rechteck 24"/>
          <p:cNvSpPr/>
          <p:nvPr/>
        </p:nvSpPr>
        <p:spPr bwMode="gray">
          <a:xfrm>
            <a:off x="2822766" y="4957916"/>
            <a:ext cx="1835559" cy="293657"/>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rgbClr val="4C4C4C"/>
                </a:solidFill>
              </a:rPr>
              <a:t>Internet/Netzwerk</a:t>
            </a:r>
          </a:p>
        </p:txBody>
      </p:sp>
      <p:sp>
        <p:nvSpPr>
          <p:cNvPr id="26" name="Rechteck 25"/>
          <p:cNvSpPr/>
          <p:nvPr/>
        </p:nvSpPr>
        <p:spPr bwMode="gray">
          <a:xfrm>
            <a:off x="5071987" y="2857180"/>
            <a:ext cx="1835559" cy="29365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Daten/Prozesse</a:t>
            </a:r>
          </a:p>
        </p:txBody>
      </p:sp>
      <p:sp>
        <p:nvSpPr>
          <p:cNvPr id="27" name="Rechteck 26"/>
          <p:cNvSpPr/>
          <p:nvPr/>
        </p:nvSpPr>
        <p:spPr bwMode="gray">
          <a:xfrm>
            <a:off x="5071987" y="3235604"/>
            <a:ext cx="1835559" cy="29365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Anwendung/DB</a:t>
            </a:r>
          </a:p>
        </p:txBody>
      </p:sp>
      <p:sp>
        <p:nvSpPr>
          <p:cNvPr id="28" name="Rechteck 27"/>
          <p:cNvSpPr/>
          <p:nvPr/>
        </p:nvSpPr>
        <p:spPr bwMode="gray">
          <a:xfrm>
            <a:off x="5071987" y="4175480"/>
            <a:ext cx="1835559" cy="293657"/>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rgbClr val="4C4C4C"/>
                </a:solidFill>
              </a:rPr>
              <a:t>Virtualisierung</a:t>
            </a:r>
          </a:p>
        </p:txBody>
      </p:sp>
      <p:sp>
        <p:nvSpPr>
          <p:cNvPr id="29" name="Rechteck 28"/>
          <p:cNvSpPr/>
          <p:nvPr/>
        </p:nvSpPr>
        <p:spPr bwMode="gray">
          <a:xfrm>
            <a:off x="5071987" y="4566563"/>
            <a:ext cx="1835559" cy="293657"/>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RZ/Server</a:t>
            </a:r>
          </a:p>
        </p:txBody>
      </p:sp>
      <p:sp>
        <p:nvSpPr>
          <p:cNvPr id="30" name="Rechteck 29"/>
          <p:cNvSpPr/>
          <p:nvPr/>
        </p:nvSpPr>
        <p:spPr bwMode="gray">
          <a:xfrm>
            <a:off x="5071987" y="4957916"/>
            <a:ext cx="1835559" cy="293657"/>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RZ/Speicher</a:t>
            </a:r>
          </a:p>
        </p:txBody>
      </p:sp>
      <p:sp>
        <p:nvSpPr>
          <p:cNvPr id="31" name="Rechteck 30"/>
          <p:cNvSpPr/>
          <p:nvPr/>
        </p:nvSpPr>
        <p:spPr bwMode="gray">
          <a:xfrm>
            <a:off x="5082439" y="5351431"/>
            <a:ext cx="1835559" cy="293657"/>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Internet/Netzwerk</a:t>
            </a:r>
          </a:p>
        </p:txBody>
      </p:sp>
      <p:sp>
        <p:nvSpPr>
          <p:cNvPr id="32" name="Rechteck 31"/>
          <p:cNvSpPr/>
          <p:nvPr/>
        </p:nvSpPr>
        <p:spPr bwMode="gray">
          <a:xfrm>
            <a:off x="7274658" y="3255062"/>
            <a:ext cx="1835559" cy="29365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Daten/Prozesse</a:t>
            </a:r>
          </a:p>
        </p:txBody>
      </p:sp>
      <p:sp>
        <p:nvSpPr>
          <p:cNvPr id="33" name="Rechteck 32"/>
          <p:cNvSpPr/>
          <p:nvPr/>
        </p:nvSpPr>
        <p:spPr bwMode="gray">
          <a:xfrm>
            <a:off x="7274658" y="4175480"/>
            <a:ext cx="1835559" cy="293657"/>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rgbClr val="4C4C4C"/>
                </a:solidFill>
              </a:rPr>
              <a:t>Anwendung/DB</a:t>
            </a:r>
          </a:p>
        </p:txBody>
      </p:sp>
      <p:sp>
        <p:nvSpPr>
          <p:cNvPr id="34" name="Rechteck 33"/>
          <p:cNvSpPr/>
          <p:nvPr/>
        </p:nvSpPr>
        <p:spPr bwMode="gray">
          <a:xfrm>
            <a:off x="7274658" y="4566563"/>
            <a:ext cx="1835559" cy="293657"/>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Virtualisierung</a:t>
            </a:r>
          </a:p>
        </p:txBody>
      </p:sp>
      <p:sp>
        <p:nvSpPr>
          <p:cNvPr id="35" name="Rechteck 34"/>
          <p:cNvSpPr/>
          <p:nvPr/>
        </p:nvSpPr>
        <p:spPr bwMode="gray">
          <a:xfrm>
            <a:off x="7274658" y="4957916"/>
            <a:ext cx="1835559" cy="293657"/>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RZ/Server</a:t>
            </a:r>
          </a:p>
        </p:txBody>
      </p:sp>
      <p:sp>
        <p:nvSpPr>
          <p:cNvPr id="36" name="Rechteck 35"/>
          <p:cNvSpPr/>
          <p:nvPr/>
        </p:nvSpPr>
        <p:spPr bwMode="gray">
          <a:xfrm>
            <a:off x="7274658" y="5351431"/>
            <a:ext cx="1835559" cy="293657"/>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RZ/Speicher</a:t>
            </a:r>
          </a:p>
        </p:txBody>
      </p:sp>
      <p:sp>
        <p:nvSpPr>
          <p:cNvPr id="37" name="Rechteck 36"/>
          <p:cNvSpPr/>
          <p:nvPr/>
        </p:nvSpPr>
        <p:spPr bwMode="gray">
          <a:xfrm>
            <a:off x="7274658" y="5742513"/>
            <a:ext cx="1835559" cy="293657"/>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Internet/Netzwerk</a:t>
            </a:r>
          </a:p>
        </p:txBody>
      </p:sp>
      <p:sp>
        <p:nvSpPr>
          <p:cNvPr id="38" name="Rechteck 37"/>
          <p:cNvSpPr/>
          <p:nvPr/>
        </p:nvSpPr>
        <p:spPr bwMode="gray">
          <a:xfrm>
            <a:off x="9587082" y="4171399"/>
            <a:ext cx="1835559" cy="293657"/>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rgbClr val="4C4C4C"/>
                </a:solidFill>
              </a:rPr>
              <a:t>Daten/Prozesse</a:t>
            </a:r>
          </a:p>
        </p:txBody>
      </p:sp>
      <p:sp>
        <p:nvSpPr>
          <p:cNvPr id="39" name="Rechteck 38"/>
          <p:cNvSpPr/>
          <p:nvPr/>
        </p:nvSpPr>
        <p:spPr bwMode="gray">
          <a:xfrm>
            <a:off x="9587463" y="4566563"/>
            <a:ext cx="1835559" cy="293657"/>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Anwendung/DB</a:t>
            </a:r>
          </a:p>
        </p:txBody>
      </p:sp>
      <p:sp>
        <p:nvSpPr>
          <p:cNvPr id="40" name="Rechteck 39"/>
          <p:cNvSpPr/>
          <p:nvPr/>
        </p:nvSpPr>
        <p:spPr bwMode="gray">
          <a:xfrm>
            <a:off x="9587463" y="4957645"/>
            <a:ext cx="1835559" cy="293657"/>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Virtualisierung</a:t>
            </a:r>
          </a:p>
        </p:txBody>
      </p:sp>
      <p:sp>
        <p:nvSpPr>
          <p:cNvPr id="41" name="Rechteck 40"/>
          <p:cNvSpPr/>
          <p:nvPr/>
        </p:nvSpPr>
        <p:spPr bwMode="gray">
          <a:xfrm>
            <a:off x="9587463" y="5348998"/>
            <a:ext cx="1835559" cy="293657"/>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RZ/Server</a:t>
            </a:r>
          </a:p>
        </p:txBody>
      </p:sp>
      <p:sp>
        <p:nvSpPr>
          <p:cNvPr id="42" name="Rechteck 41"/>
          <p:cNvSpPr/>
          <p:nvPr/>
        </p:nvSpPr>
        <p:spPr bwMode="gray">
          <a:xfrm>
            <a:off x="9587463" y="5742513"/>
            <a:ext cx="1835559" cy="293657"/>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RZ/Speicher</a:t>
            </a:r>
          </a:p>
        </p:txBody>
      </p:sp>
      <p:sp>
        <p:nvSpPr>
          <p:cNvPr id="43" name="Rechteck 42"/>
          <p:cNvSpPr/>
          <p:nvPr/>
        </p:nvSpPr>
        <p:spPr bwMode="gray">
          <a:xfrm>
            <a:off x="9587463" y="6128765"/>
            <a:ext cx="1835559" cy="293657"/>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Internet/Netzwerk</a:t>
            </a:r>
          </a:p>
        </p:txBody>
      </p:sp>
      <p:sp>
        <p:nvSpPr>
          <p:cNvPr id="44" name="Pfeil nach rechts 61"/>
          <p:cNvSpPr/>
          <p:nvPr/>
        </p:nvSpPr>
        <p:spPr bwMode="gray">
          <a:xfrm rot="16200000">
            <a:off x="-1396258" y="3474116"/>
            <a:ext cx="3670711" cy="220243"/>
          </a:xfrm>
          <a:prstGeom prst="rightArrow">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endParaRPr lang="de-DE" sz="1632" dirty="0" err="1">
              <a:solidFill>
                <a:schemeClr val="tx1"/>
              </a:solidFill>
            </a:endParaRPr>
          </a:p>
        </p:txBody>
      </p:sp>
      <p:sp>
        <p:nvSpPr>
          <p:cNvPr id="45" name="Pfeil nach rechts 62"/>
          <p:cNvSpPr/>
          <p:nvPr/>
        </p:nvSpPr>
        <p:spPr bwMode="gray">
          <a:xfrm rot="5400000" flipV="1">
            <a:off x="-1396259" y="4281748"/>
            <a:ext cx="3670711" cy="220243"/>
          </a:xfrm>
          <a:prstGeom prst="rightArrow">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endParaRPr lang="de-DE" sz="1632" dirty="0" err="1">
              <a:solidFill>
                <a:schemeClr val="tx1"/>
              </a:solidFill>
            </a:endParaRPr>
          </a:p>
        </p:txBody>
      </p:sp>
      <p:sp>
        <p:nvSpPr>
          <p:cNvPr id="46" name="Textfeld 45"/>
          <p:cNvSpPr txBox="1"/>
          <p:nvPr/>
        </p:nvSpPr>
        <p:spPr bwMode="gray">
          <a:xfrm rot="16200000">
            <a:off x="-156192" y="2434912"/>
            <a:ext cx="932361" cy="293681"/>
          </a:xfrm>
          <a:prstGeom prst="rect">
            <a:avLst/>
          </a:prstGeom>
          <a:noFill/>
        </p:spPr>
        <p:txBody>
          <a:bodyPr wrap="none" lIns="0" tIns="0" rIns="0" bIns="0" rtlCol="0">
            <a:noAutofit/>
          </a:bodyPr>
          <a:lstStyle/>
          <a:p>
            <a:r>
              <a:rPr lang="de-DE" sz="1122" dirty="0" err="1">
                <a:solidFill>
                  <a:srgbClr val="4C4C4C"/>
                </a:solidFill>
              </a:rPr>
              <a:t>Inhouse</a:t>
            </a:r>
            <a:endParaRPr lang="de-DE" sz="1122" dirty="0">
              <a:solidFill>
                <a:srgbClr val="4C4C4C"/>
              </a:solidFill>
            </a:endParaRPr>
          </a:p>
        </p:txBody>
      </p:sp>
      <p:sp>
        <p:nvSpPr>
          <p:cNvPr id="47" name="Textfeld 46"/>
          <p:cNvSpPr txBox="1"/>
          <p:nvPr/>
        </p:nvSpPr>
        <p:spPr bwMode="gray">
          <a:xfrm rot="16200000">
            <a:off x="-190663" y="4900696"/>
            <a:ext cx="932361" cy="293681"/>
          </a:xfrm>
          <a:prstGeom prst="rect">
            <a:avLst/>
          </a:prstGeom>
          <a:noFill/>
        </p:spPr>
        <p:txBody>
          <a:bodyPr wrap="none" lIns="0" tIns="0" rIns="0" bIns="0" rtlCol="0">
            <a:noAutofit/>
          </a:bodyPr>
          <a:lstStyle/>
          <a:p>
            <a:r>
              <a:rPr lang="de-DE" sz="1122" dirty="0">
                <a:solidFill>
                  <a:srgbClr val="4C4C4C"/>
                </a:solidFill>
              </a:rPr>
              <a:t>Cloud/Outsourcing</a:t>
            </a:r>
          </a:p>
        </p:txBody>
      </p:sp>
      <p:sp>
        <p:nvSpPr>
          <p:cNvPr id="48" name="Textfeld 47"/>
          <p:cNvSpPr txBox="1"/>
          <p:nvPr/>
        </p:nvSpPr>
        <p:spPr bwMode="gray">
          <a:xfrm>
            <a:off x="677096" y="5742512"/>
            <a:ext cx="3524274" cy="367112"/>
          </a:xfrm>
          <a:prstGeom prst="rect">
            <a:avLst/>
          </a:prstGeom>
          <a:noFill/>
        </p:spPr>
        <p:txBody>
          <a:bodyPr wrap="square" lIns="0" tIns="0" rIns="0" bIns="0" rtlCol="0">
            <a:noAutofit/>
          </a:bodyPr>
          <a:lstStyle/>
          <a:p>
            <a:r>
              <a:rPr lang="de-DE" sz="1224" dirty="0"/>
              <a:t>Zunehmender Grad an Auslagerung</a:t>
            </a:r>
          </a:p>
        </p:txBody>
      </p:sp>
      <p:cxnSp>
        <p:nvCxnSpPr>
          <p:cNvPr id="49" name="Gerade Verbindung mit Pfeil 48"/>
          <p:cNvCxnSpPr/>
          <p:nvPr/>
        </p:nvCxnSpPr>
        <p:spPr bwMode="gray">
          <a:xfrm>
            <a:off x="668556" y="5933535"/>
            <a:ext cx="2936895"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0" name="Rechteck 49"/>
          <p:cNvSpPr/>
          <p:nvPr/>
        </p:nvSpPr>
        <p:spPr bwMode="gray">
          <a:xfrm>
            <a:off x="9487782" y="1489391"/>
            <a:ext cx="1981410" cy="29365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Unternehmen kontrolliert</a:t>
            </a:r>
          </a:p>
        </p:txBody>
      </p:sp>
      <p:sp>
        <p:nvSpPr>
          <p:cNvPr id="51" name="Rechteck 50"/>
          <p:cNvSpPr/>
          <p:nvPr/>
        </p:nvSpPr>
        <p:spPr bwMode="gray">
          <a:xfrm>
            <a:off x="9487782" y="1881549"/>
            <a:ext cx="1981410" cy="293657"/>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rgbClr val="4C4C4C"/>
                </a:solidFill>
              </a:rPr>
              <a:t>Geteilte Kontrolle</a:t>
            </a:r>
          </a:p>
        </p:txBody>
      </p:sp>
      <p:sp>
        <p:nvSpPr>
          <p:cNvPr id="52" name="Rechteck 51"/>
          <p:cNvSpPr/>
          <p:nvPr/>
        </p:nvSpPr>
        <p:spPr bwMode="gray">
          <a:xfrm>
            <a:off x="9487782" y="2297069"/>
            <a:ext cx="1981410" cy="293657"/>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36" tIns="46618" rIns="93236" bIns="46618" numCol="1" spcCol="0" rtlCol="0" fromWordArt="0" anchor="ctr" anchorCtr="0" forceAA="0" compatLnSpc="1">
            <a:prstTxWarp prst="textNoShape">
              <a:avLst/>
            </a:prstTxWarp>
            <a:noAutofit/>
          </a:bodyPr>
          <a:lstStyle/>
          <a:p>
            <a:pPr algn="ctr"/>
            <a:r>
              <a:rPr lang="de-DE" sz="1224" dirty="0">
                <a:solidFill>
                  <a:schemeClr val="bg1"/>
                </a:solidFill>
              </a:rPr>
              <a:t>Dienstleister kontrolliert</a:t>
            </a:r>
          </a:p>
        </p:txBody>
      </p:sp>
      <p:grpSp>
        <p:nvGrpSpPr>
          <p:cNvPr id="53" name="Gruppieren 52"/>
          <p:cNvGrpSpPr/>
          <p:nvPr/>
        </p:nvGrpSpPr>
        <p:grpSpPr>
          <a:xfrm>
            <a:off x="2957748" y="1940838"/>
            <a:ext cx="3524274" cy="594196"/>
            <a:chOff x="3149729" y="1855527"/>
            <a:chExt cx="3456384" cy="582750"/>
          </a:xfrm>
        </p:grpSpPr>
        <p:sp>
          <p:nvSpPr>
            <p:cNvPr id="54" name="Textfeld 53"/>
            <p:cNvSpPr txBox="1"/>
            <p:nvPr/>
          </p:nvSpPr>
          <p:spPr bwMode="gray">
            <a:xfrm rot="614539">
              <a:off x="3149729" y="1924261"/>
              <a:ext cx="3456384" cy="360040"/>
            </a:xfrm>
            <a:prstGeom prst="rect">
              <a:avLst/>
            </a:prstGeom>
            <a:noFill/>
          </p:spPr>
          <p:txBody>
            <a:bodyPr wrap="square" lIns="0" tIns="0" rIns="0" bIns="0" rtlCol="0">
              <a:noAutofit/>
            </a:bodyPr>
            <a:lstStyle/>
            <a:p>
              <a:r>
                <a:rPr lang="de-DE" sz="1224" dirty="0"/>
                <a:t>Direkte Kontrolle durchs Unternehmen nimmt ab</a:t>
              </a:r>
            </a:p>
          </p:txBody>
        </p:sp>
        <p:cxnSp>
          <p:nvCxnSpPr>
            <p:cNvPr id="55" name="Gerade Verbindung mit Pfeil 54"/>
            <p:cNvCxnSpPr/>
            <p:nvPr/>
          </p:nvCxnSpPr>
          <p:spPr bwMode="gray">
            <a:xfrm>
              <a:off x="3164303" y="1855527"/>
              <a:ext cx="3225123" cy="58275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868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5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866D-A435-4CF0-908C-E7FC50CA1600}"/>
              </a:ext>
            </a:extLst>
          </p:cNvPr>
          <p:cNvSpPr>
            <a:spLocks noGrp="1"/>
          </p:cNvSpPr>
          <p:nvPr>
            <p:ph type="title"/>
          </p:nvPr>
        </p:nvSpPr>
        <p:spPr>
          <a:xfrm>
            <a:off x="377445" y="103819"/>
            <a:ext cx="10404563" cy="890955"/>
          </a:xfrm>
        </p:spPr>
        <p:txBody>
          <a:bodyPr/>
          <a:lstStyle/>
          <a:p>
            <a:r>
              <a:rPr lang="en-US" dirty="0"/>
              <a:t>Management responsibilities</a:t>
            </a:r>
          </a:p>
        </p:txBody>
      </p:sp>
      <p:sp>
        <p:nvSpPr>
          <p:cNvPr id="3" name="Text Placeholder 2">
            <a:extLst>
              <a:ext uri="{FF2B5EF4-FFF2-40B4-BE49-F238E27FC236}">
                <a16:creationId xmlns:a16="http://schemas.microsoft.com/office/drawing/2014/main" id="{013477EB-7FAD-4477-A63C-B9B582BD14A4}"/>
              </a:ext>
            </a:extLst>
          </p:cNvPr>
          <p:cNvSpPr>
            <a:spLocks noGrp="1"/>
          </p:cNvSpPr>
          <p:nvPr>
            <p:ph type="body" sz="quarter" idx="10"/>
          </p:nvPr>
        </p:nvSpPr>
        <p:spPr>
          <a:xfrm>
            <a:off x="410549" y="1386136"/>
            <a:ext cx="5097622" cy="4808140"/>
          </a:xfrm>
        </p:spPr>
        <p:txBody>
          <a:bodyPr>
            <a:normAutofit fontScale="70000" lnSpcReduction="20000"/>
          </a:bodyPr>
          <a:lstStyle/>
          <a:p>
            <a:pPr>
              <a:lnSpc>
                <a:spcPct val="160000"/>
              </a:lnSpc>
              <a:spcBef>
                <a:spcPts val="0"/>
              </a:spcBef>
            </a:pPr>
            <a:r>
              <a:rPr lang="en-IE" sz="2448" b="1" dirty="0"/>
              <a:t>IaaS</a:t>
            </a:r>
            <a:r>
              <a:rPr lang="en-IE" sz="2448" dirty="0"/>
              <a:t> requires the most user management of all the cloud services. The user is responsible for managing the operating systems, data, and applications.</a:t>
            </a:r>
          </a:p>
          <a:p>
            <a:pPr>
              <a:lnSpc>
                <a:spcPct val="160000"/>
              </a:lnSpc>
              <a:spcBef>
                <a:spcPts val="0"/>
              </a:spcBef>
            </a:pPr>
            <a:r>
              <a:rPr lang="en-IE" sz="2448" b="1" dirty="0"/>
              <a:t>PaaS</a:t>
            </a:r>
            <a:r>
              <a:rPr lang="en-IE" sz="2448" dirty="0"/>
              <a:t> requires less user management. The cloud provider manages the operating systems, and the user is responsible for the applications and data they run and store.</a:t>
            </a:r>
          </a:p>
          <a:p>
            <a:pPr>
              <a:lnSpc>
                <a:spcPct val="160000"/>
              </a:lnSpc>
              <a:spcBef>
                <a:spcPts val="0"/>
              </a:spcBef>
            </a:pPr>
            <a:r>
              <a:rPr lang="en-IE" sz="2448" b="1" dirty="0"/>
              <a:t>SaaS</a:t>
            </a:r>
            <a:r>
              <a:rPr lang="en-IE" sz="2448" dirty="0"/>
              <a:t> requires the least amount of management. The cloud provider is responsible for managing everything, and the end user just uses the software.</a:t>
            </a:r>
          </a:p>
        </p:txBody>
      </p:sp>
      <p:pic>
        <p:nvPicPr>
          <p:cNvPr id="8" name="Picture 7" descr="A screenshot of a cell phone&#10;&#10;Description automatically generated">
            <a:extLst>
              <a:ext uri="{FF2B5EF4-FFF2-40B4-BE49-F238E27FC236}">
                <a16:creationId xmlns:a16="http://schemas.microsoft.com/office/drawing/2014/main" id="{B77EBB59-F1A5-44C1-8B4D-1156994846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960" y="994773"/>
            <a:ext cx="6343070" cy="5764280"/>
          </a:xfrm>
          <a:prstGeom prst="rect">
            <a:avLst/>
          </a:prstGeom>
        </p:spPr>
      </p:pic>
    </p:spTree>
    <p:extLst>
      <p:ext uri="{BB962C8B-B14F-4D97-AF65-F5344CB8AC3E}">
        <p14:creationId xmlns:p14="http://schemas.microsoft.com/office/powerpoint/2010/main" val="49626438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BF97F8-3F07-4965-B3AE-A0BEB9662C9D}"/>
              </a:ext>
            </a:extLst>
          </p:cNvPr>
          <p:cNvSpPr>
            <a:spLocks noGrp="1"/>
          </p:cNvSpPr>
          <p:nvPr>
            <p:ph type="title"/>
          </p:nvPr>
        </p:nvSpPr>
        <p:spPr/>
        <p:txBody>
          <a:bodyPr/>
          <a:lstStyle/>
          <a:p>
            <a:r>
              <a:rPr lang="de-DE" dirty="0"/>
              <a:t>Quiz</a:t>
            </a:r>
          </a:p>
        </p:txBody>
      </p:sp>
      <p:sp>
        <p:nvSpPr>
          <p:cNvPr id="3" name="Textplatzhalter 2">
            <a:extLst>
              <a:ext uri="{FF2B5EF4-FFF2-40B4-BE49-F238E27FC236}">
                <a16:creationId xmlns:a16="http://schemas.microsoft.com/office/drawing/2014/main" id="{B044B599-5F1D-4C88-AD2B-7259C6A9F206}"/>
              </a:ext>
            </a:extLst>
          </p:cNvPr>
          <p:cNvSpPr>
            <a:spLocks noGrp="1"/>
          </p:cNvSpPr>
          <p:nvPr>
            <p:ph type="body" sz="quarter" idx="10"/>
          </p:nvPr>
        </p:nvSpPr>
        <p:spPr/>
        <p:txBody>
          <a:bodyPr/>
          <a:lstStyle/>
          <a:p>
            <a:endParaRPr lang="de-DE"/>
          </a:p>
        </p:txBody>
      </p:sp>
      <p:pic>
        <p:nvPicPr>
          <p:cNvPr id="5" name="Grafik 4" descr="Ein Bild, das drinnen, schwarz enthält.&#10;&#10;Automatisch generierte Beschreibung">
            <a:extLst>
              <a:ext uri="{FF2B5EF4-FFF2-40B4-BE49-F238E27FC236}">
                <a16:creationId xmlns:a16="http://schemas.microsoft.com/office/drawing/2014/main" id="{197FDE8D-605F-4FE3-8036-345924767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5718" y="1023257"/>
            <a:ext cx="5094968" cy="5094968"/>
          </a:xfrm>
          <a:prstGeom prst="rect">
            <a:avLst/>
          </a:prstGeom>
        </p:spPr>
      </p:pic>
    </p:spTree>
    <p:extLst>
      <p:ext uri="{BB962C8B-B14F-4D97-AF65-F5344CB8AC3E}">
        <p14:creationId xmlns:p14="http://schemas.microsoft.com/office/powerpoint/2010/main" val="237237834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33353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1694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1AC9-F9EC-4834-B672-2C514B2E18FD}"/>
              </a:ext>
            </a:extLst>
          </p:cNvPr>
          <p:cNvSpPr>
            <a:spLocks noGrp="1"/>
          </p:cNvSpPr>
          <p:nvPr>
            <p:ph type="title"/>
          </p:nvPr>
        </p:nvSpPr>
        <p:spPr/>
        <p:txBody>
          <a:bodyPr>
            <a:normAutofit/>
          </a:bodyPr>
          <a:lstStyle/>
          <a:p>
            <a:r>
              <a:rPr lang="en-US" sz="3060" dirty="0">
                <a:latin typeface="Segoe UI Semibold (Headings)"/>
              </a:rPr>
              <a:t>Learning objectives</a:t>
            </a:r>
            <a:endParaRPr lang="en-US" sz="3060" dirty="0"/>
          </a:p>
        </p:txBody>
      </p:sp>
      <p:pic>
        <p:nvPicPr>
          <p:cNvPr id="10" name="Picture 9">
            <a:extLst>
              <a:ext uri="{FF2B5EF4-FFF2-40B4-BE49-F238E27FC236}">
                <a16:creationId xmlns:a16="http://schemas.microsoft.com/office/drawing/2014/main" id="{5C506B8B-5E30-4FFD-815F-882D307797D0}"/>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0293226" y="5279780"/>
            <a:ext cx="1454543" cy="1230768"/>
          </a:xfrm>
          <a:prstGeom prst="rect">
            <a:avLst/>
          </a:prstGeom>
          <a:effectLst>
            <a:softEdge rad="317500"/>
          </a:effectLst>
        </p:spPr>
      </p:pic>
    </p:spTree>
    <p:extLst>
      <p:ext uri="{BB962C8B-B14F-4D97-AF65-F5344CB8AC3E}">
        <p14:creationId xmlns:p14="http://schemas.microsoft.com/office/powerpoint/2010/main" val="2014993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B45AA-B474-422B-A9AE-A454242BAC70}"/>
              </a:ext>
            </a:extLst>
          </p:cNvPr>
          <p:cNvSpPr>
            <a:spLocks noGrp="1"/>
          </p:cNvSpPr>
          <p:nvPr>
            <p:ph type="title"/>
          </p:nvPr>
        </p:nvSpPr>
        <p:spPr/>
        <p:txBody>
          <a:bodyPr/>
          <a:lstStyle/>
          <a:p>
            <a:r>
              <a:rPr lang="en-US" dirty="0"/>
              <a:t>Module 1 – Learning objectives</a:t>
            </a:r>
          </a:p>
        </p:txBody>
      </p:sp>
      <p:sp>
        <p:nvSpPr>
          <p:cNvPr id="3" name="Text Placeholder 2">
            <a:extLst>
              <a:ext uri="{FF2B5EF4-FFF2-40B4-BE49-F238E27FC236}">
                <a16:creationId xmlns:a16="http://schemas.microsoft.com/office/drawing/2014/main" id="{D3A84E69-1CE2-444D-AFCE-E8D719FDB945}"/>
              </a:ext>
            </a:extLst>
          </p:cNvPr>
          <p:cNvSpPr>
            <a:spLocks noGrp="1"/>
          </p:cNvSpPr>
          <p:nvPr>
            <p:ph type="body" sz="quarter" idx="10"/>
          </p:nvPr>
        </p:nvSpPr>
        <p:spPr/>
        <p:txBody>
          <a:bodyPr/>
          <a:lstStyle/>
          <a:p>
            <a:r>
              <a:rPr lang="en-IE" dirty="0"/>
              <a:t>Describe and understand cloud services and their benefits</a:t>
            </a:r>
          </a:p>
          <a:p>
            <a:r>
              <a:rPr lang="en-IE" dirty="0"/>
              <a:t>Understand key terms you will encounter when working with cloud services</a:t>
            </a:r>
          </a:p>
          <a:p>
            <a:r>
              <a:rPr lang="en-IE" dirty="0"/>
              <a:t>Understand public, private, and hybrid cloud models</a:t>
            </a:r>
          </a:p>
          <a:p>
            <a:r>
              <a:rPr lang="en-IE" dirty="0"/>
              <a:t>Understand infrastructure as a service (IaaS)</a:t>
            </a:r>
          </a:p>
          <a:p>
            <a:r>
              <a:rPr lang="en-IE" dirty="0"/>
              <a:t>Understand platform as a service (PaaS)</a:t>
            </a:r>
          </a:p>
          <a:p>
            <a:r>
              <a:rPr lang="en-IE" dirty="0"/>
              <a:t>Understand software as a service (SaaS)</a:t>
            </a:r>
          </a:p>
          <a:p>
            <a:endParaRPr lang="en-US" dirty="0"/>
          </a:p>
        </p:txBody>
      </p:sp>
    </p:spTree>
    <p:extLst>
      <p:ext uri="{BB962C8B-B14F-4D97-AF65-F5344CB8AC3E}">
        <p14:creationId xmlns:p14="http://schemas.microsoft.com/office/powerpoint/2010/main" val="237699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0ACF93-C7AA-43C1-A31C-6A3B9D593AAD}"/>
              </a:ext>
            </a:extLst>
          </p:cNvPr>
          <p:cNvSpPr>
            <a:spLocks noGrp="1"/>
          </p:cNvSpPr>
          <p:nvPr>
            <p:ph type="title"/>
          </p:nvPr>
        </p:nvSpPr>
        <p:spPr/>
        <p:txBody>
          <a:bodyPr>
            <a:normAutofit/>
          </a:bodyPr>
          <a:lstStyle/>
          <a:p>
            <a:r>
              <a:rPr lang="en-US" sz="3060" dirty="0">
                <a:latin typeface="Segoe UI Semibold (Headings)"/>
              </a:rPr>
              <a:t>Why cloud services?</a:t>
            </a:r>
            <a:endParaRPr lang="en-US" sz="3060" dirty="0"/>
          </a:p>
        </p:txBody>
      </p:sp>
      <p:pic>
        <p:nvPicPr>
          <p:cNvPr id="10" name="Picture 9">
            <a:extLst>
              <a:ext uri="{FF2B5EF4-FFF2-40B4-BE49-F238E27FC236}">
                <a16:creationId xmlns:a16="http://schemas.microsoft.com/office/drawing/2014/main" id="{5C506B8B-5E30-4FFD-815F-882D307797D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12078" y="4852840"/>
            <a:ext cx="1904431" cy="1611442"/>
          </a:xfrm>
          <a:prstGeom prst="rect">
            <a:avLst/>
          </a:prstGeom>
          <a:effectLst>
            <a:softEdge rad="419100"/>
          </a:effectLst>
        </p:spPr>
      </p:pic>
    </p:spTree>
    <p:extLst>
      <p:ext uri="{BB962C8B-B14F-4D97-AF65-F5344CB8AC3E}">
        <p14:creationId xmlns:p14="http://schemas.microsoft.com/office/powerpoint/2010/main" val="3744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26261" y="3214749"/>
            <a:ext cx="11237870" cy="565027"/>
          </a:xfrm>
        </p:spPr>
        <p:txBody>
          <a:bodyPr>
            <a:normAutofit fontScale="90000"/>
          </a:bodyPr>
          <a:lstStyle/>
          <a:p>
            <a:pPr algn="ctr"/>
            <a:r>
              <a:rPr lang="en-US" dirty="0">
                <a:hlinkClick r:id="rId4"/>
              </a:rPr>
              <a:t>Video:</a:t>
            </a:r>
            <a:r>
              <a:rPr lang="en-US" dirty="0"/>
              <a:t> Cloud Services</a:t>
            </a:r>
          </a:p>
        </p:txBody>
      </p:sp>
      <p:pic>
        <p:nvPicPr>
          <p:cNvPr id="2" name="Onlinemedien 1" title="AZ900T01 M1L1 CloudServices 1080p">
            <a:hlinkClick r:id="" action="ppaction://media"/>
            <a:extLst>
              <a:ext uri="{FF2B5EF4-FFF2-40B4-BE49-F238E27FC236}">
                <a16:creationId xmlns:a16="http://schemas.microsoft.com/office/drawing/2014/main" id="{05772841-B4E7-4FE6-9470-92F1B7DCE0CD}"/>
              </a:ext>
            </a:extLst>
          </p:cNvPr>
          <p:cNvPicPr>
            <a:picLocks noRot="1" noChangeAspect="1"/>
          </p:cNvPicPr>
          <p:nvPr>
            <a:videoFile r:link="rId1"/>
          </p:nvPr>
        </p:nvPicPr>
        <p:blipFill>
          <a:blip r:embed="rId5"/>
          <a:stretch>
            <a:fillRect/>
          </a:stretch>
        </p:blipFill>
        <p:spPr>
          <a:xfrm>
            <a:off x="882" y="-1"/>
            <a:ext cx="12434711" cy="6994523"/>
          </a:xfrm>
          <a:prstGeom prst="rect">
            <a:avLst/>
          </a:prstGeom>
        </p:spPr>
      </p:pic>
    </p:spTree>
    <p:extLst>
      <p:ext uri="{BB962C8B-B14F-4D97-AF65-F5344CB8AC3E}">
        <p14:creationId xmlns:p14="http://schemas.microsoft.com/office/powerpoint/2010/main" val="236634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remove"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Key concepts and terms</a:t>
            </a: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a:xfrm>
            <a:off x="274702" y="1367630"/>
            <a:ext cx="11888787" cy="5312223"/>
          </a:xfrm>
        </p:spPr>
        <p:txBody>
          <a:bodyPr/>
          <a:lstStyle/>
          <a:p>
            <a:pPr marL="0" indent="0">
              <a:buNone/>
            </a:pPr>
            <a:r>
              <a:rPr lang="en-IE" dirty="0"/>
              <a:t>Cloud services have certain characteristics and considerations, such as:</a:t>
            </a:r>
          </a:p>
          <a:p>
            <a:pPr lvl="1"/>
            <a:r>
              <a:rPr lang="en-US" sz="2400" dirty="0"/>
              <a:t>High availability</a:t>
            </a:r>
          </a:p>
          <a:p>
            <a:pPr lvl="1"/>
            <a:r>
              <a:rPr lang="en-US" sz="2400" dirty="0"/>
              <a:t>Scalability</a:t>
            </a:r>
          </a:p>
          <a:p>
            <a:pPr lvl="1"/>
            <a:r>
              <a:rPr lang="en-US" sz="2400" dirty="0"/>
              <a:t>Elasticity</a:t>
            </a:r>
          </a:p>
          <a:p>
            <a:pPr lvl="1"/>
            <a:r>
              <a:rPr lang="en-US" sz="2400" dirty="0"/>
              <a:t>Agility</a:t>
            </a:r>
          </a:p>
          <a:p>
            <a:pPr lvl="1"/>
            <a:r>
              <a:rPr lang="en-US" sz="2400" dirty="0"/>
              <a:t>Fault tolerance</a:t>
            </a:r>
          </a:p>
          <a:p>
            <a:pPr lvl="1"/>
            <a:r>
              <a:rPr lang="en-US" sz="2400" dirty="0"/>
              <a:t>Disaster recovery</a:t>
            </a:r>
          </a:p>
          <a:p>
            <a:pPr lvl="1"/>
            <a:r>
              <a:rPr lang="en-US" sz="2400" dirty="0"/>
              <a:t>Global reach</a:t>
            </a:r>
          </a:p>
          <a:p>
            <a:pPr lvl="1"/>
            <a:r>
              <a:rPr lang="en-US" sz="2400" dirty="0"/>
              <a:t>Customer latency capabilities</a:t>
            </a:r>
          </a:p>
          <a:p>
            <a:pPr lvl="1"/>
            <a:r>
              <a:rPr lang="en-US" sz="2400" dirty="0"/>
              <a:t>Predictive cost considerations</a:t>
            </a:r>
          </a:p>
          <a:p>
            <a:pPr lvl="1"/>
            <a:r>
              <a:rPr lang="en-US" sz="2400" dirty="0"/>
              <a:t>Security</a:t>
            </a:r>
          </a:p>
        </p:txBody>
      </p:sp>
    </p:spTree>
    <p:extLst>
      <p:ext uri="{BB962C8B-B14F-4D97-AF65-F5344CB8AC3E}">
        <p14:creationId xmlns:p14="http://schemas.microsoft.com/office/powerpoint/2010/main" val="183497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Economies of scale</a:t>
            </a: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p:txBody>
          <a:bodyPr>
            <a:normAutofit/>
          </a:bodyPr>
          <a:lstStyle/>
          <a:p>
            <a:pPr marL="0" indent="0">
              <a:buNone/>
            </a:pPr>
            <a:r>
              <a:rPr lang="en-IE" sz="2800" dirty="0">
                <a:latin typeface="+mn-lt"/>
              </a:rPr>
              <a:t>The concept of </a:t>
            </a:r>
            <a:r>
              <a:rPr lang="en-IE" sz="2800" b="1" i="1" dirty="0">
                <a:latin typeface="+mn-lt"/>
              </a:rPr>
              <a:t>economies of scale</a:t>
            </a:r>
            <a:r>
              <a:rPr lang="en-IE" sz="2800" b="1" dirty="0">
                <a:latin typeface="+mn-lt"/>
              </a:rPr>
              <a:t> </a:t>
            </a:r>
            <a:r>
              <a:rPr lang="en-IE" sz="2800" dirty="0">
                <a:latin typeface="+mn-lt"/>
              </a:rPr>
              <a:t>is the ability to do things less expensively and more efficiently when operating at a larger scale in comparison to operating at a smaller scale.</a:t>
            </a:r>
          </a:p>
          <a:p>
            <a:pPr marL="0" indent="0">
              <a:buNone/>
            </a:pPr>
            <a:endParaRPr lang="en-US" sz="2800" dirty="0">
              <a:latin typeface="+mn-lt"/>
            </a:endParaRPr>
          </a:p>
          <a:p>
            <a:pPr marL="0" indent="0">
              <a:buNone/>
            </a:pPr>
            <a:endParaRPr lang="en-US" sz="2800" dirty="0">
              <a:latin typeface="+mn-lt"/>
            </a:endParaRPr>
          </a:p>
        </p:txBody>
      </p:sp>
      <p:pic>
        <p:nvPicPr>
          <p:cNvPr id="5" name="Picture 4" descr="An arrow points from a single server to multiple servers in the cloud.">
            <a:extLst>
              <a:ext uri="{FF2B5EF4-FFF2-40B4-BE49-F238E27FC236}">
                <a16:creationId xmlns:a16="http://schemas.microsoft.com/office/drawing/2014/main" id="{767CBB74-30EA-4378-85BF-C13C64DA21B7}"/>
              </a:ext>
            </a:extLst>
          </p:cNvPr>
          <p:cNvPicPr>
            <a:picLocks noChangeAspect="1"/>
          </p:cNvPicPr>
          <p:nvPr/>
        </p:nvPicPr>
        <p:blipFill rotWithShape="1">
          <a:blip r:embed="rId3">
            <a:extLst>
              <a:ext uri="{28A0092B-C50C-407E-A947-70E740481C1C}">
                <a14:useLocalDpi xmlns:a14="http://schemas.microsoft.com/office/drawing/2010/main" val="0"/>
              </a:ext>
            </a:extLst>
          </a:blip>
          <a:srcRect t="2279" b="10036"/>
          <a:stretch/>
        </p:blipFill>
        <p:spPr>
          <a:xfrm>
            <a:off x="3187139" y="2876550"/>
            <a:ext cx="5656411" cy="2498725"/>
          </a:xfrm>
          <a:prstGeom prst="rect">
            <a:avLst/>
          </a:prstGeom>
        </p:spPr>
      </p:pic>
      <p:sp>
        <p:nvSpPr>
          <p:cNvPr id="8" name="Text Placeholder 2">
            <a:extLst>
              <a:ext uri="{FF2B5EF4-FFF2-40B4-BE49-F238E27FC236}">
                <a16:creationId xmlns:a16="http://schemas.microsoft.com/office/drawing/2014/main" id="{01D36248-C067-4738-87F3-92C1DE931967}"/>
              </a:ext>
            </a:extLst>
          </p:cNvPr>
          <p:cNvSpPr txBox="1">
            <a:spLocks/>
          </p:cNvSpPr>
          <p:nvPr/>
        </p:nvSpPr>
        <p:spPr>
          <a:xfrm>
            <a:off x="354972" y="5626895"/>
            <a:ext cx="10981404" cy="1351952"/>
          </a:xfrm>
          <a:prstGeom prst="rect">
            <a:avLst/>
          </a:prstGeom>
        </p:spPr>
        <p:txBody>
          <a:bodyPr vert="horz" lIns="93260" tIns="46630" rIns="93260" bIns="4663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E" sz="2400" dirty="0"/>
              <a:t>Cloud providers such as Microsoft, Google, and Amazon Web Services (AWS) are very large businesses, and thus can leverage the benefits of economies of scale and then pass those benefits on to their customers.</a:t>
            </a:r>
            <a:endParaRPr lang="en-US" sz="2400" dirty="0"/>
          </a:p>
          <a:p>
            <a:pPr marL="0" indent="0">
              <a:buNone/>
            </a:pPr>
            <a:endParaRPr lang="en-US" sz="2400" dirty="0"/>
          </a:p>
        </p:txBody>
      </p:sp>
    </p:spTree>
    <p:extLst>
      <p:ext uri="{BB962C8B-B14F-4D97-AF65-F5344CB8AC3E}">
        <p14:creationId xmlns:p14="http://schemas.microsoft.com/office/powerpoint/2010/main" val="1791399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23B0BCB9-33EC-4A0E-AF46-1F11F3B41FF3}"/>
              </a:ext>
            </a:extLst>
          </p:cNvPr>
          <p:cNvSpPr/>
          <p:nvPr/>
        </p:nvSpPr>
        <p:spPr bwMode="auto">
          <a:xfrm>
            <a:off x="364791" y="0"/>
            <a:ext cx="4275526" cy="699452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2" name="Title 1">
            <a:extLst>
              <a:ext uri="{FF2B5EF4-FFF2-40B4-BE49-F238E27FC236}">
                <a16:creationId xmlns:a16="http://schemas.microsoft.com/office/drawing/2014/main" id="{A35582E0-1DF8-4F17-9755-76234787A45B}"/>
              </a:ext>
            </a:extLst>
          </p:cNvPr>
          <p:cNvSpPr>
            <a:spLocks noGrp="1"/>
          </p:cNvSpPr>
          <p:nvPr>
            <p:ph type="title"/>
          </p:nvPr>
        </p:nvSpPr>
        <p:spPr>
          <a:xfrm>
            <a:off x="364791" y="2228055"/>
            <a:ext cx="4275526" cy="917575"/>
          </a:xfrm>
        </p:spPr>
        <p:txBody>
          <a:bodyPr/>
          <a:lstStyle/>
          <a:p>
            <a:pPr algn="ctr"/>
            <a:r>
              <a:rPr lang="en-US" dirty="0">
                <a:solidFill>
                  <a:schemeClr val="bg1"/>
                </a:solidFill>
              </a:rPr>
              <a:t>CapEx vs. OpEx</a:t>
            </a:r>
          </a:p>
        </p:txBody>
      </p:sp>
      <p:sp>
        <p:nvSpPr>
          <p:cNvPr id="3" name="Text Placeholder 2">
            <a:extLst>
              <a:ext uri="{FF2B5EF4-FFF2-40B4-BE49-F238E27FC236}">
                <a16:creationId xmlns:a16="http://schemas.microsoft.com/office/drawing/2014/main" id="{F6C15930-22E8-4FFC-870A-DE8042C83B55}"/>
              </a:ext>
            </a:extLst>
          </p:cNvPr>
          <p:cNvSpPr>
            <a:spLocks noGrp="1"/>
          </p:cNvSpPr>
          <p:nvPr>
            <p:ph type="body" sz="quarter" idx="10"/>
          </p:nvPr>
        </p:nvSpPr>
        <p:spPr>
          <a:xfrm>
            <a:off x="5094514" y="941158"/>
            <a:ext cx="7067322" cy="5024213"/>
          </a:xfrm>
        </p:spPr>
        <p:txBody>
          <a:bodyPr>
            <a:normAutofit fontScale="62500" lnSpcReduction="20000"/>
          </a:bodyPr>
          <a:lstStyle/>
          <a:p>
            <a:pPr marL="72000">
              <a:lnSpc>
                <a:spcPct val="170000"/>
              </a:lnSpc>
              <a:spcBef>
                <a:spcPts val="0"/>
              </a:spcBef>
            </a:pPr>
            <a:r>
              <a:rPr lang="en-IE" b="1" i="1" dirty="0"/>
              <a:t>Capital Expenditure (CapEx)</a:t>
            </a:r>
            <a:r>
              <a:rPr lang="en-IE" b="1" dirty="0"/>
              <a:t> </a:t>
            </a:r>
            <a:r>
              <a:rPr lang="en-IE" dirty="0"/>
              <a:t>is the spending of money on physical infrastructure up front, and then deducting that expense from your tax bill over time. CapEx is an upfront cost which has a value that reduces over time.</a:t>
            </a:r>
          </a:p>
          <a:p>
            <a:pPr marL="72000">
              <a:lnSpc>
                <a:spcPct val="170000"/>
              </a:lnSpc>
              <a:spcBef>
                <a:spcPts val="0"/>
              </a:spcBef>
            </a:pPr>
            <a:r>
              <a:rPr lang="en-IE" b="1" i="1" dirty="0"/>
              <a:t>Operational Expenditure (OpEx) </a:t>
            </a:r>
            <a:r>
              <a:rPr lang="en-IE" dirty="0"/>
              <a:t>is spending money on services or products and being billed for them immediately. You can deduct this expense from your tax bill in the same year. There is no upfront cost, you pay for a service or product as you use it.</a:t>
            </a:r>
          </a:p>
          <a:p>
            <a:pPr marL="72000">
              <a:lnSpc>
                <a:spcPct val="170000"/>
              </a:lnSpc>
              <a:spcBef>
                <a:spcPts val="0"/>
              </a:spcBef>
            </a:pPr>
            <a:endParaRPr lang="en-US" dirty="0"/>
          </a:p>
        </p:txBody>
      </p:sp>
    </p:spTree>
    <p:extLst>
      <p:ext uri="{BB962C8B-B14F-4D97-AF65-F5344CB8AC3E}">
        <p14:creationId xmlns:p14="http://schemas.microsoft.com/office/powerpoint/2010/main" val="36161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Judson Ready Template">
  <a:themeElements>
    <a:clrScheme name="Red 1">
      <a:dk1>
        <a:srgbClr val="353535"/>
      </a:dk1>
      <a:lt1>
        <a:srgbClr val="FFFFFF"/>
      </a:lt1>
      <a:dk2>
        <a:srgbClr val="A71400"/>
      </a:dk2>
      <a:lt2>
        <a:srgbClr val="E6E6E6"/>
      </a:lt2>
      <a:accent1>
        <a:srgbClr val="A71400"/>
      </a:accent1>
      <a:accent2>
        <a:srgbClr val="D83B00"/>
      </a:accent2>
      <a:accent3>
        <a:srgbClr val="E72122"/>
      </a:accent3>
      <a:accent4>
        <a:srgbClr val="D2D2D2"/>
      </a:accent4>
      <a:accent5>
        <a:srgbClr val="737373"/>
      </a:accent5>
      <a:accent6>
        <a:srgbClr val="52525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cap="rnd">
          <a:solidFill>
            <a:srgbClr val="979797"/>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aster_FY18_OCP_darkblue_NEW" id="{1C162EDD-3380-48FD-AEE4-8CE8BA39DA58}" vid="{70D959EC-CFA9-4309-A010-B3E2986C1C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F366B2263FCDC41B3571AF58DF324C9" ma:contentTypeVersion="0" ma:contentTypeDescription="Create a new document." ma:contentTypeScope="" ma:versionID="f3d3620f147d7f01d107c44eceebb519">
  <xsd:schema xmlns:xsd="http://www.w3.org/2001/XMLSchema" xmlns:xs="http://www.w3.org/2001/XMLSchema" xmlns:p="http://schemas.microsoft.com/office/2006/metadata/properties" targetNamespace="http://schemas.microsoft.com/office/2006/metadata/properties" ma:root="true" ma:fieldsID="ba2458a5a1f72a5b1ad9072b9281da9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E37ADE-E088-4B5A-A682-488D095075CF}">
  <ds:schemaRefs>
    <ds:schemaRef ds:uri="http://schemas.microsoft.com/sharepoint/v3/contenttype/forms"/>
  </ds:schemaRefs>
</ds:datastoreItem>
</file>

<file path=customXml/itemProps2.xml><?xml version="1.0" encoding="utf-8"?>
<ds:datastoreItem xmlns:ds="http://schemas.openxmlformats.org/officeDocument/2006/customXml" ds:itemID="{6A311F3F-FC1F-49F7-86D4-93433AD32505}">
  <ds:schemaRefs>
    <ds:schemaRef ds:uri="http://schemas.openxmlformats.org/package/2006/metadata/core-properties"/>
    <ds:schemaRef ds:uri="http://purl.org/dc/terms/"/>
    <ds:schemaRef ds:uri="http://schemas.microsoft.com/office/2006/metadata/properties"/>
    <ds:schemaRef ds:uri="http://purl.org/dc/dcmitype/"/>
    <ds:schemaRef ds:uri="http://schemas.microsoft.com/office/infopath/2007/PartnerControls"/>
    <ds:schemaRef ds:uri="http://purl.org/dc/elements/1.1/"/>
    <ds:schemaRef ds:uri="http://schemas.microsoft.com/office/2006/documentManagement/types"/>
    <ds:schemaRef ds:uri="http://www.w3.org/XML/1998/namespace"/>
  </ds:schemaRefs>
</ds:datastoreItem>
</file>

<file path=customXml/itemProps3.xml><?xml version="1.0" encoding="utf-8"?>
<ds:datastoreItem xmlns:ds="http://schemas.openxmlformats.org/officeDocument/2006/customXml" ds:itemID="{05CDDA49-6D84-41B9-8FEC-258C480431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Master_FY18_OCP_darkblue_NEW</Template>
  <TotalTime>0</TotalTime>
  <Words>2717</Words>
  <Application>Microsoft Office PowerPoint</Application>
  <PresentationFormat>Benutzerdefiniert</PresentationFormat>
  <Paragraphs>250</Paragraphs>
  <Slides>26</Slides>
  <Notes>24</Notes>
  <HiddenSlides>0</HiddenSlides>
  <MMClips>3</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26</vt:i4>
      </vt:variant>
    </vt:vector>
  </HeadingPairs>
  <TitlesOfParts>
    <vt:vector size="35" baseType="lpstr">
      <vt:lpstr>Arial</vt:lpstr>
      <vt:lpstr>Calibri</vt:lpstr>
      <vt:lpstr>Consolas</vt:lpstr>
      <vt:lpstr>Segoe UI</vt:lpstr>
      <vt:lpstr>Segoe UI Light</vt:lpstr>
      <vt:lpstr>Segoe UI Semibold (Headings)</vt:lpstr>
      <vt:lpstr>Segoe UI Semilight</vt:lpstr>
      <vt:lpstr>Wingdings</vt:lpstr>
      <vt:lpstr>Judson Ready Template</vt:lpstr>
      <vt:lpstr>Azure Fundamentals Bootcamp</vt:lpstr>
      <vt:lpstr>Cloud concepts</vt:lpstr>
      <vt:lpstr>Learning objectives</vt:lpstr>
      <vt:lpstr>Module 1 – Learning objectives</vt:lpstr>
      <vt:lpstr>Why cloud services?</vt:lpstr>
      <vt:lpstr>Video: Cloud Services</vt:lpstr>
      <vt:lpstr>Key concepts and terms</vt:lpstr>
      <vt:lpstr>Economies of scale</vt:lpstr>
      <vt:lpstr>CapEx vs. OpEx</vt:lpstr>
      <vt:lpstr>Consumption- based model</vt:lpstr>
      <vt:lpstr>Types of cloud models</vt:lpstr>
      <vt:lpstr>Video: Cloud Models</vt:lpstr>
      <vt:lpstr>Public cloud</vt:lpstr>
      <vt:lpstr>Private cloud</vt:lpstr>
      <vt:lpstr>Hybrid cloud</vt:lpstr>
      <vt:lpstr>Cloud model comparison</vt:lpstr>
      <vt:lpstr>Types of cloud services</vt:lpstr>
      <vt:lpstr>Video: Cloud Services</vt:lpstr>
      <vt:lpstr>IaaS</vt:lpstr>
      <vt:lpstr>PaaS</vt:lpstr>
      <vt:lpstr>SaaS</vt:lpstr>
      <vt:lpstr>Cloud service comparison</vt:lpstr>
      <vt:lpstr>Begriffsklärung.</vt:lpstr>
      <vt:lpstr>Management responsibilities</vt:lpstr>
      <vt:lpstr>Quiz</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Fundamentals Bootcamp</dc:title>
  <dc:creator>Niels Ophey</dc:creator>
  <cp:keywords/>
  <cp:lastModifiedBy>Niels Ophey</cp:lastModifiedBy>
  <cp:revision>5</cp:revision>
  <cp:lastPrinted>2017-07-17T01:08:39Z</cp:lastPrinted>
  <dcterms:created xsi:type="dcterms:W3CDTF">2019-05-02T09:35:54Z</dcterms:created>
  <dcterms:modified xsi:type="dcterms:W3CDTF">2019-05-02T10:47:41Z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0x0101004F366B2263FCDC41B3571AF58DF324C9</vt:lpwstr>
  </property>
  <property fmtid="{D5CDD505-2E9C-101B-9397-08002B2CF9AE}" pid="3" name="of67e5d4b76f4a9db8769983fda9cec0">
    <vt:lpwstr/>
  </property>
  <property fmtid="{D5CDD505-2E9C-101B-9397-08002B2CF9AE}" pid="4" name="TaxKeyword">
    <vt:lpwstr/>
  </property>
  <property fmtid="{D5CDD505-2E9C-101B-9397-08002B2CF9AE}" pid="5" name="NewsType">
    <vt:lpwstr/>
  </property>
  <property fmtid="{D5CDD505-2E9C-101B-9397-08002B2CF9AE}" pid="6" name="Region">
    <vt:lpwstr/>
  </property>
  <property fmtid="{D5CDD505-2E9C-101B-9397-08002B2CF9AE}" pid="7" name="Confidentiality">
    <vt:lpwstr>5;#Microsoft confidential|461efa83-0283-486a-a8d5-943328f3693f</vt:lpwstr>
  </property>
  <property fmtid="{D5CDD505-2E9C-101B-9397-08002B2CF9AE}" pid="8" name="ODSWF1">
    <vt:lpwstr>, </vt:lpwstr>
  </property>
  <property fmtid="{D5CDD505-2E9C-101B-9397-08002B2CF9AE}" pid="9" name="ItemType">
    <vt:lpwstr/>
  </property>
  <property fmtid="{D5CDD505-2E9C-101B-9397-08002B2CF9AE}" pid="10" name="Update Parent Child Relation2">
    <vt:lpwstr>, </vt:lpwstr>
  </property>
  <property fmtid="{D5CDD505-2E9C-101B-9397-08002B2CF9AE}" pid="11" name="Industries">
    <vt:lpwstr/>
  </property>
  <property fmtid="{D5CDD505-2E9C-101B-9397-08002B2CF9AE}" pid="12" name="MSProducts">
    <vt:lpwstr/>
  </property>
  <property fmtid="{D5CDD505-2E9C-101B-9397-08002B2CF9AE}" pid="13" name="Competitors">
    <vt:lpwstr/>
  </property>
  <property fmtid="{D5CDD505-2E9C-101B-9397-08002B2CF9AE}" pid="14" name="SMSGDomain">
    <vt:lpwstr/>
  </property>
  <property fmtid="{D5CDD505-2E9C-101B-9397-08002B2CF9AE}" pid="15" name="ExperienceContentType">
    <vt:lpwstr/>
  </property>
  <property fmtid="{D5CDD505-2E9C-101B-9397-08002B2CF9AE}" pid="16" name="BusinessArchitecture">
    <vt:lpwstr/>
  </property>
  <property fmtid="{D5CDD505-2E9C-101B-9397-08002B2CF9AE}" pid="17" name="Products">
    <vt:lpwstr/>
  </property>
  <property fmtid="{D5CDD505-2E9C-101B-9397-08002B2CF9AE}" pid="18" name="_dlc_DocIdItemGuid">
    <vt:lpwstr>dddcf632-c5e1-4524-88a2-71128e2b1d2d</vt:lpwstr>
  </property>
  <property fmtid="{D5CDD505-2E9C-101B-9397-08002B2CF9AE}" pid="19" name="MSPhysicalGeography">
    <vt:lpwstr/>
  </property>
  <property fmtid="{D5CDD505-2E9C-101B-9397-08002B2CF9AE}" pid="20" name="ODSWF2">
    <vt:lpwstr>, </vt:lpwstr>
  </property>
  <property fmtid="{D5CDD505-2E9C-101B-9397-08002B2CF9AE}" pid="21" name="j3562c58ee414e028925bc902cfc01a1">
    <vt:lpwstr/>
  </property>
  <property fmtid="{D5CDD505-2E9C-101B-9397-08002B2CF9AE}" pid="22" name="EnterpriseDomainTags">
    <vt:lpwstr/>
  </property>
  <property fmtid="{D5CDD505-2E9C-101B-9397-08002B2CF9AE}" pid="23" name="l6f004f21209409da86a713c0f24627d">
    <vt:lpwstr/>
  </property>
  <property fmtid="{D5CDD505-2E9C-101B-9397-08002B2CF9AE}" pid="24" name="ActivitiesAndPrograms">
    <vt:lpwstr/>
  </property>
  <property fmtid="{D5CDD505-2E9C-101B-9397-08002B2CF9AE}" pid="25" name="Segments">
    <vt:lpwstr/>
  </property>
  <property fmtid="{D5CDD505-2E9C-101B-9397-08002B2CF9AE}" pid="26" name="Partners">
    <vt:lpwstr/>
  </property>
  <property fmtid="{D5CDD505-2E9C-101B-9397-08002B2CF9AE}" pid="27" name="la4444b61d19467597d63190b69ac227">
    <vt:lpwstr/>
  </property>
  <property fmtid="{D5CDD505-2E9C-101B-9397-08002B2CF9AE}" pid="28" name="MSProductsTaxHTField0">
    <vt:lpwstr/>
  </property>
  <property fmtid="{D5CDD505-2E9C-101B-9397-08002B2CF9AE}" pid="29" name="Topics">
    <vt:lpwstr/>
  </property>
  <property fmtid="{D5CDD505-2E9C-101B-9397-08002B2CF9AE}" pid="30" name="Groups">
    <vt:lpwstr/>
  </property>
  <property fmtid="{D5CDD505-2E9C-101B-9397-08002B2CF9AE}" pid="31" name="Languages">
    <vt:lpwstr/>
  </property>
  <property fmtid="{D5CDD505-2E9C-101B-9397-08002B2CF9AE}" pid="32" name="e8080b0481964c759b2c36ae49591b31">
    <vt:lpwstr/>
  </property>
  <property fmtid="{D5CDD505-2E9C-101B-9397-08002B2CF9AE}" pid="33" name="_docset_NoMedatataSyncRequired">
    <vt:lpwstr>False</vt:lpwstr>
  </property>
  <property fmtid="{D5CDD505-2E9C-101B-9397-08002B2CF9AE}" pid="34" name="TechnicalLevel">
    <vt:lpwstr/>
  </property>
  <property fmtid="{D5CDD505-2E9C-101B-9397-08002B2CF9AE}" pid="35" name="Audiences">
    <vt:lpwstr/>
  </property>
  <property fmtid="{D5CDD505-2E9C-101B-9397-08002B2CF9AE}" pid="36" name="ldac8aee9d1f469e8cd8c3f8d6a615f2">
    <vt:lpwstr/>
  </property>
  <property fmtid="{D5CDD505-2E9C-101B-9397-08002B2CF9AE}" pid="37" name="ODSWF">
    <vt:lpwstr>, </vt:lpwstr>
  </property>
  <property fmtid="{D5CDD505-2E9C-101B-9397-08002B2CF9AE}" pid="38" name="EmployeeRole">
    <vt:lpwstr/>
  </property>
  <property fmtid="{D5CDD505-2E9C-101B-9397-08002B2CF9AE}" pid="39" name="NewsTopic">
    <vt:lpwstr/>
  </property>
  <property fmtid="{D5CDD505-2E9C-101B-9397-08002B2CF9AE}" pid="40" name="Roles">
    <vt:lpwstr/>
  </property>
  <property fmtid="{D5CDD505-2E9C-101B-9397-08002B2CF9AE}" pid="41" name="NewsSource">
    <vt:lpwstr/>
  </property>
  <property fmtid="{D5CDD505-2E9C-101B-9397-08002B2CF9AE}" pid="42" name="SMSGTags">
    <vt:lpwstr/>
  </property>
  <property fmtid="{D5CDD505-2E9C-101B-9397-08002B2CF9AE}" pid="43" name="ga0c0bf70a6644469c61b3efa7025301">
    <vt:lpwstr/>
  </property>
</Properties>
</file>