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4"/>
  </p:sldMasterIdLst>
  <p:notesMasterIdLst>
    <p:notesMasterId r:id="rId35"/>
  </p:notesMasterIdLst>
  <p:handoutMasterIdLst>
    <p:handoutMasterId r:id="rId36"/>
  </p:handoutMasterIdLst>
  <p:sldIdLst>
    <p:sldId id="684" r:id="rId5"/>
    <p:sldId id="690" r:id="rId6"/>
    <p:sldId id="691" r:id="rId7"/>
    <p:sldId id="692" r:id="rId8"/>
    <p:sldId id="693" r:id="rId9"/>
    <p:sldId id="694" r:id="rId10"/>
    <p:sldId id="695" r:id="rId11"/>
    <p:sldId id="696" r:id="rId12"/>
    <p:sldId id="697" r:id="rId13"/>
    <p:sldId id="698" r:id="rId14"/>
    <p:sldId id="699" r:id="rId15"/>
    <p:sldId id="700" r:id="rId16"/>
    <p:sldId id="701" r:id="rId17"/>
    <p:sldId id="702" r:id="rId18"/>
    <p:sldId id="8557" r:id="rId19"/>
    <p:sldId id="8508" r:id="rId20"/>
    <p:sldId id="3969" r:id="rId21"/>
    <p:sldId id="3914" r:id="rId22"/>
    <p:sldId id="8558" r:id="rId23"/>
    <p:sldId id="8559" r:id="rId24"/>
    <p:sldId id="342" r:id="rId25"/>
    <p:sldId id="703" r:id="rId26"/>
    <p:sldId id="8498" r:id="rId27"/>
    <p:sldId id="8545" r:id="rId28"/>
    <p:sldId id="8521" r:id="rId29"/>
    <p:sldId id="8522" r:id="rId30"/>
    <p:sldId id="8533" r:id="rId31"/>
    <p:sldId id="8523" r:id="rId32"/>
    <p:sldId id="8500" r:id="rId33"/>
    <p:sldId id="8556" r:id="rId34"/>
  </p:sldIdLst>
  <p:sldSz cx="12436475" cy="6994525"/>
  <p:notesSz cx="7010400" cy="92964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2BCD2F-77E8-429D-A4AF-EB95158E2ADC}">
          <p14:sldIdLst>
            <p14:sldId id="684"/>
            <p14:sldId id="690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02"/>
            <p14:sldId id="8557"/>
            <p14:sldId id="8508"/>
            <p14:sldId id="3969"/>
            <p14:sldId id="3914"/>
            <p14:sldId id="8558"/>
            <p14:sldId id="8559"/>
            <p14:sldId id="342"/>
          </p14:sldIdLst>
        </p14:section>
        <p14:section name="Backup" id="{1D551884-023C-4C91-97CA-D0E207A7C749}">
          <p14:sldIdLst>
            <p14:sldId id="703"/>
            <p14:sldId id="8498"/>
            <p14:sldId id="8545"/>
            <p14:sldId id="8521"/>
            <p14:sldId id="8522"/>
            <p14:sldId id="8533"/>
            <p14:sldId id="8523"/>
            <p14:sldId id="8500"/>
            <p14:sldId id="85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Feil-Jacobs" initials="MF" lastIdx="12" clrIdx="0">
    <p:extLst/>
  </p:cmAuthor>
  <p:cmAuthor id="2" name="Caroline Sanderson" initials="CS" lastIdx="7" clrIdx="1">
    <p:extLst/>
  </p:cmAuthor>
  <p:cmAuthor id="3" name="Jennifer Horton" initials="JH" lastIdx="3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84A"/>
    <a:srgbClr val="002050"/>
    <a:srgbClr val="33353A"/>
    <a:srgbClr val="A81400"/>
    <a:srgbClr val="D6D6D6"/>
    <a:srgbClr val="DADADA"/>
    <a:srgbClr val="FFFFFF"/>
    <a:srgbClr val="FF5050"/>
    <a:srgbClr val="3A3A9C"/>
    <a:srgbClr val="3D5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3" autoAdjust="0"/>
    <p:restoredTop sz="83865" autoAdjust="0"/>
  </p:normalViewPr>
  <p:slideViewPr>
    <p:cSldViewPr snapToGrid="0">
      <p:cViewPr varScale="1">
        <p:scale>
          <a:sx n="84" d="100"/>
          <a:sy n="84" d="100"/>
        </p:scale>
        <p:origin x="2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938"/>
    </p:cViewPr>
  </p:sorterViewPr>
  <p:notesViewPr>
    <p:cSldViewPr snapToGrid="0">
      <p:cViewPr>
        <p:scale>
          <a:sx n="1" d="2"/>
          <a:sy n="1" d="2"/>
        </p:scale>
        <p:origin x="286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731DE7-6095-448C-B6BC-DB880B5724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F5BC5-44A2-435C-8C21-0DBCBDA756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8782496-95A0-4193-B09F-6AD27878C74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4F811-0B99-44B3-BC1D-3D4968EAE0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62D37-B25F-4FBF-9AFB-85D0E1946E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F7E545E-6309-4C3C-B4C1-C7B100EED1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A012BF-EEA3-45CC-947C-015BB12AB8B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26BFB95-F7E9-4E12-8F4D-EDB340397A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BFB95-F7E9-4E12-8F4D-EDB340397A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2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2D3714-B553-A044-BA72-366907BA36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75815-97B1-4A26-B9EF-27AA28F6DE1E}"/>
              </a:ext>
            </a:extLst>
          </p:cNvPr>
          <p:cNvSpPr txBox="1"/>
          <p:nvPr/>
        </p:nvSpPr>
        <p:spPr>
          <a:xfrm>
            <a:off x="4572000" y="773399"/>
            <a:ext cx="4114800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1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“Insert text here”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65000-B884-4199-B782-6878C635B03F}"/>
              </a:ext>
            </a:extLst>
          </p:cNvPr>
          <p:cNvSpPr txBox="1"/>
          <p:nvPr/>
        </p:nvSpPr>
        <p:spPr>
          <a:xfrm>
            <a:off x="6141719" y="2462904"/>
            <a:ext cx="2854691" cy="40510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5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Key points to land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948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BFB95-F7E9-4E12-8F4D-EDB340397A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61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May 2018 Roadshow Virtualiation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2D3714-B553-A044-BA72-366907BA36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75815-97B1-4A26-B9EF-27AA28F6DE1E}"/>
              </a:ext>
            </a:extLst>
          </p:cNvPr>
          <p:cNvSpPr txBox="1"/>
          <p:nvPr/>
        </p:nvSpPr>
        <p:spPr>
          <a:xfrm>
            <a:off x="4572000" y="773399"/>
            <a:ext cx="4114800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1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“Insert text here”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65000-B884-4199-B782-6878C635B03F}"/>
              </a:ext>
            </a:extLst>
          </p:cNvPr>
          <p:cNvSpPr txBox="1"/>
          <p:nvPr/>
        </p:nvSpPr>
        <p:spPr>
          <a:xfrm>
            <a:off x="6141719" y="2462904"/>
            <a:ext cx="2854691" cy="40510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5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Key points to land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522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Principles: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We don’t want to “penalize” customers that have already adopted ProPlus 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We want “current” perpetual customers to upgrade to ProPlus, not 2019</a:t>
            </a:r>
          </a:p>
          <a:p>
            <a:pPr marL="171450" indent="-171450">
              <a:buFontTx/>
              <a:buChar char="-"/>
            </a:pPr>
            <a:endParaRPr lang="en-US"/>
          </a:p>
          <a:p>
            <a:pPr marL="0" indent="0">
              <a:buFontTx/>
              <a:buNone/>
            </a:pPr>
            <a:r>
              <a:rPr lang="en-US"/>
              <a:t>Per #1, support ProPlus on older versions of Windows at least as long as current perpetual version (2016)</a:t>
            </a:r>
          </a:p>
          <a:p>
            <a:pPr marL="0" indent="0">
              <a:buFontTx/>
              <a:buNone/>
            </a:pPr>
            <a:r>
              <a:rPr lang="en-US"/>
              <a:t>Per #2, support 2016 service connectivity as long as we support it for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5A9255-EB47-4EEE-AC95-38DB83755D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133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May 2018 Roadshow Virtualiation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2D3714-B553-A044-BA72-366907BA36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75815-97B1-4A26-B9EF-27AA28F6DE1E}"/>
              </a:ext>
            </a:extLst>
          </p:cNvPr>
          <p:cNvSpPr txBox="1"/>
          <p:nvPr/>
        </p:nvSpPr>
        <p:spPr>
          <a:xfrm>
            <a:off x="4572000" y="773399"/>
            <a:ext cx="4114800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1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“Insert text here”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65000-B884-4199-B782-6878C635B03F}"/>
              </a:ext>
            </a:extLst>
          </p:cNvPr>
          <p:cNvSpPr txBox="1"/>
          <p:nvPr/>
        </p:nvSpPr>
        <p:spPr>
          <a:xfrm>
            <a:off x="6141719" y="2462904"/>
            <a:ext cx="2854691" cy="40510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5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Key points to land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111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50464">
              <a:defRPr/>
            </a:pPr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410500" defTabSz="941713" eaLnBrk="0" hangingPunct="0">
              <a:defRPr/>
            </a:pPr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50464">
              <a:defRPr/>
            </a:pPr>
            <a:fld id="{FEAE989E-5381-40B5-87D5-748855F4FC30}" type="datetime8">
              <a:rPr lang="en-US">
                <a:solidFill>
                  <a:prstClr val="black"/>
                </a:solidFill>
                <a:latin typeface="Segoe UI" pitchFamily="34" charset="0"/>
              </a:rPr>
              <a:pPr defTabSz="950464">
                <a:defRPr/>
              </a:pPr>
              <a:t>4/23/2019 3:19 PM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50464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  <a:latin typeface="Segoe UI" pitchFamily="34" charset="0"/>
              </a:rPr>
              <a:pPr defTabSz="950464">
                <a:defRPr/>
              </a:pPr>
              <a:t>21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351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Blurb on solutions for the 4 areas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E768B4-67E7-40A3-BC6E-3B4E4B365D91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4/23/2019 3:53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913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FC6701-5162-472E-977A-08D98CAF67CB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4/23/2019 3:53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833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E4939C-15C0-4875-A840-90045F54A8CD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4/23/2019 3:53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630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rgbClr val="33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695CED33-97DB-48E6-891E-33A5F0CF6E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180" y="5341300"/>
            <a:ext cx="4407295" cy="16251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800693"/>
            <a:ext cx="9143936" cy="932563"/>
          </a:xfrm>
          <a:noFill/>
        </p:spPr>
        <p:txBody>
          <a:bodyPr lIns="146304" tIns="91440" rIns="146304" bIns="91440" anchor="b" anchorCtr="0">
            <a:spAutoFit/>
          </a:bodyPr>
          <a:lstStyle>
            <a:lvl1pPr>
              <a:defRPr sz="5400" spc="-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9143937" cy="6832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62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797260"/>
            <a:ext cx="11887200" cy="932563"/>
          </a:xfrm>
          <a:noFill/>
        </p:spPr>
        <p:txBody>
          <a:bodyPr vert="horz" wrap="square" lIns="146304" tIns="91440" rIns="146304" bIns="91440" rtlCol="0" anchor="b" anchorCtr="0">
            <a:spAutoFit/>
          </a:bodyPr>
          <a:lstStyle>
            <a:lvl1pPr>
              <a:defRPr lang="en-US" sz="5400" spc="-100" dirty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069DFBB-29D6-43F8-ABAA-B099B4C7E8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1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7A60E96-F599-45A2-9192-0982227D7A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6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14006F5-FE55-4F9D-87C7-D08264FB77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9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363662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E57D8F4-07FF-4DD3-87F4-2DF4F88C39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3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70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Pr>
        <a:solidFill>
          <a:srgbClr val="33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177DB4C-FA08-4CF1-8664-E8F040E982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53077"/>
            <a:ext cx="12406497" cy="457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7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972899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2182299"/>
            <a:ext cx="11567160" cy="12475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99"/>
              </a:spcAft>
              <a:buNone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557" indent="0">
              <a:lnSpc>
                <a:spcPct val="90000"/>
              </a:lnSpc>
              <a:spcBef>
                <a:spcPts val="0"/>
              </a:spcBef>
              <a:spcAft>
                <a:spcPts val="1299"/>
              </a:spcAft>
              <a:buNone/>
              <a:defRPr sz="2000">
                <a:solidFill>
                  <a:srgbClr val="000000"/>
                </a:solidFill>
              </a:defRPr>
            </a:lvl2pPr>
            <a:lvl3pPr marL="457112" indent="0">
              <a:spcBef>
                <a:spcPts val="0"/>
              </a:spcBef>
              <a:spcAft>
                <a:spcPts val="1299"/>
              </a:spcAft>
              <a:buNone/>
              <a:defRPr sz="2000">
                <a:solidFill>
                  <a:srgbClr val="000000"/>
                </a:solidFill>
              </a:defRPr>
            </a:lvl3pPr>
            <a:lvl4pPr marL="685669" indent="0">
              <a:spcBef>
                <a:spcPts val="0"/>
              </a:spcBef>
              <a:spcAft>
                <a:spcPts val="1299"/>
              </a:spcAft>
              <a:buNone/>
              <a:defRPr sz="2000"/>
            </a:lvl4pPr>
            <a:lvl5pPr marL="914224" indent="0">
              <a:buNone/>
              <a:defRPr/>
            </a:lvl5pPr>
          </a:lstStyle>
          <a:p>
            <a:pPr lvl="0"/>
            <a:r>
              <a:rPr lang="en-US"/>
              <a:t>First level Segoe UI 26pt</a:t>
            </a:r>
          </a:p>
          <a:p>
            <a:pPr lvl="1"/>
            <a:r>
              <a:rPr lang="en-US"/>
              <a:t>Second level Segoe UI 20pt</a:t>
            </a:r>
          </a:p>
          <a:p>
            <a:pPr lvl="2"/>
            <a:r>
              <a:rPr lang="en-US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5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32pt</a:t>
            </a:r>
          </a:p>
        </p:txBody>
      </p:sp>
    </p:spTree>
    <p:extLst>
      <p:ext uri="{BB962C8B-B14F-4D97-AF65-F5344CB8AC3E}">
        <p14:creationId xmlns:p14="http://schemas.microsoft.com/office/powerpoint/2010/main" val="99204488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65778320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36763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54BE7D0-77C5-41F7-A941-7473E2E047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9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367630"/>
            <a:ext cx="11888787" cy="2308324"/>
          </a:xfrm>
        </p:spPr>
        <p:txBody>
          <a:bodyPr>
            <a:spAutoFit/>
          </a:bodyPr>
          <a:lstStyle>
            <a:lvl1pPr>
              <a:buClr>
                <a:srgbClr val="002050"/>
              </a:buClr>
              <a:defRPr/>
            </a:lvl1pPr>
            <a:lvl2pPr>
              <a:buClr>
                <a:srgbClr val="002050"/>
              </a:buClr>
              <a:defRPr/>
            </a:lvl2pPr>
            <a:lvl3pPr>
              <a:buClr>
                <a:srgbClr val="002050"/>
              </a:buClr>
              <a:defRPr/>
            </a:lvl3pPr>
            <a:lvl4pPr>
              <a:buClr>
                <a:srgbClr val="002050"/>
              </a:buClr>
              <a:defRPr/>
            </a:lvl4pPr>
            <a:lvl5pPr>
              <a:buClr>
                <a:srgbClr val="002050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C7C4721-233A-4FE2-8643-12FD0AC3D8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5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367630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367630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Mastertextformat bearbeiten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Zweite Ebene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Dritte Ebene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Vierte Ebene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Fünfte Ebene</a:t>
            </a:r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DA45E05-CC85-459C-8B48-88AD3E519A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367630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rgbClr val="002050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Clr>
                <a:srgbClr val="002050"/>
              </a:buClr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Clr>
                <a:srgbClr val="002050"/>
              </a:buClr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367630"/>
            <a:ext cx="5486399" cy="2462213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rgbClr val="002050"/>
              </a:buClr>
              <a:buFont typeface="Wingdings" panose="05000000000000000000" pitchFamily="2" charset="2"/>
              <a:buChar char="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900" indent="-342900">
              <a:buClr>
                <a:srgbClr val="002050"/>
              </a:buClr>
              <a:buFont typeface="Wingdings" panose="05000000000000000000" pitchFamily="2" charset="2"/>
              <a:buChar char=""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342900" indent="-342900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2900" indent="-342900">
              <a:buClr>
                <a:srgbClr val="002050"/>
              </a:buClr>
              <a:buFont typeface="Wingdings" panose="05000000000000000000" pitchFamily="2" charset="2"/>
              <a:buChar char=""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42900" indent="-342900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Mastertextformat bearbeiten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Zweite Ebene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Dritte Ebene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Vierte Ebene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Fünfte Ebene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C747565-EBF6-4565-9A41-41EB026347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7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619574A-906D-4ABC-AB95-8E18168109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r Day_white content are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9119E9-FA08-4334-962F-0161634D3BCB}"/>
              </a:ext>
            </a:extLst>
          </p:cNvPr>
          <p:cNvSpPr/>
          <p:nvPr userDrawn="1"/>
        </p:nvSpPr>
        <p:spPr bwMode="auto">
          <a:xfrm>
            <a:off x="1235" y="1544701"/>
            <a:ext cx="12435593" cy="5449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46924"/>
            <a:ext cx="11794096" cy="738664"/>
          </a:xfrm>
        </p:spPr>
        <p:txBody>
          <a:bodyPr anchor="ctr">
            <a:sp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EAF125-9FD0-4BF0-88D9-B5B8550F1C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26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5129E-6 -4.13073E-6 L -0.00076 0.4541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226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r Day - title middle alig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237C4E-EC0C-4546-99B3-8F6ABD38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71EE253-60A4-43FA-9ADB-BD5D048D8A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18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r actions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9119E9-FA08-4334-962F-0161634D3BCB}"/>
              </a:ext>
            </a:extLst>
          </p:cNvPr>
          <p:cNvSpPr/>
          <p:nvPr userDrawn="1"/>
        </p:nvSpPr>
        <p:spPr bwMode="auto">
          <a:xfrm flipV="1">
            <a:off x="1235" y="0"/>
            <a:ext cx="12435593" cy="1544701"/>
          </a:xfrm>
          <a:prstGeom prst="rect">
            <a:avLst/>
          </a:prstGeom>
          <a:solidFill>
            <a:srgbClr val="1D284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548640"/>
            <a:ext cx="10502218" cy="738664"/>
          </a:xfrm>
        </p:spPr>
        <p:txBody>
          <a:bodyPr anchor="ctr">
            <a:spAutoFit/>
          </a:bodyPr>
          <a:lstStyle>
            <a:lvl1pPr>
              <a:defRPr sz="4000" spc="-30" baseline="0">
                <a:gradFill>
                  <a:gsLst>
                    <a:gs pos="9738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005-8720-4593-9FA0-697D481462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2016532"/>
            <a:ext cx="11558608" cy="2250873"/>
          </a:xfrm>
        </p:spPr>
        <p:txBody>
          <a:bodyPr/>
          <a:lstStyle>
            <a:lvl1pPr marL="0" indent="0">
              <a:spcBef>
                <a:spcPts val="3600"/>
              </a:spcBef>
              <a:spcAft>
                <a:spcPts val="200"/>
              </a:spcAft>
              <a:buSzPct val="85000"/>
              <a:buFontTx/>
              <a:buNone/>
              <a:defRPr sz="2800"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 marL="742950" indent="-285750">
              <a:buClr>
                <a:srgbClr val="002050"/>
              </a:buClr>
              <a:defRPr sz="2600"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2pPr>
            <a:lvl3pPr marL="860425" indent="-228600">
              <a:buClr>
                <a:srgbClr val="002050"/>
              </a:buClr>
              <a:defRPr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3pPr>
            <a:lvl4pPr marL="1089025" indent="-228600" defTabSz="974725">
              <a:buClr>
                <a:srgbClr val="002050"/>
              </a:buClr>
              <a:defRPr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4pPr>
            <a:lvl5pPr marL="1371600" indent="-228600">
              <a:buClr>
                <a:srgbClr val="002050"/>
              </a:buClr>
              <a:defRPr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list_4">
            <a:extLst>
              <a:ext uri="{FF2B5EF4-FFF2-40B4-BE49-F238E27FC236}">
                <a16:creationId xmlns:a16="http://schemas.microsoft.com/office/drawing/2014/main" id="{CD5B59B1-A081-4E17-A31F-6C39635AB4DB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1292094" y="586601"/>
            <a:ext cx="541153" cy="365760"/>
          </a:xfrm>
          <a:custGeom>
            <a:avLst/>
            <a:gdLst>
              <a:gd name="T0" fmla="*/ 90 w 253"/>
              <a:gd name="T1" fmla="*/ 24 h 171"/>
              <a:gd name="T2" fmla="*/ 253 w 253"/>
              <a:gd name="T3" fmla="*/ 24 h 171"/>
              <a:gd name="T4" fmla="*/ 90 w 253"/>
              <a:gd name="T5" fmla="*/ 73 h 171"/>
              <a:gd name="T6" fmla="*/ 253 w 253"/>
              <a:gd name="T7" fmla="*/ 73 h 171"/>
              <a:gd name="T8" fmla="*/ 90 w 253"/>
              <a:gd name="T9" fmla="*/ 121 h 171"/>
              <a:gd name="T10" fmla="*/ 253 w 253"/>
              <a:gd name="T11" fmla="*/ 121 h 171"/>
              <a:gd name="T12" fmla="*/ 90 w 253"/>
              <a:gd name="T13" fmla="*/ 171 h 171"/>
              <a:gd name="T14" fmla="*/ 253 w 253"/>
              <a:gd name="T15" fmla="*/ 171 h 171"/>
              <a:gd name="T16" fmla="*/ 0 w 253"/>
              <a:gd name="T17" fmla="*/ 23 h 171"/>
              <a:gd name="T18" fmla="*/ 17 w 253"/>
              <a:gd name="T19" fmla="*/ 40 h 171"/>
              <a:gd name="T20" fmla="*/ 58 w 253"/>
              <a:gd name="T21" fmla="*/ 0 h 171"/>
              <a:gd name="T22" fmla="*/ 0 w 253"/>
              <a:gd name="T23" fmla="*/ 121 h 171"/>
              <a:gd name="T24" fmla="*/ 17 w 253"/>
              <a:gd name="T25" fmla="*/ 138 h 171"/>
              <a:gd name="T26" fmla="*/ 58 w 253"/>
              <a:gd name="T27" fmla="*/ 98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3" h="171">
                <a:moveTo>
                  <a:pt x="90" y="24"/>
                </a:moveTo>
                <a:lnTo>
                  <a:pt x="253" y="24"/>
                </a:lnTo>
                <a:moveTo>
                  <a:pt x="90" y="73"/>
                </a:moveTo>
                <a:lnTo>
                  <a:pt x="253" y="73"/>
                </a:lnTo>
                <a:moveTo>
                  <a:pt x="90" y="121"/>
                </a:moveTo>
                <a:lnTo>
                  <a:pt x="253" y="121"/>
                </a:lnTo>
                <a:moveTo>
                  <a:pt x="90" y="171"/>
                </a:moveTo>
                <a:lnTo>
                  <a:pt x="253" y="171"/>
                </a:lnTo>
                <a:moveTo>
                  <a:pt x="0" y="23"/>
                </a:moveTo>
                <a:lnTo>
                  <a:pt x="17" y="40"/>
                </a:lnTo>
                <a:lnTo>
                  <a:pt x="58" y="0"/>
                </a:lnTo>
                <a:moveTo>
                  <a:pt x="0" y="121"/>
                </a:moveTo>
                <a:lnTo>
                  <a:pt x="17" y="138"/>
                </a:lnTo>
                <a:lnTo>
                  <a:pt x="58" y="98"/>
                </a:lnTo>
              </a:path>
            </a:pathLst>
          </a:custGeom>
          <a:noFill/>
          <a:ln w="1587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5D04715-C85A-4A2F-B5CD-0B9664583B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8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3789E-6 -4.74807E-6 L 4.83789E-6 -0.07035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1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6347E-6 4.24421E-6 L 4.26347E-6 0.08987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9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26347E-6 4.24421E-6 L 4.26347E-6 0.08987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2" grpId="1"/>
      <p:bldP spid="4" grpId="0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300"/>
                  </p:stCondLst>
                  <p:childTnLst>
                    <p:animMotion origin="layout" path="M 4.26347E-6 4.24421E-6 L 4.26347E-6 0.08987 " pathEditMode="relative" rAng="0" ptsTypes="AA">
                      <p:cBhvr>
                        <p:cTn dur="750" spd="-10000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4494"/>
                    </p:animMotion>
                  </p:childTnLst>
                </p:cTn>
              </p:par>
            </p:tnLst>
          </p:tmpl>
        </p:tmplLst>
      </p:bldP>
      <p:bldP spid="5" grpId="0" animBg="1"/>
      <p:bldP spid="5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45005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367630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0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76" r:id="rId7"/>
    <p:sldLayoutId id="2147483777" r:id="rId8"/>
    <p:sldLayoutId id="2147483773" r:id="rId9"/>
    <p:sldLayoutId id="2147483738" r:id="rId10"/>
    <p:sldLayoutId id="2147483740" r:id="rId11"/>
    <p:sldLayoutId id="2147483741" r:id="rId12"/>
    <p:sldLayoutId id="2147483743" r:id="rId13"/>
    <p:sldLayoutId id="2147483744" r:id="rId14"/>
    <p:sldLayoutId id="2147483778" r:id="rId15"/>
    <p:sldLayoutId id="2147483842" r:id="rId16"/>
    <p:sldLayoutId id="2147483843" r:id="rId17"/>
    <p:sldLayoutId id="214748384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github.com/CSA-OCP-GER/windows-virtual-desktop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8.jp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icrosoft.com/en-us/microsoft-365/blog/2018/09/06/helping-customers-shift-to-a-modern-desktop/" TargetMode="External"/><Relationship Id="rId3" Type="http://schemas.openxmlformats.org/officeDocument/2006/relationships/tags" Target="../tags/tag3.xml"/><Relationship Id="rId7" Type="http://schemas.openxmlformats.org/officeDocument/2006/relationships/image" Target="../media/image7.e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slideLayout" Target="../slideLayouts/slideLayout17.xml"/><Relationship Id="rId7" Type="http://schemas.openxmlformats.org/officeDocument/2006/relationships/hyperlink" Target="https://azure.microsoft.com/en-us/pricing/reserved-vm-instances/" TargetMode="Externa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10.jpe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jpeg"/><Relationship Id="rId1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tiff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github.com/CSA-OCP-GER/windows-virtual-desktop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6921-EC61-4D80-ACA9-524E4702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02" y="2052796"/>
            <a:ext cx="9143936" cy="1680460"/>
          </a:xfrm>
        </p:spPr>
        <p:txBody>
          <a:bodyPr/>
          <a:lstStyle/>
          <a:p>
            <a:r>
              <a:rPr lang="en-US" dirty="0"/>
              <a:t>Windows Virtual Desktop Hands-On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FF19A-2C1F-445D-BE35-87630220D8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4701" y="3955786"/>
            <a:ext cx="9143937" cy="683264"/>
          </a:xfrm>
        </p:spPr>
        <p:txBody>
          <a:bodyPr/>
          <a:lstStyle/>
          <a:p>
            <a:r>
              <a:rPr lang="en-US" dirty="0"/>
              <a:t>Julia Händel, Niels Ophey </a:t>
            </a:r>
          </a:p>
        </p:txBody>
      </p:sp>
    </p:spTree>
    <p:extLst>
      <p:ext uri="{BB962C8B-B14F-4D97-AF65-F5344CB8AC3E}">
        <p14:creationId xmlns:p14="http://schemas.microsoft.com/office/powerpoint/2010/main" val="414769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51039" y="1980875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09:30 – 10:45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546386" y="1980874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Einführung in die Technologie Windows Virtual Desktop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51039" y="324599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11:00 – 13:00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546386" y="324574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bg1"/>
                </a:solidFill>
              </a:rPr>
              <a:t>Hands On I/II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51039" y="3878558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13:00 – 14:00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546386" y="3878557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51039" y="4511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14:00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546386" y="451061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Hands On I/II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51039" y="514368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15:15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546386" y="5143428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51039" y="5776243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15:15 – 16:00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546386" y="5776242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Lizenzierung, Diskussion und </a:t>
            </a:r>
            <a:r>
              <a:rPr lang="de-DE" sz="2000" dirty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51039" y="2613436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10:45 – 11:00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546386" y="2612933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82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276899B-7C39-4DE4-9045-B709972F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Hands on…</a:t>
            </a:r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1E768B56-D675-433F-925C-0FD613BB6548}"/>
              </a:ext>
            </a:extLst>
          </p:cNvPr>
          <p:cNvSpPr txBox="1">
            <a:spLocks/>
          </p:cNvSpPr>
          <p:nvPr/>
        </p:nvSpPr>
        <p:spPr>
          <a:xfrm>
            <a:off x="274637" y="2248482"/>
            <a:ext cx="11469687" cy="683264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de-DE" sz="3600" dirty="0">
                <a:hlinkClick r:id="rId2"/>
              </a:rPr>
              <a:t>https://github.com/CSA-OCP-GER/windows-virtual-desktop</a:t>
            </a:r>
            <a:endParaRPr lang="de-DE" sz="3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E9EDD6F-F462-404B-B871-35A0102D9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441" y="3812598"/>
            <a:ext cx="3941762" cy="25247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9943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51039" y="1980875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09:30 – 10:45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546386" y="1980874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Einführung in die Technologie Windows Virtual Desktop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51039" y="324599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11:00 – 13:00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546386" y="324574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bg1"/>
                </a:solidFill>
              </a:rPr>
              <a:t>Hands On I/II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51039" y="3878558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13:00 – 14:00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546386" y="3878557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51039" y="4511119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14:00 – 15:00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546386" y="4510616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bg1"/>
                </a:solidFill>
              </a:rPr>
              <a:t>Hands On I/II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51039" y="514368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15:15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546386" y="5143428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51039" y="5776243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15:15 – 16:00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546386" y="5776242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Lizenzierung, Diskussion und </a:t>
            </a:r>
            <a:r>
              <a:rPr lang="de-DE" sz="2000" dirty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51039" y="2613436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10:45 – 11:00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546386" y="2612933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72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66497F0-A407-436E-A005-B1B17C32A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094" y="1431780"/>
            <a:ext cx="23812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51039" y="1980875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09:30 – 10:45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546386" y="1980874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Einführung in die Technologie Windows Virtual Desktop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51039" y="324599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11:00 – 13:00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546386" y="324574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bg1"/>
                </a:solidFill>
              </a:rPr>
              <a:t>Hands On I/II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51039" y="3878558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13:00 – 14:00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546386" y="3878557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51039" y="4511119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14:00 – 15:00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546386" y="4510616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bg1"/>
                </a:solidFill>
              </a:rPr>
              <a:t>Hands On I/II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51039" y="5143680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15:00 – 15:15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546386" y="5143428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51039" y="5776243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15:15 – 16:00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546386" y="5776242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Lizenzierung, Diskussion und </a:t>
            </a:r>
            <a:r>
              <a:rPr lang="de-DE" sz="2000" dirty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51039" y="2613436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10:45 – 11:00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546386" y="2612933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92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14FCFA7-85EE-40A3-95F3-FC3BA3268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3072531"/>
            <a:ext cx="4892040" cy="849463"/>
          </a:xfrm>
        </p:spPr>
        <p:txBody>
          <a:bodyPr/>
          <a:lstStyle/>
          <a:p>
            <a:r>
              <a:rPr lang="de-DE" dirty="0"/>
              <a:t>Lizenzierung</a:t>
            </a:r>
          </a:p>
        </p:txBody>
      </p:sp>
    </p:spTree>
    <p:extLst>
      <p:ext uri="{BB962C8B-B14F-4D97-AF65-F5344CB8AC3E}">
        <p14:creationId xmlns:p14="http://schemas.microsoft.com/office/powerpoint/2010/main" val="270159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59A7F23C-9DE7-43FD-AE0C-8420D0B6DE3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59A7F23C-9DE7-43FD-AE0C-8420D0B6DE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Placeholder 6" descr="A desktop computer sitting on a table&#10;&#10;Description generated with very high confidence">
            <a:extLst>
              <a:ext uri="{FF2B5EF4-FFF2-40B4-BE49-F238E27FC236}">
                <a16:creationId xmlns:a16="http://schemas.microsoft.com/office/drawing/2014/main" id="{1ADF8FB3-66F3-4934-B477-AF994AF2EAF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656" b="5928"/>
          <a:stretch/>
        </p:blipFill>
        <p:spPr>
          <a:xfrm>
            <a:off x="0" y="0"/>
            <a:ext cx="12436474" cy="6994525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499256D-4E67-4743-B9E1-7536439D62CC}"/>
              </a:ext>
            </a:extLst>
          </p:cNvPr>
          <p:cNvSpPr/>
          <p:nvPr/>
        </p:nvSpPr>
        <p:spPr bwMode="auto">
          <a:xfrm>
            <a:off x="1" y="-1"/>
            <a:ext cx="9464039" cy="6994525"/>
          </a:xfrm>
          <a:custGeom>
            <a:avLst/>
            <a:gdLst>
              <a:gd name="connsiteX0" fmla="*/ 0 w 9464039"/>
              <a:gd name="connsiteY0" fmla="*/ 0 h 6994525"/>
              <a:gd name="connsiteX1" fmla="*/ 9464039 w 9464039"/>
              <a:gd name="connsiteY1" fmla="*/ 0 h 6994525"/>
              <a:gd name="connsiteX2" fmla="*/ 7684912 w 9464039"/>
              <a:gd name="connsiteY2" fmla="*/ 6994525 h 6994525"/>
              <a:gd name="connsiteX3" fmla="*/ 0 w 9464039"/>
              <a:gd name="connsiteY3" fmla="*/ 6994525 h 699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64039" h="6994525">
                <a:moveTo>
                  <a:pt x="0" y="0"/>
                </a:moveTo>
                <a:lnTo>
                  <a:pt x="9464039" y="0"/>
                </a:lnTo>
                <a:lnTo>
                  <a:pt x="7684912" y="6994525"/>
                </a:lnTo>
                <a:lnTo>
                  <a:pt x="0" y="699452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054DC83-384E-450A-9744-E1CE996B126E}"/>
              </a:ext>
            </a:extLst>
          </p:cNvPr>
          <p:cNvSpPr/>
          <p:nvPr/>
        </p:nvSpPr>
        <p:spPr bwMode="auto">
          <a:xfrm>
            <a:off x="1" y="-1"/>
            <a:ext cx="8366759" cy="6994525"/>
          </a:xfrm>
          <a:custGeom>
            <a:avLst/>
            <a:gdLst>
              <a:gd name="connsiteX0" fmla="*/ 0 w 8366759"/>
              <a:gd name="connsiteY0" fmla="*/ 0 h 6994525"/>
              <a:gd name="connsiteX1" fmla="*/ 8366759 w 8366759"/>
              <a:gd name="connsiteY1" fmla="*/ 0 h 6994525"/>
              <a:gd name="connsiteX2" fmla="*/ 6587632 w 8366759"/>
              <a:gd name="connsiteY2" fmla="*/ 6994525 h 6994525"/>
              <a:gd name="connsiteX3" fmla="*/ 0 w 8366759"/>
              <a:gd name="connsiteY3" fmla="*/ 6994525 h 699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6759" h="6994525">
                <a:moveTo>
                  <a:pt x="0" y="0"/>
                </a:moveTo>
                <a:lnTo>
                  <a:pt x="8366759" y="0"/>
                </a:lnTo>
                <a:lnTo>
                  <a:pt x="6587632" y="6994525"/>
                </a:lnTo>
                <a:lnTo>
                  <a:pt x="0" y="6994525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EC16EE1-5A24-4E1F-8F31-41F20AEB0F3C}"/>
              </a:ext>
            </a:extLst>
          </p:cNvPr>
          <p:cNvSpPr/>
          <p:nvPr/>
        </p:nvSpPr>
        <p:spPr bwMode="auto">
          <a:xfrm>
            <a:off x="1" y="-1"/>
            <a:ext cx="7269479" cy="6994525"/>
          </a:xfrm>
          <a:custGeom>
            <a:avLst/>
            <a:gdLst>
              <a:gd name="connsiteX0" fmla="*/ 0 w 7269479"/>
              <a:gd name="connsiteY0" fmla="*/ 0 h 6994525"/>
              <a:gd name="connsiteX1" fmla="*/ 7269479 w 7269479"/>
              <a:gd name="connsiteY1" fmla="*/ 0 h 6994525"/>
              <a:gd name="connsiteX2" fmla="*/ 5490352 w 7269479"/>
              <a:gd name="connsiteY2" fmla="*/ 6994525 h 6994525"/>
              <a:gd name="connsiteX3" fmla="*/ 0 w 7269479"/>
              <a:gd name="connsiteY3" fmla="*/ 6994525 h 699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9479" h="6994525">
                <a:moveTo>
                  <a:pt x="0" y="0"/>
                </a:moveTo>
                <a:lnTo>
                  <a:pt x="7269479" y="0"/>
                </a:lnTo>
                <a:lnTo>
                  <a:pt x="5490352" y="6994525"/>
                </a:lnTo>
                <a:lnTo>
                  <a:pt x="0" y="6994525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FF5CC9-4468-4911-8F66-46D255D4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</a:t>
            </a:r>
            <a:endParaRPr lang="en-IN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FD8CB1-E33A-4F90-ADB4-F2FCF078FC21}"/>
              </a:ext>
            </a:extLst>
          </p:cNvPr>
          <p:cNvSpPr txBox="1">
            <a:spLocks/>
          </p:cNvSpPr>
          <p:nvPr/>
        </p:nvSpPr>
        <p:spPr>
          <a:xfrm>
            <a:off x="434975" y="1203325"/>
            <a:ext cx="5153025" cy="54732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b="0" i="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472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Windows Virtual Desktop requires:</a:t>
            </a:r>
          </a:p>
          <a:p>
            <a:pPr marL="0" marR="0" lvl="0" indent="0" algn="l" defTabSz="932742" rtl="0" eaLnBrk="1" fontAlgn="t" latinLnBrk="0" hangingPunct="1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To run Windows 10* multi-session, Windows 10* single-session, or Windows 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t" latinLnBrk="0" hangingPunct="1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Microsoft 365 E3, E5, A3, A5, Business, F1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Windows E3, E5, A3, A5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Customers can access Windows Virtual Desktop from their non-Windows Pro endpoints if they have a Microsoft 365 E3/E5, Microsoft 365 A3/A5 or Windows 10 VDA per user license.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t" latinLnBrk="0" hangingPunct="1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To run Windows Server* 2012 R2, 2016, 2019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Remote Desktop Services (RDS) Client Access License (CAL) with active Software Assurance (SA)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*Access to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FSLogix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 technology, including Office container, profile containers and app masking, are included in Windows E3+, Microsoft 365 E3+, and Remote Desktop Services (RDS) CAL licenses</a:t>
            </a:r>
          </a:p>
        </p:txBody>
      </p:sp>
    </p:spTree>
    <p:extLst>
      <p:ext uri="{BB962C8B-B14F-4D97-AF65-F5344CB8AC3E}">
        <p14:creationId xmlns:p14="http://schemas.microsoft.com/office/powerpoint/2010/main" val="71080333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9890B47-8F7F-4EC7-9D5B-093AEF0B009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6" imgW="425" imgH="424" progId="TCLayout.ActiveDocument.1">
                  <p:embed/>
                </p:oleObj>
              </mc:Choice>
              <mc:Fallback>
                <p:oleObj name="think-cell Slide" r:id="rId6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9890B47-8F7F-4EC7-9D5B-093AEF0B00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EFD17E6-3BC2-4665-BE58-087C8F51217E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199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Segoe UI" panose="020B0502040204020203" pitchFamily="34" charset="0"/>
              <a:sym typeface="Segoe UI Semibold" panose="020B0702040204020203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4A4A044-6885-447F-A0DB-FBFB011EC9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826" y="1233530"/>
          <a:ext cx="11566822" cy="498466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34317">
                  <a:extLst>
                    <a:ext uri="{9D8B030D-6E8A-4147-A177-3AD203B41FA5}">
                      <a16:colId xmlns:a16="http://schemas.microsoft.com/office/drawing/2014/main" val="2615914001"/>
                    </a:ext>
                  </a:extLst>
                </a:gridCol>
                <a:gridCol w="1223632">
                  <a:extLst>
                    <a:ext uri="{9D8B030D-6E8A-4147-A177-3AD203B41FA5}">
                      <a16:colId xmlns:a16="http://schemas.microsoft.com/office/drawing/2014/main" val="3892048605"/>
                    </a:ext>
                  </a:extLst>
                </a:gridCol>
                <a:gridCol w="1012097">
                  <a:extLst>
                    <a:ext uri="{9D8B030D-6E8A-4147-A177-3AD203B41FA5}">
                      <a16:colId xmlns:a16="http://schemas.microsoft.com/office/drawing/2014/main" val="3707289119"/>
                    </a:ext>
                  </a:extLst>
                </a:gridCol>
                <a:gridCol w="1012097">
                  <a:extLst>
                    <a:ext uri="{9D8B030D-6E8A-4147-A177-3AD203B41FA5}">
                      <a16:colId xmlns:a16="http://schemas.microsoft.com/office/drawing/2014/main" val="2843766876"/>
                    </a:ext>
                  </a:extLst>
                </a:gridCol>
                <a:gridCol w="1012097">
                  <a:extLst>
                    <a:ext uri="{9D8B030D-6E8A-4147-A177-3AD203B41FA5}">
                      <a16:colId xmlns:a16="http://schemas.microsoft.com/office/drawing/2014/main" val="3131112008"/>
                    </a:ext>
                  </a:extLst>
                </a:gridCol>
                <a:gridCol w="1012097">
                  <a:extLst>
                    <a:ext uri="{9D8B030D-6E8A-4147-A177-3AD203B41FA5}">
                      <a16:colId xmlns:a16="http://schemas.microsoft.com/office/drawing/2014/main" val="235612043"/>
                    </a:ext>
                  </a:extLst>
                </a:gridCol>
                <a:gridCol w="1012097">
                  <a:extLst>
                    <a:ext uri="{9D8B030D-6E8A-4147-A177-3AD203B41FA5}">
                      <a16:colId xmlns:a16="http://schemas.microsoft.com/office/drawing/2014/main" val="1270180351"/>
                    </a:ext>
                  </a:extLst>
                </a:gridCol>
                <a:gridCol w="1012097">
                  <a:extLst>
                    <a:ext uri="{9D8B030D-6E8A-4147-A177-3AD203B41FA5}">
                      <a16:colId xmlns:a16="http://schemas.microsoft.com/office/drawing/2014/main" val="164185502"/>
                    </a:ext>
                  </a:extLst>
                </a:gridCol>
                <a:gridCol w="1012097">
                  <a:extLst>
                    <a:ext uri="{9D8B030D-6E8A-4147-A177-3AD203B41FA5}">
                      <a16:colId xmlns:a16="http://schemas.microsoft.com/office/drawing/2014/main" val="326574533"/>
                    </a:ext>
                  </a:extLst>
                </a:gridCol>
                <a:gridCol w="1012097">
                  <a:extLst>
                    <a:ext uri="{9D8B030D-6E8A-4147-A177-3AD203B41FA5}">
                      <a16:colId xmlns:a16="http://schemas.microsoft.com/office/drawing/2014/main" val="2694982373"/>
                    </a:ext>
                  </a:extLst>
                </a:gridCol>
                <a:gridCol w="1012097">
                  <a:extLst>
                    <a:ext uri="{9D8B030D-6E8A-4147-A177-3AD203B41FA5}">
                      <a16:colId xmlns:a16="http://schemas.microsoft.com/office/drawing/2014/main" val="1474222749"/>
                    </a:ext>
                  </a:extLst>
                </a:gridCol>
              </a:tblGrid>
              <a:tr h="416758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3260" marR="93260" marT="46630" marB="466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Office 365 </a:t>
                      </a:r>
                      <a:r>
                        <a:rPr lang="en-US" sz="900" dirty="0" err="1">
                          <a:solidFill>
                            <a:schemeClr val="accent1"/>
                          </a:solidFill>
                        </a:rPr>
                        <a:t>ProPlus</a:t>
                      </a:r>
                      <a:br>
                        <a:rPr lang="en-US" sz="8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en-US" sz="800" b="0" dirty="0">
                          <a:solidFill>
                            <a:schemeClr val="accent1"/>
                          </a:solidFill>
                        </a:rPr>
                        <a:t>always supported</a:t>
                      </a:r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Office 2019</a:t>
                      </a:r>
                      <a:br>
                        <a:rPr lang="en-US" sz="8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en-US" sz="800" b="0" dirty="0">
                          <a:solidFill>
                            <a:schemeClr val="accent1"/>
                          </a:solidFill>
                        </a:rPr>
                        <a:t>Oct 2025</a:t>
                      </a:r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Office 2016</a:t>
                      </a:r>
                      <a:br>
                        <a:rPr lang="en-US" sz="9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en-US" sz="800" b="0" dirty="0">
                          <a:solidFill>
                            <a:schemeClr val="accent1"/>
                          </a:solidFill>
                        </a:rPr>
                        <a:t>Oct 2025</a:t>
                      </a:r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Office 2013</a:t>
                      </a:r>
                      <a:br>
                        <a:rPr lang="en-US" sz="8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en-US" sz="800" b="0" dirty="0">
                          <a:solidFill>
                            <a:schemeClr val="accent1"/>
                          </a:solidFill>
                        </a:rPr>
                        <a:t>April 2023</a:t>
                      </a:r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Office 2010</a:t>
                      </a:r>
                      <a:br>
                        <a:rPr lang="en-US" sz="8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en-US" sz="800" b="0" dirty="0">
                          <a:solidFill>
                            <a:schemeClr val="accent1"/>
                          </a:solidFill>
                        </a:rPr>
                        <a:t>Oct 2020</a:t>
                      </a:r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797172"/>
                  </a:ext>
                </a:extLst>
              </a:tr>
              <a:tr h="357995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93260" marR="93260" marT="46630" marB="4663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Client Supported Until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Service Use Supported Until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Client Supported Until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Service Use Supported Until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Client Supported Until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Service Use Supported Until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Client Supported Until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Service Use Supported Until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Client Supported Until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Service Use Supported Until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114776"/>
                  </a:ext>
                </a:extLst>
              </a:tr>
              <a:tr h="357995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Win10 SAC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always supported</a:t>
                      </a:r>
                    </a:p>
                  </a:txBody>
                  <a:tcPr marL="93260" marR="93260" marT="46630" marB="4663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end date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end date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2025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2023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2025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Oct 2023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Apr 2023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2020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2020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2020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9584966"/>
                  </a:ext>
                </a:extLst>
              </a:tr>
              <a:tr h="357995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900" b="1">
                          <a:solidFill>
                            <a:schemeClr val="bg1"/>
                          </a:solidFill>
                        </a:rPr>
                        <a:t>Win8/8.1</a:t>
                      </a:r>
                      <a:br>
                        <a:rPr lang="en-US" sz="900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Jan 2023</a:t>
                      </a:r>
                    </a:p>
                  </a:txBody>
                  <a:tcPr marL="93260" marR="93260" marT="46630" marB="4663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Jan 2023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Jan 2023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 2023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Jan 2023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 2023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2020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2020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2020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846319"/>
                  </a:ext>
                </a:extLst>
              </a:tr>
              <a:tr h="357995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900" b="1">
                          <a:solidFill>
                            <a:schemeClr val="bg1"/>
                          </a:solidFill>
                        </a:rPr>
                        <a:t>Win7 w/ ESU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Jan 2023</a:t>
                      </a:r>
                    </a:p>
                  </a:txBody>
                  <a:tcPr marL="93260" marR="93260" marT="46630" marB="4663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Jan 2023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Jan 2023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kern="1200" noProof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 2023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Jan 2023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 2023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2020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2020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2020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549988"/>
                  </a:ext>
                </a:extLst>
              </a:tr>
              <a:tr h="178998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36026"/>
                  </a:ext>
                </a:extLst>
              </a:tr>
              <a:tr h="450962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Windows Virtual Desktop</a:t>
                      </a:r>
                      <a:br>
                        <a:rPr lang="en-US" sz="8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Oct 2028</a:t>
                      </a:r>
                    </a:p>
                  </a:txBody>
                  <a:tcPr marL="93260" marR="0" marT="46630" marB="4663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2028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2028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" marB="914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" marB="914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" marB="914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" marB="914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367566"/>
                  </a:ext>
                </a:extLst>
              </a:tr>
              <a:tr h="178998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3904002"/>
                  </a:ext>
                </a:extLst>
              </a:tr>
              <a:tr h="357995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WS 2019</a:t>
                      </a:r>
                      <a:br>
                        <a:rPr lang="en-US" sz="8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Oct 2028</a:t>
                      </a:r>
                    </a:p>
                  </a:txBody>
                  <a:tcPr marL="93260" marR="93260" marT="46630" marB="4663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" marB="9144" anchor="ctr">
                    <a:lnL w="1270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2025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2023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9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" marB="9144" anchor="ctr">
                    <a:lnL w="1270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9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" marB="9144" anchor="ctr">
                    <a:lnL w="1270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9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" marB="9144" anchor="ctr">
                    <a:lnL w="1270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409029"/>
                  </a:ext>
                </a:extLst>
              </a:tr>
              <a:tr h="357995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WS 2016</a:t>
                      </a:r>
                      <a:br>
                        <a:rPr lang="en-US" sz="8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Jan 2027</a:t>
                      </a:r>
                    </a:p>
                  </a:txBody>
                  <a:tcPr marL="93260" marR="93260" marT="46630" marB="4663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Oct 2025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Oct 2025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9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" marB="9144" anchor="ctr">
                    <a:lnL w="1270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2025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Oct 2023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Apr 2023 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2020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2020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2020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528345"/>
                  </a:ext>
                </a:extLst>
              </a:tr>
              <a:tr h="357995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900" b="1">
                          <a:solidFill>
                            <a:schemeClr val="bg1"/>
                          </a:solidFill>
                        </a:rPr>
                        <a:t>WS 2012 R2</a:t>
                      </a:r>
                      <a:br>
                        <a:rPr lang="en-US" sz="800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Oct 2023</a:t>
                      </a:r>
                    </a:p>
                  </a:txBody>
                  <a:tcPr marL="93260" marR="93260" marT="46630" marB="4663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 2020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 2020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" marB="9144" anchor="ctr">
                    <a:lnL w="1270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2023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Oct 2023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Apr 2023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2020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2020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2020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357330"/>
                  </a:ext>
                </a:extLst>
              </a:tr>
              <a:tr h="178998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894056"/>
                  </a:ext>
                </a:extLst>
              </a:tr>
              <a:tr h="357995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Win10 LTSC 2018</a:t>
                      </a:r>
                      <a:br>
                        <a:rPr lang="en-US" sz="8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Oct 2028</a:t>
                      </a:r>
                    </a:p>
                  </a:txBody>
                  <a:tcPr marL="93260" marR="93260" marT="46630" marB="4663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" marB="9144" anchor="ctr">
                    <a:lnL w="1270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2025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2023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9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" marB="9144" anchor="ctr">
                    <a:lnL w="1270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9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" marB="9144" anchor="ctr">
                    <a:lnL w="1270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9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" marB="9144" anchor="ctr">
                    <a:lnL w="1270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294335"/>
                  </a:ext>
                </a:extLst>
              </a:tr>
              <a:tr h="357995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900" b="1">
                          <a:solidFill>
                            <a:schemeClr val="bg1"/>
                          </a:solidFill>
                        </a:rPr>
                        <a:t>Win10 LTSB 2016</a:t>
                      </a:r>
                      <a:br>
                        <a:rPr lang="en-US" sz="800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Oct 2026</a:t>
                      </a:r>
                    </a:p>
                  </a:txBody>
                  <a:tcPr marL="93260" marR="93260" marT="46630" marB="4663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 2020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 2020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" marB="9144" anchor="ctr">
                    <a:lnL w="1270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2025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Oct 2023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Apr 2023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2020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2020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2020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951649"/>
                  </a:ext>
                </a:extLst>
              </a:tr>
              <a:tr h="357995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900" b="1">
                          <a:solidFill>
                            <a:schemeClr val="bg1"/>
                          </a:solidFill>
                        </a:rPr>
                        <a:t>Win10 LTSB 2015</a:t>
                      </a:r>
                      <a:br>
                        <a:rPr lang="en-US" sz="800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Oct 2025</a:t>
                      </a:r>
                    </a:p>
                  </a:txBody>
                  <a:tcPr marL="93260" marR="93260" marT="46630" marB="4663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 2020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 2020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" marB="9144" anchor="ctr">
                    <a:lnL w="1270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2025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Oct 2023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Apr 2023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2020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2020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2020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05563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782B483-280F-46D2-8E5E-7178F8ADA4AF}"/>
              </a:ext>
            </a:extLst>
          </p:cNvPr>
          <p:cNvSpPr/>
          <p:nvPr/>
        </p:nvSpPr>
        <p:spPr>
          <a:xfrm>
            <a:off x="9152475" y="6438263"/>
            <a:ext cx="173096" cy="1573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8640" rtlCol="0" anchor="ctr"/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Updates announced on September 6</a:t>
            </a:r>
            <a:r>
              <a:rPr kumimoji="0" lang="en-US" sz="1200" b="0" i="0" u="none" strike="noStrike" kern="1200" cap="none" spc="0" normalizeH="0" baseline="3000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094CAD8-4BED-426A-839C-8889C4B2A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support dates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D428BB-ED97-4D96-B486-24545283EA24}"/>
              </a:ext>
            </a:extLst>
          </p:cNvPr>
          <p:cNvSpPr/>
          <p:nvPr/>
        </p:nvSpPr>
        <p:spPr>
          <a:xfrm>
            <a:off x="345737" y="6327972"/>
            <a:ext cx="5597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Blog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PageRight_E761" title="Icon of a chevron bracket in a circle pointed right">
            <a:extLst>
              <a:ext uri="{FF2B5EF4-FFF2-40B4-BE49-F238E27FC236}">
                <a16:creationId xmlns:a16="http://schemas.microsoft.com/office/drawing/2014/main" id="{49375E85-EC03-4E6A-9502-31438024F5E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9887" y="6416416"/>
            <a:ext cx="178751" cy="178883"/>
          </a:xfrm>
          <a:custGeom>
            <a:avLst/>
            <a:gdLst>
              <a:gd name="T0" fmla="*/ 1613 w 3225"/>
              <a:gd name="T1" fmla="*/ 0 h 3225"/>
              <a:gd name="T2" fmla="*/ 3225 w 3225"/>
              <a:gd name="T3" fmla="*/ 1612 h 3225"/>
              <a:gd name="T4" fmla="*/ 1613 w 3225"/>
              <a:gd name="T5" fmla="*/ 3225 h 3225"/>
              <a:gd name="T6" fmla="*/ 0 w 3225"/>
              <a:gd name="T7" fmla="*/ 1612 h 3225"/>
              <a:gd name="T8" fmla="*/ 1613 w 3225"/>
              <a:gd name="T9" fmla="*/ 0 h 3225"/>
              <a:gd name="T10" fmla="*/ 1354 w 3225"/>
              <a:gd name="T11" fmla="*/ 2433 h 3225"/>
              <a:gd name="T12" fmla="*/ 2164 w 3225"/>
              <a:gd name="T13" fmla="*/ 1622 h 3225"/>
              <a:gd name="T14" fmla="*/ 1354 w 3225"/>
              <a:gd name="T15" fmla="*/ 811 h 3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25" h="3225">
                <a:moveTo>
                  <a:pt x="1613" y="0"/>
                </a:moveTo>
                <a:cubicBezTo>
                  <a:pt x="2503" y="0"/>
                  <a:pt x="3225" y="722"/>
                  <a:pt x="3225" y="1612"/>
                </a:cubicBezTo>
                <a:cubicBezTo>
                  <a:pt x="3225" y="2503"/>
                  <a:pt x="2503" y="3225"/>
                  <a:pt x="1613" y="3225"/>
                </a:cubicBezTo>
                <a:cubicBezTo>
                  <a:pt x="722" y="3225"/>
                  <a:pt x="0" y="2503"/>
                  <a:pt x="0" y="1612"/>
                </a:cubicBezTo>
                <a:cubicBezTo>
                  <a:pt x="0" y="722"/>
                  <a:pt x="722" y="0"/>
                  <a:pt x="1613" y="0"/>
                </a:cubicBezTo>
                <a:close/>
                <a:moveTo>
                  <a:pt x="1354" y="2433"/>
                </a:moveTo>
                <a:cubicBezTo>
                  <a:pt x="2164" y="1622"/>
                  <a:pt x="2164" y="1622"/>
                  <a:pt x="2164" y="1622"/>
                </a:cubicBezTo>
                <a:cubicBezTo>
                  <a:pt x="1354" y="811"/>
                  <a:pt x="1354" y="811"/>
                  <a:pt x="1354" y="81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19" tIns="44810" rIns="89619" bIns="4481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89620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82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Rectangle 10">
            <a:hlinkClick r:id="rId8"/>
            <a:extLst>
              <a:ext uri="{FF2B5EF4-FFF2-40B4-BE49-F238E27FC236}">
                <a16:creationId xmlns:a16="http://schemas.microsoft.com/office/drawing/2014/main" id="{B268A3FA-C18F-426C-B5E5-22FB1B343D90}"/>
              </a:ext>
            </a:extLst>
          </p:cNvPr>
          <p:cNvSpPr/>
          <p:nvPr/>
        </p:nvSpPr>
        <p:spPr bwMode="auto">
          <a:xfrm>
            <a:off x="414127" y="6358319"/>
            <a:ext cx="664579" cy="28558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54187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63C51BC-9730-49F3-A543-6DFCFCE1F04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63C51BC-9730-49F3-A543-6DFCFCE1F0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2AFBC-7DDF-4F94-9A68-CA1BCFA0C0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413358"/>
            <a:ext cx="5459413" cy="3662541"/>
          </a:xfrm>
        </p:spPr>
        <p:txBody>
          <a:bodyPr/>
          <a:lstStyle/>
          <a:p>
            <a:pPr defTabSz="932472" fontAlgn="base">
              <a:spcBef>
                <a:spcPts val="2400"/>
              </a:spcBef>
              <a:spcAft>
                <a:spcPts val="0"/>
              </a:spcAft>
            </a:pPr>
            <a:r>
              <a:rPr lang="en-US" sz="2000" dirty="0">
                <a:latin typeface="Segoe UI "/>
                <a:ea typeface="Calibri" panose="020F0502020204030204" pitchFamily="34" charset="0"/>
                <a:cs typeface="Arial" panose="020B0604020202020204" pitchFamily="34" charset="0"/>
              </a:rPr>
              <a:t>Pay only for the virtual machines (VMs), storage, and networking consumed when your users are using the service</a:t>
            </a:r>
          </a:p>
          <a:p>
            <a:pPr defTabSz="932472" fontAlgn="base">
              <a:spcBef>
                <a:spcPts val="2400"/>
              </a:spcBef>
              <a:spcAft>
                <a:spcPts val="0"/>
              </a:spcAft>
            </a:pPr>
            <a:r>
              <a:rPr lang="en-US" sz="2000" dirty="0">
                <a:latin typeface="Segoe UI "/>
                <a:ea typeface="Calibri" panose="020F0502020204030204" pitchFamily="34" charset="0"/>
                <a:cs typeface="Arial" panose="020B0604020202020204" pitchFamily="34" charset="0"/>
              </a:rPr>
              <a:t>You have the flexibility to pick any VM and storage options to match your use cases</a:t>
            </a:r>
            <a:endParaRPr lang="en-US" sz="2000" dirty="0">
              <a:solidFill>
                <a:schemeClr val="tx1"/>
              </a:solidFill>
              <a:cs typeface="Segoe UI" pitchFamily="34" charset="0"/>
            </a:endParaRPr>
          </a:p>
          <a:p>
            <a:pPr defTabSz="932472" fontAlgn="base">
              <a:spcBef>
                <a:spcPts val="240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cs typeface="Segoe UI" pitchFamily="34" charset="0"/>
              </a:rPr>
              <a:t>Take advantage of options such as </a:t>
            </a:r>
            <a:r>
              <a:rPr lang="en-US" sz="2000" dirty="0">
                <a:solidFill>
                  <a:srgbClr val="0278D4"/>
                </a:solidFill>
                <a:latin typeface="Segoe UI "/>
                <a:ea typeface="Calibri" panose="020F050202020403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one-year or three-year Azure Reserved Virtual Machine Instances</a:t>
            </a:r>
            <a:r>
              <a:rPr lang="en-US" sz="2000" u="sng" dirty="0">
                <a:solidFill>
                  <a:srgbClr val="0278D4"/>
                </a:solidFill>
                <a:cs typeface="Segoe UI" pitchFamily="34" charset="0"/>
              </a:rPr>
              <a:t>,</a:t>
            </a:r>
            <a:r>
              <a:rPr lang="en-US" sz="2000" dirty="0">
                <a:solidFill>
                  <a:srgbClr val="0278D4"/>
                </a:solidFill>
                <a:cs typeface="Segoe UI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cs typeface="Segoe UI" pitchFamily="34" charset="0"/>
              </a:rPr>
              <a:t>which can save you up to 72 percent versus pay-as-you-go pricing. Reserved Virtual Machine Instances are flexible and can easily be exchanged or returned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99320E-F8F4-4056-BEC0-E78F7D6B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Pricing</a:t>
            </a:r>
          </a:p>
        </p:txBody>
      </p:sp>
      <p:pic>
        <p:nvPicPr>
          <p:cNvPr id="7" name="Picture Placeholder 6" descr="A desktop computer sitting on a table&#10;&#10;Description generated with very high confidence">
            <a:extLst>
              <a:ext uri="{FF2B5EF4-FFF2-40B4-BE49-F238E27FC236}">
                <a16:creationId xmlns:a16="http://schemas.microsoft.com/office/drawing/2014/main" id="{D9F2066B-D26E-4057-ACCB-381288374E10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8">
            <a:extLst/>
          </a:blip>
          <a:srcRect l="22513" r="19321"/>
          <a:stretch/>
        </p:blipFill>
        <p:spPr>
          <a:xfrm>
            <a:off x="6332538" y="0"/>
            <a:ext cx="6103937" cy="6994525"/>
          </a:xfrm>
        </p:spPr>
      </p:pic>
    </p:spTree>
    <p:extLst>
      <p:ext uri="{BB962C8B-B14F-4D97-AF65-F5344CB8AC3E}">
        <p14:creationId xmlns:p14="http://schemas.microsoft.com/office/powerpoint/2010/main" val="269648978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67D5D03-39E6-48FC-BD16-89BF8F3D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</a:p>
        </p:txBody>
      </p:sp>
    </p:spTree>
    <p:extLst>
      <p:ext uri="{BB962C8B-B14F-4D97-AF65-F5344CB8AC3E}">
        <p14:creationId xmlns:p14="http://schemas.microsoft.com/office/powerpoint/2010/main" val="171261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51039" y="1980875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09:30 – 10:45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546386" y="1980874"/>
            <a:ext cx="6009565" cy="470847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Einführung in die Technologie Windows Virtual Desktop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51039" y="324599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11:00 – 13:00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546386" y="3245745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Hands On I/II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51039" y="3878558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13:00 – 14:00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546386" y="3878557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51039" y="4511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14:00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546386" y="451061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Hands On I/II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51039" y="514368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15:15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546386" y="5143428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51039" y="5776243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15:15 – 16:00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546386" y="5776242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Lizenzierung, Diskussion und </a:t>
            </a:r>
            <a:r>
              <a:rPr lang="de-DE" sz="2000" dirty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51039" y="2613436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11:00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546386" y="2612933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BA894E6-78C0-440B-A4ED-5550FBAF8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2740133"/>
            <a:ext cx="10994375" cy="1514261"/>
          </a:xfrm>
        </p:spPr>
        <p:txBody>
          <a:bodyPr/>
          <a:lstStyle/>
          <a:p>
            <a:r>
              <a:rPr lang="de-DE" dirty="0"/>
              <a:t>Wo würdet Ihr Citrix on Azure Lösung abgrenzen von WVD?</a:t>
            </a:r>
          </a:p>
        </p:txBody>
      </p:sp>
    </p:spTree>
    <p:extLst>
      <p:ext uri="{BB962C8B-B14F-4D97-AF65-F5344CB8AC3E}">
        <p14:creationId xmlns:p14="http://schemas.microsoft.com/office/powerpoint/2010/main" val="326834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69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F8BD945-6A69-4FE0-BEFB-3836C32CA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3072531"/>
            <a:ext cx="4892040" cy="849463"/>
          </a:xfrm>
        </p:spPr>
        <p:txBody>
          <a:bodyPr/>
          <a:lstStyle/>
          <a:p>
            <a:r>
              <a:rPr lang="de-DE" dirty="0" err="1"/>
              <a:t>FSLogix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208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E34674B-E8CC-4F8C-BACD-6B10C87A3699}"/>
              </a:ext>
            </a:extLst>
          </p:cNvPr>
          <p:cNvSpPr/>
          <p:nvPr/>
        </p:nvSpPr>
        <p:spPr bwMode="auto">
          <a:xfrm>
            <a:off x="3535740" y="295729"/>
            <a:ext cx="8899854" cy="11371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solidFill>
                <a:srgbClr val="353535"/>
              </a:soli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02E7CB-FF5E-44AD-A4CF-D11B405F7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3" y="497"/>
            <a:ext cx="3534857" cy="69935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6E9DF4-B1D4-4600-808D-1922C00B6426}"/>
              </a:ext>
            </a:extLst>
          </p:cNvPr>
          <p:cNvSpPr/>
          <p:nvPr/>
        </p:nvSpPr>
        <p:spPr bwMode="auto">
          <a:xfrm>
            <a:off x="881" y="497"/>
            <a:ext cx="3535179" cy="699353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2D3B3C2-3F91-4F63-BD60-3EA1E81E9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82" y="295730"/>
            <a:ext cx="3260579" cy="917444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FSLogix Technologies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12D97F8-F53B-45D6-AEDD-056A3C847654}"/>
              </a:ext>
            </a:extLst>
          </p:cNvPr>
          <p:cNvSpPr txBox="1">
            <a:spLocks/>
          </p:cNvSpPr>
          <p:nvPr/>
        </p:nvSpPr>
        <p:spPr>
          <a:xfrm>
            <a:off x="3734154" y="550389"/>
            <a:ext cx="8244304" cy="6278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4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33149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66298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75162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72691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016">
              <a:lnSpc>
                <a:spcPct val="100000"/>
              </a:lnSpc>
              <a:defRPr/>
            </a:pPr>
            <a:r>
              <a:rPr lang="en-US" sz="2000">
                <a:solidFill>
                  <a:srgbClr val="353535"/>
                </a:solidFill>
                <a:latin typeface="Segoe UI"/>
              </a:rPr>
              <a:t>With the acquisition of FSLogix, eligible customers will get access to three core pieces of technology</a:t>
            </a:r>
          </a:p>
        </p:txBody>
      </p:sp>
      <p:sp>
        <p:nvSpPr>
          <p:cNvPr id="152" name="Arrow: Bent 151">
            <a:extLst>
              <a:ext uri="{FF2B5EF4-FFF2-40B4-BE49-F238E27FC236}">
                <a16:creationId xmlns:a16="http://schemas.microsoft.com/office/drawing/2014/main" id="{3E3E4C4E-AEAF-4403-A258-B842AB46B227}"/>
              </a:ext>
            </a:extLst>
          </p:cNvPr>
          <p:cNvSpPr/>
          <p:nvPr/>
        </p:nvSpPr>
        <p:spPr bwMode="auto">
          <a:xfrm>
            <a:off x="4282715" y="1767450"/>
            <a:ext cx="7451302" cy="5226580"/>
          </a:xfrm>
          <a:prstGeom prst="bentArrow">
            <a:avLst>
              <a:gd name="adj1" fmla="val 0"/>
              <a:gd name="adj2" fmla="val 0"/>
              <a:gd name="adj3" fmla="val 0"/>
              <a:gd name="adj4" fmla="val 6426"/>
            </a:avLst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0" name="Arrow: Bent 159">
            <a:extLst>
              <a:ext uri="{FF2B5EF4-FFF2-40B4-BE49-F238E27FC236}">
                <a16:creationId xmlns:a16="http://schemas.microsoft.com/office/drawing/2014/main" id="{15352F27-AE55-4603-BC3F-12635AF12525}"/>
              </a:ext>
            </a:extLst>
          </p:cNvPr>
          <p:cNvSpPr/>
          <p:nvPr/>
        </p:nvSpPr>
        <p:spPr bwMode="auto">
          <a:xfrm flipH="1" flipV="1">
            <a:off x="4861753" y="496"/>
            <a:ext cx="7314797" cy="1766953"/>
          </a:xfrm>
          <a:prstGeom prst="bentArrow">
            <a:avLst>
              <a:gd name="adj1" fmla="val 0"/>
              <a:gd name="adj2" fmla="val 0"/>
              <a:gd name="adj3" fmla="val 0"/>
              <a:gd name="adj4" fmla="val 15912"/>
            </a:avLst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D591659-68F9-4C51-9EA6-322CF0F93C08}"/>
              </a:ext>
            </a:extLst>
          </p:cNvPr>
          <p:cNvSpPr/>
          <p:nvPr/>
        </p:nvSpPr>
        <p:spPr bwMode="auto">
          <a:xfrm>
            <a:off x="3925976" y="2222362"/>
            <a:ext cx="712837" cy="71283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126028CC-B68E-4909-91E3-C600A9FB62DD}"/>
              </a:ext>
            </a:extLst>
          </p:cNvPr>
          <p:cNvSpPr/>
          <p:nvPr/>
        </p:nvSpPr>
        <p:spPr bwMode="auto">
          <a:xfrm>
            <a:off x="3925976" y="4207447"/>
            <a:ext cx="712837" cy="71283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01A81351-5ABD-4CA9-91F6-0CED509DDA87}"/>
              </a:ext>
            </a:extLst>
          </p:cNvPr>
          <p:cNvSpPr/>
          <p:nvPr/>
        </p:nvSpPr>
        <p:spPr bwMode="auto">
          <a:xfrm>
            <a:off x="3925976" y="5657434"/>
            <a:ext cx="712837" cy="71283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0437C4D-6163-48CF-9F0B-77960E220A7A}"/>
              </a:ext>
            </a:extLst>
          </p:cNvPr>
          <p:cNvSpPr/>
          <p:nvPr/>
        </p:nvSpPr>
        <p:spPr>
          <a:xfrm>
            <a:off x="4861751" y="2222362"/>
            <a:ext cx="7116708" cy="1694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191"/>
            <a:r>
              <a:rPr lang="en-US" sz="2400">
                <a:solidFill>
                  <a:srgbClr val="0078D7"/>
                </a:solidFill>
                <a:latin typeface="Segoe UI Semilight"/>
                <a:ea typeface="Calibri" panose="020F0502020204030204" pitchFamily="34" charset="0"/>
                <a:cs typeface="Times New Roman" panose="02020603050405020304" pitchFamily="18" charset="0"/>
              </a:rPr>
              <a:t>Profile Container</a:t>
            </a:r>
            <a:br>
              <a:rPr lang="en-US" sz="2400">
                <a:solidFill>
                  <a:srgbClr val="0078D7"/>
                </a:solidFill>
                <a:latin typeface="Segoe UI Semiligh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599">
                <a:solidFill>
                  <a:srgbClr val="353535"/>
                </a:solidFill>
                <a:latin typeface="Segoe UI Semilight"/>
                <a:ea typeface="Calibri" panose="020F0502020204030204" pitchFamily="34" charset="0"/>
                <a:cs typeface="Times New Roman" panose="02020603050405020304" pitchFamily="18" charset="0"/>
              </a:rPr>
              <a:t>Replacement for roaming profiles and folder redirection. Dramatically speeds up logon and application launch times.</a:t>
            </a:r>
          </a:p>
          <a:p>
            <a:pPr marL="163482" lvl="1" indent="-163482" defTabSz="914191">
              <a:spcBef>
                <a:spcPts val="1199"/>
              </a:spcBef>
              <a:buFont typeface="Arial" panose="020B0604020202020204" pitchFamily="34" charset="0"/>
              <a:buChar char="•"/>
            </a:pPr>
            <a:r>
              <a:rPr lang="en-US" sz="1399">
                <a:solidFill>
                  <a:srgbClr val="353535"/>
                </a:solidFill>
                <a:latin typeface="Segoe UI Semilight"/>
                <a:cs typeface="Segoe UI"/>
              </a:rPr>
              <a:t>Includes Office 365 Container, which roams Office cache data (Outlook OST, OneDrive cache, Skype for Business GAL, etc.) and Windows Search DB with user in virtual desktop environments.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1BD92B5-B4D6-4012-88C4-6FCD778D9CBC}"/>
              </a:ext>
            </a:extLst>
          </p:cNvPr>
          <p:cNvSpPr/>
          <p:nvPr/>
        </p:nvSpPr>
        <p:spPr>
          <a:xfrm>
            <a:off x="4861751" y="4207447"/>
            <a:ext cx="7116708" cy="11296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191">
              <a:spcAft>
                <a:spcPts val="784"/>
              </a:spcAft>
            </a:pPr>
            <a:r>
              <a:rPr lang="en-US" sz="2400">
                <a:solidFill>
                  <a:srgbClr val="0078D7"/>
                </a:solidFill>
                <a:latin typeface="Segoe UI Semilight"/>
                <a:cs typeface="Times New Roman" panose="02020603050405020304" pitchFamily="18" charset="0"/>
              </a:rPr>
              <a:t>App Masking</a:t>
            </a:r>
            <a:br>
              <a:rPr lang="en-US" sz="1599" b="1">
                <a:solidFill>
                  <a:prstClr val="black"/>
                </a:solidFill>
                <a:latin typeface="Segoe UI Semilight"/>
                <a:cs typeface="Times New Roman" panose="02020603050405020304" pitchFamily="18" charset="0"/>
              </a:rPr>
            </a:br>
            <a:r>
              <a:rPr lang="en-US" sz="1599">
                <a:solidFill>
                  <a:srgbClr val="353535"/>
                </a:solidFill>
                <a:latin typeface="Segoe UI Semilight"/>
                <a:cs typeface="Times New Roman" panose="02020603050405020304" pitchFamily="18" charset="0"/>
              </a:rPr>
              <a:t>Minimize number of gold images by creating a single image with all applications. Excellent app compatibility with no packaging, sequencing, backend infrastructure, or virtualization. </a:t>
            </a:r>
            <a:endParaRPr lang="en-US" sz="1599">
              <a:solidFill>
                <a:srgbClr val="353535"/>
              </a:solidFill>
              <a:latin typeface="Segoe UI Semilight"/>
              <a:cs typeface="Times New Roman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F622C9A-12A2-412C-A08E-BEBE63D118E7}"/>
              </a:ext>
            </a:extLst>
          </p:cNvPr>
          <p:cNvSpPr/>
          <p:nvPr/>
        </p:nvSpPr>
        <p:spPr>
          <a:xfrm>
            <a:off x="4861749" y="5657434"/>
            <a:ext cx="7116709" cy="87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191">
              <a:spcAft>
                <a:spcPts val="784"/>
              </a:spcAft>
            </a:pPr>
            <a:r>
              <a:rPr lang="en-US" sz="2400">
                <a:solidFill>
                  <a:srgbClr val="0078D7"/>
                </a:solidFill>
                <a:latin typeface="Segoe UI Semilight"/>
                <a:cs typeface="Segoe UI"/>
              </a:rPr>
              <a:t>Java Redirection</a:t>
            </a:r>
            <a:br>
              <a:rPr lang="en-US" sz="1599" b="1">
                <a:solidFill>
                  <a:srgbClr val="505050"/>
                </a:solidFill>
                <a:latin typeface="Segoe UI Semilight"/>
                <a:cs typeface="Segoe UI"/>
              </a:rPr>
            </a:br>
            <a:r>
              <a:rPr lang="en-US" sz="1599">
                <a:solidFill>
                  <a:srgbClr val="353535"/>
                </a:solidFill>
                <a:latin typeface="Segoe UI Semilight"/>
                <a:cs typeface="Segoe UI"/>
              </a:rPr>
              <a:t>Helps protect the enterprise from vulnerabilities of multiple installed versions of Java by mapping specific versions to individual apps or websites.</a:t>
            </a:r>
            <a:endParaRPr lang="en-US" sz="1599">
              <a:solidFill>
                <a:srgbClr val="353535"/>
              </a:solidFill>
              <a:latin typeface="Segoe UI Semilight"/>
              <a:cs typeface="Times New Roman"/>
            </a:endParaRPr>
          </a:p>
        </p:txBody>
      </p:sp>
      <p:sp>
        <p:nvSpPr>
          <p:cNvPr id="167" name="globe_6" title="Icon of a monitor in front of a sphere made of lines">
            <a:extLst>
              <a:ext uri="{FF2B5EF4-FFF2-40B4-BE49-F238E27FC236}">
                <a16:creationId xmlns:a16="http://schemas.microsoft.com/office/drawing/2014/main" id="{83EE7146-01AB-45E2-AC09-DCBF62ABEBD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713" y="2351381"/>
            <a:ext cx="432240" cy="463037"/>
          </a:xfrm>
          <a:custGeom>
            <a:avLst/>
            <a:gdLst>
              <a:gd name="T0" fmla="*/ 210 w 296"/>
              <a:gd name="T1" fmla="*/ 147 h 318"/>
              <a:gd name="T2" fmla="*/ 105 w 296"/>
              <a:gd name="T3" fmla="*/ 147 h 318"/>
              <a:gd name="T4" fmla="*/ 105 w 296"/>
              <a:gd name="T5" fmla="*/ 140 h 318"/>
              <a:gd name="T6" fmla="*/ 109 w 296"/>
              <a:gd name="T7" fmla="*/ 83 h 318"/>
              <a:gd name="T8" fmla="*/ 157 w 296"/>
              <a:gd name="T9" fmla="*/ 0 h 318"/>
              <a:gd name="T10" fmla="*/ 157 w 296"/>
              <a:gd name="T11" fmla="*/ 0 h 318"/>
              <a:gd name="T12" fmla="*/ 159 w 296"/>
              <a:gd name="T13" fmla="*/ 0 h 318"/>
              <a:gd name="T14" fmla="*/ 206 w 296"/>
              <a:gd name="T15" fmla="*/ 83 h 318"/>
              <a:gd name="T16" fmla="*/ 210 w 296"/>
              <a:gd name="T17" fmla="*/ 137 h 318"/>
              <a:gd name="T18" fmla="*/ 210 w 296"/>
              <a:gd name="T19" fmla="*/ 147 h 318"/>
              <a:gd name="T20" fmla="*/ 31 w 296"/>
              <a:gd name="T21" fmla="*/ 83 h 318"/>
              <a:gd name="T22" fmla="*/ 284 w 296"/>
              <a:gd name="T23" fmla="*/ 83 h 318"/>
              <a:gd name="T24" fmla="*/ 286 w 296"/>
              <a:gd name="T25" fmla="*/ 189 h 318"/>
              <a:gd name="T26" fmla="*/ 286 w 296"/>
              <a:gd name="T27" fmla="*/ 189 h 318"/>
              <a:gd name="T28" fmla="*/ 210 w 296"/>
              <a:gd name="T29" fmla="*/ 189 h 318"/>
              <a:gd name="T30" fmla="*/ 19 w 296"/>
              <a:gd name="T31" fmla="*/ 147 h 318"/>
              <a:gd name="T32" fmla="*/ 0 w 296"/>
              <a:gd name="T33" fmla="*/ 147 h 318"/>
              <a:gd name="T34" fmla="*/ 0 w 296"/>
              <a:gd name="T35" fmla="*/ 277 h 318"/>
              <a:gd name="T36" fmla="*/ 106 w 296"/>
              <a:gd name="T37" fmla="*/ 277 h 318"/>
              <a:gd name="T38" fmla="*/ 157 w 296"/>
              <a:gd name="T39" fmla="*/ 277 h 318"/>
              <a:gd name="T40" fmla="*/ 210 w 296"/>
              <a:gd name="T41" fmla="*/ 189 h 318"/>
              <a:gd name="T42" fmla="*/ 210 w 296"/>
              <a:gd name="T43" fmla="*/ 267 h 318"/>
              <a:gd name="T44" fmla="*/ 286 w 296"/>
              <a:gd name="T45" fmla="*/ 189 h 318"/>
              <a:gd name="T46" fmla="*/ 296 w 296"/>
              <a:gd name="T47" fmla="*/ 139 h 318"/>
              <a:gd name="T48" fmla="*/ 159 w 296"/>
              <a:gd name="T49" fmla="*/ 0 h 318"/>
              <a:gd name="T50" fmla="*/ 157 w 296"/>
              <a:gd name="T51" fmla="*/ 0 h 318"/>
              <a:gd name="T52" fmla="*/ 157 w 296"/>
              <a:gd name="T53" fmla="*/ 0 h 318"/>
              <a:gd name="T54" fmla="*/ 31 w 296"/>
              <a:gd name="T55" fmla="*/ 83 h 318"/>
              <a:gd name="T56" fmla="*/ 19 w 296"/>
              <a:gd name="T57" fmla="*/ 139 h 318"/>
              <a:gd name="T58" fmla="*/ 19 w 296"/>
              <a:gd name="T59" fmla="*/ 147 h 318"/>
              <a:gd name="T60" fmla="*/ 105 w 296"/>
              <a:gd name="T61" fmla="*/ 147 h 318"/>
              <a:gd name="T62" fmla="*/ 210 w 296"/>
              <a:gd name="T63" fmla="*/ 147 h 318"/>
              <a:gd name="T64" fmla="*/ 210 w 296"/>
              <a:gd name="T65" fmla="*/ 189 h 318"/>
              <a:gd name="T66" fmla="*/ 157 w 296"/>
              <a:gd name="T67" fmla="*/ 277 h 318"/>
              <a:gd name="T68" fmla="*/ 210 w 296"/>
              <a:gd name="T69" fmla="*/ 277 h 318"/>
              <a:gd name="T70" fmla="*/ 210 w 296"/>
              <a:gd name="T71" fmla="*/ 267 h 318"/>
              <a:gd name="T72" fmla="*/ 57 w 296"/>
              <a:gd name="T73" fmla="*/ 318 h 318"/>
              <a:gd name="T74" fmla="*/ 154 w 296"/>
              <a:gd name="T75" fmla="*/ 318 h 318"/>
              <a:gd name="T76" fmla="*/ 106 w 296"/>
              <a:gd name="T77" fmla="*/ 277 h 318"/>
              <a:gd name="T78" fmla="*/ 106 w 296"/>
              <a:gd name="T79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96" h="318">
                <a:moveTo>
                  <a:pt x="210" y="147"/>
                </a:moveTo>
                <a:cubicBezTo>
                  <a:pt x="105" y="147"/>
                  <a:pt x="105" y="147"/>
                  <a:pt x="105" y="147"/>
                </a:cubicBezTo>
                <a:cubicBezTo>
                  <a:pt x="105" y="145"/>
                  <a:pt x="105" y="142"/>
                  <a:pt x="105" y="140"/>
                </a:cubicBezTo>
                <a:cubicBezTo>
                  <a:pt x="105" y="120"/>
                  <a:pt x="106" y="100"/>
                  <a:pt x="109" y="83"/>
                </a:cubicBezTo>
                <a:cubicBezTo>
                  <a:pt x="118" y="35"/>
                  <a:pt x="136" y="1"/>
                  <a:pt x="157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58" y="0"/>
                  <a:pt x="159" y="0"/>
                  <a:pt x="159" y="0"/>
                </a:cubicBezTo>
                <a:cubicBezTo>
                  <a:pt x="180" y="2"/>
                  <a:pt x="198" y="35"/>
                  <a:pt x="206" y="83"/>
                </a:cubicBezTo>
                <a:cubicBezTo>
                  <a:pt x="208" y="100"/>
                  <a:pt x="210" y="118"/>
                  <a:pt x="210" y="137"/>
                </a:cubicBezTo>
                <a:cubicBezTo>
                  <a:pt x="210" y="142"/>
                  <a:pt x="210" y="147"/>
                  <a:pt x="210" y="147"/>
                </a:cubicBezTo>
                <a:close/>
                <a:moveTo>
                  <a:pt x="31" y="83"/>
                </a:moveTo>
                <a:cubicBezTo>
                  <a:pt x="284" y="83"/>
                  <a:pt x="284" y="83"/>
                  <a:pt x="284" y="83"/>
                </a:cubicBezTo>
                <a:moveTo>
                  <a:pt x="286" y="189"/>
                </a:moveTo>
                <a:cubicBezTo>
                  <a:pt x="286" y="189"/>
                  <a:pt x="286" y="189"/>
                  <a:pt x="286" y="189"/>
                </a:cubicBezTo>
                <a:cubicBezTo>
                  <a:pt x="210" y="189"/>
                  <a:pt x="210" y="189"/>
                  <a:pt x="210" y="189"/>
                </a:cubicBezTo>
                <a:moveTo>
                  <a:pt x="19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277"/>
                  <a:pt x="0" y="277"/>
                  <a:pt x="0" y="277"/>
                </a:cubicBezTo>
                <a:cubicBezTo>
                  <a:pt x="106" y="277"/>
                  <a:pt x="106" y="277"/>
                  <a:pt x="106" y="277"/>
                </a:cubicBezTo>
                <a:cubicBezTo>
                  <a:pt x="157" y="277"/>
                  <a:pt x="157" y="277"/>
                  <a:pt x="157" y="277"/>
                </a:cubicBezTo>
                <a:moveTo>
                  <a:pt x="210" y="189"/>
                </a:moveTo>
                <a:cubicBezTo>
                  <a:pt x="210" y="267"/>
                  <a:pt x="210" y="267"/>
                  <a:pt x="210" y="267"/>
                </a:cubicBezTo>
                <a:cubicBezTo>
                  <a:pt x="245" y="252"/>
                  <a:pt x="272" y="224"/>
                  <a:pt x="286" y="189"/>
                </a:cubicBezTo>
                <a:cubicBezTo>
                  <a:pt x="292" y="174"/>
                  <a:pt x="296" y="156"/>
                  <a:pt x="296" y="139"/>
                </a:cubicBezTo>
                <a:cubicBezTo>
                  <a:pt x="296" y="63"/>
                  <a:pt x="235" y="1"/>
                  <a:pt x="159" y="0"/>
                </a:cubicBezTo>
                <a:cubicBezTo>
                  <a:pt x="159" y="0"/>
                  <a:pt x="158" y="0"/>
                  <a:pt x="157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01" y="0"/>
                  <a:pt x="52" y="34"/>
                  <a:pt x="31" y="83"/>
                </a:cubicBezTo>
                <a:cubicBezTo>
                  <a:pt x="23" y="100"/>
                  <a:pt x="19" y="119"/>
                  <a:pt x="19" y="139"/>
                </a:cubicBezTo>
                <a:cubicBezTo>
                  <a:pt x="19" y="142"/>
                  <a:pt x="19" y="145"/>
                  <a:pt x="19" y="147"/>
                </a:cubicBezTo>
                <a:cubicBezTo>
                  <a:pt x="105" y="147"/>
                  <a:pt x="105" y="147"/>
                  <a:pt x="105" y="147"/>
                </a:cubicBezTo>
                <a:cubicBezTo>
                  <a:pt x="210" y="147"/>
                  <a:pt x="210" y="147"/>
                  <a:pt x="210" y="147"/>
                </a:cubicBezTo>
                <a:cubicBezTo>
                  <a:pt x="210" y="189"/>
                  <a:pt x="210" y="189"/>
                  <a:pt x="210" y="189"/>
                </a:cubicBezTo>
                <a:moveTo>
                  <a:pt x="157" y="277"/>
                </a:moveTo>
                <a:cubicBezTo>
                  <a:pt x="210" y="277"/>
                  <a:pt x="210" y="277"/>
                  <a:pt x="210" y="277"/>
                </a:cubicBezTo>
                <a:cubicBezTo>
                  <a:pt x="210" y="267"/>
                  <a:pt x="210" y="267"/>
                  <a:pt x="210" y="267"/>
                </a:cubicBezTo>
                <a:moveTo>
                  <a:pt x="57" y="318"/>
                </a:moveTo>
                <a:cubicBezTo>
                  <a:pt x="154" y="318"/>
                  <a:pt x="154" y="318"/>
                  <a:pt x="154" y="318"/>
                </a:cubicBezTo>
                <a:moveTo>
                  <a:pt x="106" y="277"/>
                </a:moveTo>
                <a:cubicBezTo>
                  <a:pt x="106" y="318"/>
                  <a:pt x="106" y="318"/>
                  <a:pt x="106" y="318"/>
                </a:cubicBezTo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800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168" name="Browser" title="Icon of a browser window">
            <a:extLst>
              <a:ext uri="{FF2B5EF4-FFF2-40B4-BE49-F238E27FC236}">
                <a16:creationId xmlns:a16="http://schemas.microsoft.com/office/drawing/2014/main" id="{5930744D-BBC4-450A-9B0F-F383C9FCE11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4463" y="5844305"/>
            <a:ext cx="424979" cy="340117"/>
          </a:xfrm>
          <a:custGeom>
            <a:avLst/>
            <a:gdLst>
              <a:gd name="T0" fmla="*/ 3750 w 3750"/>
              <a:gd name="T1" fmla="*/ 3000 h 3000"/>
              <a:gd name="T2" fmla="*/ 0 w 3750"/>
              <a:gd name="T3" fmla="*/ 3000 h 3000"/>
              <a:gd name="T4" fmla="*/ 0 w 3750"/>
              <a:gd name="T5" fmla="*/ 0 h 3000"/>
              <a:gd name="T6" fmla="*/ 3750 w 3750"/>
              <a:gd name="T7" fmla="*/ 0 h 3000"/>
              <a:gd name="T8" fmla="*/ 3750 w 3750"/>
              <a:gd name="T9" fmla="*/ 3000 h 3000"/>
              <a:gd name="T10" fmla="*/ 0 w 3750"/>
              <a:gd name="T11" fmla="*/ 750 h 3000"/>
              <a:gd name="T12" fmla="*/ 3750 w 3750"/>
              <a:gd name="T13" fmla="*/ 750 h 3000"/>
              <a:gd name="T14" fmla="*/ 3335 w 3750"/>
              <a:gd name="T15" fmla="*/ 375 h 3000"/>
              <a:gd name="T16" fmla="*/ 3375 w 3750"/>
              <a:gd name="T17" fmla="*/ 415 h 3000"/>
              <a:gd name="T18" fmla="*/ 3414 w 3750"/>
              <a:gd name="T19" fmla="*/ 375 h 3000"/>
              <a:gd name="T20" fmla="*/ 3375 w 3750"/>
              <a:gd name="T21" fmla="*/ 336 h 3000"/>
              <a:gd name="T22" fmla="*/ 3335 w 3750"/>
              <a:gd name="T23" fmla="*/ 375 h 3000"/>
              <a:gd name="T24" fmla="*/ 2886 w 3750"/>
              <a:gd name="T25" fmla="*/ 375 h 3000"/>
              <a:gd name="T26" fmla="*/ 2925 w 3750"/>
              <a:gd name="T27" fmla="*/ 415 h 3000"/>
              <a:gd name="T28" fmla="*/ 2965 w 3750"/>
              <a:gd name="T29" fmla="*/ 375 h 3000"/>
              <a:gd name="T30" fmla="*/ 2925 w 3750"/>
              <a:gd name="T31" fmla="*/ 336 h 3000"/>
              <a:gd name="T32" fmla="*/ 2886 w 3750"/>
              <a:gd name="T33" fmla="*/ 375 h 3000"/>
              <a:gd name="T34" fmla="*/ 2437 w 3750"/>
              <a:gd name="T35" fmla="*/ 375 h 3000"/>
              <a:gd name="T36" fmla="*/ 2476 w 3750"/>
              <a:gd name="T37" fmla="*/ 415 h 3000"/>
              <a:gd name="T38" fmla="*/ 2516 w 3750"/>
              <a:gd name="T39" fmla="*/ 375 h 3000"/>
              <a:gd name="T40" fmla="*/ 2476 w 3750"/>
              <a:gd name="T41" fmla="*/ 336 h 3000"/>
              <a:gd name="T42" fmla="*/ 2437 w 3750"/>
              <a:gd name="T43" fmla="*/ 375 h 3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50" h="3000">
                <a:moveTo>
                  <a:pt x="3750" y="3000"/>
                </a:moveTo>
                <a:cubicBezTo>
                  <a:pt x="0" y="3000"/>
                  <a:pt x="0" y="3000"/>
                  <a:pt x="0" y="3000"/>
                </a:cubicBezTo>
                <a:cubicBezTo>
                  <a:pt x="0" y="0"/>
                  <a:pt x="0" y="0"/>
                  <a:pt x="0" y="0"/>
                </a:cubicBezTo>
                <a:cubicBezTo>
                  <a:pt x="3750" y="0"/>
                  <a:pt x="3750" y="0"/>
                  <a:pt x="3750" y="0"/>
                </a:cubicBezTo>
                <a:lnTo>
                  <a:pt x="3750" y="3000"/>
                </a:lnTo>
                <a:close/>
                <a:moveTo>
                  <a:pt x="0" y="750"/>
                </a:moveTo>
                <a:cubicBezTo>
                  <a:pt x="3750" y="750"/>
                  <a:pt x="3750" y="750"/>
                  <a:pt x="3750" y="750"/>
                </a:cubicBezTo>
                <a:moveTo>
                  <a:pt x="3335" y="375"/>
                </a:moveTo>
                <a:cubicBezTo>
                  <a:pt x="3335" y="397"/>
                  <a:pt x="3353" y="415"/>
                  <a:pt x="3375" y="415"/>
                </a:cubicBezTo>
                <a:cubicBezTo>
                  <a:pt x="3397" y="415"/>
                  <a:pt x="3414" y="397"/>
                  <a:pt x="3414" y="375"/>
                </a:cubicBezTo>
                <a:cubicBezTo>
                  <a:pt x="3414" y="353"/>
                  <a:pt x="3397" y="336"/>
                  <a:pt x="3375" y="336"/>
                </a:cubicBezTo>
                <a:cubicBezTo>
                  <a:pt x="3353" y="336"/>
                  <a:pt x="3335" y="353"/>
                  <a:pt x="3335" y="375"/>
                </a:cubicBezTo>
                <a:close/>
                <a:moveTo>
                  <a:pt x="2886" y="375"/>
                </a:moveTo>
                <a:cubicBezTo>
                  <a:pt x="2886" y="397"/>
                  <a:pt x="2904" y="415"/>
                  <a:pt x="2925" y="415"/>
                </a:cubicBezTo>
                <a:cubicBezTo>
                  <a:pt x="2947" y="415"/>
                  <a:pt x="2965" y="397"/>
                  <a:pt x="2965" y="375"/>
                </a:cubicBezTo>
                <a:cubicBezTo>
                  <a:pt x="2965" y="353"/>
                  <a:pt x="2947" y="336"/>
                  <a:pt x="2925" y="336"/>
                </a:cubicBezTo>
                <a:cubicBezTo>
                  <a:pt x="2904" y="336"/>
                  <a:pt x="2886" y="353"/>
                  <a:pt x="2886" y="375"/>
                </a:cubicBezTo>
                <a:close/>
                <a:moveTo>
                  <a:pt x="2437" y="375"/>
                </a:moveTo>
                <a:cubicBezTo>
                  <a:pt x="2437" y="397"/>
                  <a:pt x="2454" y="415"/>
                  <a:pt x="2476" y="415"/>
                </a:cubicBezTo>
                <a:cubicBezTo>
                  <a:pt x="2498" y="415"/>
                  <a:pt x="2516" y="397"/>
                  <a:pt x="2516" y="375"/>
                </a:cubicBezTo>
                <a:cubicBezTo>
                  <a:pt x="2516" y="353"/>
                  <a:pt x="2498" y="336"/>
                  <a:pt x="2476" y="336"/>
                </a:cubicBezTo>
                <a:cubicBezTo>
                  <a:pt x="2454" y="336"/>
                  <a:pt x="2437" y="353"/>
                  <a:pt x="2437" y="375"/>
                </a:cubicBezTo>
                <a:close/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800">
              <a:solidFill>
                <a:srgbClr val="353535"/>
              </a:solidFill>
              <a:latin typeface="Segoe UI Semilight"/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49B2BB8-2DFA-4B06-AB42-34C31785D033}"/>
              </a:ext>
            </a:extLst>
          </p:cNvPr>
          <p:cNvGrpSpPr/>
          <p:nvPr/>
        </p:nvGrpSpPr>
        <p:grpSpPr>
          <a:xfrm>
            <a:off x="4088290" y="4359606"/>
            <a:ext cx="384262" cy="384938"/>
            <a:chOff x="4565921" y="3369898"/>
            <a:chExt cx="242888" cy="243314"/>
          </a:xfrm>
        </p:grpSpPr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107A8A01-0E45-4C4C-B637-90392EDAC976}"/>
                </a:ext>
              </a:extLst>
            </p:cNvPr>
            <p:cNvSpPr/>
            <p:nvPr/>
          </p:nvSpPr>
          <p:spPr>
            <a:xfrm>
              <a:off x="4694509" y="3369898"/>
              <a:ext cx="114300" cy="114300"/>
            </a:xfrm>
            <a:custGeom>
              <a:avLst/>
              <a:gdLst>
                <a:gd name="connsiteX0" fmla="*/ 7348 w 114300"/>
                <a:gd name="connsiteY0" fmla="*/ 7348 h 114300"/>
                <a:gd name="connsiteX1" fmla="*/ 115933 w 114300"/>
                <a:gd name="connsiteY1" fmla="*/ 7348 h 114300"/>
                <a:gd name="connsiteX2" fmla="*/ 115933 w 114300"/>
                <a:gd name="connsiteY2" fmla="*/ 115933 h 114300"/>
                <a:gd name="connsiteX3" fmla="*/ 7348 w 114300"/>
                <a:gd name="connsiteY3" fmla="*/ 11593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7348" y="7348"/>
                  </a:moveTo>
                  <a:lnTo>
                    <a:pt x="115933" y="7348"/>
                  </a:lnTo>
                  <a:lnTo>
                    <a:pt x="115933" y="115933"/>
                  </a:lnTo>
                  <a:lnTo>
                    <a:pt x="7348" y="115933"/>
                  </a:lnTo>
                  <a:close/>
                </a:path>
              </a:pathLst>
            </a:custGeom>
            <a:noFill/>
            <a:ln w="12700" cap="sq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7D09498-8184-4096-92E2-EB6346432EF1}"/>
                </a:ext>
              </a:extLst>
            </p:cNvPr>
            <p:cNvSpPr/>
            <p:nvPr/>
          </p:nvSpPr>
          <p:spPr>
            <a:xfrm>
              <a:off x="4565921" y="3498486"/>
              <a:ext cx="114300" cy="114300"/>
            </a:xfrm>
            <a:custGeom>
              <a:avLst/>
              <a:gdLst>
                <a:gd name="connsiteX0" fmla="*/ 7348 w 114300"/>
                <a:gd name="connsiteY0" fmla="*/ 7348 h 114300"/>
                <a:gd name="connsiteX1" fmla="*/ 115933 w 114300"/>
                <a:gd name="connsiteY1" fmla="*/ 7348 h 114300"/>
                <a:gd name="connsiteX2" fmla="*/ 115933 w 114300"/>
                <a:gd name="connsiteY2" fmla="*/ 115933 h 114300"/>
                <a:gd name="connsiteX3" fmla="*/ 7348 w 114300"/>
                <a:gd name="connsiteY3" fmla="*/ 11593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7348" y="7348"/>
                  </a:moveTo>
                  <a:lnTo>
                    <a:pt x="115933" y="7348"/>
                  </a:lnTo>
                  <a:lnTo>
                    <a:pt x="115933" y="115933"/>
                  </a:lnTo>
                  <a:lnTo>
                    <a:pt x="7348" y="115933"/>
                  </a:lnTo>
                  <a:close/>
                </a:path>
              </a:pathLst>
            </a:custGeom>
            <a:noFill/>
            <a:ln w="12700" cap="sq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35DEFBA5-876A-49BB-824B-389EA9BCB945}"/>
                </a:ext>
              </a:extLst>
            </p:cNvPr>
            <p:cNvSpPr/>
            <p:nvPr/>
          </p:nvSpPr>
          <p:spPr>
            <a:xfrm>
              <a:off x="4693969" y="3498912"/>
              <a:ext cx="114300" cy="114300"/>
            </a:xfrm>
            <a:custGeom>
              <a:avLst/>
              <a:gdLst>
                <a:gd name="connsiteX0" fmla="*/ 115933 w 114300"/>
                <a:gd name="connsiteY0" fmla="*/ 7348 h 114300"/>
                <a:gd name="connsiteX1" fmla="*/ 115933 w 114300"/>
                <a:gd name="connsiteY1" fmla="*/ 115933 h 114300"/>
                <a:gd name="connsiteX2" fmla="*/ 7348 w 114300"/>
                <a:gd name="connsiteY2" fmla="*/ 115933 h 114300"/>
                <a:gd name="connsiteX3" fmla="*/ 7348 w 114300"/>
                <a:gd name="connsiteY3" fmla="*/ 734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115933" y="7348"/>
                  </a:moveTo>
                  <a:lnTo>
                    <a:pt x="115933" y="115933"/>
                  </a:lnTo>
                  <a:lnTo>
                    <a:pt x="7348" y="115933"/>
                  </a:lnTo>
                  <a:lnTo>
                    <a:pt x="7348" y="7348"/>
                  </a:lnTo>
                  <a:close/>
                </a:path>
              </a:pathLst>
            </a:custGeom>
            <a:noFill/>
            <a:ln w="12700" cap="sq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05B1C7A-2025-4AE6-BD2E-B204268A2D1E}"/>
                </a:ext>
              </a:extLst>
            </p:cNvPr>
            <p:cNvSpPr/>
            <p:nvPr/>
          </p:nvSpPr>
          <p:spPr>
            <a:xfrm>
              <a:off x="4566176" y="3370324"/>
              <a:ext cx="114300" cy="114300"/>
            </a:xfrm>
            <a:custGeom>
              <a:avLst/>
              <a:gdLst>
                <a:gd name="connsiteX0" fmla="*/ 115933 w 114300"/>
                <a:gd name="connsiteY0" fmla="*/ 7348 h 114300"/>
                <a:gd name="connsiteX1" fmla="*/ 115933 w 114300"/>
                <a:gd name="connsiteY1" fmla="*/ 115933 h 114300"/>
                <a:gd name="connsiteX2" fmla="*/ 7348 w 114300"/>
                <a:gd name="connsiteY2" fmla="*/ 115933 h 114300"/>
                <a:gd name="connsiteX3" fmla="*/ 7348 w 114300"/>
                <a:gd name="connsiteY3" fmla="*/ 734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115933" y="7348"/>
                  </a:moveTo>
                  <a:lnTo>
                    <a:pt x="115933" y="115933"/>
                  </a:lnTo>
                  <a:lnTo>
                    <a:pt x="7348" y="115933"/>
                  </a:lnTo>
                  <a:lnTo>
                    <a:pt x="7348" y="7348"/>
                  </a:lnTo>
                  <a:close/>
                </a:path>
              </a:pathLst>
            </a:custGeom>
            <a:noFill/>
            <a:ln w="12700" cap="sq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271170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6932CF5-113D-45B4-9076-63315EDD3C83}"/>
              </a:ext>
            </a:extLst>
          </p:cNvPr>
          <p:cNvSpPr/>
          <p:nvPr/>
        </p:nvSpPr>
        <p:spPr bwMode="auto">
          <a:xfrm>
            <a:off x="73444" y="497"/>
            <a:ext cx="2830047" cy="69935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DFA80-D04F-4F6D-A6A0-A4F1495684C6}"/>
              </a:ext>
            </a:extLst>
          </p:cNvPr>
          <p:cNvSpPr/>
          <p:nvPr/>
        </p:nvSpPr>
        <p:spPr bwMode="auto">
          <a:xfrm>
            <a:off x="883" y="497"/>
            <a:ext cx="2831698" cy="699353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rgbClr val="FFFFFF"/>
              </a:soli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D40417E-6225-4AA7-98C8-EC8E6FADDD2E}"/>
              </a:ext>
            </a:extLst>
          </p:cNvPr>
          <p:cNvSpPr/>
          <p:nvPr/>
        </p:nvSpPr>
        <p:spPr bwMode="auto">
          <a:xfrm>
            <a:off x="-3430" y="1778245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Container </a:t>
            </a:r>
          </a:p>
        </p:txBody>
      </p:sp>
      <p:sp>
        <p:nvSpPr>
          <p:cNvPr id="140" name="Title 1">
            <a:extLst>
              <a:ext uri="{FF2B5EF4-FFF2-40B4-BE49-F238E27FC236}">
                <a16:creationId xmlns:a16="http://schemas.microsoft.com/office/drawing/2014/main" id="{271AD378-B0AB-4F9B-8B88-DBC929A9956A}"/>
              </a:ext>
            </a:extLst>
          </p:cNvPr>
          <p:cNvSpPr txBox="1">
            <a:spLocks/>
          </p:cNvSpPr>
          <p:nvPr/>
        </p:nvSpPr>
        <p:spPr>
          <a:xfrm>
            <a:off x="275482" y="480850"/>
            <a:ext cx="2442815" cy="917444"/>
          </a:xfrm>
          <a:prstGeom prst="rect">
            <a:avLst/>
          </a:prstGeom>
        </p:spPr>
        <p:txBody>
          <a:bodyPr vert="horz" wrap="square" lIns="146283" tIns="91427" rIns="146283" bIns="91427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32563"/>
            <a:r>
              <a:rPr lang="en-US" sz="4399">
                <a:solidFill>
                  <a:srgbClr val="FFFFFF"/>
                </a:solidFill>
                <a:latin typeface="Segoe UI Light"/>
              </a:rPr>
              <a:t>Benefits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593CEFB-F3ED-49B8-AEE6-A4C3CA98B5DD}"/>
              </a:ext>
            </a:extLst>
          </p:cNvPr>
          <p:cNvGrpSpPr/>
          <p:nvPr/>
        </p:nvGrpSpPr>
        <p:grpSpPr>
          <a:xfrm>
            <a:off x="3751664" y="783516"/>
            <a:ext cx="3901470" cy="5427495"/>
            <a:chOff x="8259814" y="723298"/>
            <a:chExt cx="3902024" cy="542826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82CE879-2C30-4D68-B59A-C5EC6A3F8038}"/>
                </a:ext>
              </a:extLst>
            </p:cNvPr>
            <p:cNvSpPr/>
            <p:nvPr/>
          </p:nvSpPr>
          <p:spPr bwMode="auto">
            <a:xfrm>
              <a:off x="8259814" y="4841008"/>
              <a:ext cx="3902024" cy="8034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E156EBA-ADF8-4D6C-BD96-6810E372FA29}"/>
                </a:ext>
              </a:extLst>
            </p:cNvPr>
            <p:cNvGrpSpPr/>
            <p:nvPr/>
          </p:nvGrpSpPr>
          <p:grpSpPr>
            <a:xfrm>
              <a:off x="9465627" y="4333898"/>
              <a:ext cx="1490399" cy="1817665"/>
              <a:chOff x="10619543" y="1153479"/>
              <a:chExt cx="1490399" cy="1817665"/>
            </a:xfrm>
          </p:grpSpPr>
          <p:sp>
            <p:nvSpPr>
              <p:cNvPr id="89" name="Can 43">
                <a:extLst>
                  <a:ext uri="{FF2B5EF4-FFF2-40B4-BE49-F238E27FC236}">
                    <a16:creationId xmlns:a16="http://schemas.microsoft.com/office/drawing/2014/main" id="{EFEF5C85-1212-4C44-9BA4-A810A0FE09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19543" y="2074013"/>
                <a:ext cx="1490399" cy="897131"/>
              </a:xfrm>
              <a:prstGeom prst="can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 w="317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2563"/>
                <a:endParaRPr lang="en-US" sz="1800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sp>
            <p:nvSpPr>
              <p:cNvPr id="90" name="Can 44">
                <a:extLst>
                  <a:ext uri="{FF2B5EF4-FFF2-40B4-BE49-F238E27FC236}">
                    <a16:creationId xmlns:a16="http://schemas.microsoft.com/office/drawing/2014/main" id="{344C9A69-E5EC-4E39-B48C-B409FF9A48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19543" y="1607533"/>
                <a:ext cx="1490399" cy="897131"/>
              </a:xfrm>
              <a:prstGeom prst="can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 w="317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2563"/>
                <a:endParaRPr lang="en-US" sz="1800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sp>
            <p:nvSpPr>
              <p:cNvPr id="91" name="Can 45">
                <a:extLst>
                  <a:ext uri="{FF2B5EF4-FFF2-40B4-BE49-F238E27FC236}">
                    <a16:creationId xmlns:a16="http://schemas.microsoft.com/office/drawing/2014/main" id="{C7E9EDBF-2204-47C3-91B6-E84F7A0191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19543" y="1153479"/>
                <a:ext cx="1490399" cy="897131"/>
              </a:xfrm>
              <a:prstGeom prst="can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 w="317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2563"/>
                <a:endParaRPr lang="en-US" sz="1800">
                  <a:solidFill>
                    <a:srgbClr val="FFFFFF"/>
                  </a:solidFill>
                  <a:latin typeface="Segoe UI Semilight"/>
                </a:endParaRP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866809A-BE4C-4222-A460-94D54FE201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188090" y="3836368"/>
              <a:ext cx="2045472" cy="376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2563"/>
              <a:r>
                <a:rPr lang="en-US" sz="1800">
                  <a:solidFill>
                    <a:srgbClr val="353535"/>
                  </a:solidFill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  <a:t>SMB Storage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2D7E9DB-A9EA-4309-8ED5-1F544183D27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54433" y="723298"/>
              <a:ext cx="2959230" cy="2364334"/>
              <a:chOff x="1508674" y="1130464"/>
              <a:chExt cx="5778303" cy="4616686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6D0E2DAE-7A44-43FE-874A-2806642DC01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08674" y="1130464"/>
                <a:ext cx="5778303" cy="4616686"/>
                <a:chOff x="8284028" y="1072441"/>
                <a:chExt cx="1621972" cy="1295906"/>
              </a:xfrm>
            </p:grpSpPr>
            <p:sp>
              <p:nvSpPr>
                <p:cNvPr id="96" name="Round Same Side Corner Rectangle 35">
                  <a:extLst>
                    <a:ext uri="{FF2B5EF4-FFF2-40B4-BE49-F238E27FC236}">
                      <a16:creationId xmlns:a16="http://schemas.microsoft.com/office/drawing/2014/main" id="{76847AB8-DEFD-43AA-B05C-EA55A0F8AD99}"/>
                    </a:ext>
                  </a:extLst>
                </p:cNvPr>
                <p:cNvSpPr/>
                <p:nvPr/>
              </p:nvSpPr>
              <p:spPr>
                <a:xfrm>
                  <a:off x="8284029" y="1072441"/>
                  <a:ext cx="1621971" cy="838002"/>
                </a:xfrm>
                <a:prstGeom prst="round2SameRect">
                  <a:avLst>
                    <a:gd name="adj1" fmla="val 5626"/>
                    <a:gd name="adj2" fmla="val 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63"/>
                  <a:endParaRPr lang="en-US" sz="18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  <p:sp>
              <p:nvSpPr>
                <p:cNvPr id="97" name="Round Same Side Corner Rectangle 36">
                  <a:extLst>
                    <a:ext uri="{FF2B5EF4-FFF2-40B4-BE49-F238E27FC236}">
                      <a16:creationId xmlns:a16="http://schemas.microsoft.com/office/drawing/2014/main" id="{447B857F-89D3-4AC1-AF17-BF267BD28654}"/>
                    </a:ext>
                  </a:extLst>
                </p:cNvPr>
                <p:cNvSpPr/>
                <p:nvPr/>
              </p:nvSpPr>
              <p:spPr>
                <a:xfrm rot="10800000">
                  <a:off x="8284028" y="1910442"/>
                  <a:ext cx="1621971" cy="203357"/>
                </a:xfrm>
                <a:prstGeom prst="round2SameRect">
                  <a:avLst>
                    <a:gd name="adj1" fmla="val 22800"/>
                    <a:gd name="adj2" fmla="val 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63"/>
                  <a:endParaRPr lang="en-US" sz="18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590E4F54-667D-4544-9E7B-770497F98794}"/>
                    </a:ext>
                  </a:extLst>
                </p:cNvPr>
                <p:cNvSpPr/>
                <p:nvPr/>
              </p:nvSpPr>
              <p:spPr>
                <a:xfrm>
                  <a:off x="8899393" y="2107641"/>
                  <a:ext cx="387350" cy="14605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63"/>
                  <a:endParaRPr lang="en-US" sz="18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58C371A6-899A-48B5-9757-E26D7B3372D0}"/>
                    </a:ext>
                  </a:extLst>
                </p:cNvPr>
                <p:cNvCxnSpPr/>
                <p:nvPr/>
              </p:nvCxnSpPr>
              <p:spPr>
                <a:xfrm>
                  <a:off x="8899393" y="2117166"/>
                  <a:ext cx="384048" cy="0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rapezoid 99">
                  <a:extLst>
                    <a:ext uri="{FF2B5EF4-FFF2-40B4-BE49-F238E27FC236}">
                      <a16:creationId xmlns:a16="http://schemas.microsoft.com/office/drawing/2014/main" id="{252CF1CB-8600-4943-9E5E-502D2CF7427D}"/>
                    </a:ext>
                  </a:extLst>
                </p:cNvPr>
                <p:cNvSpPr/>
                <p:nvPr/>
              </p:nvSpPr>
              <p:spPr>
                <a:xfrm>
                  <a:off x="8832851" y="2246535"/>
                  <a:ext cx="520700" cy="103524"/>
                </a:xfrm>
                <a:prstGeom prst="trapezoid">
                  <a:avLst>
                    <a:gd name="adj" fmla="val 65477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63"/>
                  <a:endParaRPr lang="en-US" sz="18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2FA0808D-2C2D-4C57-B1B1-CAF528A0B221}"/>
                    </a:ext>
                  </a:extLst>
                </p:cNvPr>
                <p:cNvSpPr/>
                <p:nvPr/>
              </p:nvSpPr>
              <p:spPr>
                <a:xfrm>
                  <a:off x="8832851" y="2350059"/>
                  <a:ext cx="520700" cy="1828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63"/>
                  <a:endParaRPr lang="en-US" sz="18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  <p:pic>
              <p:nvPicPr>
                <p:cNvPr id="102" name="Picture 4" descr="Image result for windows 10 desktop">
                  <a:extLst>
                    <a:ext uri="{FF2B5EF4-FFF2-40B4-BE49-F238E27FC236}">
                      <a16:creationId xmlns:a16="http://schemas.microsoft.com/office/drawing/2014/main" id="{A3D5DA4B-E03F-4595-B62A-BA6C47DA847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58284" y="1124389"/>
                  <a:ext cx="1469570" cy="7327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3" name="Trapezoid 102">
                  <a:extLst>
                    <a:ext uri="{FF2B5EF4-FFF2-40B4-BE49-F238E27FC236}">
                      <a16:creationId xmlns:a16="http://schemas.microsoft.com/office/drawing/2014/main" id="{D3A8B3D2-410C-4469-BEE0-ECBBC9B2C3A8}"/>
                    </a:ext>
                  </a:extLst>
                </p:cNvPr>
                <p:cNvSpPr/>
                <p:nvPr/>
              </p:nvSpPr>
              <p:spPr>
                <a:xfrm>
                  <a:off x="8832851" y="1986488"/>
                  <a:ext cx="520700" cy="45719"/>
                </a:xfrm>
                <a:prstGeom prst="trapezoid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63"/>
                  <a:endParaRPr lang="en-US" sz="18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</p:grpSp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5A7C8B9B-97C5-41F9-8370-647CF299C8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188966" y="1435790"/>
                <a:ext cx="2679782" cy="1156696"/>
              </a:xfrm>
              <a:prstGeom prst="rect">
                <a:avLst/>
              </a:prstGeom>
            </p:spPr>
          </p:pic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5A4C6862-620E-4594-953C-0858E5EA77D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27085" y="1509336"/>
              <a:ext cx="1372391" cy="592377"/>
              <a:chOff x="5598581" y="2014215"/>
              <a:chExt cx="2437050" cy="1051924"/>
            </a:xfrm>
          </p:grpSpPr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A4D63542-3201-4609-B03C-C46FF482A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598581" y="2014215"/>
                <a:ext cx="2437050" cy="1051924"/>
              </a:xfrm>
              <a:prstGeom prst="rect">
                <a:avLst/>
              </a:prstGeom>
            </p:spPr>
          </p:pic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B12023BC-23A6-4338-B9D2-0BC5BF57D2B4}"/>
                  </a:ext>
                </a:extLst>
              </p:cNvPr>
              <p:cNvSpPr/>
              <p:nvPr/>
            </p:nvSpPr>
            <p:spPr>
              <a:xfrm>
                <a:off x="6081608" y="2270976"/>
                <a:ext cx="1924833" cy="6809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2563"/>
                <a:endParaRPr lang="en-US" sz="1800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73A5510A-3249-4479-AD85-BD6EF58D8BFA}"/>
                  </a:ext>
                </a:extLst>
              </p:cNvPr>
              <p:cNvGrpSpPr/>
              <p:nvPr/>
            </p:nvGrpSpPr>
            <p:grpSpPr>
              <a:xfrm>
                <a:off x="6260697" y="2281302"/>
                <a:ext cx="1606461" cy="722398"/>
                <a:chOff x="7026752" y="2897921"/>
                <a:chExt cx="1173316" cy="551087"/>
              </a:xfrm>
            </p:grpSpPr>
            <p:pic>
              <p:nvPicPr>
                <p:cNvPr id="169" name="Picture 6" descr="Database icon">
                  <a:extLst>
                    <a:ext uri="{FF2B5EF4-FFF2-40B4-BE49-F238E27FC236}">
                      <a16:creationId xmlns:a16="http://schemas.microsoft.com/office/drawing/2014/main" id="{AC528147-2480-4D1E-99EB-972FF5E7101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26752" y="3105838"/>
                  <a:ext cx="233725" cy="223223"/>
                </a:xfrm>
                <a:prstGeom prst="rect">
                  <a:avLst/>
                </a:prstGeom>
                <a:noFill/>
                <a:scene3d>
                  <a:camera prst="orthographicFront">
                    <a:rot lat="21299996" lon="0" rev="0"/>
                  </a:camera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0" name="Picture 169">
                  <a:extLst>
                    <a:ext uri="{FF2B5EF4-FFF2-40B4-BE49-F238E27FC236}">
                      <a16:creationId xmlns:a16="http://schemas.microsoft.com/office/drawing/2014/main" id="{852C7681-9E67-4667-8B6D-0BD7C6B5B6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6637" y="3248917"/>
                  <a:ext cx="245922" cy="200091"/>
                </a:xfrm>
                <a:prstGeom prst="rect">
                  <a:avLst/>
                </a:prstGeom>
              </p:spPr>
            </p:pic>
            <p:pic>
              <p:nvPicPr>
                <p:cNvPr id="171" name="Picture 170">
                  <a:extLst>
                    <a:ext uri="{FF2B5EF4-FFF2-40B4-BE49-F238E27FC236}">
                      <a16:creationId xmlns:a16="http://schemas.microsoft.com/office/drawing/2014/main" id="{0FB482AB-FE3C-465D-8D7F-D07951F54C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52457" y="2897921"/>
                  <a:ext cx="418194" cy="287079"/>
                </a:xfrm>
                <a:prstGeom prst="rect">
                  <a:avLst/>
                </a:prstGeom>
              </p:spPr>
            </p:pic>
            <p:pic>
              <p:nvPicPr>
                <p:cNvPr id="172" name="Picture 171">
                  <a:extLst>
                    <a:ext uri="{FF2B5EF4-FFF2-40B4-BE49-F238E27FC236}">
                      <a16:creationId xmlns:a16="http://schemas.microsoft.com/office/drawing/2014/main" id="{77BDB08E-F4BB-4ACE-9FE2-CA96E9D5D0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22158" y="3058640"/>
                  <a:ext cx="377910" cy="24252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98E1D30-7823-4044-BAC5-1BAC2E625D56}"/>
              </a:ext>
            </a:extLst>
          </p:cNvPr>
          <p:cNvSpPr/>
          <p:nvPr/>
        </p:nvSpPr>
        <p:spPr bwMode="auto">
          <a:xfrm>
            <a:off x="-3430" y="2753489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Profile Container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7881BA-D5EA-4C9A-86EE-F914E2B74AC5}"/>
              </a:ext>
            </a:extLst>
          </p:cNvPr>
          <p:cNvSpPr/>
          <p:nvPr/>
        </p:nvSpPr>
        <p:spPr bwMode="auto">
          <a:xfrm>
            <a:off x="-3430" y="3728733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Office 365 Container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0124A6-4D3E-4D8E-8F93-FD1A35F63AF2}"/>
              </a:ext>
            </a:extLst>
          </p:cNvPr>
          <p:cNvSpPr/>
          <p:nvPr/>
        </p:nvSpPr>
        <p:spPr bwMode="auto">
          <a:xfrm>
            <a:off x="-3430" y="4703976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App Masking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1F3DF1E-83AB-4BCC-95C6-DF1F73D204D7}"/>
              </a:ext>
            </a:extLst>
          </p:cNvPr>
          <p:cNvSpPr/>
          <p:nvPr/>
        </p:nvSpPr>
        <p:spPr bwMode="auto">
          <a:xfrm>
            <a:off x="-3430" y="5679219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Java Redirection </a:t>
            </a:r>
          </a:p>
        </p:txBody>
      </p:sp>
      <p:sp>
        <p:nvSpPr>
          <p:cNvPr id="46" name="Rectangle: Top Corners Rounded 45">
            <a:extLst>
              <a:ext uri="{FF2B5EF4-FFF2-40B4-BE49-F238E27FC236}">
                <a16:creationId xmlns:a16="http://schemas.microsoft.com/office/drawing/2014/main" id="{6C39ED5E-B09D-4C0F-BA37-AA57E256D6B3}"/>
              </a:ext>
            </a:extLst>
          </p:cNvPr>
          <p:cNvSpPr/>
          <p:nvPr/>
        </p:nvSpPr>
        <p:spPr bwMode="auto">
          <a:xfrm rot="5400000">
            <a:off x="34099" y="2846565"/>
            <a:ext cx="54829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defRPr/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: Top Corners Rounded 46">
            <a:extLst>
              <a:ext uri="{FF2B5EF4-FFF2-40B4-BE49-F238E27FC236}">
                <a16:creationId xmlns:a16="http://schemas.microsoft.com/office/drawing/2014/main" id="{96FAF8F6-C34E-41CF-88F1-F348E50E94EB}"/>
              </a:ext>
            </a:extLst>
          </p:cNvPr>
          <p:cNvSpPr/>
          <p:nvPr/>
        </p:nvSpPr>
        <p:spPr bwMode="auto">
          <a:xfrm rot="5400000">
            <a:off x="34099" y="3825967"/>
            <a:ext cx="54829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defRPr/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: Top Corners Rounded 47">
            <a:extLst>
              <a:ext uri="{FF2B5EF4-FFF2-40B4-BE49-F238E27FC236}">
                <a16:creationId xmlns:a16="http://schemas.microsoft.com/office/drawing/2014/main" id="{A30FB8A4-DFA5-4B54-88EB-9673615BD5E6}"/>
              </a:ext>
            </a:extLst>
          </p:cNvPr>
          <p:cNvSpPr/>
          <p:nvPr/>
        </p:nvSpPr>
        <p:spPr bwMode="auto">
          <a:xfrm rot="5400000">
            <a:off x="34099" y="5784772"/>
            <a:ext cx="54829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defRPr/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Rectangle: Top Corners Rounded 48">
            <a:extLst>
              <a:ext uri="{FF2B5EF4-FFF2-40B4-BE49-F238E27FC236}">
                <a16:creationId xmlns:a16="http://schemas.microsoft.com/office/drawing/2014/main" id="{00E72494-0633-40E9-AA8F-1633256D3FB6}"/>
              </a:ext>
            </a:extLst>
          </p:cNvPr>
          <p:cNvSpPr/>
          <p:nvPr/>
        </p:nvSpPr>
        <p:spPr bwMode="auto">
          <a:xfrm rot="5400000">
            <a:off x="34099" y="4805370"/>
            <a:ext cx="54829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defRPr/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67AC60B3-5416-4A3E-B309-D10B30686DF7}"/>
              </a:ext>
            </a:extLst>
          </p:cNvPr>
          <p:cNvSpPr/>
          <p:nvPr/>
        </p:nvSpPr>
        <p:spPr bwMode="auto">
          <a:xfrm rot="5400000">
            <a:off x="48474" y="1883799"/>
            <a:ext cx="51954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IoT" title="Icon of five circles that all connect to a center circle">
            <a:extLst>
              <a:ext uri="{FF2B5EF4-FFF2-40B4-BE49-F238E27FC236}">
                <a16:creationId xmlns:a16="http://schemas.microsoft.com/office/drawing/2014/main" id="{E6C31AD3-0C38-482C-9B76-802285422AE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2858" y="4003054"/>
            <a:ext cx="268745" cy="269176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12700" cap="sq">
            <a:solidFill>
              <a:schemeClr val="bg1">
                <a:lumMod val="6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59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 Semilight"/>
            </a:endParaRPr>
          </a:p>
        </p:txBody>
      </p:sp>
      <p:sp>
        <p:nvSpPr>
          <p:cNvPr id="52" name="globe_6" title="Icon of a monitor in front of a sphere made of lines">
            <a:extLst>
              <a:ext uri="{FF2B5EF4-FFF2-40B4-BE49-F238E27FC236}">
                <a16:creationId xmlns:a16="http://schemas.microsoft.com/office/drawing/2014/main" id="{0911EC7E-F292-4EBD-BE4A-92F18CDBC56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7137" y="3008165"/>
            <a:ext cx="280186" cy="300150"/>
          </a:xfrm>
          <a:custGeom>
            <a:avLst/>
            <a:gdLst>
              <a:gd name="T0" fmla="*/ 210 w 296"/>
              <a:gd name="T1" fmla="*/ 147 h 318"/>
              <a:gd name="T2" fmla="*/ 105 w 296"/>
              <a:gd name="T3" fmla="*/ 147 h 318"/>
              <a:gd name="T4" fmla="*/ 105 w 296"/>
              <a:gd name="T5" fmla="*/ 140 h 318"/>
              <a:gd name="T6" fmla="*/ 109 w 296"/>
              <a:gd name="T7" fmla="*/ 83 h 318"/>
              <a:gd name="T8" fmla="*/ 157 w 296"/>
              <a:gd name="T9" fmla="*/ 0 h 318"/>
              <a:gd name="T10" fmla="*/ 157 w 296"/>
              <a:gd name="T11" fmla="*/ 0 h 318"/>
              <a:gd name="T12" fmla="*/ 159 w 296"/>
              <a:gd name="T13" fmla="*/ 0 h 318"/>
              <a:gd name="T14" fmla="*/ 206 w 296"/>
              <a:gd name="T15" fmla="*/ 83 h 318"/>
              <a:gd name="T16" fmla="*/ 210 w 296"/>
              <a:gd name="T17" fmla="*/ 137 h 318"/>
              <a:gd name="T18" fmla="*/ 210 w 296"/>
              <a:gd name="T19" fmla="*/ 147 h 318"/>
              <a:gd name="T20" fmla="*/ 31 w 296"/>
              <a:gd name="T21" fmla="*/ 83 h 318"/>
              <a:gd name="T22" fmla="*/ 284 w 296"/>
              <a:gd name="T23" fmla="*/ 83 h 318"/>
              <a:gd name="T24" fmla="*/ 286 w 296"/>
              <a:gd name="T25" fmla="*/ 189 h 318"/>
              <a:gd name="T26" fmla="*/ 286 w 296"/>
              <a:gd name="T27" fmla="*/ 189 h 318"/>
              <a:gd name="T28" fmla="*/ 210 w 296"/>
              <a:gd name="T29" fmla="*/ 189 h 318"/>
              <a:gd name="T30" fmla="*/ 19 w 296"/>
              <a:gd name="T31" fmla="*/ 147 h 318"/>
              <a:gd name="T32" fmla="*/ 0 w 296"/>
              <a:gd name="T33" fmla="*/ 147 h 318"/>
              <a:gd name="T34" fmla="*/ 0 w 296"/>
              <a:gd name="T35" fmla="*/ 277 h 318"/>
              <a:gd name="T36" fmla="*/ 106 w 296"/>
              <a:gd name="T37" fmla="*/ 277 h 318"/>
              <a:gd name="T38" fmla="*/ 157 w 296"/>
              <a:gd name="T39" fmla="*/ 277 h 318"/>
              <a:gd name="T40" fmla="*/ 210 w 296"/>
              <a:gd name="T41" fmla="*/ 189 h 318"/>
              <a:gd name="T42" fmla="*/ 210 w 296"/>
              <a:gd name="T43" fmla="*/ 267 h 318"/>
              <a:gd name="T44" fmla="*/ 286 w 296"/>
              <a:gd name="T45" fmla="*/ 189 h 318"/>
              <a:gd name="T46" fmla="*/ 296 w 296"/>
              <a:gd name="T47" fmla="*/ 139 h 318"/>
              <a:gd name="T48" fmla="*/ 159 w 296"/>
              <a:gd name="T49" fmla="*/ 0 h 318"/>
              <a:gd name="T50" fmla="*/ 157 w 296"/>
              <a:gd name="T51" fmla="*/ 0 h 318"/>
              <a:gd name="T52" fmla="*/ 157 w 296"/>
              <a:gd name="T53" fmla="*/ 0 h 318"/>
              <a:gd name="T54" fmla="*/ 31 w 296"/>
              <a:gd name="T55" fmla="*/ 83 h 318"/>
              <a:gd name="T56" fmla="*/ 19 w 296"/>
              <a:gd name="T57" fmla="*/ 139 h 318"/>
              <a:gd name="T58" fmla="*/ 19 w 296"/>
              <a:gd name="T59" fmla="*/ 147 h 318"/>
              <a:gd name="T60" fmla="*/ 105 w 296"/>
              <a:gd name="T61" fmla="*/ 147 h 318"/>
              <a:gd name="T62" fmla="*/ 210 w 296"/>
              <a:gd name="T63" fmla="*/ 147 h 318"/>
              <a:gd name="T64" fmla="*/ 210 w 296"/>
              <a:gd name="T65" fmla="*/ 189 h 318"/>
              <a:gd name="T66" fmla="*/ 157 w 296"/>
              <a:gd name="T67" fmla="*/ 277 h 318"/>
              <a:gd name="T68" fmla="*/ 210 w 296"/>
              <a:gd name="T69" fmla="*/ 277 h 318"/>
              <a:gd name="T70" fmla="*/ 210 w 296"/>
              <a:gd name="T71" fmla="*/ 267 h 318"/>
              <a:gd name="T72" fmla="*/ 57 w 296"/>
              <a:gd name="T73" fmla="*/ 318 h 318"/>
              <a:gd name="T74" fmla="*/ 154 w 296"/>
              <a:gd name="T75" fmla="*/ 318 h 318"/>
              <a:gd name="T76" fmla="*/ 106 w 296"/>
              <a:gd name="T77" fmla="*/ 277 h 318"/>
              <a:gd name="T78" fmla="*/ 106 w 296"/>
              <a:gd name="T79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96" h="318">
                <a:moveTo>
                  <a:pt x="210" y="147"/>
                </a:moveTo>
                <a:cubicBezTo>
                  <a:pt x="105" y="147"/>
                  <a:pt x="105" y="147"/>
                  <a:pt x="105" y="147"/>
                </a:cubicBezTo>
                <a:cubicBezTo>
                  <a:pt x="105" y="145"/>
                  <a:pt x="105" y="142"/>
                  <a:pt x="105" y="140"/>
                </a:cubicBezTo>
                <a:cubicBezTo>
                  <a:pt x="105" y="120"/>
                  <a:pt x="106" y="100"/>
                  <a:pt x="109" y="83"/>
                </a:cubicBezTo>
                <a:cubicBezTo>
                  <a:pt x="118" y="35"/>
                  <a:pt x="136" y="1"/>
                  <a:pt x="157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58" y="0"/>
                  <a:pt x="159" y="0"/>
                  <a:pt x="159" y="0"/>
                </a:cubicBezTo>
                <a:cubicBezTo>
                  <a:pt x="180" y="2"/>
                  <a:pt x="198" y="35"/>
                  <a:pt x="206" y="83"/>
                </a:cubicBezTo>
                <a:cubicBezTo>
                  <a:pt x="208" y="100"/>
                  <a:pt x="210" y="118"/>
                  <a:pt x="210" y="137"/>
                </a:cubicBezTo>
                <a:cubicBezTo>
                  <a:pt x="210" y="142"/>
                  <a:pt x="210" y="147"/>
                  <a:pt x="210" y="147"/>
                </a:cubicBezTo>
                <a:close/>
                <a:moveTo>
                  <a:pt x="31" y="83"/>
                </a:moveTo>
                <a:cubicBezTo>
                  <a:pt x="284" y="83"/>
                  <a:pt x="284" y="83"/>
                  <a:pt x="284" y="83"/>
                </a:cubicBezTo>
                <a:moveTo>
                  <a:pt x="286" y="189"/>
                </a:moveTo>
                <a:cubicBezTo>
                  <a:pt x="286" y="189"/>
                  <a:pt x="286" y="189"/>
                  <a:pt x="286" y="189"/>
                </a:cubicBezTo>
                <a:cubicBezTo>
                  <a:pt x="210" y="189"/>
                  <a:pt x="210" y="189"/>
                  <a:pt x="210" y="189"/>
                </a:cubicBezTo>
                <a:moveTo>
                  <a:pt x="19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277"/>
                  <a:pt x="0" y="277"/>
                  <a:pt x="0" y="277"/>
                </a:cubicBezTo>
                <a:cubicBezTo>
                  <a:pt x="106" y="277"/>
                  <a:pt x="106" y="277"/>
                  <a:pt x="106" y="277"/>
                </a:cubicBezTo>
                <a:cubicBezTo>
                  <a:pt x="157" y="277"/>
                  <a:pt x="157" y="277"/>
                  <a:pt x="157" y="277"/>
                </a:cubicBezTo>
                <a:moveTo>
                  <a:pt x="210" y="189"/>
                </a:moveTo>
                <a:cubicBezTo>
                  <a:pt x="210" y="267"/>
                  <a:pt x="210" y="267"/>
                  <a:pt x="210" y="267"/>
                </a:cubicBezTo>
                <a:cubicBezTo>
                  <a:pt x="245" y="252"/>
                  <a:pt x="272" y="224"/>
                  <a:pt x="286" y="189"/>
                </a:cubicBezTo>
                <a:cubicBezTo>
                  <a:pt x="292" y="174"/>
                  <a:pt x="296" y="156"/>
                  <a:pt x="296" y="139"/>
                </a:cubicBezTo>
                <a:cubicBezTo>
                  <a:pt x="296" y="63"/>
                  <a:pt x="235" y="1"/>
                  <a:pt x="159" y="0"/>
                </a:cubicBezTo>
                <a:cubicBezTo>
                  <a:pt x="159" y="0"/>
                  <a:pt x="158" y="0"/>
                  <a:pt x="157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01" y="0"/>
                  <a:pt x="52" y="34"/>
                  <a:pt x="31" y="83"/>
                </a:cubicBezTo>
                <a:cubicBezTo>
                  <a:pt x="23" y="100"/>
                  <a:pt x="19" y="119"/>
                  <a:pt x="19" y="139"/>
                </a:cubicBezTo>
                <a:cubicBezTo>
                  <a:pt x="19" y="142"/>
                  <a:pt x="19" y="145"/>
                  <a:pt x="19" y="147"/>
                </a:cubicBezTo>
                <a:cubicBezTo>
                  <a:pt x="105" y="147"/>
                  <a:pt x="105" y="147"/>
                  <a:pt x="105" y="147"/>
                </a:cubicBezTo>
                <a:cubicBezTo>
                  <a:pt x="210" y="147"/>
                  <a:pt x="210" y="147"/>
                  <a:pt x="210" y="147"/>
                </a:cubicBezTo>
                <a:cubicBezTo>
                  <a:pt x="210" y="189"/>
                  <a:pt x="210" y="189"/>
                  <a:pt x="210" y="189"/>
                </a:cubicBezTo>
                <a:moveTo>
                  <a:pt x="157" y="277"/>
                </a:moveTo>
                <a:cubicBezTo>
                  <a:pt x="210" y="277"/>
                  <a:pt x="210" y="277"/>
                  <a:pt x="210" y="277"/>
                </a:cubicBezTo>
                <a:cubicBezTo>
                  <a:pt x="210" y="267"/>
                  <a:pt x="210" y="267"/>
                  <a:pt x="210" y="267"/>
                </a:cubicBezTo>
                <a:moveTo>
                  <a:pt x="57" y="318"/>
                </a:moveTo>
                <a:cubicBezTo>
                  <a:pt x="154" y="318"/>
                  <a:pt x="154" y="318"/>
                  <a:pt x="154" y="318"/>
                </a:cubicBezTo>
                <a:moveTo>
                  <a:pt x="106" y="277"/>
                </a:moveTo>
                <a:cubicBezTo>
                  <a:pt x="106" y="318"/>
                  <a:pt x="106" y="318"/>
                  <a:pt x="106" y="318"/>
                </a:cubicBez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599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53" name="Browser" title="Icon of a browser window">
            <a:extLst>
              <a:ext uri="{FF2B5EF4-FFF2-40B4-BE49-F238E27FC236}">
                <a16:creationId xmlns:a16="http://schemas.microsoft.com/office/drawing/2014/main" id="{1F8734B5-A754-469F-93B3-2B4D7E89C8E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495" y="5968610"/>
            <a:ext cx="319469" cy="255675"/>
          </a:xfrm>
          <a:custGeom>
            <a:avLst/>
            <a:gdLst>
              <a:gd name="T0" fmla="*/ 3750 w 3750"/>
              <a:gd name="T1" fmla="*/ 3000 h 3000"/>
              <a:gd name="T2" fmla="*/ 0 w 3750"/>
              <a:gd name="T3" fmla="*/ 3000 h 3000"/>
              <a:gd name="T4" fmla="*/ 0 w 3750"/>
              <a:gd name="T5" fmla="*/ 0 h 3000"/>
              <a:gd name="T6" fmla="*/ 3750 w 3750"/>
              <a:gd name="T7" fmla="*/ 0 h 3000"/>
              <a:gd name="T8" fmla="*/ 3750 w 3750"/>
              <a:gd name="T9" fmla="*/ 3000 h 3000"/>
              <a:gd name="T10" fmla="*/ 0 w 3750"/>
              <a:gd name="T11" fmla="*/ 750 h 3000"/>
              <a:gd name="T12" fmla="*/ 3750 w 3750"/>
              <a:gd name="T13" fmla="*/ 750 h 3000"/>
              <a:gd name="T14" fmla="*/ 3335 w 3750"/>
              <a:gd name="T15" fmla="*/ 375 h 3000"/>
              <a:gd name="T16" fmla="*/ 3375 w 3750"/>
              <a:gd name="T17" fmla="*/ 415 h 3000"/>
              <a:gd name="T18" fmla="*/ 3414 w 3750"/>
              <a:gd name="T19" fmla="*/ 375 h 3000"/>
              <a:gd name="T20" fmla="*/ 3375 w 3750"/>
              <a:gd name="T21" fmla="*/ 336 h 3000"/>
              <a:gd name="T22" fmla="*/ 3335 w 3750"/>
              <a:gd name="T23" fmla="*/ 375 h 3000"/>
              <a:gd name="T24" fmla="*/ 2886 w 3750"/>
              <a:gd name="T25" fmla="*/ 375 h 3000"/>
              <a:gd name="T26" fmla="*/ 2925 w 3750"/>
              <a:gd name="T27" fmla="*/ 415 h 3000"/>
              <a:gd name="T28" fmla="*/ 2965 w 3750"/>
              <a:gd name="T29" fmla="*/ 375 h 3000"/>
              <a:gd name="T30" fmla="*/ 2925 w 3750"/>
              <a:gd name="T31" fmla="*/ 336 h 3000"/>
              <a:gd name="T32" fmla="*/ 2886 w 3750"/>
              <a:gd name="T33" fmla="*/ 375 h 3000"/>
              <a:gd name="T34" fmla="*/ 2437 w 3750"/>
              <a:gd name="T35" fmla="*/ 375 h 3000"/>
              <a:gd name="T36" fmla="*/ 2476 w 3750"/>
              <a:gd name="T37" fmla="*/ 415 h 3000"/>
              <a:gd name="T38" fmla="*/ 2516 w 3750"/>
              <a:gd name="T39" fmla="*/ 375 h 3000"/>
              <a:gd name="T40" fmla="*/ 2476 w 3750"/>
              <a:gd name="T41" fmla="*/ 336 h 3000"/>
              <a:gd name="T42" fmla="*/ 2437 w 3750"/>
              <a:gd name="T43" fmla="*/ 375 h 3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50" h="3000">
                <a:moveTo>
                  <a:pt x="3750" y="3000"/>
                </a:moveTo>
                <a:cubicBezTo>
                  <a:pt x="0" y="3000"/>
                  <a:pt x="0" y="3000"/>
                  <a:pt x="0" y="3000"/>
                </a:cubicBezTo>
                <a:cubicBezTo>
                  <a:pt x="0" y="0"/>
                  <a:pt x="0" y="0"/>
                  <a:pt x="0" y="0"/>
                </a:cubicBezTo>
                <a:cubicBezTo>
                  <a:pt x="3750" y="0"/>
                  <a:pt x="3750" y="0"/>
                  <a:pt x="3750" y="0"/>
                </a:cubicBezTo>
                <a:lnTo>
                  <a:pt x="3750" y="3000"/>
                </a:lnTo>
                <a:close/>
                <a:moveTo>
                  <a:pt x="0" y="750"/>
                </a:moveTo>
                <a:cubicBezTo>
                  <a:pt x="3750" y="750"/>
                  <a:pt x="3750" y="750"/>
                  <a:pt x="3750" y="750"/>
                </a:cubicBezTo>
                <a:moveTo>
                  <a:pt x="3335" y="375"/>
                </a:moveTo>
                <a:cubicBezTo>
                  <a:pt x="3335" y="397"/>
                  <a:pt x="3353" y="415"/>
                  <a:pt x="3375" y="415"/>
                </a:cubicBezTo>
                <a:cubicBezTo>
                  <a:pt x="3397" y="415"/>
                  <a:pt x="3414" y="397"/>
                  <a:pt x="3414" y="375"/>
                </a:cubicBezTo>
                <a:cubicBezTo>
                  <a:pt x="3414" y="353"/>
                  <a:pt x="3397" y="336"/>
                  <a:pt x="3375" y="336"/>
                </a:cubicBezTo>
                <a:cubicBezTo>
                  <a:pt x="3353" y="336"/>
                  <a:pt x="3335" y="353"/>
                  <a:pt x="3335" y="375"/>
                </a:cubicBezTo>
                <a:close/>
                <a:moveTo>
                  <a:pt x="2886" y="375"/>
                </a:moveTo>
                <a:cubicBezTo>
                  <a:pt x="2886" y="397"/>
                  <a:pt x="2904" y="415"/>
                  <a:pt x="2925" y="415"/>
                </a:cubicBezTo>
                <a:cubicBezTo>
                  <a:pt x="2947" y="415"/>
                  <a:pt x="2965" y="397"/>
                  <a:pt x="2965" y="375"/>
                </a:cubicBezTo>
                <a:cubicBezTo>
                  <a:pt x="2965" y="353"/>
                  <a:pt x="2947" y="336"/>
                  <a:pt x="2925" y="336"/>
                </a:cubicBezTo>
                <a:cubicBezTo>
                  <a:pt x="2904" y="336"/>
                  <a:pt x="2886" y="353"/>
                  <a:pt x="2886" y="375"/>
                </a:cubicBezTo>
                <a:close/>
                <a:moveTo>
                  <a:pt x="2437" y="375"/>
                </a:moveTo>
                <a:cubicBezTo>
                  <a:pt x="2437" y="397"/>
                  <a:pt x="2454" y="415"/>
                  <a:pt x="2476" y="415"/>
                </a:cubicBezTo>
                <a:cubicBezTo>
                  <a:pt x="2498" y="415"/>
                  <a:pt x="2516" y="397"/>
                  <a:pt x="2516" y="375"/>
                </a:cubicBezTo>
                <a:cubicBezTo>
                  <a:pt x="2516" y="353"/>
                  <a:pt x="2498" y="336"/>
                  <a:pt x="2476" y="336"/>
                </a:cubicBezTo>
                <a:cubicBezTo>
                  <a:pt x="2454" y="336"/>
                  <a:pt x="2437" y="353"/>
                  <a:pt x="2437" y="375"/>
                </a:cubicBezTo>
                <a:close/>
              </a:path>
            </a:pathLst>
          </a:custGeom>
          <a:noFill/>
          <a:ln w="12700" cap="sq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599">
              <a:solidFill>
                <a:srgbClr val="353535"/>
              </a:solidFill>
              <a:latin typeface="Segoe UI Semilight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CBF61B2-951B-4CBD-821F-54E57367E7AC}"/>
              </a:ext>
            </a:extLst>
          </p:cNvPr>
          <p:cNvGrpSpPr/>
          <p:nvPr/>
        </p:nvGrpSpPr>
        <p:grpSpPr>
          <a:xfrm>
            <a:off x="177095" y="4996700"/>
            <a:ext cx="240268" cy="240690"/>
            <a:chOff x="4565921" y="3369898"/>
            <a:chExt cx="242888" cy="243314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C022048-33C6-4748-9016-2912D253476D}"/>
                </a:ext>
              </a:extLst>
            </p:cNvPr>
            <p:cNvSpPr/>
            <p:nvPr/>
          </p:nvSpPr>
          <p:spPr>
            <a:xfrm>
              <a:off x="4694509" y="3369898"/>
              <a:ext cx="114300" cy="114300"/>
            </a:xfrm>
            <a:custGeom>
              <a:avLst/>
              <a:gdLst>
                <a:gd name="connsiteX0" fmla="*/ 7348 w 114300"/>
                <a:gd name="connsiteY0" fmla="*/ 7348 h 114300"/>
                <a:gd name="connsiteX1" fmla="*/ 115933 w 114300"/>
                <a:gd name="connsiteY1" fmla="*/ 7348 h 114300"/>
                <a:gd name="connsiteX2" fmla="*/ 115933 w 114300"/>
                <a:gd name="connsiteY2" fmla="*/ 115933 h 114300"/>
                <a:gd name="connsiteX3" fmla="*/ 7348 w 114300"/>
                <a:gd name="connsiteY3" fmla="*/ 11593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7348" y="7348"/>
                  </a:moveTo>
                  <a:lnTo>
                    <a:pt x="115933" y="7348"/>
                  </a:lnTo>
                  <a:lnTo>
                    <a:pt x="115933" y="115933"/>
                  </a:lnTo>
                  <a:lnTo>
                    <a:pt x="7348" y="115933"/>
                  </a:lnTo>
                  <a:close/>
                </a:path>
              </a:pathLst>
            </a:custGeom>
            <a:noFill/>
            <a:ln w="12700" cap="sq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09A790E-3BAD-40C6-9BF7-DB7EFD5272B7}"/>
                </a:ext>
              </a:extLst>
            </p:cNvPr>
            <p:cNvSpPr/>
            <p:nvPr/>
          </p:nvSpPr>
          <p:spPr>
            <a:xfrm>
              <a:off x="4565921" y="3498486"/>
              <a:ext cx="114300" cy="114300"/>
            </a:xfrm>
            <a:custGeom>
              <a:avLst/>
              <a:gdLst>
                <a:gd name="connsiteX0" fmla="*/ 7348 w 114300"/>
                <a:gd name="connsiteY0" fmla="*/ 7348 h 114300"/>
                <a:gd name="connsiteX1" fmla="*/ 115933 w 114300"/>
                <a:gd name="connsiteY1" fmla="*/ 7348 h 114300"/>
                <a:gd name="connsiteX2" fmla="*/ 115933 w 114300"/>
                <a:gd name="connsiteY2" fmla="*/ 115933 h 114300"/>
                <a:gd name="connsiteX3" fmla="*/ 7348 w 114300"/>
                <a:gd name="connsiteY3" fmla="*/ 11593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7348" y="7348"/>
                  </a:moveTo>
                  <a:lnTo>
                    <a:pt x="115933" y="7348"/>
                  </a:lnTo>
                  <a:lnTo>
                    <a:pt x="115933" y="115933"/>
                  </a:lnTo>
                  <a:lnTo>
                    <a:pt x="7348" y="115933"/>
                  </a:lnTo>
                  <a:close/>
                </a:path>
              </a:pathLst>
            </a:custGeom>
            <a:noFill/>
            <a:ln w="12700" cap="sq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7496D57-8634-486F-80E4-9103A6DF9B5F}"/>
                </a:ext>
              </a:extLst>
            </p:cNvPr>
            <p:cNvSpPr/>
            <p:nvPr/>
          </p:nvSpPr>
          <p:spPr>
            <a:xfrm>
              <a:off x="4693969" y="3498912"/>
              <a:ext cx="114300" cy="114300"/>
            </a:xfrm>
            <a:custGeom>
              <a:avLst/>
              <a:gdLst>
                <a:gd name="connsiteX0" fmla="*/ 115933 w 114300"/>
                <a:gd name="connsiteY0" fmla="*/ 7348 h 114300"/>
                <a:gd name="connsiteX1" fmla="*/ 115933 w 114300"/>
                <a:gd name="connsiteY1" fmla="*/ 115933 h 114300"/>
                <a:gd name="connsiteX2" fmla="*/ 7348 w 114300"/>
                <a:gd name="connsiteY2" fmla="*/ 115933 h 114300"/>
                <a:gd name="connsiteX3" fmla="*/ 7348 w 114300"/>
                <a:gd name="connsiteY3" fmla="*/ 734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115933" y="7348"/>
                  </a:moveTo>
                  <a:lnTo>
                    <a:pt x="115933" y="115933"/>
                  </a:lnTo>
                  <a:lnTo>
                    <a:pt x="7348" y="115933"/>
                  </a:lnTo>
                  <a:lnTo>
                    <a:pt x="7348" y="7348"/>
                  </a:lnTo>
                  <a:close/>
                </a:path>
              </a:pathLst>
            </a:custGeom>
            <a:noFill/>
            <a:ln w="12700" cap="sq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27ED4DF-4E6E-467A-AA99-7B3735225F59}"/>
                </a:ext>
              </a:extLst>
            </p:cNvPr>
            <p:cNvSpPr/>
            <p:nvPr/>
          </p:nvSpPr>
          <p:spPr>
            <a:xfrm>
              <a:off x="4566176" y="3370324"/>
              <a:ext cx="114300" cy="114300"/>
            </a:xfrm>
            <a:custGeom>
              <a:avLst/>
              <a:gdLst>
                <a:gd name="connsiteX0" fmla="*/ 115933 w 114300"/>
                <a:gd name="connsiteY0" fmla="*/ 7348 h 114300"/>
                <a:gd name="connsiteX1" fmla="*/ 115933 w 114300"/>
                <a:gd name="connsiteY1" fmla="*/ 115933 h 114300"/>
                <a:gd name="connsiteX2" fmla="*/ 7348 w 114300"/>
                <a:gd name="connsiteY2" fmla="*/ 115933 h 114300"/>
                <a:gd name="connsiteX3" fmla="*/ 7348 w 114300"/>
                <a:gd name="connsiteY3" fmla="*/ 734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115933" y="7348"/>
                  </a:moveTo>
                  <a:lnTo>
                    <a:pt x="115933" y="115933"/>
                  </a:lnTo>
                  <a:lnTo>
                    <a:pt x="7348" y="115933"/>
                  </a:lnTo>
                  <a:lnTo>
                    <a:pt x="7348" y="7348"/>
                  </a:lnTo>
                  <a:close/>
                </a:path>
              </a:pathLst>
            </a:custGeom>
            <a:noFill/>
            <a:ln w="12700" cap="sq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</p:grpSp>
      <p:sp>
        <p:nvSpPr>
          <p:cNvPr id="62" name="Database_EFC7" title="Icon of a cylinder">
            <a:extLst>
              <a:ext uri="{FF2B5EF4-FFF2-40B4-BE49-F238E27FC236}">
                <a16:creationId xmlns:a16="http://schemas.microsoft.com/office/drawing/2014/main" id="{54056192-1B51-4985-B0DC-F6742FA37BF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9254" y="2042125"/>
            <a:ext cx="235951" cy="306699"/>
          </a:xfrm>
          <a:custGeom>
            <a:avLst/>
            <a:gdLst>
              <a:gd name="T0" fmla="*/ 2470 w 2511"/>
              <a:gd name="T1" fmla="*/ 627 h 3264"/>
              <a:gd name="T2" fmla="*/ 2511 w 2511"/>
              <a:gd name="T3" fmla="*/ 627 h 3264"/>
              <a:gd name="T4" fmla="*/ 2511 w 2511"/>
              <a:gd name="T5" fmla="*/ 2762 h 3264"/>
              <a:gd name="T6" fmla="*/ 1255 w 2511"/>
              <a:gd name="T7" fmla="*/ 3264 h 3264"/>
              <a:gd name="T8" fmla="*/ 0 w 2511"/>
              <a:gd name="T9" fmla="*/ 2762 h 3264"/>
              <a:gd name="T10" fmla="*/ 0 w 2511"/>
              <a:gd name="T11" fmla="*/ 627 h 3264"/>
              <a:gd name="T12" fmla="*/ 41 w 2511"/>
              <a:gd name="T13" fmla="*/ 627 h 3264"/>
              <a:gd name="T14" fmla="*/ 1255 w 2511"/>
              <a:gd name="T15" fmla="*/ 1004 h 3264"/>
              <a:gd name="T16" fmla="*/ 2470 w 2511"/>
              <a:gd name="T17" fmla="*/ 627 h 3264"/>
              <a:gd name="T18" fmla="*/ 1255 w 2511"/>
              <a:gd name="T19" fmla="*/ 0 h 3264"/>
              <a:gd name="T20" fmla="*/ 0 w 2511"/>
              <a:gd name="T21" fmla="*/ 502 h 3264"/>
              <a:gd name="T22" fmla="*/ 1255 w 2511"/>
              <a:gd name="T23" fmla="*/ 1004 h 3264"/>
              <a:gd name="T24" fmla="*/ 2511 w 2511"/>
              <a:gd name="T25" fmla="*/ 502 h 3264"/>
              <a:gd name="T26" fmla="*/ 1255 w 2511"/>
              <a:gd name="T27" fmla="*/ 0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11" h="3264">
                <a:moveTo>
                  <a:pt x="2470" y="627"/>
                </a:moveTo>
                <a:cubicBezTo>
                  <a:pt x="2511" y="627"/>
                  <a:pt x="2511" y="627"/>
                  <a:pt x="2511" y="627"/>
                </a:cubicBezTo>
                <a:cubicBezTo>
                  <a:pt x="2511" y="2762"/>
                  <a:pt x="2511" y="2762"/>
                  <a:pt x="2511" y="2762"/>
                </a:cubicBezTo>
                <a:cubicBezTo>
                  <a:pt x="2511" y="3040"/>
                  <a:pt x="1949" y="3264"/>
                  <a:pt x="1255" y="3264"/>
                </a:cubicBezTo>
                <a:cubicBezTo>
                  <a:pt x="562" y="3264"/>
                  <a:pt x="0" y="3040"/>
                  <a:pt x="0" y="2762"/>
                </a:cubicBezTo>
                <a:cubicBezTo>
                  <a:pt x="0" y="627"/>
                  <a:pt x="0" y="627"/>
                  <a:pt x="0" y="627"/>
                </a:cubicBezTo>
                <a:cubicBezTo>
                  <a:pt x="41" y="627"/>
                  <a:pt x="41" y="627"/>
                  <a:pt x="41" y="627"/>
                </a:cubicBezTo>
                <a:cubicBezTo>
                  <a:pt x="180" y="844"/>
                  <a:pt x="671" y="1004"/>
                  <a:pt x="1255" y="1004"/>
                </a:cubicBezTo>
                <a:cubicBezTo>
                  <a:pt x="1840" y="1004"/>
                  <a:pt x="2330" y="844"/>
                  <a:pt x="2470" y="627"/>
                </a:cubicBezTo>
                <a:close/>
                <a:moveTo>
                  <a:pt x="1255" y="0"/>
                </a:moveTo>
                <a:cubicBezTo>
                  <a:pt x="562" y="0"/>
                  <a:pt x="0" y="224"/>
                  <a:pt x="0" y="502"/>
                </a:cubicBezTo>
                <a:cubicBezTo>
                  <a:pt x="0" y="779"/>
                  <a:pt x="562" y="1004"/>
                  <a:pt x="1255" y="1004"/>
                </a:cubicBezTo>
                <a:cubicBezTo>
                  <a:pt x="1949" y="1004"/>
                  <a:pt x="2511" y="779"/>
                  <a:pt x="2511" y="502"/>
                </a:cubicBezTo>
                <a:cubicBezTo>
                  <a:pt x="2511" y="224"/>
                  <a:pt x="1949" y="0"/>
                  <a:pt x="1255" y="0"/>
                </a:cubicBezTo>
                <a:close/>
              </a:path>
            </a:pathLst>
          </a:custGeom>
          <a:noFill/>
          <a:ln w="12700" cap="sq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599">
              <a:solidFill>
                <a:srgbClr val="353535"/>
              </a:solidFill>
              <a:latin typeface="Segoe UI Semiligh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F0AEFAA-9340-4010-93E9-43F905D06E18}"/>
              </a:ext>
            </a:extLst>
          </p:cNvPr>
          <p:cNvGrpSpPr/>
          <p:nvPr/>
        </p:nvGrpSpPr>
        <p:grpSpPr>
          <a:xfrm>
            <a:off x="-3430" y="1778245"/>
            <a:ext cx="3252237" cy="834459"/>
            <a:chOff x="3831087" y="1778000"/>
            <a:chExt cx="3252698" cy="83457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F650E77-8F7D-4851-8362-45ECFD54DE99}"/>
                </a:ext>
              </a:extLst>
            </p:cNvPr>
            <p:cNvSpPr/>
            <p:nvPr/>
          </p:nvSpPr>
          <p:spPr bwMode="auto">
            <a:xfrm>
              <a:off x="3831087" y="1778000"/>
              <a:ext cx="3252698" cy="8345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14" fontAlgn="base">
                <a:spcBef>
                  <a:spcPct val="0"/>
                </a:spcBef>
                <a:defRPr/>
              </a:pPr>
              <a:r>
                <a:rPr lang="en-US" sz="2000" kern="0">
                  <a:solidFill>
                    <a:srgbClr val="0078D7"/>
                  </a:solidFill>
                  <a:latin typeface="Segoe UI Semilight"/>
                  <a:cs typeface="Segoe UI" pitchFamily="34" charset="0"/>
                </a:rPr>
                <a:t>Container </a:t>
              </a:r>
            </a:p>
          </p:txBody>
        </p:sp>
        <p:sp>
          <p:nvSpPr>
            <p:cNvPr id="77" name="Rectangle: Top Corners Rounded 76">
              <a:extLst>
                <a:ext uri="{FF2B5EF4-FFF2-40B4-BE49-F238E27FC236}">
                  <a16:creationId xmlns:a16="http://schemas.microsoft.com/office/drawing/2014/main" id="{2E099F17-4899-4EE2-BB8E-4BD1029A4BBA}"/>
                </a:ext>
              </a:extLst>
            </p:cNvPr>
            <p:cNvSpPr/>
            <p:nvPr/>
          </p:nvSpPr>
          <p:spPr bwMode="auto">
            <a:xfrm rot="5400000">
              <a:off x="3882998" y="1883569"/>
              <a:ext cx="519616" cy="62343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 w="1905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spcBef>
                  <a:spcPct val="0"/>
                </a:spcBef>
              </a:pPr>
              <a:endParaRPr lang="en-US" sz="2000" kern="0">
                <a:solidFill>
                  <a:srgbClr val="353535"/>
                </a:soli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Database_EFC7" title="Icon of a cylinder">
              <a:extLst>
                <a:ext uri="{FF2B5EF4-FFF2-40B4-BE49-F238E27FC236}">
                  <a16:creationId xmlns:a16="http://schemas.microsoft.com/office/drawing/2014/main" id="{7ED981D9-297D-40A3-A747-38B0AF83240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013797" y="2041917"/>
              <a:ext cx="235985" cy="306743"/>
            </a:xfrm>
            <a:custGeom>
              <a:avLst/>
              <a:gdLst>
                <a:gd name="T0" fmla="*/ 2470 w 2511"/>
                <a:gd name="T1" fmla="*/ 627 h 3264"/>
                <a:gd name="T2" fmla="*/ 2511 w 2511"/>
                <a:gd name="T3" fmla="*/ 627 h 3264"/>
                <a:gd name="T4" fmla="*/ 2511 w 2511"/>
                <a:gd name="T5" fmla="*/ 2762 h 3264"/>
                <a:gd name="T6" fmla="*/ 1255 w 2511"/>
                <a:gd name="T7" fmla="*/ 3264 h 3264"/>
                <a:gd name="T8" fmla="*/ 0 w 2511"/>
                <a:gd name="T9" fmla="*/ 2762 h 3264"/>
                <a:gd name="T10" fmla="*/ 0 w 2511"/>
                <a:gd name="T11" fmla="*/ 627 h 3264"/>
                <a:gd name="T12" fmla="*/ 41 w 2511"/>
                <a:gd name="T13" fmla="*/ 627 h 3264"/>
                <a:gd name="T14" fmla="*/ 1255 w 2511"/>
                <a:gd name="T15" fmla="*/ 1004 h 3264"/>
                <a:gd name="T16" fmla="*/ 2470 w 2511"/>
                <a:gd name="T17" fmla="*/ 627 h 3264"/>
                <a:gd name="T18" fmla="*/ 1255 w 2511"/>
                <a:gd name="T19" fmla="*/ 0 h 3264"/>
                <a:gd name="T20" fmla="*/ 0 w 2511"/>
                <a:gd name="T21" fmla="*/ 502 h 3264"/>
                <a:gd name="T22" fmla="*/ 1255 w 2511"/>
                <a:gd name="T23" fmla="*/ 1004 h 3264"/>
                <a:gd name="T24" fmla="*/ 2511 w 2511"/>
                <a:gd name="T25" fmla="*/ 502 h 3264"/>
                <a:gd name="T26" fmla="*/ 1255 w 2511"/>
                <a:gd name="T27" fmla="*/ 0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11" h="3264">
                  <a:moveTo>
                    <a:pt x="2470" y="627"/>
                  </a:moveTo>
                  <a:cubicBezTo>
                    <a:pt x="2511" y="627"/>
                    <a:pt x="2511" y="627"/>
                    <a:pt x="2511" y="627"/>
                  </a:cubicBezTo>
                  <a:cubicBezTo>
                    <a:pt x="2511" y="2762"/>
                    <a:pt x="2511" y="2762"/>
                    <a:pt x="2511" y="2762"/>
                  </a:cubicBezTo>
                  <a:cubicBezTo>
                    <a:pt x="2511" y="3040"/>
                    <a:pt x="1949" y="3264"/>
                    <a:pt x="1255" y="3264"/>
                  </a:cubicBezTo>
                  <a:cubicBezTo>
                    <a:pt x="562" y="3264"/>
                    <a:pt x="0" y="3040"/>
                    <a:pt x="0" y="2762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41" y="627"/>
                    <a:pt x="41" y="627"/>
                    <a:pt x="41" y="627"/>
                  </a:cubicBezTo>
                  <a:cubicBezTo>
                    <a:pt x="180" y="844"/>
                    <a:pt x="671" y="1004"/>
                    <a:pt x="1255" y="1004"/>
                  </a:cubicBezTo>
                  <a:cubicBezTo>
                    <a:pt x="1840" y="1004"/>
                    <a:pt x="2330" y="844"/>
                    <a:pt x="2470" y="627"/>
                  </a:cubicBezTo>
                  <a:close/>
                  <a:moveTo>
                    <a:pt x="1255" y="0"/>
                  </a:moveTo>
                  <a:cubicBezTo>
                    <a:pt x="562" y="0"/>
                    <a:pt x="0" y="224"/>
                    <a:pt x="0" y="502"/>
                  </a:cubicBezTo>
                  <a:cubicBezTo>
                    <a:pt x="0" y="779"/>
                    <a:pt x="562" y="1004"/>
                    <a:pt x="1255" y="1004"/>
                  </a:cubicBezTo>
                  <a:cubicBezTo>
                    <a:pt x="1949" y="1004"/>
                    <a:pt x="2511" y="779"/>
                    <a:pt x="2511" y="502"/>
                  </a:cubicBezTo>
                  <a:cubicBezTo>
                    <a:pt x="2511" y="224"/>
                    <a:pt x="1949" y="0"/>
                    <a:pt x="1255" y="0"/>
                  </a:cubicBezTo>
                  <a:close/>
                </a:path>
              </a:pathLst>
            </a:custGeom>
            <a:noFill/>
            <a:ln w="1270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63"/>
              <a:endParaRPr lang="en-US" sz="1599">
                <a:solidFill>
                  <a:srgbClr val="353535"/>
                </a:solidFill>
                <a:latin typeface="Segoe UI Semilight"/>
              </a:endParaRPr>
            </a:p>
          </p:txBody>
        </p:sp>
      </p:grpSp>
      <p:sp>
        <p:nvSpPr>
          <p:cNvPr id="83" name="Text Placeholder 3">
            <a:extLst>
              <a:ext uri="{FF2B5EF4-FFF2-40B4-BE49-F238E27FC236}">
                <a16:creationId xmlns:a16="http://schemas.microsoft.com/office/drawing/2014/main" id="{4102DB1A-AEE6-4712-B6C0-D6F0C279E4A6}"/>
              </a:ext>
            </a:extLst>
          </p:cNvPr>
          <p:cNvSpPr txBox="1">
            <a:spLocks/>
          </p:cNvSpPr>
          <p:nvPr/>
        </p:nvSpPr>
        <p:spPr>
          <a:xfrm>
            <a:off x="8038842" y="495"/>
            <a:ext cx="4396751" cy="69935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54" tIns="182854" rIns="274281" bIns="182854" anchor="ctr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32563">
              <a:lnSpc>
                <a:spcPct val="100000"/>
              </a:lnSpc>
              <a:spcBef>
                <a:spcPts val="2400"/>
              </a:spcBef>
              <a:buSzPct val="100000"/>
              <a:buNone/>
            </a:pP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Uses native Windows VHD capabilities–no hypervisor.</a:t>
            </a:r>
          </a:p>
          <a:p>
            <a:pPr marL="0" indent="0" defTabSz="932563">
              <a:lnSpc>
                <a:spcPct val="100000"/>
              </a:lnSpc>
              <a:spcBef>
                <a:spcPts val="2400"/>
              </a:spcBef>
              <a:buSzPct val="100000"/>
              <a:buNone/>
            </a:pP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Very easy to deploy and manage.</a:t>
            </a:r>
          </a:p>
          <a:p>
            <a:pPr marL="0" indent="0" defTabSz="932563">
              <a:lnSpc>
                <a:spcPct val="100000"/>
              </a:lnSpc>
              <a:spcBef>
                <a:spcPts val="2400"/>
              </a:spcBef>
              <a:buSzPct val="100000"/>
              <a:buNone/>
            </a:pP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Completely seamless end-user experience.</a:t>
            </a:r>
          </a:p>
          <a:p>
            <a:pPr marL="0" indent="0" defTabSz="932563">
              <a:lnSpc>
                <a:spcPct val="100000"/>
              </a:lnSpc>
              <a:spcBef>
                <a:spcPts val="2400"/>
              </a:spcBef>
              <a:buSzPct val="100000"/>
              <a:buNone/>
            </a:pP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Works with other application management platforms.</a:t>
            </a:r>
          </a:p>
          <a:p>
            <a:pPr marL="0" indent="0" defTabSz="932563">
              <a:lnSpc>
                <a:spcPct val="100000"/>
              </a:lnSpc>
              <a:spcBef>
                <a:spcPts val="2400"/>
              </a:spcBef>
              <a:buSzPct val="100000"/>
              <a:buNone/>
            </a:pP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Easy to test, implement,</a:t>
            </a:r>
            <a:b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</a:b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and manage.</a:t>
            </a:r>
          </a:p>
          <a:p>
            <a:pPr marL="0" indent="0" defTabSz="932563">
              <a:lnSpc>
                <a:spcPct val="100000"/>
              </a:lnSpc>
              <a:spcBef>
                <a:spcPts val="2400"/>
              </a:spcBef>
              <a:buSzPct val="100000"/>
              <a:buNone/>
            </a:pP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Reduces network and </a:t>
            </a:r>
            <a:b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</a:b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filesystem load.</a:t>
            </a:r>
          </a:p>
        </p:txBody>
      </p:sp>
    </p:spTree>
    <p:extLst>
      <p:ext uri="{BB962C8B-B14F-4D97-AF65-F5344CB8AC3E}">
        <p14:creationId xmlns:p14="http://schemas.microsoft.com/office/powerpoint/2010/main" val="37792073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6932CF5-113D-45B4-9076-63315EDD3C83}"/>
              </a:ext>
            </a:extLst>
          </p:cNvPr>
          <p:cNvSpPr/>
          <p:nvPr/>
        </p:nvSpPr>
        <p:spPr bwMode="auto">
          <a:xfrm>
            <a:off x="73444" y="497"/>
            <a:ext cx="2830047" cy="69935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DFA80-D04F-4F6D-A6A0-A4F1495684C6}"/>
              </a:ext>
            </a:extLst>
          </p:cNvPr>
          <p:cNvSpPr/>
          <p:nvPr/>
        </p:nvSpPr>
        <p:spPr bwMode="auto">
          <a:xfrm>
            <a:off x="883" y="497"/>
            <a:ext cx="2831698" cy="699353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rgbClr val="FFFFFF"/>
              </a:soli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EDFEE16-2C4B-4351-92AC-B62AA954CFC9}"/>
              </a:ext>
            </a:extLst>
          </p:cNvPr>
          <p:cNvSpPr/>
          <p:nvPr/>
        </p:nvSpPr>
        <p:spPr bwMode="auto">
          <a:xfrm>
            <a:off x="-3430" y="1778245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Container 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07B8BC3-27AE-4B13-A22A-BDCC9A585E37}"/>
              </a:ext>
            </a:extLst>
          </p:cNvPr>
          <p:cNvSpPr/>
          <p:nvPr/>
        </p:nvSpPr>
        <p:spPr bwMode="auto">
          <a:xfrm>
            <a:off x="-3430" y="2753489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Profile Container 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3D84E10-8C3C-413A-9A5D-8A7E0A3F6BF4}"/>
              </a:ext>
            </a:extLst>
          </p:cNvPr>
          <p:cNvSpPr/>
          <p:nvPr/>
        </p:nvSpPr>
        <p:spPr bwMode="auto">
          <a:xfrm>
            <a:off x="-3430" y="3728733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Office 365 Container 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538A519-C217-474A-8F56-3DB768CC7DD4}"/>
              </a:ext>
            </a:extLst>
          </p:cNvPr>
          <p:cNvSpPr/>
          <p:nvPr/>
        </p:nvSpPr>
        <p:spPr bwMode="auto">
          <a:xfrm>
            <a:off x="-3430" y="4703976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App Masking 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C8CA2A8-8C80-4D09-84B2-014CEF1CF114}"/>
              </a:ext>
            </a:extLst>
          </p:cNvPr>
          <p:cNvSpPr/>
          <p:nvPr/>
        </p:nvSpPr>
        <p:spPr bwMode="auto">
          <a:xfrm>
            <a:off x="-3430" y="5679219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Java Redirection </a:t>
            </a:r>
          </a:p>
        </p:txBody>
      </p:sp>
      <p:sp>
        <p:nvSpPr>
          <p:cNvPr id="150" name="Rectangle: Top Corners Rounded 149">
            <a:extLst>
              <a:ext uri="{FF2B5EF4-FFF2-40B4-BE49-F238E27FC236}">
                <a16:creationId xmlns:a16="http://schemas.microsoft.com/office/drawing/2014/main" id="{9BA3C998-190E-4228-A49C-9F4CE11F18F3}"/>
              </a:ext>
            </a:extLst>
          </p:cNvPr>
          <p:cNvSpPr/>
          <p:nvPr/>
        </p:nvSpPr>
        <p:spPr bwMode="auto">
          <a:xfrm rot="5400000">
            <a:off x="34099" y="2846565"/>
            <a:ext cx="54829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defRPr/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1" name="Rectangle: Top Corners Rounded 150">
            <a:extLst>
              <a:ext uri="{FF2B5EF4-FFF2-40B4-BE49-F238E27FC236}">
                <a16:creationId xmlns:a16="http://schemas.microsoft.com/office/drawing/2014/main" id="{FBC0496B-D342-49C2-875C-7799A43E2C4E}"/>
              </a:ext>
            </a:extLst>
          </p:cNvPr>
          <p:cNvSpPr/>
          <p:nvPr/>
        </p:nvSpPr>
        <p:spPr bwMode="auto">
          <a:xfrm rot="5400000">
            <a:off x="34099" y="3825967"/>
            <a:ext cx="54829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defRPr/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2" name="Rectangle: Top Corners Rounded 151">
            <a:extLst>
              <a:ext uri="{FF2B5EF4-FFF2-40B4-BE49-F238E27FC236}">
                <a16:creationId xmlns:a16="http://schemas.microsoft.com/office/drawing/2014/main" id="{0C49DCC7-0EB7-4FA1-AFAF-BBE84E31FE75}"/>
              </a:ext>
            </a:extLst>
          </p:cNvPr>
          <p:cNvSpPr/>
          <p:nvPr/>
        </p:nvSpPr>
        <p:spPr bwMode="auto">
          <a:xfrm rot="5400000">
            <a:off x="34099" y="5784772"/>
            <a:ext cx="54829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defRPr/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3" name="Rectangle: Top Corners Rounded 152">
            <a:extLst>
              <a:ext uri="{FF2B5EF4-FFF2-40B4-BE49-F238E27FC236}">
                <a16:creationId xmlns:a16="http://schemas.microsoft.com/office/drawing/2014/main" id="{5DECE63E-2588-4FFB-AE2F-18C1CF1DE005}"/>
              </a:ext>
            </a:extLst>
          </p:cNvPr>
          <p:cNvSpPr/>
          <p:nvPr/>
        </p:nvSpPr>
        <p:spPr bwMode="auto">
          <a:xfrm rot="5400000">
            <a:off x="34099" y="4805370"/>
            <a:ext cx="54829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defRPr/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4" name="Rectangle: Top Corners Rounded 153">
            <a:extLst>
              <a:ext uri="{FF2B5EF4-FFF2-40B4-BE49-F238E27FC236}">
                <a16:creationId xmlns:a16="http://schemas.microsoft.com/office/drawing/2014/main" id="{BE632924-5762-4641-B408-F73C370CCE34}"/>
              </a:ext>
            </a:extLst>
          </p:cNvPr>
          <p:cNvSpPr/>
          <p:nvPr/>
        </p:nvSpPr>
        <p:spPr bwMode="auto">
          <a:xfrm rot="5400000">
            <a:off x="48474" y="1883799"/>
            <a:ext cx="51954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5" name="IoT" title="Icon of five circles that all connect to a center circle">
            <a:extLst>
              <a:ext uri="{FF2B5EF4-FFF2-40B4-BE49-F238E27FC236}">
                <a16:creationId xmlns:a16="http://schemas.microsoft.com/office/drawing/2014/main" id="{FA3418DD-3BD8-49AC-B10C-99851C86DBE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2858" y="4003054"/>
            <a:ext cx="268745" cy="269176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12700" cap="sq">
            <a:solidFill>
              <a:schemeClr val="bg1">
                <a:lumMod val="6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59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 Semilight"/>
            </a:endParaRPr>
          </a:p>
        </p:txBody>
      </p:sp>
      <p:sp>
        <p:nvSpPr>
          <p:cNvPr id="156" name="globe_6" title="Icon of a monitor in front of a sphere made of lines">
            <a:extLst>
              <a:ext uri="{FF2B5EF4-FFF2-40B4-BE49-F238E27FC236}">
                <a16:creationId xmlns:a16="http://schemas.microsoft.com/office/drawing/2014/main" id="{9634601D-0ABF-4532-B141-7AFD95FB15A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7137" y="3008165"/>
            <a:ext cx="280186" cy="300150"/>
          </a:xfrm>
          <a:custGeom>
            <a:avLst/>
            <a:gdLst>
              <a:gd name="T0" fmla="*/ 210 w 296"/>
              <a:gd name="T1" fmla="*/ 147 h 318"/>
              <a:gd name="T2" fmla="*/ 105 w 296"/>
              <a:gd name="T3" fmla="*/ 147 h 318"/>
              <a:gd name="T4" fmla="*/ 105 w 296"/>
              <a:gd name="T5" fmla="*/ 140 h 318"/>
              <a:gd name="T6" fmla="*/ 109 w 296"/>
              <a:gd name="T7" fmla="*/ 83 h 318"/>
              <a:gd name="T8" fmla="*/ 157 w 296"/>
              <a:gd name="T9" fmla="*/ 0 h 318"/>
              <a:gd name="T10" fmla="*/ 157 w 296"/>
              <a:gd name="T11" fmla="*/ 0 h 318"/>
              <a:gd name="T12" fmla="*/ 159 w 296"/>
              <a:gd name="T13" fmla="*/ 0 h 318"/>
              <a:gd name="T14" fmla="*/ 206 w 296"/>
              <a:gd name="T15" fmla="*/ 83 h 318"/>
              <a:gd name="T16" fmla="*/ 210 w 296"/>
              <a:gd name="T17" fmla="*/ 137 h 318"/>
              <a:gd name="T18" fmla="*/ 210 w 296"/>
              <a:gd name="T19" fmla="*/ 147 h 318"/>
              <a:gd name="T20" fmla="*/ 31 w 296"/>
              <a:gd name="T21" fmla="*/ 83 h 318"/>
              <a:gd name="T22" fmla="*/ 284 w 296"/>
              <a:gd name="T23" fmla="*/ 83 h 318"/>
              <a:gd name="T24" fmla="*/ 286 w 296"/>
              <a:gd name="T25" fmla="*/ 189 h 318"/>
              <a:gd name="T26" fmla="*/ 286 w 296"/>
              <a:gd name="T27" fmla="*/ 189 h 318"/>
              <a:gd name="T28" fmla="*/ 210 w 296"/>
              <a:gd name="T29" fmla="*/ 189 h 318"/>
              <a:gd name="T30" fmla="*/ 19 w 296"/>
              <a:gd name="T31" fmla="*/ 147 h 318"/>
              <a:gd name="T32" fmla="*/ 0 w 296"/>
              <a:gd name="T33" fmla="*/ 147 h 318"/>
              <a:gd name="T34" fmla="*/ 0 w 296"/>
              <a:gd name="T35" fmla="*/ 277 h 318"/>
              <a:gd name="T36" fmla="*/ 106 w 296"/>
              <a:gd name="T37" fmla="*/ 277 h 318"/>
              <a:gd name="T38" fmla="*/ 157 w 296"/>
              <a:gd name="T39" fmla="*/ 277 h 318"/>
              <a:gd name="T40" fmla="*/ 210 w 296"/>
              <a:gd name="T41" fmla="*/ 189 h 318"/>
              <a:gd name="T42" fmla="*/ 210 w 296"/>
              <a:gd name="T43" fmla="*/ 267 h 318"/>
              <a:gd name="T44" fmla="*/ 286 w 296"/>
              <a:gd name="T45" fmla="*/ 189 h 318"/>
              <a:gd name="T46" fmla="*/ 296 w 296"/>
              <a:gd name="T47" fmla="*/ 139 h 318"/>
              <a:gd name="T48" fmla="*/ 159 w 296"/>
              <a:gd name="T49" fmla="*/ 0 h 318"/>
              <a:gd name="T50" fmla="*/ 157 w 296"/>
              <a:gd name="T51" fmla="*/ 0 h 318"/>
              <a:gd name="T52" fmla="*/ 157 w 296"/>
              <a:gd name="T53" fmla="*/ 0 h 318"/>
              <a:gd name="T54" fmla="*/ 31 w 296"/>
              <a:gd name="T55" fmla="*/ 83 h 318"/>
              <a:gd name="T56" fmla="*/ 19 w 296"/>
              <a:gd name="T57" fmla="*/ 139 h 318"/>
              <a:gd name="T58" fmla="*/ 19 w 296"/>
              <a:gd name="T59" fmla="*/ 147 h 318"/>
              <a:gd name="T60" fmla="*/ 105 w 296"/>
              <a:gd name="T61" fmla="*/ 147 h 318"/>
              <a:gd name="T62" fmla="*/ 210 w 296"/>
              <a:gd name="T63" fmla="*/ 147 h 318"/>
              <a:gd name="T64" fmla="*/ 210 w 296"/>
              <a:gd name="T65" fmla="*/ 189 h 318"/>
              <a:gd name="T66" fmla="*/ 157 w 296"/>
              <a:gd name="T67" fmla="*/ 277 h 318"/>
              <a:gd name="T68" fmla="*/ 210 w 296"/>
              <a:gd name="T69" fmla="*/ 277 h 318"/>
              <a:gd name="T70" fmla="*/ 210 w 296"/>
              <a:gd name="T71" fmla="*/ 267 h 318"/>
              <a:gd name="T72" fmla="*/ 57 w 296"/>
              <a:gd name="T73" fmla="*/ 318 h 318"/>
              <a:gd name="T74" fmla="*/ 154 w 296"/>
              <a:gd name="T75" fmla="*/ 318 h 318"/>
              <a:gd name="T76" fmla="*/ 106 w 296"/>
              <a:gd name="T77" fmla="*/ 277 h 318"/>
              <a:gd name="T78" fmla="*/ 106 w 296"/>
              <a:gd name="T79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96" h="318">
                <a:moveTo>
                  <a:pt x="210" y="147"/>
                </a:moveTo>
                <a:cubicBezTo>
                  <a:pt x="105" y="147"/>
                  <a:pt x="105" y="147"/>
                  <a:pt x="105" y="147"/>
                </a:cubicBezTo>
                <a:cubicBezTo>
                  <a:pt x="105" y="145"/>
                  <a:pt x="105" y="142"/>
                  <a:pt x="105" y="140"/>
                </a:cubicBezTo>
                <a:cubicBezTo>
                  <a:pt x="105" y="120"/>
                  <a:pt x="106" y="100"/>
                  <a:pt x="109" y="83"/>
                </a:cubicBezTo>
                <a:cubicBezTo>
                  <a:pt x="118" y="35"/>
                  <a:pt x="136" y="1"/>
                  <a:pt x="157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58" y="0"/>
                  <a:pt x="159" y="0"/>
                  <a:pt x="159" y="0"/>
                </a:cubicBezTo>
                <a:cubicBezTo>
                  <a:pt x="180" y="2"/>
                  <a:pt x="198" y="35"/>
                  <a:pt x="206" y="83"/>
                </a:cubicBezTo>
                <a:cubicBezTo>
                  <a:pt x="208" y="100"/>
                  <a:pt x="210" y="118"/>
                  <a:pt x="210" y="137"/>
                </a:cubicBezTo>
                <a:cubicBezTo>
                  <a:pt x="210" y="142"/>
                  <a:pt x="210" y="147"/>
                  <a:pt x="210" y="147"/>
                </a:cubicBezTo>
                <a:close/>
                <a:moveTo>
                  <a:pt x="31" y="83"/>
                </a:moveTo>
                <a:cubicBezTo>
                  <a:pt x="284" y="83"/>
                  <a:pt x="284" y="83"/>
                  <a:pt x="284" y="83"/>
                </a:cubicBezTo>
                <a:moveTo>
                  <a:pt x="286" y="189"/>
                </a:moveTo>
                <a:cubicBezTo>
                  <a:pt x="286" y="189"/>
                  <a:pt x="286" y="189"/>
                  <a:pt x="286" y="189"/>
                </a:cubicBezTo>
                <a:cubicBezTo>
                  <a:pt x="210" y="189"/>
                  <a:pt x="210" y="189"/>
                  <a:pt x="210" y="189"/>
                </a:cubicBezTo>
                <a:moveTo>
                  <a:pt x="19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277"/>
                  <a:pt x="0" y="277"/>
                  <a:pt x="0" y="277"/>
                </a:cubicBezTo>
                <a:cubicBezTo>
                  <a:pt x="106" y="277"/>
                  <a:pt x="106" y="277"/>
                  <a:pt x="106" y="277"/>
                </a:cubicBezTo>
                <a:cubicBezTo>
                  <a:pt x="157" y="277"/>
                  <a:pt x="157" y="277"/>
                  <a:pt x="157" y="277"/>
                </a:cubicBezTo>
                <a:moveTo>
                  <a:pt x="210" y="189"/>
                </a:moveTo>
                <a:cubicBezTo>
                  <a:pt x="210" y="267"/>
                  <a:pt x="210" y="267"/>
                  <a:pt x="210" y="267"/>
                </a:cubicBezTo>
                <a:cubicBezTo>
                  <a:pt x="245" y="252"/>
                  <a:pt x="272" y="224"/>
                  <a:pt x="286" y="189"/>
                </a:cubicBezTo>
                <a:cubicBezTo>
                  <a:pt x="292" y="174"/>
                  <a:pt x="296" y="156"/>
                  <a:pt x="296" y="139"/>
                </a:cubicBezTo>
                <a:cubicBezTo>
                  <a:pt x="296" y="63"/>
                  <a:pt x="235" y="1"/>
                  <a:pt x="159" y="0"/>
                </a:cubicBezTo>
                <a:cubicBezTo>
                  <a:pt x="159" y="0"/>
                  <a:pt x="158" y="0"/>
                  <a:pt x="157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01" y="0"/>
                  <a:pt x="52" y="34"/>
                  <a:pt x="31" y="83"/>
                </a:cubicBezTo>
                <a:cubicBezTo>
                  <a:pt x="23" y="100"/>
                  <a:pt x="19" y="119"/>
                  <a:pt x="19" y="139"/>
                </a:cubicBezTo>
                <a:cubicBezTo>
                  <a:pt x="19" y="142"/>
                  <a:pt x="19" y="145"/>
                  <a:pt x="19" y="147"/>
                </a:cubicBezTo>
                <a:cubicBezTo>
                  <a:pt x="105" y="147"/>
                  <a:pt x="105" y="147"/>
                  <a:pt x="105" y="147"/>
                </a:cubicBezTo>
                <a:cubicBezTo>
                  <a:pt x="210" y="147"/>
                  <a:pt x="210" y="147"/>
                  <a:pt x="210" y="147"/>
                </a:cubicBezTo>
                <a:cubicBezTo>
                  <a:pt x="210" y="189"/>
                  <a:pt x="210" y="189"/>
                  <a:pt x="210" y="189"/>
                </a:cubicBezTo>
                <a:moveTo>
                  <a:pt x="157" y="277"/>
                </a:moveTo>
                <a:cubicBezTo>
                  <a:pt x="210" y="277"/>
                  <a:pt x="210" y="277"/>
                  <a:pt x="210" y="277"/>
                </a:cubicBezTo>
                <a:cubicBezTo>
                  <a:pt x="210" y="267"/>
                  <a:pt x="210" y="267"/>
                  <a:pt x="210" y="267"/>
                </a:cubicBezTo>
                <a:moveTo>
                  <a:pt x="57" y="318"/>
                </a:moveTo>
                <a:cubicBezTo>
                  <a:pt x="154" y="318"/>
                  <a:pt x="154" y="318"/>
                  <a:pt x="154" y="318"/>
                </a:cubicBezTo>
                <a:moveTo>
                  <a:pt x="106" y="277"/>
                </a:moveTo>
                <a:cubicBezTo>
                  <a:pt x="106" y="318"/>
                  <a:pt x="106" y="318"/>
                  <a:pt x="106" y="318"/>
                </a:cubicBez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599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157" name="Browser" title="Icon of a browser window">
            <a:extLst>
              <a:ext uri="{FF2B5EF4-FFF2-40B4-BE49-F238E27FC236}">
                <a16:creationId xmlns:a16="http://schemas.microsoft.com/office/drawing/2014/main" id="{E6135F35-A886-4587-9F0E-D0A4525C66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495" y="5968610"/>
            <a:ext cx="319469" cy="255675"/>
          </a:xfrm>
          <a:custGeom>
            <a:avLst/>
            <a:gdLst>
              <a:gd name="T0" fmla="*/ 3750 w 3750"/>
              <a:gd name="T1" fmla="*/ 3000 h 3000"/>
              <a:gd name="T2" fmla="*/ 0 w 3750"/>
              <a:gd name="T3" fmla="*/ 3000 h 3000"/>
              <a:gd name="T4" fmla="*/ 0 w 3750"/>
              <a:gd name="T5" fmla="*/ 0 h 3000"/>
              <a:gd name="T6" fmla="*/ 3750 w 3750"/>
              <a:gd name="T7" fmla="*/ 0 h 3000"/>
              <a:gd name="T8" fmla="*/ 3750 w 3750"/>
              <a:gd name="T9" fmla="*/ 3000 h 3000"/>
              <a:gd name="T10" fmla="*/ 0 w 3750"/>
              <a:gd name="T11" fmla="*/ 750 h 3000"/>
              <a:gd name="T12" fmla="*/ 3750 w 3750"/>
              <a:gd name="T13" fmla="*/ 750 h 3000"/>
              <a:gd name="T14" fmla="*/ 3335 w 3750"/>
              <a:gd name="T15" fmla="*/ 375 h 3000"/>
              <a:gd name="T16" fmla="*/ 3375 w 3750"/>
              <a:gd name="T17" fmla="*/ 415 h 3000"/>
              <a:gd name="T18" fmla="*/ 3414 w 3750"/>
              <a:gd name="T19" fmla="*/ 375 h 3000"/>
              <a:gd name="T20" fmla="*/ 3375 w 3750"/>
              <a:gd name="T21" fmla="*/ 336 h 3000"/>
              <a:gd name="T22" fmla="*/ 3335 w 3750"/>
              <a:gd name="T23" fmla="*/ 375 h 3000"/>
              <a:gd name="T24" fmla="*/ 2886 w 3750"/>
              <a:gd name="T25" fmla="*/ 375 h 3000"/>
              <a:gd name="T26" fmla="*/ 2925 w 3750"/>
              <a:gd name="T27" fmla="*/ 415 h 3000"/>
              <a:gd name="T28" fmla="*/ 2965 w 3750"/>
              <a:gd name="T29" fmla="*/ 375 h 3000"/>
              <a:gd name="T30" fmla="*/ 2925 w 3750"/>
              <a:gd name="T31" fmla="*/ 336 h 3000"/>
              <a:gd name="T32" fmla="*/ 2886 w 3750"/>
              <a:gd name="T33" fmla="*/ 375 h 3000"/>
              <a:gd name="T34" fmla="*/ 2437 w 3750"/>
              <a:gd name="T35" fmla="*/ 375 h 3000"/>
              <a:gd name="T36" fmla="*/ 2476 w 3750"/>
              <a:gd name="T37" fmla="*/ 415 h 3000"/>
              <a:gd name="T38" fmla="*/ 2516 w 3750"/>
              <a:gd name="T39" fmla="*/ 375 h 3000"/>
              <a:gd name="T40" fmla="*/ 2476 w 3750"/>
              <a:gd name="T41" fmla="*/ 336 h 3000"/>
              <a:gd name="T42" fmla="*/ 2437 w 3750"/>
              <a:gd name="T43" fmla="*/ 375 h 3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50" h="3000">
                <a:moveTo>
                  <a:pt x="3750" y="3000"/>
                </a:moveTo>
                <a:cubicBezTo>
                  <a:pt x="0" y="3000"/>
                  <a:pt x="0" y="3000"/>
                  <a:pt x="0" y="3000"/>
                </a:cubicBezTo>
                <a:cubicBezTo>
                  <a:pt x="0" y="0"/>
                  <a:pt x="0" y="0"/>
                  <a:pt x="0" y="0"/>
                </a:cubicBezTo>
                <a:cubicBezTo>
                  <a:pt x="3750" y="0"/>
                  <a:pt x="3750" y="0"/>
                  <a:pt x="3750" y="0"/>
                </a:cubicBezTo>
                <a:lnTo>
                  <a:pt x="3750" y="3000"/>
                </a:lnTo>
                <a:close/>
                <a:moveTo>
                  <a:pt x="0" y="750"/>
                </a:moveTo>
                <a:cubicBezTo>
                  <a:pt x="3750" y="750"/>
                  <a:pt x="3750" y="750"/>
                  <a:pt x="3750" y="750"/>
                </a:cubicBezTo>
                <a:moveTo>
                  <a:pt x="3335" y="375"/>
                </a:moveTo>
                <a:cubicBezTo>
                  <a:pt x="3335" y="397"/>
                  <a:pt x="3353" y="415"/>
                  <a:pt x="3375" y="415"/>
                </a:cubicBezTo>
                <a:cubicBezTo>
                  <a:pt x="3397" y="415"/>
                  <a:pt x="3414" y="397"/>
                  <a:pt x="3414" y="375"/>
                </a:cubicBezTo>
                <a:cubicBezTo>
                  <a:pt x="3414" y="353"/>
                  <a:pt x="3397" y="336"/>
                  <a:pt x="3375" y="336"/>
                </a:cubicBezTo>
                <a:cubicBezTo>
                  <a:pt x="3353" y="336"/>
                  <a:pt x="3335" y="353"/>
                  <a:pt x="3335" y="375"/>
                </a:cubicBezTo>
                <a:close/>
                <a:moveTo>
                  <a:pt x="2886" y="375"/>
                </a:moveTo>
                <a:cubicBezTo>
                  <a:pt x="2886" y="397"/>
                  <a:pt x="2904" y="415"/>
                  <a:pt x="2925" y="415"/>
                </a:cubicBezTo>
                <a:cubicBezTo>
                  <a:pt x="2947" y="415"/>
                  <a:pt x="2965" y="397"/>
                  <a:pt x="2965" y="375"/>
                </a:cubicBezTo>
                <a:cubicBezTo>
                  <a:pt x="2965" y="353"/>
                  <a:pt x="2947" y="336"/>
                  <a:pt x="2925" y="336"/>
                </a:cubicBezTo>
                <a:cubicBezTo>
                  <a:pt x="2904" y="336"/>
                  <a:pt x="2886" y="353"/>
                  <a:pt x="2886" y="375"/>
                </a:cubicBezTo>
                <a:close/>
                <a:moveTo>
                  <a:pt x="2437" y="375"/>
                </a:moveTo>
                <a:cubicBezTo>
                  <a:pt x="2437" y="397"/>
                  <a:pt x="2454" y="415"/>
                  <a:pt x="2476" y="415"/>
                </a:cubicBezTo>
                <a:cubicBezTo>
                  <a:pt x="2498" y="415"/>
                  <a:pt x="2516" y="397"/>
                  <a:pt x="2516" y="375"/>
                </a:cubicBezTo>
                <a:cubicBezTo>
                  <a:pt x="2516" y="353"/>
                  <a:pt x="2498" y="336"/>
                  <a:pt x="2476" y="336"/>
                </a:cubicBezTo>
                <a:cubicBezTo>
                  <a:pt x="2454" y="336"/>
                  <a:pt x="2437" y="353"/>
                  <a:pt x="2437" y="375"/>
                </a:cubicBezTo>
                <a:close/>
              </a:path>
            </a:pathLst>
          </a:custGeom>
          <a:noFill/>
          <a:ln w="12700" cap="sq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599">
              <a:solidFill>
                <a:srgbClr val="353535"/>
              </a:solidFill>
              <a:latin typeface="Segoe UI Semilight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2DCB5C9-95D6-42FE-BAE2-69A027AC055D}"/>
              </a:ext>
            </a:extLst>
          </p:cNvPr>
          <p:cNvGrpSpPr/>
          <p:nvPr/>
        </p:nvGrpSpPr>
        <p:grpSpPr>
          <a:xfrm>
            <a:off x="177095" y="4996700"/>
            <a:ext cx="240268" cy="240690"/>
            <a:chOff x="4565921" y="3369898"/>
            <a:chExt cx="242888" cy="243314"/>
          </a:xfrm>
        </p:grpSpPr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D87D95B-8664-4F81-B458-B2960B6A2A48}"/>
                </a:ext>
              </a:extLst>
            </p:cNvPr>
            <p:cNvSpPr/>
            <p:nvPr/>
          </p:nvSpPr>
          <p:spPr>
            <a:xfrm>
              <a:off x="4694509" y="3369898"/>
              <a:ext cx="114300" cy="114300"/>
            </a:xfrm>
            <a:custGeom>
              <a:avLst/>
              <a:gdLst>
                <a:gd name="connsiteX0" fmla="*/ 7348 w 114300"/>
                <a:gd name="connsiteY0" fmla="*/ 7348 h 114300"/>
                <a:gd name="connsiteX1" fmla="*/ 115933 w 114300"/>
                <a:gd name="connsiteY1" fmla="*/ 7348 h 114300"/>
                <a:gd name="connsiteX2" fmla="*/ 115933 w 114300"/>
                <a:gd name="connsiteY2" fmla="*/ 115933 h 114300"/>
                <a:gd name="connsiteX3" fmla="*/ 7348 w 114300"/>
                <a:gd name="connsiteY3" fmla="*/ 11593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7348" y="7348"/>
                  </a:moveTo>
                  <a:lnTo>
                    <a:pt x="115933" y="7348"/>
                  </a:lnTo>
                  <a:lnTo>
                    <a:pt x="115933" y="115933"/>
                  </a:lnTo>
                  <a:lnTo>
                    <a:pt x="7348" y="115933"/>
                  </a:lnTo>
                  <a:close/>
                </a:path>
              </a:pathLst>
            </a:custGeom>
            <a:noFill/>
            <a:ln w="12700" cap="sq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526FAAB-F28D-405B-81D0-85E0A945FA1C}"/>
                </a:ext>
              </a:extLst>
            </p:cNvPr>
            <p:cNvSpPr/>
            <p:nvPr/>
          </p:nvSpPr>
          <p:spPr>
            <a:xfrm>
              <a:off x="4565921" y="3498486"/>
              <a:ext cx="114300" cy="114300"/>
            </a:xfrm>
            <a:custGeom>
              <a:avLst/>
              <a:gdLst>
                <a:gd name="connsiteX0" fmla="*/ 7348 w 114300"/>
                <a:gd name="connsiteY0" fmla="*/ 7348 h 114300"/>
                <a:gd name="connsiteX1" fmla="*/ 115933 w 114300"/>
                <a:gd name="connsiteY1" fmla="*/ 7348 h 114300"/>
                <a:gd name="connsiteX2" fmla="*/ 115933 w 114300"/>
                <a:gd name="connsiteY2" fmla="*/ 115933 h 114300"/>
                <a:gd name="connsiteX3" fmla="*/ 7348 w 114300"/>
                <a:gd name="connsiteY3" fmla="*/ 11593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7348" y="7348"/>
                  </a:moveTo>
                  <a:lnTo>
                    <a:pt x="115933" y="7348"/>
                  </a:lnTo>
                  <a:lnTo>
                    <a:pt x="115933" y="115933"/>
                  </a:lnTo>
                  <a:lnTo>
                    <a:pt x="7348" y="115933"/>
                  </a:lnTo>
                  <a:close/>
                </a:path>
              </a:pathLst>
            </a:custGeom>
            <a:noFill/>
            <a:ln w="12700" cap="sq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1412808-EB4A-4BF1-B84D-47616EC29B98}"/>
                </a:ext>
              </a:extLst>
            </p:cNvPr>
            <p:cNvSpPr/>
            <p:nvPr/>
          </p:nvSpPr>
          <p:spPr>
            <a:xfrm>
              <a:off x="4693969" y="3498912"/>
              <a:ext cx="114300" cy="114300"/>
            </a:xfrm>
            <a:custGeom>
              <a:avLst/>
              <a:gdLst>
                <a:gd name="connsiteX0" fmla="*/ 115933 w 114300"/>
                <a:gd name="connsiteY0" fmla="*/ 7348 h 114300"/>
                <a:gd name="connsiteX1" fmla="*/ 115933 w 114300"/>
                <a:gd name="connsiteY1" fmla="*/ 115933 h 114300"/>
                <a:gd name="connsiteX2" fmla="*/ 7348 w 114300"/>
                <a:gd name="connsiteY2" fmla="*/ 115933 h 114300"/>
                <a:gd name="connsiteX3" fmla="*/ 7348 w 114300"/>
                <a:gd name="connsiteY3" fmla="*/ 734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115933" y="7348"/>
                  </a:moveTo>
                  <a:lnTo>
                    <a:pt x="115933" y="115933"/>
                  </a:lnTo>
                  <a:lnTo>
                    <a:pt x="7348" y="115933"/>
                  </a:lnTo>
                  <a:lnTo>
                    <a:pt x="7348" y="7348"/>
                  </a:lnTo>
                  <a:close/>
                </a:path>
              </a:pathLst>
            </a:custGeom>
            <a:noFill/>
            <a:ln w="12700" cap="sq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E5D07A4-3522-400D-AF47-4BD643A0C5DC}"/>
                </a:ext>
              </a:extLst>
            </p:cNvPr>
            <p:cNvSpPr/>
            <p:nvPr/>
          </p:nvSpPr>
          <p:spPr>
            <a:xfrm>
              <a:off x="4566176" y="3370324"/>
              <a:ext cx="114300" cy="114300"/>
            </a:xfrm>
            <a:custGeom>
              <a:avLst/>
              <a:gdLst>
                <a:gd name="connsiteX0" fmla="*/ 115933 w 114300"/>
                <a:gd name="connsiteY0" fmla="*/ 7348 h 114300"/>
                <a:gd name="connsiteX1" fmla="*/ 115933 w 114300"/>
                <a:gd name="connsiteY1" fmla="*/ 115933 h 114300"/>
                <a:gd name="connsiteX2" fmla="*/ 7348 w 114300"/>
                <a:gd name="connsiteY2" fmla="*/ 115933 h 114300"/>
                <a:gd name="connsiteX3" fmla="*/ 7348 w 114300"/>
                <a:gd name="connsiteY3" fmla="*/ 734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115933" y="7348"/>
                  </a:moveTo>
                  <a:lnTo>
                    <a:pt x="115933" y="115933"/>
                  </a:lnTo>
                  <a:lnTo>
                    <a:pt x="7348" y="115933"/>
                  </a:lnTo>
                  <a:lnTo>
                    <a:pt x="7348" y="7348"/>
                  </a:lnTo>
                  <a:close/>
                </a:path>
              </a:pathLst>
            </a:custGeom>
            <a:noFill/>
            <a:ln w="12700" cap="sq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</p:grpSp>
      <p:sp>
        <p:nvSpPr>
          <p:cNvPr id="163" name="Database_EFC7" title="Icon of a cylinder">
            <a:extLst>
              <a:ext uri="{FF2B5EF4-FFF2-40B4-BE49-F238E27FC236}">
                <a16:creationId xmlns:a16="http://schemas.microsoft.com/office/drawing/2014/main" id="{904C4699-EC6C-48B4-AA22-C110D1084DF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9254" y="2042125"/>
            <a:ext cx="235951" cy="306699"/>
          </a:xfrm>
          <a:custGeom>
            <a:avLst/>
            <a:gdLst>
              <a:gd name="T0" fmla="*/ 2470 w 2511"/>
              <a:gd name="T1" fmla="*/ 627 h 3264"/>
              <a:gd name="T2" fmla="*/ 2511 w 2511"/>
              <a:gd name="T3" fmla="*/ 627 h 3264"/>
              <a:gd name="T4" fmla="*/ 2511 w 2511"/>
              <a:gd name="T5" fmla="*/ 2762 h 3264"/>
              <a:gd name="T6" fmla="*/ 1255 w 2511"/>
              <a:gd name="T7" fmla="*/ 3264 h 3264"/>
              <a:gd name="T8" fmla="*/ 0 w 2511"/>
              <a:gd name="T9" fmla="*/ 2762 h 3264"/>
              <a:gd name="T10" fmla="*/ 0 w 2511"/>
              <a:gd name="T11" fmla="*/ 627 h 3264"/>
              <a:gd name="T12" fmla="*/ 41 w 2511"/>
              <a:gd name="T13" fmla="*/ 627 h 3264"/>
              <a:gd name="T14" fmla="*/ 1255 w 2511"/>
              <a:gd name="T15" fmla="*/ 1004 h 3264"/>
              <a:gd name="T16" fmla="*/ 2470 w 2511"/>
              <a:gd name="T17" fmla="*/ 627 h 3264"/>
              <a:gd name="T18" fmla="*/ 1255 w 2511"/>
              <a:gd name="T19" fmla="*/ 0 h 3264"/>
              <a:gd name="T20" fmla="*/ 0 w 2511"/>
              <a:gd name="T21" fmla="*/ 502 h 3264"/>
              <a:gd name="T22" fmla="*/ 1255 w 2511"/>
              <a:gd name="T23" fmla="*/ 1004 h 3264"/>
              <a:gd name="T24" fmla="*/ 2511 w 2511"/>
              <a:gd name="T25" fmla="*/ 502 h 3264"/>
              <a:gd name="T26" fmla="*/ 1255 w 2511"/>
              <a:gd name="T27" fmla="*/ 0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11" h="3264">
                <a:moveTo>
                  <a:pt x="2470" y="627"/>
                </a:moveTo>
                <a:cubicBezTo>
                  <a:pt x="2511" y="627"/>
                  <a:pt x="2511" y="627"/>
                  <a:pt x="2511" y="627"/>
                </a:cubicBezTo>
                <a:cubicBezTo>
                  <a:pt x="2511" y="2762"/>
                  <a:pt x="2511" y="2762"/>
                  <a:pt x="2511" y="2762"/>
                </a:cubicBezTo>
                <a:cubicBezTo>
                  <a:pt x="2511" y="3040"/>
                  <a:pt x="1949" y="3264"/>
                  <a:pt x="1255" y="3264"/>
                </a:cubicBezTo>
                <a:cubicBezTo>
                  <a:pt x="562" y="3264"/>
                  <a:pt x="0" y="3040"/>
                  <a:pt x="0" y="2762"/>
                </a:cubicBezTo>
                <a:cubicBezTo>
                  <a:pt x="0" y="627"/>
                  <a:pt x="0" y="627"/>
                  <a:pt x="0" y="627"/>
                </a:cubicBezTo>
                <a:cubicBezTo>
                  <a:pt x="41" y="627"/>
                  <a:pt x="41" y="627"/>
                  <a:pt x="41" y="627"/>
                </a:cubicBezTo>
                <a:cubicBezTo>
                  <a:pt x="180" y="844"/>
                  <a:pt x="671" y="1004"/>
                  <a:pt x="1255" y="1004"/>
                </a:cubicBezTo>
                <a:cubicBezTo>
                  <a:pt x="1840" y="1004"/>
                  <a:pt x="2330" y="844"/>
                  <a:pt x="2470" y="627"/>
                </a:cubicBezTo>
                <a:close/>
                <a:moveTo>
                  <a:pt x="1255" y="0"/>
                </a:moveTo>
                <a:cubicBezTo>
                  <a:pt x="562" y="0"/>
                  <a:pt x="0" y="224"/>
                  <a:pt x="0" y="502"/>
                </a:cubicBezTo>
                <a:cubicBezTo>
                  <a:pt x="0" y="779"/>
                  <a:pt x="562" y="1004"/>
                  <a:pt x="1255" y="1004"/>
                </a:cubicBezTo>
                <a:cubicBezTo>
                  <a:pt x="1949" y="1004"/>
                  <a:pt x="2511" y="779"/>
                  <a:pt x="2511" y="502"/>
                </a:cubicBezTo>
                <a:cubicBezTo>
                  <a:pt x="2511" y="224"/>
                  <a:pt x="1949" y="0"/>
                  <a:pt x="1255" y="0"/>
                </a:cubicBezTo>
                <a:close/>
              </a:path>
            </a:pathLst>
          </a:custGeom>
          <a:noFill/>
          <a:ln w="12700" cap="sq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599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140" name="Title 1">
            <a:extLst>
              <a:ext uri="{FF2B5EF4-FFF2-40B4-BE49-F238E27FC236}">
                <a16:creationId xmlns:a16="http://schemas.microsoft.com/office/drawing/2014/main" id="{271AD378-B0AB-4F9B-8B88-DBC929A9956A}"/>
              </a:ext>
            </a:extLst>
          </p:cNvPr>
          <p:cNvSpPr txBox="1">
            <a:spLocks/>
          </p:cNvSpPr>
          <p:nvPr/>
        </p:nvSpPr>
        <p:spPr>
          <a:xfrm>
            <a:off x="275482" y="480850"/>
            <a:ext cx="2442815" cy="917444"/>
          </a:xfrm>
          <a:prstGeom prst="rect">
            <a:avLst/>
          </a:prstGeom>
        </p:spPr>
        <p:txBody>
          <a:bodyPr vert="horz" wrap="square" lIns="146283" tIns="91427" rIns="146283" bIns="91427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32563"/>
            <a:r>
              <a:rPr lang="en-US" sz="4399">
                <a:solidFill>
                  <a:srgbClr val="FFFFFF"/>
                </a:solidFill>
                <a:latin typeface="Segoe UI Light"/>
              </a:rPr>
              <a:t>Benefits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593CEFB-F3ED-49B8-AEE6-A4C3CA98B5DD}"/>
              </a:ext>
            </a:extLst>
          </p:cNvPr>
          <p:cNvGrpSpPr/>
          <p:nvPr/>
        </p:nvGrpSpPr>
        <p:grpSpPr>
          <a:xfrm>
            <a:off x="3751664" y="783516"/>
            <a:ext cx="3901470" cy="5427495"/>
            <a:chOff x="8259814" y="723298"/>
            <a:chExt cx="3902024" cy="542826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82CE879-2C30-4D68-B59A-C5EC6A3F8038}"/>
                </a:ext>
              </a:extLst>
            </p:cNvPr>
            <p:cNvSpPr/>
            <p:nvPr/>
          </p:nvSpPr>
          <p:spPr bwMode="auto">
            <a:xfrm>
              <a:off x="8259814" y="4841008"/>
              <a:ext cx="3902024" cy="8034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E156EBA-ADF8-4D6C-BD96-6810E372FA29}"/>
                </a:ext>
              </a:extLst>
            </p:cNvPr>
            <p:cNvGrpSpPr/>
            <p:nvPr/>
          </p:nvGrpSpPr>
          <p:grpSpPr>
            <a:xfrm>
              <a:off x="9465627" y="4333898"/>
              <a:ext cx="1490399" cy="1817665"/>
              <a:chOff x="10619543" y="1153479"/>
              <a:chExt cx="1490399" cy="1817665"/>
            </a:xfrm>
          </p:grpSpPr>
          <p:sp>
            <p:nvSpPr>
              <p:cNvPr id="89" name="Can 43">
                <a:extLst>
                  <a:ext uri="{FF2B5EF4-FFF2-40B4-BE49-F238E27FC236}">
                    <a16:creationId xmlns:a16="http://schemas.microsoft.com/office/drawing/2014/main" id="{EFEF5C85-1212-4C44-9BA4-A810A0FE09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19543" y="2074013"/>
                <a:ext cx="1490399" cy="897131"/>
              </a:xfrm>
              <a:prstGeom prst="can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 w="317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2563"/>
                <a:endParaRPr lang="en-US" sz="1800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sp>
            <p:nvSpPr>
              <p:cNvPr id="90" name="Can 44">
                <a:extLst>
                  <a:ext uri="{FF2B5EF4-FFF2-40B4-BE49-F238E27FC236}">
                    <a16:creationId xmlns:a16="http://schemas.microsoft.com/office/drawing/2014/main" id="{344C9A69-E5EC-4E39-B48C-B409FF9A48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19543" y="1607533"/>
                <a:ext cx="1490399" cy="897131"/>
              </a:xfrm>
              <a:prstGeom prst="can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 w="317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2563"/>
                <a:endParaRPr lang="en-US" sz="1800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sp>
            <p:nvSpPr>
              <p:cNvPr id="91" name="Can 45">
                <a:extLst>
                  <a:ext uri="{FF2B5EF4-FFF2-40B4-BE49-F238E27FC236}">
                    <a16:creationId xmlns:a16="http://schemas.microsoft.com/office/drawing/2014/main" id="{C7E9EDBF-2204-47C3-91B6-E84F7A0191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19543" y="1153479"/>
                <a:ext cx="1490399" cy="897131"/>
              </a:xfrm>
              <a:prstGeom prst="can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 w="317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2563"/>
                <a:endParaRPr lang="en-US" sz="1800">
                  <a:solidFill>
                    <a:srgbClr val="FFFFFF"/>
                  </a:solidFill>
                  <a:latin typeface="Segoe UI Semilight"/>
                </a:endParaRP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866809A-BE4C-4222-A460-94D54FE201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188090" y="3836368"/>
              <a:ext cx="2045472" cy="376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2563"/>
              <a:r>
                <a:rPr lang="en-US" sz="1800">
                  <a:solidFill>
                    <a:srgbClr val="353535"/>
                  </a:solidFill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  <a:t>SMB Storage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2D7E9DB-A9EA-4309-8ED5-1F544183D27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54433" y="723298"/>
              <a:ext cx="2959230" cy="2364334"/>
              <a:chOff x="1508674" y="1130464"/>
              <a:chExt cx="5778303" cy="4616686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6D0E2DAE-7A44-43FE-874A-2806642DC01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08674" y="1130464"/>
                <a:ext cx="5778303" cy="4616686"/>
                <a:chOff x="8284028" y="1072441"/>
                <a:chExt cx="1621972" cy="1295906"/>
              </a:xfrm>
            </p:grpSpPr>
            <p:sp>
              <p:nvSpPr>
                <p:cNvPr id="96" name="Round Same Side Corner Rectangle 35">
                  <a:extLst>
                    <a:ext uri="{FF2B5EF4-FFF2-40B4-BE49-F238E27FC236}">
                      <a16:creationId xmlns:a16="http://schemas.microsoft.com/office/drawing/2014/main" id="{76847AB8-DEFD-43AA-B05C-EA55A0F8AD99}"/>
                    </a:ext>
                  </a:extLst>
                </p:cNvPr>
                <p:cNvSpPr/>
                <p:nvPr/>
              </p:nvSpPr>
              <p:spPr>
                <a:xfrm>
                  <a:off x="8284029" y="1072441"/>
                  <a:ext cx="1621971" cy="838002"/>
                </a:xfrm>
                <a:prstGeom prst="round2SameRect">
                  <a:avLst>
                    <a:gd name="adj1" fmla="val 5626"/>
                    <a:gd name="adj2" fmla="val 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63"/>
                  <a:endParaRPr lang="en-US" sz="18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  <p:sp>
              <p:nvSpPr>
                <p:cNvPr id="97" name="Round Same Side Corner Rectangle 36">
                  <a:extLst>
                    <a:ext uri="{FF2B5EF4-FFF2-40B4-BE49-F238E27FC236}">
                      <a16:creationId xmlns:a16="http://schemas.microsoft.com/office/drawing/2014/main" id="{447B857F-89D3-4AC1-AF17-BF267BD28654}"/>
                    </a:ext>
                  </a:extLst>
                </p:cNvPr>
                <p:cNvSpPr/>
                <p:nvPr/>
              </p:nvSpPr>
              <p:spPr>
                <a:xfrm rot="10800000">
                  <a:off x="8284028" y="1910442"/>
                  <a:ext cx="1621971" cy="203357"/>
                </a:xfrm>
                <a:prstGeom prst="round2SameRect">
                  <a:avLst>
                    <a:gd name="adj1" fmla="val 22800"/>
                    <a:gd name="adj2" fmla="val 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63"/>
                  <a:endParaRPr lang="en-US" sz="18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590E4F54-667D-4544-9E7B-770497F98794}"/>
                    </a:ext>
                  </a:extLst>
                </p:cNvPr>
                <p:cNvSpPr/>
                <p:nvPr/>
              </p:nvSpPr>
              <p:spPr>
                <a:xfrm>
                  <a:off x="8899393" y="2107641"/>
                  <a:ext cx="387350" cy="14605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63"/>
                  <a:endParaRPr lang="en-US" sz="18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58C371A6-899A-48B5-9757-E26D7B3372D0}"/>
                    </a:ext>
                  </a:extLst>
                </p:cNvPr>
                <p:cNvCxnSpPr/>
                <p:nvPr/>
              </p:nvCxnSpPr>
              <p:spPr>
                <a:xfrm>
                  <a:off x="8899393" y="2117166"/>
                  <a:ext cx="384048" cy="0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rapezoid 99">
                  <a:extLst>
                    <a:ext uri="{FF2B5EF4-FFF2-40B4-BE49-F238E27FC236}">
                      <a16:creationId xmlns:a16="http://schemas.microsoft.com/office/drawing/2014/main" id="{252CF1CB-8600-4943-9E5E-502D2CF7427D}"/>
                    </a:ext>
                  </a:extLst>
                </p:cNvPr>
                <p:cNvSpPr/>
                <p:nvPr/>
              </p:nvSpPr>
              <p:spPr>
                <a:xfrm>
                  <a:off x="8832851" y="2246535"/>
                  <a:ext cx="520700" cy="103524"/>
                </a:xfrm>
                <a:prstGeom prst="trapezoid">
                  <a:avLst>
                    <a:gd name="adj" fmla="val 65477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63"/>
                  <a:endParaRPr lang="en-US" sz="18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2FA0808D-2C2D-4C57-B1B1-CAF528A0B221}"/>
                    </a:ext>
                  </a:extLst>
                </p:cNvPr>
                <p:cNvSpPr/>
                <p:nvPr/>
              </p:nvSpPr>
              <p:spPr>
                <a:xfrm>
                  <a:off x="8832851" y="2350059"/>
                  <a:ext cx="520700" cy="1828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63"/>
                  <a:endParaRPr lang="en-US" sz="18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  <p:pic>
              <p:nvPicPr>
                <p:cNvPr id="102" name="Picture 4" descr="Image result for windows 10 desktop">
                  <a:extLst>
                    <a:ext uri="{FF2B5EF4-FFF2-40B4-BE49-F238E27FC236}">
                      <a16:creationId xmlns:a16="http://schemas.microsoft.com/office/drawing/2014/main" id="{A3D5DA4B-E03F-4595-B62A-BA6C47DA847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58284" y="1124389"/>
                  <a:ext cx="1469570" cy="7327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3" name="Trapezoid 102">
                  <a:extLst>
                    <a:ext uri="{FF2B5EF4-FFF2-40B4-BE49-F238E27FC236}">
                      <a16:creationId xmlns:a16="http://schemas.microsoft.com/office/drawing/2014/main" id="{D3A8B3D2-410C-4469-BEE0-ECBBC9B2C3A8}"/>
                    </a:ext>
                  </a:extLst>
                </p:cNvPr>
                <p:cNvSpPr/>
                <p:nvPr/>
              </p:nvSpPr>
              <p:spPr>
                <a:xfrm>
                  <a:off x="8832851" y="1986488"/>
                  <a:ext cx="520700" cy="45719"/>
                </a:xfrm>
                <a:prstGeom prst="trapezoid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63"/>
                  <a:endParaRPr lang="en-US" sz="18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</p:grpSp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5A7C8B9B-97C5-41F9-8370-647CF299C8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188966" y="1435790"/>
                <a:ext cx="2679782" cy="1156696"/>
              </a:xfrm>
              <a:prstGeom prst="rect">
                <a:avLst/>
              </a:prstGeom>
            </p:spPr>
          </p:pic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5A4C6862-620E-4594-953C-0858E5EA77D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27085" y="1509336"/>
              <a:ext cx="1372391" cy="592377"/>
              <a:chOff x="5598581" y="2014215"/>
              <a:chExt cx="2437050" cy="1051924"/>
            </a:xfrm>
          </p:grpSpPr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A4D63542-3201-4609-B03C-C46FF482A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598581" y="2014215"/>
                <a:ext cx="2437050" cy="1051924"/>
              </a:xfrm>
              <a:prstGeom prst="rect">
                <a:avLst/>
              </a:prstGeom>
            </p:spPr>
          </p:pic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B12023BC-23A6-4338-B9D2-0BC5BF57D2B4}"/>
                  </a:ext>
                </a:extLst>
              </p:cNvPr>
              <p:cNvSpPr/>
              <p:nvPr/>
            </p:nvSpPr>
            <p:spPr>
              <a:xfrm>
                <a:off x="6081608" y="2270976"/>
                <a:ext cx="1924833" cy="6809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2563"/>
                <a:endParaRPr lang="en-US" sz="1800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73A5510A-3249-4479-AD85-BD6EF58D8BFA}"/>
                  </a:ext>
                </a:extLst>
              </p:cNvPr>
              <p:cNvGrpSpPr/>
              <p:nvPr/>
            </p:nvGrpSpPr>
            <p:grpSpPr>
              <a:xfrm>
                <a:off x="6260697" y="2281302"/>
                <a:ext cx="1606461" cy="722398"/>
                <a:chOff x="7026752" y="2897921"/>
                <a:chExt cx="1173316" cy="551087"/>
              </a:xfrm>
            </p:grpSpPr>
            <p:pic>
              <p:nvPicPr>
                <p:cNvPr id="169" name="Picture 6" descr="Database icon">
                  <a:extLst>
                    <a:ext uri="{FF2B5EF4-FFF2-40B4-BE49-F238E27FC236}">
                      <a16:creationId xmlns:a16="http://schemas.microsoft.com/office/drawing/2014/main" id="{AC528147-2480-4D1E-99EB-972FF5E7101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26752" y="3105838"/>
                  <a:ext cx="233725" cy="223223"/>
                </a:xfrm>
                <a:prstGeom prst="rect">
                  <a:avLst/>
                </a:prstGeom>
                <a:noFill/>
                <a:scene3d>
                  <a:camera prst="orthographicFront">
                    <a:rot lat="21299996" lon="0" rev="0"/>
                  </a:camera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0" name="Picture 169">
                  <a:extLst>
                    <a:ext uri="{FF2B5EF4-FFF2-40B4-BE49-F238E27FC236}">
                      <a16:creationId xmlns:a16="http://schemas.microsoft.com/office/drawing/2014/main" id="{852C7681-9E67-4667-8B6D-0BD7C6B5B6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6637" y="3248917"/>
                  <a:ext cx="245922" cy="200091"/>
                </a:xfrm>
                <a:prstGeom prst="rect">
                  <a:avLst/>
                </a:prstGeom>
              </p:spPr>
            </p:pic>
            <p:pic>
              <p:nvPicPr>
                <p:cNvPr id="171" name="Picture 170">
                  <a:extLst>
                    <a:ext uri="{FF2B5EF4-FFF2-40B4-BE49-F238E27FC236}">
                      <a16:creationId xmlns:a16="http://schemas.microsoft.com/office/drawing/2014/main" id="{0FB482AB-FE3C-465D-8D7F-D07951F54C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52457" y="2897921"/>
                  <a:ext cx="418194" cy="287079"/>
                </a:xfrm>
                <a:prstGeom prst="rect">
                  <a:avLst/>
                </a:prstGeom>
              </p:spPr>
            </p:pic>
            <p:pic>
              <p:nvPicPr>
                <p:cNvPr id="172" name="Picture 171">
                  <a:extLst>
                    <a:ext uri="{FF2B5EF4-FFF2-40B4-BE49-F238E27FC236}">
                      <a16:creationId xmlns:a16="http://schemas.microsoft.com/office/drawing/2014/main" id="{77BDB08E-F4BB-4ACE-9FE2-CA96E9D5D0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22158" y="3058640"/>
                  <a:ext cx="377910" cy="24252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C63FC02F-784B-4586-B5B0-69107C366571}"/>
              </a:ext>
            </a:extLst>
          </p:cNvPr>
          <p:cNvSpPr txBox="1">
            <a:spLocks/>
          </p:cNvSpPr>
          <p:nvPr/>
        </p:nvSpPr>
        <p:spPr>
          <a:xfrm>
            <a:off x="8038842" y="495"/>
            <a:ext cx="4396751" cy="69935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54" tIns="182854" rIns="274281" bIns="182854" anchor="ctr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32563">
              <a:lnSpc>
                <a:spcPct val="100000"/>
              </a:lnSpc>
              <a:spcBef>
                <a:spcPts val="2400"/>
              </a:spcBef>
              <a:buSzPct val="100000"/>
              <a:buNone/>
            </a:pP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Places entire user profile in network-based container.</a:t>
            </a:r>
          </a:p>
          <a:p>
            <a:pPr marL="0" indent="0" defTabSz="932563">
              <a:lnSpc>
                <a:spcPct val="100000"/>
              </a:lnSpc>
              <a:spcBef>
                <a:spcPts val="2400"/>
              </a:spcBef>
              <a:buSzPct val="100000"/>
              <a:buNone/>
            </a:pP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Extremely fast logon times.</a:t>
            </a:r>
          </a:p>
          <a:p>
            <a:pPr marL="0" indent="0" defTabSz="932563">
              <a:lnSpc>
                <a:spcPct val="100000"/>
              </a:lnSpc>
              <a:spcBef>
                <a:spcPts val="2400"/>
              </a:spcBef>
              <a:buSzPct val="100000"/>
              <a:buNone/>
            </a:pP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Virtually eliminates profile corruption.</a:t>
            </a:r>
          </a:p>
          <a:p>
            <a:pPr marL="0" indent="0" defTabSz="932563">
              <a:lnSpc>
                <a:spcPct val="100000"/>
              </a:lnSpc>
              <a:spcBef>
                <a:spcPts val="2400"/>
              </a:spcBef>
              <a:buSzPct val="100000"/>
              <a:buNone/>
            </a:pP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Works alongside existing User Environment Management platforms.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24FAE9C-08C0-4FC6-BFF3-1E80F8CE7488}"/>
              </a:ext>
            </a:extLst>
          </p:cNvPr>
          <p:cNvGrpSpPr/>
          <p:nvPr/>
        </p:nvGrpSpPr>
        <p:grpSpPr>
          <a:xfrm>
            <a:off x="-3430" y="2753489"/>
            <a:ext cx="3252237" cy="834459"/>
            <a:chOff x="-3433313" y="2753382"/>
            <a:chExt cx="3252698" cy="83457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4BC1CF1-8D9A-4753-8D4F-ECA497F21C5F}"/>
                </a:ext>
              </a:extLst>
            </p:cNvPr>
            <p:cNvSpPr/>
            <p:nvPr/>
          </p:nvSpPr>
          <p:spPr bwMode="auto">
            <a:xfrm>
              <a:off x="-3433313" y="2753382"/>
              <a:ext cx="3252698" cy="8345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14" fontAlgn="base">
                <a:spcBef>
                  <a:spcPct val="0"/>
                </a:spcBef>
              </a:pPr>
              <a:r>
                <a:rPr lang="en-US" sz="2000" kern="0">
                  <a:solidFill>
                    <a:srgbClr val="0078D7"/>
                  </a:solidFill>
                  <a:latin typeface="Segoe UI Semilight"/>
                  <a:cs typeface="Segoe UI" pitchFamily="34" charset="0"/>
                </a:rPr>
                <a:t>Profile Container </a:t>
              </a:r>
            </a:p>
          </p:txBody>
        </p:sp>
        <p:sp>
          <p:nvSpPr>
            <p:cNvPr id="60" name="Rectangle: Top Corners Rounded 59">
              <a:extLst>
                <a:ext uri="{FF2B5EF4-FFF2-40B4-BE49-F238E27FC236}">
                  <a16:creationId xmlns:a16="http://schemas.microsoft.com/office/drawing/2014/main" id="{98957CF0-82BD-4BA7-9768-AF295CF26770}"/>
                </a:ext>
              </a:extLst>
            </p:cNvPr>
            <p:cNvSpPr/>
            <p:nvPr/>
          </p:nvSpPr>
          <p:spPr bwMode="auto">
            <a:xfrm rot="5400000">
              <a:off x="-3395779" y="2846472"/>
              <a:ext cx="548370" cy="62343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 w="1905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spcBef>
                  <a:spcPct val="0"/>
                </a:spcBef>
                <a:defRPr/>
              </a:pPr>
              <a:endParaRPr lang="en-US" sz="2000" kern="0">
                <a:solidFill>
                  <a:srgbClr val="353535"/>
                </a:soli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globe_6" title="Icon of a monitor in front of a sphere made of lines">
              <a:extLst>
                <a:ext uri="{FF2B5EF4-FFF2-40B4-BE49-F238E27FC236}">
                  <a16:creationId xmlns:a16="http://schemas.microsoft.com/office/drawing/2014/main" id="{9C168D84-DB2B-4AAA-AFBE-5861D15D23E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-3272724" y="3008095"/>
              <a:ext cx="280226" cy="300192"/>
            </a:xfrm>
            <a:custGeom>
              <a:avLst/>
              <a:gdLst>
                <a:gd name="T0" fmla="*/ 210 w 296"/>
                <a:gd name="T1" fmla="*/ 147 h 318"/>
                <a:gd name="T2" fmla="*/ 105 w 296"/>
                <a:gd name="T3" fmla="*/ 147 h 318"/>
                <a:gd name="T4" fmla="*/ 105 w 296"/>
                <a:gd name="T5" fmla="*/ 140 h 318"/>
                <a:gd name="T6" fmla="*/ 109 w 296"/>
                <a:gd name="T7" fmla="*/ 83 h 318"/>
                <a:gd name="T8" fmla="*/ 157 w 296"/>
                <a:gd name="T9" fmla="*/ 0 h 318"/>
                <a:gd name="T10" fmla="*/ 157 w 296"/>
                <a:gd name="T11" fmla="*/ 0 h 318"/>
                <a:gd name="T12" fmla="*/ 159 w 296"/>
                <a:gd name="T13" fmla="*/ 0 h 318"/>
                <a:gd name="T14" fmla="*/ 206 w 296"/>
                <a:gd name="T15" fmla="*/ 83 h 318"/>
                <a:gd name="T16" fmla="*/ 210 w 296"/>
                <a:gd name="T17" fmla="*/ 137 h 318"/>
                <a:gd name="T18" fmla="*/ 210 w 296"/>
                <a:gd name="T19" fmla="*/ 147 h 318"/>
                <a:gd name="T20" fmla="*/ 31 w 296"/>
                <a:gd name="T21" fmla="*/ 83 h 318"/>
                <a:gd name="T22" fmla="*/ 284 w 296"/>
                <a:gd name="T23" fmla="*/ 83 h 318"/>
                <a:gd name="T24" fmla="*/ 286 w 296"/>
                <a:gd name="T25" fmla="*/ 189 h 318"/>
                <a:gd name="T26" fmla="*/ 286 w 296"/>
                <a:gd name="T27" fmla="*/ 189 h 318"/>
                <a:gd name="T28" fmla="*/ 210 w 296"/>
                <a:gd name="T29" fmla="*/ 189 h 318"/>
                <a:gd name="T30" fmla="*/ 19 w 296"/>
                <a:gd name="T31" fmla="*/ 147 h 318"/>
                <a:gd name="T32" fmla="*/ 0 w 296"/>
                <a:gd name="T33" fmla="*/ 147 h 318"/>
                <a:gd name="T34" fmla="*/ 0 w 296"/>
                <a:gd name="T35" fmla="*/ 277 h 318"/>
                <a:gd name="T36" fmla="*/ 106 w 296"/>
                <a:gd name="T37" fmla="*/ 277 h 318"/>
                <a:gd name="T38" fmla="*/ 157 w 296"/>
                <a:gd name="T39" fmla="*/ 277 h 318"/>
                <a:gd name="T40" fmla="*/ 210 w 296"/>
                <a:gd name="T41" fmla="*/ 189 h 318"/>
                <a:gd name="T42" fmla="*/ 210 w 296"/>
                <a:gd name="T43" fmla="*/ 267 h 318"/>
                <a:gd name="T44" fmla="*/ 286 w 296"/>
                <a:gd name="T45" fmla="*/ 189 h 318"/>
                <a:gd name="T46" fmla="*/ 296 w 296"/>
                <a:gd name="T47" fmla="*/ 139 h 318"/>
                <a:gd name="T48" fmla="*/ 159 w 296"/>
                <a:gd name="T49" fmla="*/ 0 h 318"/>
                <a:gd name="T50" fmla="*/ 157 w 296"/>
                <a:gd name="T51" fmla="*/ 0 h 318"/>
                <a:gd name="T52" fmla="*/ 157 w 296"/>
                <a:gd name="T53" fmla="*/ 0 h 318"/>
                <a:gd name="T54" fmla="*/ 31 w 296"/>
                <a:gd name="T55" fmla="*/ 83 h 318"/>
                <a:gd name="T56" fmla="*/ 19 w 296"/>
                <a:gd name="T57" fmla="*/ 139 h 318"/>
                <a:gd name="T58" fmla="*/ 19 w 296"/>
                <a:gd name="T59" fmla="*/ 147 h 318"/>
                <a:gd name="T60" fmla="*/ 105 w 296"/>
                <a:gd name="T61" fmla="*/ 147 h 318"/>
                <a:gd name="T62" fmla="*/ 210 w 296"/>
                <a:gd name="T63" fmla="*/ 147 h 318"/>
                <a:gd name="T64" fmla="*/ 210 w 296"/>
                <a:gd name="T65" fmla="*/ 189 h 318"/>
                <a:gd name="T66" fmla="*/ 157 w 296"/>
                <a:gd name="T67" fmla="*/ 277 h 318"/>
                <a:gd name="T68" fmla="*/ 210 w 296"/>
                <a:gd name="T69" fmla="*/ 277 h 318"/>
                <a:gd name="T70" fmla="*/ 210 w 296"/>
                <a:gd name="T71" fmla="*/ 267 h 318"/>
                <a:gd name="T72" fmla="*/ 57 w 296"/>
                <a:gd name="T73" fmla="*/ 318 h 318"/>
                <a:gd name="T74" fmla="*/ 154 w 296"/>
                <a:gd name="T75" fmla="*/ 318 h 318"/>
                <a:gd name="T76" fmla="*/ 106 w 296"/>
                <a:gd name="T77" fmla="*/ 277 h 318"/>
                <a:gd name="T78" fmla="*/ 106 w 296"/>
                <a:gd name="T79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96" h="318">
                  <a:moveTo>
                    <a:pt x="210" y="147"/>
                  </a:moveTo>
                  <a:cubicBezTo>
                    <a:pt x="105" y="147"/>
                    <a:pt x="105" y="147"/>
                    <a:pt x="105" y="147"/>
                  </a:cubicBezTo>
                  <a:cubicBezTo>
                    <a:pt x="105" y="145"/>
                    <a:pt x="105" y="142"/>
                    <a:pt x="105" y="140"/>
                  </a:cubicBezTo>
                  <a:cubicBezTo>
                    <a:pt x="105" y="120"/>
                    <a:pt x="106" y="100"/>
                    <a:pt x="109" y="83"/>
                  </a:cubicBezTo>
                  <a:cubicBezTo>
                    <a:pt x="118" y="35"/>
                    <a:pt x="136" y="1"/>
                    <a:pt x="157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8" y="0"/>
                    <a:pt x="159" y="0"/>
                    <a:pt x="159" y="0"/>
                  </a:cubicBezTo>
                  <a:cubicBezTo>
                    <a:pt x="180" y="2"/>
                    <a:pt x="198" y="35"/>
                    <a:pt x="206" y="83"/>
                  </a:cubicBezTo>
                  <a:cubicBezTo>
                    <a:pt x="208" y="100"/>
                    <a:pt x="210" y="118"/>
                    <a:pt x="210" y="137"/>
                  </a:cubicBezTo>
                  <a:cubicBezTo>
                    <a:pt x="210" y="142"/>
                    <a:pt x="210" y="147"/>
                    <a:pt x="210" y="147"/>
                  </a:cubicBezTo>
                  <a:close/>
                  <a:moveTo>
                    <a:pt x="31" y="83"/>
                  </a:moveTo>
                  <a:cubicBezTo>
                    <a:pt x="284" y="83"/>
                    <a:pt x="284" y="83"/>
                    <a:pt x="284" y="83"/>
                  </a:cubicBezTo>
                  <a:moveTo>
                    <a:pt x="286" y="189"/>
                  </a:moveTo>
                  <a:cubicBezTo>
                    <a:pt x="286" y="189"/>
                    <a:pt x="286" y="189"/>
                    <a:pt x="286" y="189"/>
                  </a:cubicBezTo>
                  <a:cubicBezTo>
                    <a:pt x="210" y="189"/>
                    <a:pt x="210" y="189"/>
                    <a:pt x="210" y="189"/>
                  </a:cubicBezTo>
                  <a:moveTo>
                    <a:pt x="19" y="147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106" y="277"/>
                    <a:pt x="106" y="277"/>
                    <a:pt x="106" y="277"/>
                  </a:cubicBezTo>
                  <a:cubicBezTo>
                    <a:pt x="157" y="277"/>
                    <a:pt x="157" y="277"/>
                    <a:pt x="157" y="277"/>
                  </a:cubicBezTo>
                  <a:moveTo>
                    <a:pt x="210" y="189"/>
                  </a:moveTo>
                  <a:cubicBezTo>
                    <a:pt x="210" y="267"/>
                    <a:pt x="210" y="267"/>
                    <a:pt x="210" y="267"/>
                  </a:cubicBezTo>
                  <a:cubicBezTo>
                    <a:pt x="245" y="252"/>
                    <a:pt x="272" y="224"/>
                    <a:pt x="286" y="189"/>
                  </a:cubicBezTo>
                  <a:cubicBezTo>
                    <a:pt x="292" y="174"/>
                    <a:pt x="296" y="156"/>
                    <a:pt x="296" y="139"/>
                  </a:cubicBezTo>
                  <a:cubicBezTo>
                    <a:pt x="296" y="63"/>
                    <a:pt x="235" y="1"/>
                    <a:pt x="159" y="0"/>
                  </a:cubicBezTo>
                  <a:cubicBezTo>
                    <a:pt x="159" y="0"/>
                    <a:pt x="158" y="0"/>
                    <a:pt x="157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01" y="0"/>
                    <a:pt x="52" y="34"/>
                    <a:pt x="31" y="83"/>
                  </a:cubicBezTo>
                  <a:cubicBezTo>
                    <a:pt x="23" y="100"/>
                    <a:pt x="19" y="119"/>
                    <a:pt x="19" y="139"/>
                  </a:cubicBezTo>
                  <a:cubicBezTo>
                    <a:pt x="19" y="142"/>
                    <a:pt x="19" y="145"/>
                    <a:pt x="19" y="147"/>
                  </a:cubicBezTo>
                  <a:cubicBezTo>
                    <a:pt x="105" y="147"/>
                    <a:pt x="105" y="147"/>
                    <a:pt x="105" y="147"/>
                  </a:cubicBezTo>
                  <a:cubicBezTo>
                    <a:pt x="210" y="147"/>
                    <a:pt x="210" y="147"/>
                    <a:pt x="210" y="147"/>
                  </a:cubicBezTo>
                  <a:cubicBezTo>
                    <a:pt x="210" y="189"/>
                    <a:pt x="210" y="189"/>
                    <a:pt x="210" y="189"/>
                  </a:cubicBezTo>
                  <a:moveTo>
                    <a:pt x="157" y="277"/>
                  </a:moveTo>
                  <a:cubicBezTo>
                    <a:pt x="210" y="277"/>
                    <a:pt x="210" y="277"/>
                    <a:pt x="210" y="277"/>
                  </a:cubicBezTo>
                  <a:cubicBezTo>
                    <a:pt x="210" y="267"/>
                    <a:pt x="210" y="267"/>
                    <a:pt x="210" y="267"/>
                  </a:cubicBezTo>
                  <a:moveTo>
                    <a:pt x="57" y="318"/>
                  </a:moveTo>
                  <a:cubicBezTo>
                    <a:pt x="154" y="318"/>
                    <a:pt x="154" y="318"/>
                    <a:pt x="154" y="318"/>
                  </a:cubicBezTo>
                  <a:moveTo>
                    <a:pt x="106" y="277"/>
                  </a:moveTo>
                  <a:cubicBezTo>
                    <a:pt x="106" y="318"/>
                    <a:pt x="106" y="318"/>
                    <a:pt x="106" y="318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63"/>
              <a:endParaRPr lang="en-US" sz="1599">
                <a:solidFill>
                  <a:srgbClr val="353535"/>
                </a:solidFill>
                <a:latin typeface="Segoe UI Semilight"/>
              </a:endParaRPr>
            </a:p>
          </p:txBody>
        </p:sp>
      </p:grpSp>
      <p:pic>
        <p:nvPicPr>
          <p:cNvPr id="142" name="Picture 141">
            <a:extLst>
              <a:ext uri="{FF2B5EF4-FFF2-40B4-BE49-F238E27FC236}">
                <a16:creationId xmlns:a16="http://schemas.microsoft.com/office/drawing/2014/main" id="{7C1E2BB7-8B5F-4548-8512-C6701A8CBB2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6305" y="5107418"/>
            <a:ext cx="1021621" cy="429465"/>
          </a:xfrm>
          <a:prstGeom prst="rect">
            <a:avLst/>
          </a:prstGeom>
        </p:spPr>
      </p:pic>
      <p:sp>
        <p:nvSpPr>
          <p:cNvPr id="143" name="Left-Right Arrow 48">
            <a:extLst>
              <a:ext uri="{FF2B5EF4-FFF2-40B4-BE49-F238E27FC236}">
                <a16:creationId xmlns:a16="http://schemas.microsoft.com/office/drawing/2014/main" id="{B9FE4C01-0EFC-4981-8679-963CCEF26734}"/>
              </a:ext>
            </a:extLst>
          </p:cNvPr>
          <p:cNvSpPr>
            <a:spLocks noChangeAspect="1"/>
          </p:cNvSpPr>
          <p:nvPr/>
        </p:nvSpPr>
        <p:spPr>
          <a:xfrm rot="5400000">
            <a:off x="5150867" y="3433832"/>
            <a:ext cx="567549" cy="260564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63"/>
            <a:endParaRPr lang="en-US" sz="1800">
              <a:solidFill>
                <a:srgbClr val="FFFFFF"/>
              </a:solidFill>
              <a:latin typeface="Segoe UI Semilight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1CB5A8A-B0DF-456C-ABAE-6E6B109F4D8F}"/>
              </a:ext>
            </a:extLst>
          </p:cNvPr>
          <p:cNvSpPr>
            <a:spLocks noChangeAspect="1"/>
          </p:cNvSpPr>
          <p:nvPr/>
        </p:nvSpPr>
        <p:spPr>
          <a:xfrm>
            <a:off x="5912300" y="1096564"/>
            <a:ext cx="1053573" cy="3879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63"/>
            <a:endParaRPr lang="en-US" sz="1800">
              <a:solidFill>
                <a:srgbClr val="FFFFFF"/>
              </a:soli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6480456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143" grpId="0" animBg="1"/>
      <p:bldP spid="144" grpId="0" animBg="1"/>
      <p:bldP spid="14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6932CF5-113D-45B4-9076-63315EDD3C83}"/>
              </a:ext>
            </a:extLst>
          </p:cNvPr>
          <p:cNvSpPr/>
          <p:nvPr/>
        </p:nvSpPr>
        <p:spPr bwMode="auto">
          <a:xfrm>
            <a:off x="73444" y="497"/>
            <a:ext cx="2830047" cy="69935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DFA80-D04F-4F6D-A6A0-A4F1495684C6}"/>
              </a:ext>
            </a:extLst>
          </p:cNvPr>
          <p:cNvSpPr/>
          <p:nvPr/>
        </p:nvSpPr>
        <p:spPr bwMode="auto">
          <a:xfrm>
            <a:off x="883" y="497"/>
            <a:ext cx="2831698" cy="699353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rgbClr val="FFFFFF"/>
              </a:soli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EDFEE16-2C4B-4351-92AC-B62AA954CFC9}"/>
              </a:ext>
            </a:extLst>
          </p:cNvPr>
          <p:cNvSpPr/>
          <p:nvPr/>
        </p:nvSpPr>
        <p:spPr bwMode="auto">
          <a:xfrm>
            <a:off x="-3430" y="1778245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Container 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07B8BC3-27AE-4B13-A22A-BDCC9A585E37}"/>
              </a:ext>
            </a:extLst>
          </p:cNvPr>
          <p:cNvSpPr/>
          <p:nvPr/>
        </p:nvSpPr>
        <p:spPr bwMode="auto">
          <a:xfrm>
            <a:off x="-3430" y="2753489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Profile Container 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3D84E10-8C3C-413A-9A5D-8A7E0A3F6BF4}"/>
              </a:ext>
            </a:extLst>
          </p:cNvPr>
          <p:cNvSpPr/>
          <p:nvPr/>
        </p:nvSpPr>
        <p:spPr bwMode="auto">
          <a:xfrm>
            <a:off x="-3430" y="3728733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Office 365 Container 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538A519-C217-474A-8F56-3DB768CC7DD4}"/>
              </a:ext>
            </a:extLst>
          </p:cNvPr>
          <p:cNvSpPr/>
          <p:nvPr/>
        </p:nvSpPr>
        <p:spPr bwMode="auto">
          <a:xfrm>
            <a:off x="-3430" y="4703976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App Masking 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C8CA2A8-8C80-4D09-84B2-014CEF1CF114}"/>
              </a:ext>
            </a:extLst>
          </p:cNvPr>
          <p:cNvSpPr/>
          <p:nvPr/>
        </p:nvSpPr>
        <p:spPr bwMode="auto">
          <a:xfrm>
            <a:off x="-3430" y="5679219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Java Redirection </a:t>
            </a:r>
          </a:p>
        </p:txBody>
      </p:sp>
      <p:sp>
        <p:nvSpPr>
          <p:cNvPr id="150" name="Rectangle: Top Corners Rounded 149">
            <a:extLst>
              <a:ext uri="{FF2B5EF4-FFF2-40B4-BE49-F238E27FC236}">
                <a16:creationId xmlns:a16="http://schemas.microsoft.com/office/drawing/2014/main" id="{9BA3C998-190E-4228-A49C-9F4CE11F18F3}"/>
              </a:ext>
            </a:extLst>
          </p:cNvPr>
          <p:cNvSpPr/>
          <p:nvPr/>
        </p:nvSpPr>
        <p:spPr bwMode="auto">
          <a:xfrm rot="5400000">
            <a:off x="34099" y="2846565"/>
            <a:ext cx="54829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defRPr/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1" name="Rectangle: Top Corners Rounded 150">
            <a:extLst>
              <a:ext uri="{FF2B5EF4-FFF2-40B4-BE49-F238E27FC236}">
                <a16:creationId xmlns:a16="http://schemas.microsoft.com/office/drawing/2014/main" id="{FBC0496B-D342-49C2-875C-7799A43E2C4E}"/>
              </a:ext>
            </a:extLst>
          </p:cNvPr>
          <p:cNvSpPr/>
          <p:nvPr/>
        </p:nvSpPr>
        <p:spPr bwMode="auto">
          <a:xfrm rot="5400000">
            <a:off x="34099" y="3825967"/>
            <a:ext cx="54829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defRPr/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2" name="Rectangle: Top Corners Rounded 151">
            <a:extLst>
              <a:ext uri="{FF2B5EF4-FFF2-40B4-BE49-F238E27FC236}">
                <a16:creationId xmlns:a16="http://schemas.microsoft.com/office/drawing/2014/main" id="{0C49DCC7-0EB7-4FA1-AFAF-BBE84E31FE75}"/>
              </a:ext>
            </a:extLst>
          </p:cNvPr>
          <p:cNvSpPr/>
          <p:nvPr/>
        </p:nvSpPr>
        <p:spPr bwMode="auto">
          <a:xfrm rot="5400000">
            <a:off x="34099" y="5784772"/>
            <a:ext cx="54829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defRPr/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3" name="Rectangle: Top Corners Rounded 152">
            <a:extLst>
              <a:ext uri="{FF2B5EF4-FFF2-40B4-BE49-F238E27FC236}">
                <a16:creationId xmlns:a16="http://schemas.microsoft.com/office/drawing/2014/main" id="{5DECE63E-2588-4FFB-AE2F-18C1CF1DE005}"/>
              </a:ext>
            </a:extLst>
          </p:cNvPr>
          <p:cNvSpPr/>
          <p:nvPr/>
        </p:nvSpPr>
        <p:spPr bwMode="auto">
          <a:xfrm rot="5400000">
            <a:off x="34099" y="4805370"/>
            <a:ext cx="54829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defRPr/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4" name="Rectangle: Top Corners Rounded 153">
            <a:extLst>
              <a:ext uri="{FF2B5EF4-FFF2-40B4-BE49-F238E27FC236}">
                <a16:creationId xmlns:a16="http://schemas.microsoft.com/office/drawing/2014/main" id="{BE632924-5762-4641-B408-F73C370CCE34}"/>
              </a:ext>
            </a:extLst>
          </p:cNvPr>
          <p:cNvSpPr/>
          <p:nvPr/>
        </p:nvSpPr>
        <p:spPr bwMode="auto">
          <a:xfrm rot="5400000">
            <a:off x="48474" y="1883799"/>
            <a:ext cx="51954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5" name="IoT" title="Icon of five circles that all connect to a center circle">
            <a:extLst>
              <a:ext uri="{FF2B5EF4-FFF2-40B4-BE49-F238E27FC236}">
                <a16:creationId xmlns:a16="http://schemas.microsoft.com/office/drawing/2014/main" id="{FA3418DD-3BD8-49AC-B10C-99851C86DBE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2858" y="4003054"/>
            <a:ext cx="268745" cy="269176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12700" cap="sq">
            <a:solidFill>
              <a:schemeClr val="bg1">
                <a:lumMod val="6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59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 Semilight"/>
            </a:endParaRPr>
          </a:p>
        </p:txBody>
      </p:sp>
      <p:sp>
        <p:nvSpPr>
          <p:cNvPr id="156" name="globe_6" title="Icon of a monitor in front of a sphere made of lines">
            <a:extLst>
              <a:ext uri="{FF2B5EF4-FFF2-40B4-BE49-F238E27FC236}">
                <a16:creationId xmlns:a16="http://schemas.microsoft.com/office/drawing/2014/main" id="{9634601D-0ABF-4532-B141-7AFD95FB15A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7137" y="3008165"/>
            <a:ext cx="280186" cy="300150"/>
          </a:xfrm>
          <a:custGeom>
            <a:avLst/>
            <a:gdLst>
              <a:gd name="T0" fmla="*/ 210 w 296"/>
              <a:gd name="T1" fmla="*/ 147 h 318"/>
              <a:gd name="T2" fmla="*/ 105 w 296"/>
              <a:gd name="T3" fmla="*/ 147 h 318"/>
              <a:gd name="T4" fmla="*/ 105 w 296"/>
              <a:gd name="T5" fmla="*/ 140 h 318"/>
              <a:gd name="T6" fmla="*/ 109 w 296"/>
              <a:gd name="T7" fmla="*/ 83 h 318"/>
              <a:gd name="T8" fmla="*/ 157 w 296"/>
              <a:gd name="T9" fmla="*/ 0 h 318"/>
              <a:gd name="T10" fmla="*/ 157 w 296"/>
              <a:gd name="T11" fmla="*/ 0 h 318"/>
              <a:gd name="T12" fmla="*/ 159 w 296"/>
              <a:gd name="T13" fmla="*/ 0 h 318"/>
              <a:gd name="T14" fmla="*/ 206 w 296"/>
              <a:gd name="T15" fmla="*/ 83 h 318"/>
              <a:gd name="T16" fmla="*/ 210 w 296"/>
              <a:gd name="T17" fmla="*/ 137 h 318"/>
              <a:gd name="T18" fmla="*/ 210 w 296"/>
              <a:gd name="T19" fmla="*/ 147 h 318"/>
              <a:gd name="T20" fmla="*/ 31 w 296"/>
              <a:gd name="T21" fmla="*/ 83 h 318"/>
              <a:gd name="T22" fmla="*/ 284 w 296"/>
              <a:gd name="T23" fmla="*/ 83 h 318"/>
              <a:gd name="T24" fmla="*/ 286 w 296"/>
              <a:gd name="T25" fmla="*/ 189 h 318"/>
              <a:gd name="T26" fmla="*/ 286 w 296"/>
              <a:gd name="T27" fmla="*/ 189 h 318"/>
              <a:gd name="T28" fmla="*/ 210 w 296"/>
              <a:gd name="T29" fmla="*/ 189 h 318"/>
              <a:gd name="T30" fmla="*/ 19 w 296"/>
              <a:gd name="T31" fmla="*/ 147 h 318"/>
              <a:gd name="T32" fmla="*/ 0 w 296"/>
              <a:gd name="T33" fmla="*/ 147 h 318"/>
              <a:gd name="T34" fmla="*/ 0 w 296"/>
              <a:gd name="T35" fmla="*/ 277 h 318"/>
              <a:gd name="T36" fmla="*/ 106 w 296"/>
              <a:gd name="T37" fmla="*/ 277 h 318"/>
              <a:gd name="T38" fmla="*/ 157 w 296"/>
              <a:gd name="T39" fmla="*/ 277 h 318"/>
              <a:gd name="T40" fmla="*/ 210 w 296"/>
              <a:gd name="T41" fmla="*/ 189 h 318"/>
              <a:gd name="T42" fmla="*/ 210 w 296"/>
              <a:gd name="T43" fmla="*/ 267 h 318"/>
              <a:gd name="T44" fmla="*/ 286 w 296"/>
              <a:gd name="T45" fmla="*/ 189 h 318"/>
              <a:gd name="T46" fmla="*/ 296 w 296"/>
              <a:gd name="T47" fmla="*/ 139 h 318"/>
              <a:gd name="T48" fmla="*/ 159 w 296"/>
              <a:gd name="T49" fmla="*/ 0 h 318"/>
              <a:gd name="T50" fmla="*/ 157 w 296"/>
              <a:gd name="T51" fmla="*/ 0 h 318"/>
              <a:gd name="T52" fmla="*/ 157 w 296"/>
              <a:gd name="T53" fmla="*/ 0 h 318"/>
              <a:gd name="T54" fmla="*/ 31 w 296"/>
              <a:gd name="T55" fmla="*/ 83 h 318"/>
              <a:gd name="T56" fmla="*/ 19 w 296"/>
              <a:gd name="T57" fmla="*/ 139 h 318"/>
              <a:gd name="T58" fmla="*/ 19 w 296"/>
              <a:gd name="T59" fmla="*/ 147 h 318"/>
              <a:gd name="T60" fmla="*/ 105 w 296"/>
              <a:gd name="T61" fmla="*/ 147 h 318"/>
              <a:gd name="T62" fmla="*/ 210 w 296"/>
              <a:gd name="T63" fmla="*/ 147 h 318"/>
              <a:gd name="T64" fmla="*/ 210 w 296"/>
              <a:gd name="T65" fmla="*/ 189 h 318"/>
              <a:gd name="T66" fmla="*/ 157 w 296"/>
              <a:gd name="T67" fmla="*/ 277 h 318"/>
              <a:gd name="T68" fmla="*/ 210 w 296"/>
              <a:gd name="T69" fmla="*/ 277 h 318"/>
              <a:gd name="T70" fmla="*/ 210 w 296"/>
              <a:gd name="T71" fmla="*/ 267 h 318"/>
              <a:gd name="T72" fmla="*/ 57 w 296"/>
              <a:gd name="T73" fmla="*/ 318 h 318"/>
              <a:gd name="T74" fmla="*/ 154 w 296"/>
              <a:gd name="T75" fmla="*/ 318 h 318"/>
              <a:gd name="T76" fmla="*/ 106 w 296"/>
              <a:gd name="T77" fmla="*/ 277 h 318"/>
              <a:gd name="T78" fmla="*/ 106 w 296"/>
              <a:gd name="T79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96" h="318">
                <a:moveTo>
                  <a:pt x="210" y="147"/>
                </a:moveTo>
                <a:cubicBezTo>
                  <a:pt x="105" y="147"/>
                  <a:pt x="105" y="147"/>
                  <a:pt x="105" y="147"/>
                </a:cubicBezTo>
                <a:cubicBezTo>
                  <a:pt x="105" y="145"/>
                  <a:pt x="105" y="142"/>
                  <a:pt x="105" y="140"/>
                </a:cubicBezTo>
                <a:cubicBezTo>
                  <a:pt x="105" y="120"/>
                  <a:pt x="106" y="100"/>
                  <a:pt x="109" y="83"/>
                </a:cubicBezTo>
                <a:cubicBezTo>
                  <a:pt x="118" y="35"/>
                  <a:pt x="136" y="1"/>
                  <a:pt x="157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58" y="0"/>
                  <a:pt x="159" y="0"/>
                  <a:pt x="159" y="0"/>
                </a:cubicBezTo>
                <a:cubicBezTo>
                  <a:pt x="180" y="2"/>
                  <a:pt x="198" y="35"/>
                  <a:pt x="206" y="83"/>
                </a:cubicBezTo>
                <a:cubicBezTo>
                  <a:pt x="208" y="100"/>
                  <a:pt x="210" y="118"/>
                  <a:pt x="210" y="137"/>
                </a:cubicBezTo>
                <a:cubicBezTo>
                  <a:pt x="210" y="142"/>
                  <a:pt x="210" y="147"/>
                  <a:pt x="210" y="147"/>
                </a:cubicBezTo>
                <a:close/>
                <a:moveTo>
                  <a:pt x="31" y="83"/>
                </a:moveTo>
                <a:cubicBezTo>
                  <a:pt x="284" y="83"/>
                  <a:pt x="284" y="83"/>
                  <a:pt x="284" y="83"/>
                </a:cubicBezTo>
                <a:moveTo>
                  <a:pt x="286" y="189"/>
                </a:moveTo>
                <a:cubicBezTo>
                  <a:pt x="286" y="189"/>
                  <a:pt x="286" y="189"/>
                  <a:pt x="286" y="189"/>
                </a:cubicBezTo>
                <a:cubicBezTo>
                  <a:pt x="210" y="189"/>
                  <a:pt x="210" y="189"/>
                  <a:pt x="210" y="189"/>
                </a:cubicBezTo>
                <a:moveTo>
                  <a:pt x="19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277"/>
                  <a:pt x="0" y="277"/>
                  <a:pt x="0" y="277"/>
                </a:cubicBezTo>
                <a:cubicBezTo>
                  <a:pt x="106" y="277"/>
                  <a:pt x="106" y="277"/>
                  <a:pt x="106" y="277"/>
                </a:cubicBezTo>
                <a:cubicBezTo>
                  <a:pt x="157" y="277"/>
                  <a:pt x="157" y="277"/>
                  <a:pt x="157" y="277"/>
                </a:cubicBezTo>
                <a:moveTo>
                  <a:pt x="210" y="189"/>
                </a:moveTo>
                <a:cubicBezTo>
                  <a:pt x="210" y="267"/>
                  <a:pt x="210" y="267"/>
                  <a:pt x="210" y="267"/>
                </a:cubicBezTo>
                <a:cubicBezTo>
                  <a:pt x="245" y="252"/>
                  <a:pt x="272" y="224"/>
                  <a:pt x="286" y="189"/>
                </a:cubicBezTo>
                <a:cubicBezTo>
                  <a:pt x="292" y="174"/>
                  <a:pt x="296" y="156"/>
                  <a:pt x="296" y="139"/>
                </a:cubicBezTo>
                <a:cubicBezTo>
                  <a:pt x="296" y="63"/>
                  <a:pt x="235" y="1"/>
                  <a:pt x="159" y="0"/>
                </a:cubicBezTo>
                <a:cubicBezTo>
                  <a:pt x="159" y="0"/>
                  <a:pt x="158" y="0"/>
                  <a:pt x="157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01" y="0"/>
                  <a:pt x="52" y="34"/>
                  <a:pt x="31" y="83"/>
                </a:cubicBezTo>
                <a:cubicBezTo>
                  <a:pt x="23" y="100"/>
                  <a:pt x="19" y="119"/>
                  <a:pt x="19" y="139"/>
                </a:cubicBezTo>
                <a:cubicBezTo>
                  <a:pt x="19" y="142"/>
                  <a:pt x="19" y="145"/>
                  <a:pt x="19" y="147"/>
                </a:cubicBezTo>
                <a:cubicBezTo>
                  <a:pt x="105" y="147"/>
                  <a:pt x="105" y="147"/>
                  <a:pt x="105" y="147"/>
                </a:cubicBezTo>
                <a:cubicBezTo>
                  <a:pt x="210" y="147"/>
                  <a:pt x="210" y="147"/>
                  <a:pt x="210" y="147"/>
                </a:cubicBezTo>
                <a:cubicBezTo>
                  <a:pt x="210" y="189"/>
                  <a:pt x="210" y="189"/>
                  <a:pt x="210" y="189"/>
                </a:cubicBezTo>
                <a:moveTo>
                  <a:pt x="157" y="277"/>
                </a:moveTo>
                <a:cubicBezTo>
                  <a:pt x="210" y="277"/>
                  <a:pt x="210" y="277"/>
                  <a:pt x="210" y="277"/>
                </a:cubicBezTo>
                <a:cubicBezTo>
                  <a:pt x="210" y="267"/>
                  <a:pt x="210" y="267"/>
                  <a:pt x="210" y="267"/>
                </a:cubicBezTo>
                <a:moveTo>
                  <a:pt x="57" y="318"/>
                </a:moveTo>
                <a:cubicBezTo>
                  <a:pt x="154" y="318"/>
                  <a:pt x="154" y="318"/>
                  <a:pt x="154" y="318"/>
                </a:cubicBezTo>
                <a:moveTo>
                  <a:pt x="106" y="277"/>
                </a:moveTo>
                <a:cubicBezTo>
                  <a:pt x="106" y="318"/>
                  <a:pt x="106" y="318"/>
                  <a:pt x="106" y="318"/>
                </a:cubicBez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599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157" name="Browser" title="Icon of a browser window">
            <a:extLst>
              <a:ext uri="{FF2B5EF4-FFF2-40B4-BE49-F238E27FC236}">
                <a16:creationId xmlns:a16="http://schemas.microsoft.com/office/drawing/2014/main" id="{E6135F35-A886-4587-9F0E-D0A4525C66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495" y="5968610"/>
            <a:ext cx="319469" cy="255675"/>
          </a:xfrm>
          <a:custGeom>
            <a:avLst/>
            <a:gdLst>
              <a:gd name="T0" fmla="*/ 3750 w 3750"/>
              <a:gd name="T1" fmla="*/ 3000 h 3000"/>
              <a:gd name="T2" fmla="*/ 0 w 3750"/>
              <a:gd name="T3" fmla="*/ 3000 h 3000"/>
              <a:gd name="T4" fmla="*/ 0 w 3750"/>
              <a:gd name="T5" fmla="*/ 0 h 3000"/>
              <a:gd name="T6" fmla="*/ 3750 w 3750"/>
              <a:gd name="T7" fmla="*/ 0 h 3000"/>
              <a:gd name="T8" fmla="*/ 3750 w 3750"/>
              <a:gd name="T9" fmla="*/ 3000 h 3000"/>
              <a:gd name="T10" fmla="*/ 0 w 3750"/>
              <a:gd name="T11" fmla="*/ 750 h 3000"/>
              <a:gd name="T12" fmla="*/ 3750 w 3750"/>
              <a:gd name="T13" fmla="*/ 750 h 3000"/>
              <a:gd name="T14" fmla="*/ 3335 w 3750"/>
              <a:gd name="T15" fmla="*/ 375 h 3000"/>
              <a:gd name="T16" fmla="*/ 3375 w 3750"/>
              <a:gd name="T17" fmla="*/ 415 h 3000"/>
              <a:gd name="T18" fmla="*/ 3414 w 3750"/>
              <a:gd name="T19" fmla="*/ 375 h 3000"/>
              <a:gd name="T20" fmla="*/ 3375 w 3750"/>
              <a:gd name="T21" fmla="*/ 336 h 3000"/>
              <a:gd name="T22" fmla="*/ 3335 w 3750"/>
              <a:gd name="T23" fmla="*/ 375 h 3000"/>
              <a:gd name="T24" fmla="*/ 2886 w 3750"/>
              <a:gd name="T25" fmla="*/ 375 h 3000"/>
              <a:gd name="T26" fmla="*/ 2925 w 3750"/>
              <a:gd name="T27" fmla="*/ 415 h 3000"/>
              <a:gd name="T28" fmla="*/ 2965 w 3750"/>
              <a:gd name="T29" fmla="*/ 375 h 3000"/>
              <a:gd name="T30" fmla="*/ 2925 w 3750"/>
              <a:gd name="T31" fmla="*/ 336 h 3000"/>
              <a:gd name="T32" fmla="*/ 2886 w 3750"/>
              <a:gd name="T33" fmla="*/ 375 h 3000"/>
              <a:gd name="T34" fmla="*/ 2437 w 3750"/>
              <a:gd name="T35" fmla="*/ 375 h 3000"/>
              <a:gd name="T36" fmla="*/ 2476 w 3750"/>
              <a:gd name="T37" fmla="*/ 415 h 3000"/>
              <a:gd name="T38" fmla="*/ 2516 w 3750"/>
              <a:gd name="T39" fmla="*/ 375 h 3000"/>
              <a:gd name="T40" fmla="*/ 2476 w 3750"/>
              <a:gd name="T41" fmla="*/ 336 h 3000"/>
              <a:gd name="T42" fmla="*/ 2437 w 3750"/>
              <a:gd name="T43" fmla="*/ 375 h 3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50" h="3000">
                <a:moveTo>
                  <a:pt x="3750" y="3000"/>
                </a:moveTo>
                <a:cubicBezTo>
                  <a:pt x="0" y="3000"/>
                  <a:pt x="0" y="3000"/>
                  <a:pt x="0" y="3000"/>
                </a:cubicBezTo>
                <a:cubicBezTo>
                  <a:pt x="0" y="0"/>
                  <a:pt x="0" y="0"/>
                  <a:pt x="0" y="0"/>
                </a:cubicBezTo>
                <a:cubicBezTo>
                  <a:pt x="3750" y="0"/>
                  <a:pt x="3750" y="0"/>
                  <a:pt x="3750" y="0"/>
                </a:cubicBezTo>
                <a:lnTo>
                  <a:pt x="3750" y="3000"/>
                </a:lnTo>
                <a:close/>
                <a:moveTo>
                  <a:pt x="0" y="750"/>
                </a:moveTo>
                <a:cubicBezTo>
                  <a:pt x="3750" y="750"/>
                  <a:pt x="3750" y="750"/>
                  <a:pt x="3750" y="750"/>
                </a:cubicBezTo>
                <a:moveTo>
                  <a:pt x="3335" y="375"/>
                </a:moveTo>
                <a:cubicBezTo>
                  <a:pt x="3335" y="397"/>
                  <a:pt x="3353" y="415"/>
                  <a:pt x="3375" y="415"/>
                </a:cubicBezTo>
                <a:cubicBezTo>
                  <a:pt x="3397" y="415"/>
                  <a:pt x="3414" y="397"/>
                  <a:pt x="3414" y="375"/>
                </a:cubicBezTo>
                <a:cubicBezTo>
                  <a:pt x="3414" y="353"/>
                  <a:pt x="3397" y="336"/>
                  <a:pt x="3375" y="336"/>
                </a:cubicBezTo>
                <a:cubicBezTo>
                  <a:pt x="3353" y="336"/>
                  <a:pt x="3335" y="353"/>
                  <a:pt x="3335" y="375"/>
                </a:cubicBezTo>
                <a:close/>
                <a:moveTo>
                  <a:pt x="2886" y="375"/>
                </a:moveTo>
                <a:cubicBezTo>
                  <a:pt x="2886" y="397"/>
                  <a:pt x="2904" y="415"/>
                  <a:pt x="2925" y="415"/>
                </a:cubicBezTo>
                <a:cubicBezTo>
                  <a:pt x="2947" y="415"/>
                  <a:pt x="2965" y="397"/>
                  <a:pt x="2965" y="375"/>
                </a:cubicBezTo>
                <a:cubicBezTo>
                  <a:pt x="2965" y="353"/>
                  <a:pt x="2947" y="336"/>
                  <a:pt x="2925" y="336"/>
                </a:cubicBezTo>
                <a:cubicBezTo>
                  <a:pt x="2904" y="336"/>
                  <a:pt x="2886" y="353"/>
                  <a:pt x="2886" y="375"/>
                </a:cubicBezTo>
                <a:close/>
                <a:moveTo>
                  <a:pt x="2437" y="375"/>
                </a:moveTo>
                <a:cubicBezTo>
                  <a:pt x="2437" y="397"/>
                  <a:pt x="2454" y="415"/>
                  <a:pt x="2476" y="415"/>
                </a:cubicBezTo>
                <a:cubicBezTo>
                  <a:pt x="2498" y="415"/>
                  <a:pt x="2516" y="397"/>
                  <a:pt x="2516" y="375"/>
                </a:cubicBezTo>
                <a:cubicBezTo>
                  <a:pt x="2516" y="353"/>
                  <a:pt x="2498" y="336"/>
                  <a:pt x="2476" y="336"/>
                </a:cubicBezTo>
                <a:cubicBezTo>
                  <a:pt x="2454" y="336"/>
                  <a:pt x="2437" y="353"/>
                  <a:pt x="2437" y="375"/>
                </a:cubicBezTo>
                <a:close/>
              </a:path>
            </a:pathLst>
          </a:custGeom>
          <a:noFill/>
          <a:ln w="12700" cap="sq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599">
              <a:solidFill>
                <a:srgbClr val="353535"/>
              </a:solidFill>
              <a:latin typeface="Segoe UI Semilight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2DCB5C9-95D6-42FE-BAE2-69A027AC055D}"/>
              </a:ext>
            </a:extLst>
          </p:cNvPr>
          <p:cNvGrpSpPr/>
          <p:nvPr/>
        </p:nvGrpSpPr>
        <p:grpSpPr>
          <a:xfrm>
            <a:off x="177095" y="4996700"/>
            <a:ext cx="240268" cy="240690"/>
            <a:chOff x="4565921" y="3369898"/>
            <a:chExt cx="242888" cy="243314"/>
          </a:xfrm>
        </p:grpSpPr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D87D95B-8664-4F81-B458-B2960B6A2A48}"/>
                </a:ext>
              </a:extLst>
            </p:cNvPr>
            <p:cNvSpPr/>
            <p:nvPr/>
          </p:nvSpPr>
          <p:spPr>
            <a:xfrm>
              <a:off x="4694509" y="3369898"/>
              <a:ext cx="114300" cy="114300"/>
            </a:xfrm>
            <a:custGeom>
              <a:avLst/>
              <a:gdLst>
                <a:gd name="connsiteX0" fmla="*/ 7348 w 114300"/>
                <a:gd name="connsiteY0" fmla="*/ 7348 h 114300"/>
                <a:gd name="connsiteX1" fmla="*/ 115933 w 114300"/>
                <a:gd name="connsiteY1" fmla="*/ 7348 h 114300"/>
                <a:gd name="connsiteX2" fmla="*/ 115933 w 114300"/>
                <a:gd name="connsiteY2" fmla="*/ 115933 h 114300"/>
                <a:gd name="connsiteX3" fmla="*/ 7348 w 114300"/>
                <a:gd name="connsiteY3" fmla="*/ 11593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7348" y="7348"/>
                  </a:moveTo>
                  <a:lnTo>
                    <a:pt x="115933" y="7348"/>
                  </a:lnTo>
                  <a:lnTo>
                    <a:pt x="115933" y="115933"/>
                  </a:lnTo>
                  <a:lnTo>
                    <a:pt x="7348" y="115933"/>
                  </a:lnTo>
                  <a:close/>
                </a:path>
              </a:pathLst>
            </a:custGeom>
            <a:noFill/>
            <a:ln w="12700" cap="sq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526FAAB-F28D-405B-81D0-85E0A945FA1C}"/>
                </a:ext>
              </a:extLst>
            </p:cNvPr>
            <p:cNvSpPr/>
            <p:nvPr/>
          </p:nvSpPr>
          <p:spPr>
            <a:xfrm>
              <a:off x="4565921" y="3498486"/>
              <a:ext cx="114300" cy="114300"/>
            </a:xfrm>
            <a:custGeom>
              <a:avLst/>
              <a:gdLst>
                <a:gd name="connsiteX0" fmla="*/ 7348 w 114300"/>
                <a:gd name="connsiteY0" fmla="*/ 7348 h 114300"/>
                <a:gd name="connsiteX1" fmla="*/ 115933 w 114300"/>
                <a:gd name="connsiteY1" fmla="*/ 7348 h 114300"/>
                <a:gd name="connsiteX2" fmla="*/ 115933 w 114300"/>
                <a:gd name="connsiteY2" fmla="*/ 115933 h 114300"/>
                <a:gd name="connsiteX3" fmla="*/ 7348 w 114300"/>
                <a:gd name="connsiteY3" fmla="*/ 11593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7348" y="7348"/>
                  </a:moveTo>
                  <a:lnTo>
                    <a:pt x="115933" y="7348"/>
                  </a:lnTo>
                  <a:lnTo>
                    <a:pt x="115933" y="115933"/>
                  </a:lnTo>
                  <a:lnTo>
                    <a:pt x="7348" y="115933"/>
                  </a:lnTo>
                  <a:close/>
                </a:path>
              </a:pathLst>
            </a:custGeom>
            <a:noFill/>
            <a:ln w="12700" cap="sq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1412808-EB4A-4BF1-B84D-47616EC29B98}"/>
                </a:ext>
              </a:extLst>
            </p:cNvPr>
            <p:cNvSpPr/>
            <p:nvPr/>
          </p:nvSpPr>
          <p:spPr>
            <a:xfrm>
              <a:off x="4693969" y="3498912"/>
              <a:ext cx="114300" cy="114300"/>
            </a:xfrm>
            <a:custGeom>
              <a:avLst/>
              <a:gdLst>
                <a:gd name="connsiteX0" fmla="*/ 115933 w 114300"/>
                <a:gd name="connsiteY0" fmla="*/ 7348 h 114300"/>
                <a:gd name="connsiteX1" fmla="*/ 115933 w 114300"/>
                <a:gd name="connsiteY1" fmla="*/ 115933 h 114300"/>
                <a:gd name="connsiteX2" fmla="*/ 7348 w 114300"/>
                <a:gd name="connsiteY2" fmla="*/ 115933 h 114300"/>
                <a:gd name="connsiteX3" fmla="*/ 7348 w 114300"/>
                <a:gd name="connsiteY3" fmla="*/ 734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115933" y="7348"/>
                  </a:moveTo>
                  <a:lnTo>
                    <a:pt x="115933" y="115933"/>
                  </a:lnTo>
                  <a:lnTo>
                    <a:pt x="7348" y="115933"/>
                  </a:lnTo>
                  <a:lnTo>
                    <a:pt x="7348" y="7348"/>
                  </a:lnTo>
                  <a:close/>
                </a:path>
              </a:pathLst>
            </a:custGeom>
            <a:noFill/>
            <a:ln w="12700" cap="sq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E5D07A4-3522-400D-AF47-4BD643A0C5DC}"/>
                </a:ext>
              </a:extLst>
            </p:cNvPr>
            <p:cNvSpPr/>
            <p:nvPr/>
          </p:nvSpPr>
          <p:spPr>
            <a:xfrm>
              <a:off x="4566176" y="3370324"/>
              <a:ext cx="114300" cy="114300"/>
            </a:xfrm>
            <a:custGeom>
              <a:avLst/>
              <a:gdLst>
                <a:gd name="connsiteX0" fmla="*/ 115933 w 114300"/>
                <a:gd name="connsiteY0" fmla="*/ 7348 h 114300"/>
                <a:gd name="connsiteX1" fmla="*/ 115933 w 114300"/>
                <a:gd name="connsiteY1" fmla="*/ 115933 h 114300"/>
                <a:gd name="connsiteX2" fmla="*/ 7348 w 114300"/>
                <a:gd name="connsiteY2" fmla="*/ 115933 h 114300"/>
                <a:gd name="connsiteX3" fmla="*/ 7348 w 114300"/>
                <a:gd name="connsiteY3" fmla="*/ 734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115933" y="7348"/>
                  </a:moveTo>
                  <a:lnTo>
                    <a:pt x="115933" y="115933"/>
                  </a:lnTo>
                  <a:lnTo>
                    <a:pt x="7348" y="115933"/>
                  </a:lnTo>
                  <a:lnTo>
                    <a:pt x="7348" y="7348"/>
                  </a:lnTo>
                  <a:close/>
                </a:path>
              </a:pathLst>
            </a:custGeom>
            <a:noFill/>
            <a:ln w="12700" cap="sq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</p:grpSp>
      <p:sp>
        <p:nvSpPr>
          <p:cNvPr id="163" name="Database_EFC7" title="Icon of a cylinder">
            <a:extLst>
              <a:ext uri="{FF2B5EF4-FFF2-40B4-BE49-F238E27FC236}">
                <a16:creationId xmlns:a16="http://schemas.microsoft.com/office/drawing/2014/main" id="{904C4699-EC6C-48B4-AA22-C110D1084DF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9254" y="2042125"/>
            <a:ext cx="235951" cy="306699"/>
          </a:xfrm>
          <a:custGeom>
            <a:avLst/>
            <a:gdLst>
              <a:gd name="T0" fmla="*/ 2470 w 2511"/>
              <a:gd name="T1" fmla="*/ 627 h 3264"/>
              <a:gd name="T2" fmla="*/ 2511 w 2511"/>
              <a:gd name="T3" fmla="*/ 627 h 3264"/>
              <a:gd name="T4" fmla="*/ 2511 w 2511"/>
              <a:gd name="T5" fmla="*/ 2762 h 3264"/>
              <a:gd name="T6" fmla="*/ 1255 w 2511"/>
              <a:gd name="T7" fmla="*/ 3264 h 3264"/>
              <a:gd name="T8" fmla="*/ 0 w 2511"/>
              <a:gd name="T9" fmla="*/ 2762 h 3264"/>
              <a:gd name="T10" fmla="*/ 0 w 2511"/>
              <a:gd name="T11" fmla="*/ 627 h 3264"/>
              <a:gd name="T12" fmla="*/ 41 w 2511"/>
              <a:gd name="T13" fmla="*/ 627 h 3264"/>
              <a:gd name="T14" fmla="*/ 1255 w 2511"/>
              <a:gd name="T15" fmla="*/ 1004 h 3264"/>
              <a:gd name="T16" fmla="*/ 2470 w 2511"/>
              <a:gd name="T17" fmla="*/ 627 h 3264"/>
              <a:gd name="T18" fmla="*/ 1255 w 2511"/>
              <a:gd name="T19" fmla="*/ 0 h 3264"/>
              <a:gd name="T20" fmla="*/ 0 w 2511"/>
              <a:gd name="T21" fmla="*/ 502 h 3264"/>
              <a:gd name="T22" fmla="*/ 1255 w 2511"/>
              <a:gd name="T23" fmla="*/ 1004 h 3264"/>
              <a:gd name="T24" fmla="*/ 2511 w 2511"/>
              <a:gd name="T25" fmla="*/ 502 h 3264"/>
              <a:gd name="T26" fmla="*/ 1255 w 2511"/>
              <a:gd name="T27" fmla="*/ 0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11" h="3264">
                <a:moveTo>
                  <a:pt x="2470" y="627"/>
                </a:moveTo>
                <a:cubicBezTo>
                  <a:pt x="2511" y="627"/>
                  <a:pt x="2511" y="627"/>
                  <a:pt x="2511" y="627"/>
                </a:cubicBezTo>
                <a:cubicBezTo>
                  <a:pt x="2511" y="2762"/>
                  <a:pt x="2511" y="2762"/>
                  <a:pt x="2511" y="2762"/>
                </a:cubicBezTo>
                <a:cubicBezTo>
                  <a:pt x="2511" y="3040"/>
                  <a:pt x="1949" y="3264"/>
                  <a:pt x="1255" y="3264"/>
                </a:cubicBezTo>
                <a:cubicBezTo>
                  <a:pt x="562" y="3264"/>
                  <a:pt x="0" y="3040"/>
                  <a:pt x="0" y="2762"/>
                </a:cubicBezTo>
                <a:cubicBezTo>
                  <a:pt x="0" y="627"/>
                  <a:pt x="0" y="627"/>
                  <a:pt x="0" y="627"/>
                </a:cubicBezTo>
                <a:cubicBezTo>
                  <a:pt x="41" y="627"/>
                  <a:pt x="41" y="627"/>
                  <a:pt x="41" y="627"/>
                </a:cubicBezTo>
                <a:cubicBezTo>
                  <a:pt x="180" y="844"/>
                  <a:pt x="671" y="1004"/>
                  <a:pt x="1255" y="1004"/>
                </a:cubicBezTo>
                <a:cubicBezTo>
                  <a:pt x="1840" y="1004"/>
                  <a:pt x="2330" y="844"/>
                  <a:pt x="2470" y="627"/>
                </a:cubicBezTo>
                <a:close/>
                <a:moveTo>
                  <a:pt x="1255" y="0"/>
                </a:moveTo>
                <a:cubicBezTo>
                  <a:pt x="562" y="0"/>
                  <a:pt x="0" y="224"/>
                  <a:pt x="0" y="502"/>
                </a:cubicBezTo>
                <a:cubicBezTo>
                  <a:pt x="0" y="779"/>
                  <a:pt x="562" y="1004"/>
                  <a:pt x="1255" y="1004"/>
                </a:cubicBezTo>
                <a:cubicBezTo>
                  <a:pt x="1949" y="1004"/>
                  <a:pt x="2511" y="779"/>
                  <a:pt x="2511" y="502"/>
                </a:cubicBezTo>
                <a:cubicBezTo>
                  <a:pt x="2511" y="224"/>
                  <a:pt x="1949" y="0"/>
                  <a:pt x="1255" y="0"/>
                </a:cubicBezTo>
                <a:close/>
              </a:path>
            </a:pathLst>
          </a:custGeom>
          <a:noFill/>
          <a:ln w="12700" cap="sq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599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140" name="Title 1">
            <a:extLst>
              <a:ext uri="{FF2B5EF4-FFF2-40B4-BE49-F238E27FC236}">
                <a16:creationId xmlns:a16="http://schemas.microsoft.com/office/drawing/2014/main" id="{271AD378-B0AB-4F9B-8B88-DBC929A9956A}"/>
              </a:ext>
            </a:extLst>
          </p:cNvPr>
          <p:cNvSpPr txBox="1">
            <a:spLocks/>
          </p:cNvSpPr>
          <p:nvPr/>
        </p:nvSpPr>
        <p:spPr>
          <a:xfrm>
            <a:off x="275482" y="480850"/>
            <a:ext cx="2442815" cy="917444"/>
          </a:xfrm>
          <a:prstGeom prst="rect">
            <a:avLst/>
          </a:prstGeom>
        </p:spPr>
        <p:txBody>
          <a:bodyPr vert="horz" wrap="square" lIns="146283" tIns="91427" rIns="146283" bIns="91427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32563"/>
            <a:r>
              <a:rPr lang="en-US" sz="4399">
                <a:solidFill>
                  <a:srgbClr val="FFFFFF"/>
                </a:solidFill>
                <a:latin typeface="Segoe UI Light"/>
              </a:rPr>
              <a:t>Benefits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C63FC02F-784B-4586-B5B0-69107C366571}"/>
              </a:ext>
            </a:extLst>
          </p:cNvPr>
          <p:cNvSpPr txBox="1">
            <a:spLocks/>
          </p:cNvSpPr>
          <p:nvPr/>
        </p:nvSpPr>
        <p:spPr>
          <a:xfrm>
            <a:off x="8038842" y="495"/>
            <a:ext cx="4396751" cy="69935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54" tIns="182854" rIns="274281" bIns="182854" anchor="ctr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32563">
              <a:lnSpc>
                <a:spcPct val="100000"/>
              </a:lnSpc>
              <a:spcBef>
                <a:spcPts val="2400"/>
              </a:spcBef>
              <a:buSzPct val="100000"/>
              <a:buNone/>
            </a:pP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Places Office 365 cache data in network-based container. </a:t>
            </a:r>
          </a:p>
          <a:p>
            <a:pPr marL="0" indent="0" defTabSz="932563">
              <a:lnSpc>
                <a:spcPct val="100000"/>
              </a:lnSpc>
              <a:spcBef>
                <a:spcPts val="2400"/>
              </a:spcBef>
              <a:buSzPct val="100000"/>
              <a:buNone/>
            </a:pP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Enables roaming of Outlook OST, OneDrive cache, Windows Search, and more…</a:t>
            </a:r>
          </a:p>
          <a:p>
            <a:pPr marL="0" indent="0" defTabSz="932563">
              <a:lnSpc>
                <a:spcPct val="100000"/>
              </a:lnSpc>
              <a:spcBef>
                <a:spcPts val="2400"/>
              </a:spcBef>
              <a:buSzPct val="100000"/>
              <a:buNone/>
            </a:pP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Office apps have native performance and behavior.</a:t>
            </a:r>
          </a:p>
          <a:p>
            <a:pPr marL="0" indent="0" defTabSz="932563">
              <a:lnSpc>
                <a:spcPct val="100000"/>
              </a:lnSpc>
              <a:spcBef>
                <a:spcPts val="2400"/>
              </a:spcBef>
              <a:buSzPct val="100000"/>
              <a:buNone/>
            </a:pP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Works alongside other profile management platforms.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CEC2DF-318C-4C40-8AD2-9B987F14E898}"/>
              </a:ext>
            </a:extLst>
          </p:cNvPr>
          <p:cNvGrpSpPr/>
          <p:nvPr/>
        </p:nvGrpSpPr>
        <p:grpSpPr>
          <a:xfrm>
            <a:off x="3751664" y="783516"/>
            <a:ext cx="3901470" cy="5427495"/>
            <a:chOff x="3751314" y="783129"/>
            <a:chExt cx="3902024" cy="542826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593CEFB-F3ED-49B8-AEE6-A4C3CA98B5DD}"/>
                </a:ext>
              </a:extLst>
            </p:cNvPr>
            <p:cNvGrpSpPr/>
            <p:nvPr/>
          </p:nvGrpSpPr>
          <p:grpSpPr>
            <a:xfrm>
              <a:off x="3751314" y="783129"/>
              <a:ext cx="3902024" cy="5428265"/>
              <a:chOff x="8259814" y="723298"/>
              <a:chExt cx="3902024" cy="5428265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82CE879-2C30-4D68-B59A-C5EC6A3F8038}"/>
                  </a:ext>
                </a:extLst>
              </p:cNvPr>
              <p:cNvSpPr/>
              <p:nvPr/>
            </p:nvSpPr>
            <p:spPr bwMode="auto">
              <a:xfrm>
                <a:off x="8259814" y="4841008"/>
                <a:ext cx="3902024" cy="80344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E156EBA-ADF8-4D6C-BD96-6810E372FA29}"/>
                  </a:ext>
                </a:extLst>
              </p:cNvPr>
              <p:cNvGrpSpPr/>
              <p:nvPr/>
            </p:nvGrpSpPr>
            <p:grpSpPr>
              <a:xfrm>
                <a:off x="9465627" y="4333898"/>
                <a:ext cx="1490399" cy="1817665"/>
                <a:chOff x="10619543" y="1153479"/>
                <a:chExt cx="1490399" cy="1817665"/>
              </a:xfrm>
            </p:grpSpPr>
            <p:sp>
              <p:nvSpPr>
                <p:cNvPr id="89" name="Can 43">
                  <a:extLst>
                    <a:ext uri="{FF2B5EF4-FFF2-40B4-BE49-F238E27FC236}">
                      <a16:creationId xmlns:a16="http://schemas.microsoft.com/office/drawing/2014/main" id="{EFEF5C85-1212-4C44-9BA4-A810A0FE09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619543" y="2074013"/>
                  <a:ext cx="1490399" cy="897131"/>
                </a:xfrm>
                <a:prstGeom prst="can">
                  <a:avLst>
                    <a:gd name="adj" fmla="val 50000"/>
                  </a:avLst>
                </a:prstGeom>
                <a:solidFill>
                  <a:schemeClr val="accent2">
                    <a:lumMod val="75000"/>
                  </a:schemeClr>
                </a:solidFill>
                <a:ln w="317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63"/>
                  <a:endParaRPr lang="en-US" sz="18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  <p:sp>
              <p:nvSpPr>
                <p:cNvPr id="90" name="Can 44">
                  <a:extLst>
                    <a:ext uri="{FF2B5EF4-FFF2-40B4-BE49-F238E27FC236}">
                      <a16:creationId xmlns:a16="http://schemas.microsoft.com/office/drawing/2014/main" id="{344C9A69-E5EC-4E39-B48C-B409FF9A48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619543" y="1607533"/>
                  <a:ext cx="1490399" cy="897131"/>
                </a:xfrm>
                <a:prstGeom prst="can">
                  <a:avLst>
                    <a:gd name="adj" fmla="val 50000"/>
                  </a:avLst>
                </a:prstGeom>
                <a:solidFill>
                  <a:schemeClr val="accent2">
                    <a:lumMod val="75000"/>
                  </a:schemeClr>
                </a:solidFill>
                <a:ln w="317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63"/>
                  <a:endParaRPr lang="en-US" sz="18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  <p:sp>
              <p:nvSpPr>
                <p:cNvPr id="91" name="Can 45">
                  <a:extLst>
                    <a:ext uri="{FF2B5EF4-FFF2-40B4-BE49-F238E27FC236}">
                      <a16:creationId xmlns:a16="http://schemas.microsoft.com/office/drawing/2014/main" id="{C7E9EDBF-2204-47C3-91B6-E84F7A0191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619543" y="1153479"/>
                  <a:ext cx="1490399" cy="897131"/>
                </a:xfrm>
                <a:prstGeom prst="can">
                  <a:avLst>
                    <a:gd name="adj" fmla="val 50000"/>
                  </a:avLst>
                </a:prstGeom>
                <a:solidFill>
                  <a:schemeClr val="accent2">
                    <a:lumMod val="75000"/>
                  </a:schemeClr>
                </a:solidFill>
                <a:ln w="317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63"/>
                  <a:endParaRPr lang="en-US" sz="18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866809A-BE4C-4222-A460-94D54FE201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188090" y="3836368"/>
                <a:ext cx="2045472" cy="376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32563"/>
                <a:r>
                  <a:rPr lang="en-US" sz="1800">
                    <a:solidFill>
                      <a:srgbClr val="353535"/>
                    </a:solidFill>
                    <a:latin typeface="Helvetica Neue Medium" panose="02000503000000020004" pitchFamily="2" charset="0"/>
                    <a:ea typeface="Helvetica Neue Medium" panose="02000503000000020004" pitchFamily="2" charset="0"/>
                    <a:cs typeface="Helvetica Neue Medium" panose="02000503000000020004" pitchFamily="2" charset="0"/>
                  </a:rPr>
                  <a:t>SMB Storage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2D7E9DB-A9EA-4309-8ED5-1F544183D27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54433" y="723298"/>
                <a:ext cx="2959230" cy="2364334"/>
                <a:chOff x="1508674" y="1130464"/>
                <a:chExt cx="5778303" cy="4616686"/>
              </a:xfrm>
            </p:grpSpPr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6D0E2DAE-7A44-43FE-874A-2806642DC01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508674" y="1130464"/>
                  <a:ext cx="5778303" cy="4616686"/>
                  <a:chOff x="8284028" y="1072441"/>
                  <a:chExt cx="1621972" cy="1295906"/>
                </a:xfrm>
              </p:grpSpPr>
              <p:sp>
                <p:nvSpPr>
                  <p:cNvPr id="96" name="Round Same Side Corner Rectangle 35">
                    <a:extLst>
                      <a:ext uri="{FF2B5EF4-FFF2-40B4-BE49-F238E27FC236}">
                        <a16:creationId xmlns:a16="http://schemas.microsoft.com/office/drawing/2014/main" id="{76847AB8-DEFD-43AA-B05C-EA55A0F8AD99}"/>
                      </a:ext>
                    </a:extLst>
                  </p:cNvPr>
                  <p:cNvSpPr/>
                  <p:nvPr/>
                </p:nvSpPr>
                <p:spPr>
                  <a:xfrm>
                    <a:off x="8284029" y="1072441"/>
                    <a:ext cx="1621971" cy="838002"/>
                  </a:xfrm>
                  <a:prstGeom prst="round2SameRect">
                    <a:avLst>
                      <a:gd name="adj1" fmla="val 5626"/>
                      <a:gd name="adj2" fmla="val 0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32563"/>
                    <a:endParaRPr lang="en-US" sz="1800">
                      <a:solidFill>
                        <a:srgbClr val="FFFFFF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97" name="Round Same Side Corner Rectangle 36">
                    <a:extLst>
                      <a:ext uri="{FF2B5EF4-FFF2-40B4-BE49-F238E27FC236}">
                        <a16:creationId xmlns:a16="http://schemas.microsoft.com/office/drawing/2014/main" id="{447B857F-89D3-4AC1-AF17-BF267BD2865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284028" y="1910442"/>
                    <a:ext cx="1621971" cy="203357"/>
                  </a:xfrm>
                  <a:prstGeom prst="round2SameRect">
                    <a:avLst>
                      <a:gd name="adj1" fmla="val 22800"/>
                      <a:gd name="adj2" fmla="val 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32563"/>
                    <a:endParaRPr lang="en-US" sz="1800">
                      <a:solidFill>
                        <a:srgbClr val="FFFFFF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590E4F54-667D-4544-9E7B-770497F98794}"/>
                      </a:ext>
                    </a:extLst>
                  </p:cNvPr>
                  <p:cNvSpPr/>
                  <p:nvPr/>
                </p:nvSpPr>
                <p:spPr>
                  <a:xfrm>
                    <a:off x="8899393" y="2107641"/>
                    <a:ext cx="387350" cy="14605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32563"/>
                    <a:endParaRPr lang="en-US" sz="1800">
                      <a:solidFill>
                        <a:srgbClr val="FFFFFF"/>
                      </a:solidFill>
                      <a:latin typeface="Segoe UI Semilight"/>
                    </a:endParaRPr>
                  </a:p>
                </p:txBody>
              </p: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58C371A6-899A-48B5-9757-E26D7B3372D0}"/>
                      </a:ext>
                    </a:extLst>
                  </p:cNvPr>
                  <p:cNvCxnSpPr/>
                  <p:nvPr/>
                </p:nvCxnSpPr>
                <p:spPr>
                  <a:xfrm>
                    <a:off x="8899393" y="2117166"/>
                    <a:ext cx="384048" cy="0"/>
                  </a:xfrm>
                  <a:prstGeom prst="line">
                    <a:avLst/>
                  </a:prstGeom>
                  <a:ln w="158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0" name="Trapezoid 99">
                    <a:extLst>
                      <a:ext uri="{FF2B5EF4-FFF2-40B4-BE49-F238E27FC236}">
                        <a16:creationId xmlns:a16="http://schemas.microsoft.com/office/drawing/2014/main" id="{252CF1CB-8600-4943-9E5E-502D2CF7427D}"/>
                      </a:ext>
                    </a:extLst>
                  </p:cNvPr>
                  <p:cNvSpPr/>
                  <p:nvPr/>
                </p:nvSpPr>
                <p:spPr>
                  <a:xfrm>
                    <a:off x="8832851" y="2246535"/>
                    <a:ext cx="520700" cy="103524"/>
                  </a:xfrm>
                  <a:prstGeom prst="trapezoid">
                    <a:avLst>
                      <a:gd name="adj" fmla="val 6547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32563"/>
                    <a:endParaRPr lang="en-US" sz="1800">
                      <a:solidFill>
                        <a:srgbClr val="FFFFFF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2FA0808D-2C2D-4C57-B1B1-CAF528A0B221}"/>
                      </a:ext>
                    </a:extLst>
                  </p:cNvPr>
                  <p:cNvSpPr/>
                  <p:nvPr/>
                </p:nvSpPr>
                <p:spPr>
                  <a:xfrm>
                    <a:off x="8832851" y="2350059"/>
                    <a:ext cx="520700" cy="1828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32563"/>
                    <a:endParaRPr lang="en-US" sz="1800">
                      <a:solidFill>
                        <a:srgbClr val="FFFFFF"/>
                      </a:solidFill>
                      <a:latin typeface="Segoe UI Semilight"/>
                    </a:endParaRPr>
                  </a:p>
                </p:txBody>
              </p:sp>
              <p:pic>
                <p:nvPicPr>
                  <p:cNvPr id="102" name="Picture 4" descr="Image result for windows 10 desktop">
                    <a:extLst>
                      <a:ext uri="{FF2B5EF4-FFF2-40B4-BE49-F238E27FC236}">
                        <a16:creationId xmlns:a16="http://schemas.microsoft.com/office/drawing/2014/main" id="{A3D5DA4B-E03F-4595-B62A-BA6C47DA847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358284" y="1124389"/>
                    <a:ext cx="1469570" cy="73273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03" name="Trapezoid 102">
                    <a:extLst>
                      <a:ext uri="{FF2B5EF4-FFF2-40B4-BE49-F238E27FC236}">
                        <a16:creationId xmlns:a16="http://schemas.microsoft.com/office/drawing/2014/main" id="{D3A8B3D2-410C-4469-BEE0-ECBBC9B2C3A8}"/>
                      </a:ext>
                    </a:extLst>
                  </p:cNvPr>
                  <p:cNvSpPr/>
                  <p:nvPr/>
                </p:nvSpPr>
                <p:spPr>
                  <a:xfrm>
                    <a:off x="8832851" y="1986488"/>
                    <a:ext cx="520700" cy="45719"/>
                  </a:xfrm>
                  <a:prstGeom prst="trapezoid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32563"/>
                    <a:endParaRPr lang="en-US" sz="1800">
                      <a:solidFill>
                        <a:srgbClr val="FFFFFF"/>
                      </a:solidFill>
                      <a:latin typeface="Segoe UI Semilight"/>
                    </a:endParaRPr>
                  </a:p>
                </p:txBody>
              </p:sp>
            </p:grpSp>
            <p:pic>
              <p:nvPicPr>
                <p:cNvPr id="95" name="Picture 94">
                  <a:extLst>
                    <a:ext uri="{FF2B5EF4-FFF2-40B4-BE49-F238E27FC236}">
                      <a16:creationId xmlns:a16="http://schemas.microsoft.com/office/drawing/2014/main" id="{5A7C8B9B-97C5-41F9-8370-647CF299C8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8966" y="1435790"/>
                  <a:ext cx="2679782" cy="1156696"/>
                </a:xfrm>
                <a:prstGeom prst="rect">
                  <a:avLst/>
                </a:prstGeom>
              </p:spPr>
            </p:pic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5A4C6862-620E-4594-953C-0858E5EA77D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127085" y="1509336"/>
                <a:ext cx="1372391" cy="592377"/>
                <a:chOff x="5598581" y="2014215"/>
                <a:chExt cx="2437050" cy="1051924"/>
              </a:xfrm>
            </p:grpSpPr>
            <p:pic>
              <p:nvPicPr>
                <p:cNvPr id="166" name="Picture 165">
                  <a:extLst>
                    <a:ext uri="{FF2B5EF4-FFF2-40B4-BE49-F238E27FC236}">
                      <a16:creationId xmlns:a16="http://schemas.microsoft.com/office/drawing/2014/main" id="{A4D63542-3201-4609-B03C-C46FF482AF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98581" y="2014215"/>
                  <a:ext cx="2437050" cy="1051924"/>
                </a:xfrm>
                <a:prstGeom prst="rect">
                  <a:avLst/>
                </a:prstGeom>
              </p:spPr>
            </p:pic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B12023BC-23A6-4338-B9D2-0BC5BF57D2B4}"/>
                    </a:ext>
                  </a:extLst>
                </p:cNvPr>
                <p:cNvSpPr/>
                <p:nvPr/>
              </p:nvSpPr>
              <p:spPr>
                <a:xfrm>
                  <a:off x="6081608" y="2270976"/>
                  <a:ext cx="1924833" cy="680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63"/>
                  <a:endParaRPr lang="en-US" sz="18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  <p:grpSp>
              <p:nvGrpSpPr>
                <p:cNvPr id="168" name="Group 167">
                  <a:extLst>
                    <a:ext uri="{FF2B5EF4-FFF2-40B4-BE49-F238E27FC236}">
                      <a16:creationId xmlns:a16="http://schemas.microsoft.com/office/drawing/2014/main" id="{73A5510A-3249-4479-AD85-BD6EF58D8BFA}"/>
                    </a:ext>
                  </a:extLst>
                </p:cNvPr>
                <p:cNvGrpSpPr/>
                <p:nvPr/>
              </p:nvGrpSpPr>
              <p:grpSpPr>
                <a:xfrm>
                  <a:off x="6260697" y="2281302"/>
                  <a:ext cx="1606461" cy="722398"/>
                  <a:chOff x="7026752" y="2897921"/>
                  <a:chExt cx="1173316" cy="551087"/>
                </a:xfrm>
              </p:grpSpPr>
              <p:pic>
                <p:nvPicPr>
                  <p:cNvPr id="169" name="Picture 6" descr="Database icon">
                    <a:extLst>
                      <a:ext uri="{FF2B5EF4-FFF2-40B4-BE49-F238E27FC236}">
                        <a16:creationId xmlns:a16="http://schemas.microsoft.com/office/drawing/2014/main" id="{AC528147-2480-4D1E-99EB-972FF5E7101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26752" y="3105838"/>
                    <a:ext cx="233725" cy="223223"/>
                  </a:xfrm>
                  <a:prstGeom prst="rect">
                    <a:avLst/>
                  </a:prstGeom>
                  <a:noFill/>
                  <a:scene3d>
                    <a:camera prst="orthographicFront">
                      <a:rot lat="21299996" lon="0" rev="0"/>
                    </a:camera>
                    <a:lightRig rig="threePt" dir="t"/>
                  </a:scene3d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0" name="Picture 169">
                    <a:extLst>
                      <a:ext uri="{FF2B5EF4-FFF2-40B4-BE49-F238E27FC236}">
                        <a16:creationId xmlns:a16="http://schemas.microsoft.com/office/drawing/2014/main" id="{852C7681-9E67-4667-8B6D-0BD7C6B5B6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56637" y="3248917"/>
                    <a:ext cx="245922" cy="200091"/>
                  </a:xfrm>
                  <a:prstGeom prst="rect">
                    <a:avLst/>
                  </a:prstGeom>
                </p:spPr>
              </p:pic>
              <p:pic>
                <p:nvPicPr>
                  <p:cNvPr id="171" name="Picture 170">
                    <a:extLst>
                      <a:ext uri="{FF2B5EF4-FFF2-40B4-BE49-F238E27FC236}">
                        <a16:creationId xmlns:a16="http://schemas.microsoft.com/office/drawing/2014/main" id="{0FB482AB-FE3C-465D-8D7F-D07951F54C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52457" y="2897921"/>
                    <a:ext cx="418194" cy="287079"/>
                  </a:xfrm>
                  <a:prstGeom prst="rect">
                    <a:avLst/>
                  </a:prstGeom>
                </p:spPr>
              </p:pic>
              <p:pic>
                <p:nvPicPr>
                  <p:cNvPr id="172" name="Picture 171">
                    <a:extLst>
                      <a:ext uri="{FF2B5EF4-FFF2-40B4-BE49-F238E27FC236}">
                        <a16:creationId xmlns:a16="http://schemas.microsoft.com/office/drawing/2014/main" id="{77BDB08E-F4BB-4ACE-9FE2-CA96E9D5D0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22158" y="3058640"/>
                    <a:ext cx="377910" cy="242527"/>
                  </a:xfrm>
                  <a:prstGeom prst="rect">
                    <a:avLst/>
                  </a:prstGeom>
                </p:spPr>
              </p:pic>
            </p:grpSp>
          </p:grpSp>
        </p:grp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7C1E2BB7-8B5F-4548-8512-C6701A8CB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35967" y="5107647"/>
              <a:ext cx="1021766" cy="429526"/>
            </a:xfrm>
            <a:prstGeom prst="rect">
              <a:avLst/>
            </a:prstGeom>
          </p:spPr>
        </p:pic>
        <p:sp>
          <p:nvSpPr>
            <p:cNvPr id="143" name="Left-Right Arrow 48">
              <a:extLst>
                <a:ext uri="{FF2B5EF4-FFF2-40B4-BE49-F238E27FC236}">
                  <a16:creationId xmlns:a16="http://schemas.microsoft.com/office/drawing/2014/main" id="{B9FE4C01-0EFC-4981-8679-963CCEF2673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150714" y="3433822"/>
              <a:ext cx="567629" cy="260601"/>
            </a:xfrm>
            <a:prstGeom prst="left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63"/>
              <a:endParaRPr lang="en-US" sz="1800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08D534D-9FE6-4781-BFC5-34A96BC818BE}"/>
              </a:ext>
            </a:extLst>
          </p:cNvPr>
          <p:cNvGrpSpPr/>
          <p:nvPr/>
        </p:nvGrpSpPr>
        <p:grpSpPr>
          <a:xfrm>
            <a:off x="-3430" y="3728733"/>
            <a:ext cx="3252237" cy="834459"/>
            <a:chOff x="-878956" y="3728765"/>
            <a:chExt cx="3252698" cy="83457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A703CC-0E6B-46A8-8F96-5378BFCE679A}"/>
                </a:ext>
              </a:extLst>
            </p:cNvPr>
            <p:cNvSpPr/>
            <p:nvPr/>
          </p:nvSpPr>
          <p:spPr bwMode="auto">
            <a:xfrm>
              <a:off x="-878956" y="3728765"/>
              <a:ext cx="3252698" cy="8345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14" fontAlgn="base">
                <a:spcBef>
                  <a:spcPct val="0"/>
                </a:spcBef>
                <a:defRPr/>
              </a:pPr>
              <a:r>
                <a:rPr lang="en-US" sz="2000" kern="0">
                  <a:solidFill>
                    <a:srgbClr val="0078D7"/>
                  </a:solidFill>
                  <a:latin typeface="Segoe UI Semilight"/>
                  <a:cs typeface="Segoe UI" pitchFamily="34" charset="0"/>
                </a:rPr>
                <a:t>Office 365 Container </a:t>
              </a:r>
            </a:p>
          </p:txBody>
        </p:sp>
        <p:sp>
          <p:nvSpPr>
            <p:cNvPr id="61" name="Rectangle: Top Corners Rounded 60">
              <a:extLst>
                <a:ext uri="{FF2B5EF4-FFF2-40B4-BE49-F238E27FC236}">
                  <a16:creationId xmlns:a16="http://schemas.microsoft.com/office/drawing/2014/main" id="{F26184C0-2049-4CD9-839A-F7EEE0C27906}"/>
                </a:ext>
              </a:extLst>
            </p:cNvPr>
            <p:cNvSpPr/>
            <p:nvPr/>
          </p:nvSpPr>
          <p:spPr bwMode="auto">
            <a:xfrm rot="5400000">
              <a:off x="-841422" y="3826014"/>
              <a:ext cx="548370" cy="62343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 w="1905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spcBef>
                  <a:spcPct val="0"/>
                </a:spcBef>
                <a:defRPr/>
              </a:pPr>
              <a:endParaRPr lang="en-US" sz="2000" kern="0">
                <a:solidFill>
                  <a:srgbClr val="353535"/>
                </a:soli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2" name="IoT" title="Icon of five circles that all connect to a center circle">
              <a:extLst>
                <a:ext uri="{FF2B5EF4-FFF2-40B4-BE49-F238E27FC236}">
                  <a16:creationId xmlns:a16="http://schemas.microsoft.com/office/drawing/2014/main" id="{F1367598-E20F-42AF-918F-44B7D4B4169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-712645" y="4003126"/>
              <a:ext cx="268783" cy="269214"/>
            </a:xfrm>
            <a:custGeom>
              <a:avLst/>
              <a:gdLst>
                <a:gd name="T0" fmla="*/ 235 w 352"/>
                <a:gd name="T1" fmla="*/ 176 h 352"/>
                <a:gd name="T2" fmla="*/ 176 w 352"/>
                <a:gd name="T3" fmla="*/ 235 h 352"/>
                <a:gd name="T4" fmla="*/ 117 w 352"/>
                <a:gd name="T5" fmla="*/ 176 h 352"/>
                <a:gd name="T6" fmla="*/ 176 w 352"/>
                <a:gd name="T7" fmla="*/ 117 h 352"/>
                <a:gd name="T8" fmla="*/ 235 w 352"/>
                <a:gd name="T9" fmla="*/ 176 h 352"/>
                <a:gd name="T10" fmla="*/ 270 w 352"/>
                <a:gd name="T11" fmla="*/ 0 h 352"/>
                <a:gd name="T12" fmla="*/ 235 w 352"/>
                <a:gd name="T13" fmla="*/ 35 h 352"/>
                <a:gd name="T14" fmla="*/ 270 w 352"/>
                <a:gd name="T15" fmla="*/ 70 h 352"/>
                <a:gd name="T16" fmla="*/ 305 w 352"/>
                <a:gd name="T17" fmla="*/ 35 h 352"/>
                <a:gd name="T18" fmla="*/ 270 w 352"/>
                <a:gd name="T19" fmla="*/ 0 h 352"/>
                <a:gd name="T20" fmla="*/ 82 w 352"/>
                <a:gd name="T21" fmla="*/ 23 h 352"/>
                <a:gd name="T22" fmla="*/ 47 w 352"/>
                <a:gd name="T23" fmla="*/ 59 h 352"/>
                <a:gd name="T24" fmla="*/ 82 w 352"/>
                <a:gd name="T25" fmla="*/ 94 h 352"/>
                <a:gd name="T26" fmla="*/ 117 w 352"/>
                <a:gd name="T27" fmla="*/ 59 h 352"/>
                <a:gd name="T28" fmla="*/ 82 w 352"/>
                <a:gd name="T29" fmla="*/ 23 h 352"/>
                <a:gd name="T30" fmla="*/ 35 w 352"/>
                <a:gd name="T31" fmla="*/ 211 h 352"/>
                <a:gd name="T32" fmla="*/ 0 w 352"/>
                <a:gd name="T33" fmla="*/ 246 h 352"/>
                <a:gd name="T34" fmla="*/ 35 w 352"/>
                <a:gd name="T35" fmla="*/ 282 h 352"/>
                <a:gd name="T36" fmla="*/ 70 w 352"/>
                <a:gd name="T37" fmla="*/ 246 h 352"/>
                <a:gd name="T38" fmla="*/ 35 w 352"/>
                <a:gd name="T39" fmla="*/ 211 h 352"/>
                <a:gd name="T40" fmla="*/ 223 w 352"/>
                <a:gd name="T41" fmla="*/ 282 h 352"/>
                <a:gd name="T42" fmla="*/ 188 w 352"/>
                <a:gd name="T43" fmla="*/ 317 h 352"/>
                <a:gd name="T44" fmla="*/ 223 w 352"/>
                <a:gd name="T45" fmla="*/ 352 h 352"/>
                <a:gd name="T46" fmla="*/ 258 w 352"/>
                <a:gd name="T47" fmla="*/ 317 h 352"/>
                <a:gd name="T48" fmla="*/ 223 w 352"/>
                <a:gd name="T49" fmla="*/ 282 h 352"/>
                <a:gd name="T50" fmla="*/ 317 w 352"/>
                <a:gd name="T51" fmla="*/ 164 h 352"/>
                <a:gd name="T52" fmla="*/ 282 w 352"/>
                <a:gd name="T53" fmla="*/ 199 h 352"/>
                <a:gd name="T54" fmla="*/ 317 w 352"/>
                <a:gd name="T55" fmla="*/ 235 h 352"/>
                <a:gd name="T56" fmla="*/ 352 w 352"/>
                <a:gd name="T57" fmla="*/ 199 h 352"/>
                <a:gd name="T58" fmla="*/ 317 w 352"/>
                <a:gd name="T59" fmla="*/ 164 h 352"/>
                <a:gd name="T60" fmla="*/ 250 w 352"/>
                <a:gd name="T61" fmla="*/ 64 h 352"/>
                <a:gd name="T62" fmla="*/ 209 w 352"/>
                <a:gd name="T63" fmla="*/ 127 h 352"/>
                <a:gd name="T64" fmla="*/ 139 w 352"/>
                <a:gd name="T65" fmla="*/ 130 h 352"/>
                <a:gd name="T66" fmla="*/ 104 w 352"/>
                <a:gd name="T67" fmla="*/ 86 h 352"/>
                <a:gd name="T68" fmla="*/ 67 w 352"/>
                <a:gd name="T69" fmla="*/ 231 h 352"/>
                <a:gd name="T70" fmla="*/ 124 w 352"/>
                <a:gd name="T71" fmla="*/ 202 h 352"/>
                <a:gd name="T72" fmla="*/ 212 w 352"/>
                <a:gd name="T73" fmla="*/ 283 h 352"/>
                <a:gd name="T74" fmla="*/ 195 w 352"/>
                <a:gd name="T75" fmla="*/ 232 h 352"/>
                <a:gd name="T76" fmla="*/ 234 w 352"/>
                <a:gd name="T77" fmla="*/ 186 h 352"/>
                <a:gd name="T78" fmla="*/ 282 w 352"/>
                <a:gd name="T79" fmla="*/ 19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2" h="352">
                  <a:moveTo>
                    <a:pt x="235" y="176"/>
                  </a:moveTo>
                  <a:cubicBezTo>
                    <a:pt x="235" y="208"/>
                    <a:pt x="208" y="235"/>
                    <a:pt x="176" y="235"/>
                  </a:cubicBezTo>
                  <a:cubicBezTo>
                    <a:pt x="144" y="235"/>
                    <a:pt x="117" y="208"/>
                    <a:pt x="117" y="176"/>
                  </a:cubicBezTo>
                  <a:cubicBezTo>
                    <a:pt x="117" y="144"/>
                    <a:pt x="144" y="117"/>
                    <a:pt x="176" y="117"/>
                  </a:cubicBezTo>
                  <a:cubicBezTo>
                    <a:pt x="208" y="117"/>
                    <a:pt x="235" y="144"/>
                    <a:pt x="235" y="176"/>
                  </a:cubicBezTo>
                  <a:close/>
                  <a:moveTo>
                    <a:pt x="270" y="0"/>
                  </a:moveTo>
                  <a:cubicBezTo>
                    <a:pt x="250" y="0"/>
                    <a:pt x="235" y="16"/>
                    <a:pt x="235" y="35"/>
                  </a:cubicBezTo>
                  <a:cubicBezTo>
                    <a:pt x="235" y="55"/>
                    <a:pt x="250" y="70"/>
                    <a:pt x="270" y="70"/>
                  </a:cubicBezTo>
                  <a:cubicBezTo>
                    <a:pt x="289" y="70"/>
                    <a:pt x="305" y="55"/>
                    <a:pt x="305" y="35"/>
                  </a:cubicBezTo>
                  <a:cubicBezTo>
                    <a:pt x="305" y="16"/>
                    <a:pt x="289" y="0"/>
                    <a:pt x="270" y="0"/>
                  </a:cubicBezTo>
                  <a:close/>
                  <a:moveTo>
                    <a:pt x="82" y="23"/>
                  </a:moveTo>
                  <a:cubicBezTo>
                    <a:pt x="63" y="23"/>
                    <a:pt x="47" y="39"/>
                    <a:pt x="47" y="59"/>
                  </a:cubicBezTo>
                  <a:cubicBezTo>
                    <a:pt x="47" y="78"/>
                    <a:pt x="63" y="94"/>
                    <a:pt x="82" y="94"/>
                  </a:cubicBezTo>
                  <a:cubicBezTo>
                    <a:pt x="102" y="94"/>
                    <a:pt x="117" y="78"/>
                    <a:pt x="117" y="59"/>
                  </a:cubicBezTo>
                  <a:cubicBezTo>
                    <a:pt x="117" y="39"/>
                    <a:pt x="102" y="23"/>
                    <a:pt x="82" y="23"/>
                  </a:cubicBezTo>
                  <a:close/>
                  <a:moveTo>
                    <a:pt x="35" y="211"/>
                  </a:moveTo>
                  <a:cubicBezTo>
                    <a:pt x="16" y="211"/>
                    <a:pt x="0" y="227"/>
                    <a:pt x="0" y="246"/>
                  </a:cubicBezTo>
                  <a:cubicBezTo>
                    <a:pt x="0" y="266"/>
                    <a:pt x="16" y="282"/>
                    <a:pt x="35" y="282"/>
                  </a:cubicBezTo>
                  <a:cubicBezTo>
                    <a:pt x="55" y="282"/>
                    <a:pt x="70" y="266"/>
                    <a:pt x="70" y="246"/>
                  </a:cubicBezTo>
                  <a:cubicBezTo>
                    <a:pt x="70" y="227"/>
                    <a:pt x="55" y="211"/>
                    <a:pt x="35" y="211"/>
                  </a:cubicBezTo>
                  <a:close/>
                  <a:moveTo>
                    <a:pt x="223" y="282"/>
                  </a:moveTo>
                  <a:cubicBezTo>
                    <a:pt x="203" y="282"/>
                    <a:pt x="188" y="297"/>
                    <a:pt x="188" y="317"/>
                  </a:cubicBezTo>
                  <a:cubicBezTo>
                    <a:pt x="188" y="336"/>
                    <a:pt x="203" y="352"/>
                    <a:pt x="223" y="352"/>
                  </a:cubicBezTo>
                  <a:cubicBezTo>
                    <a:pt x="242" y="352"/>
                    <a:pt x="258" y="336"/>
                    <a:pt x="258" y="317"/>
                  </a:cubicBezTo>
                  <a:cubicBezTo>
                    <a:pt x="258" y="297"/>
                    <a:pt x="242" y="282"/>
                    <a:pt x="223" y="282"/>
                  </a:cubicBezTo>
                  <a:close/>
                  <a:moveTo>
                    <a:pt x="317" y="164"/>
                  </a:moveTo>
                  <a:cubicBezTo>
                    <a:pt x="297" y="164"/>
                    <a:pt x="282" y="180"/>
                    <a:pt x="282" y="199"/>
                  </a:cubicBezTo>
                  <a:cubicBezTo>
                    <a:pt x="282" y="219"/>
                    <a:pt x="297" y="235"/>
                    <a:pt x="317" y="235"/>
                  </a:cubicBezTo>
                  <a:cubicBezTo>
                    <a:pt x="336" y="235"/>
                    <a:pt x="352" y="219"/>
                    <a:pt x="352" y="199"/>
                  </a:cubicBezTo>
                  <a:cubicBezTo>
                    <a:pt x="352" y="180"/>
                    <a:pt x="336" y="164"/>
                    <a:pt x="317" y="164"/>
                  </a:cubicBezTo>
                  <a:close/>
                  <a:moveTo>
                    <a:pt x="250" y="64"/>
                  </a:moveTo>
                  <a:cubicBezTo>
                    <a:pt x="209" y="127"/>
                    <a:pt x="209" y="127"/>
                    <a:pt x="209" y="127"/>
                  </a:cubicBezTo>
                  <a:moveTo>
                    <a:pt x="139" y="130"/>
                  </a:moveTo>
                  <a:cubicBezTo>
                    <a:pt x="104" y="86"/>
                    <a:pt x="104" y="86"/>
                    <a:pt x="104" y="86"/>
                  </a:cubicBezTo>
                  <a:moveTo>
                    <a:pt x="67" y="231"/>
                  </a:moveTo>
                  <a:cubicBezTo>
                    <a:pt x="124" y="202"/>
                    <a:pt x="124" y="202"/>
                    <a:pt x="124" y="202"/>
                  </a:cubicBezTo>
                  <a:moveTo>
                    <a:pt x="212" y="283"/>
                  </a:moveTo>
                  <a:cubicBezTo>
                    <a:pt x="195" y="232"/>
                    <a:pt x="195" y="232"/>
                    <a:pt x="195" y="232"/>
                  </a:cubicBezTo>
                  <a:moveTo>
                    <a:pt x="234" y="186"/>
                  </a:moveTo>
                  <a:cubicBezTo>
                    <a:pt x="282" y="194"/>
                    <a:pt x="282" y="194"/>
                    <a:pt x="282" y="194"/>
                  </a:cubicBezTo>
                </a:path>
              </a:pathLst>
            </a:custGeom>
            <a:noFill/>
            <a:ln w="12700" cap="sq">
              <a:solidFill>
                <a:schemeClr val="bg1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63"/>
              <a:endParaRPr lang="en-US" sz="1599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 Semilight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257DEE2-B51B-47DE-B9EC-797B697ADB98}"/>
              </a:ext>
            </a:extLst>
          </p:cNvPr>
          <p:cNvGrpSpPr>
            <a:grpSpLocks noChangeAspect="1"/>
          </p:cNvGrpSpPr>
          <p:nvPr/>
        </p:nvGrpSpPr>
        <p:grpSpPr>
          <a:xfrm>
            <a:off x="6550440" y="5025079"/>
            <a:ext cx="1026822" cy="561766"/>
            <a:chOff x="5598581" y="2014215"/>
            <a:chExt cx="2437050" cy="1051924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7D78324-BEA2-46C8-BB05-00571531C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98581" y="2014215"/>
              <a:ext cx="2437050" cy="1051924"/>
            </a:xfrm>
            <a:prstGeom prst="rect">
              <a:avLst/>
            </a:prstGeom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F939553-FE80-4373-971A-04E84034C12C}"/>
                </a:ext>
              </a:extLst>
            </p:cNvPr>
            <p:cNvSpPr/>
            <p:nvPr/>
          </p:nvSpPr>
          <p:spPr>
            <a:xfrm>
              <a:off x="6081608" y="2270976"/>
              <a:ext cx="1924833" cy="680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63"/>
              <a:endParaRPr lang="en-US" sz="1800">
                <a:solidFill>
                  <a:srgbClr val="FFFFFF"/>
                </a:solidFill>
                <a:latin typeface="Segoe UI Semilight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394B76D-47CF-4C87-98A9-009A68EBB09A}"/>
                </a:ext>
              </a:extLst>
            </p:cNvPr>
            <p:cNvGrpSpPr/>
            <p:nvPr/>
          </p:nvGrpSpPr>
          <p:grpSpPr>
            <a:xfrm>
              <a:off x="6212620" y="2301041"/>
              <a:ext cx="1704922" cy="608920"/>
              <a:chOff x="6991637" y="2912976"/>
              <a:chExt cx="1245229" cy="464519"/>
            </a:xfrm>
          </p:grpSpPr>
          <p:pic>
            <p:nvPicPr>
              <p:cNvPr id="68" name="Picture 6" descr="Database icon">
                <a:extLst>
                  <a:ext uri="{FF2B5EF4-FFF2-40B4-BE49-F238E27FC236}">
                    <a16:creationId xmlns:a16="http://schemas.microsoft.com/office/drawing/2014/main" id="{C55866E1-EF6B-4242-A97D-08F78E2B76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1637" y="3084098"/>
                <a:ext cx="279245" cy="184872"/>
              </a:xfrm>
              <a:prstGeom prst="rect">
                <a:avLst/>
              </a:prstGeom>
              <a:noFill/>
              <a:scene3d>
                <a:camera prst="orthographicFront">
                  <a:rot lat="21299996" lon="0" rev="0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39A505FB-5F09-444F-A2E6-8D02CDD476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378446" y="3162388"/>
                <a:ext cx="352884" cy="215107"/>
              </a:xfrm>
              <a:prstGeom prst="rect">
                <a:avLst/>
              </a:prstGeom>
            </p:spPr>
          </p:pic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E7E106E1-AFCA-458B-A22C-492D46E9D3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332320" y="2912976"/>
                <a:ext cx="499644" cy="246672"/>
              </a:xfrm>
              <a:prstGeom prst="rect">
                <a:avLst/>
              </a:prstGeom>
            </p:spPr>
          </p:pic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9413E1F5-7081-4A7E-B400-0C3FF3B384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785354" y="3108142"/>
                <a:ext cx="451512" cy="136161"/>
              </a:xfrm>
              <a:prstGeom prst="rect">
                <a:avLst/>
              </a:prstGeom>
            </p:spPr>
          </p:pic>
        </p:grpSp>
      </p:grpSp>
      <p:sp>
        <p:nvSpPr>
          <p:cNvPr id="72" name="Left-Right Arrow 48">
            <a:extLst>
              <a:ext uri="{FF2B5EF4-FFF2-40B4-BE49-F238E27FC236}">
                <a16:creationId xmlns:a16="http://schemas.microsoft.com/office/drawing/2014/main" id="{2BBFA223-6963-49F6-B561-9956BFC95B19}"/>
              </a:ext>
            </a:extLst>
          </p:cNvPr>
          <p:cNvSpPr>
            <a:spLocks noChangeAspect="1"/>
          </p:cNvSpPr>
          <p:nvPr/>
        </p:nvSpPr>
        <p:spPr>
          <a:xfrm rot="5400000">
            <a:off x="5708839" y="3449001"/>
            <a:ext cx="567549" cy="260564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63"/>
            <a:endParaRPr lang="en-US" sz="1800">
              <a:solidFill>
                <a:srgbClr val="FFFFFF"/>
              </a:solidFill>
              <a:latin typeface="Segoe UI Semiligh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45E689A-AD1A-41DA-89FA-363F79C16F82}"/>
              </a:ext>
            </a:extLst>
          </p:cNvPr>
          <p:cNvSpPr>
            <a:spLocks noChangeAspect="1"/>
          </p:cNvSpPr>
          <p:nvPr/>
        </p:nvSpPr>
        <p:spPr>
          <a:xfrm>
            <a:off x="5920147" y="1745503"/>
            <a:ext cx="1033316" cy="369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63"/>
            <a:endParaRPr lang="en-US" sz="1800">
              <a:solidFill>
                <a:srgbClr val="FFFFFF"/>
              </a:soli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2457879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3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6932CF5-113D-45B4-9076-63315EDD3C83}"/>
              </a:ext>
            </a:extLst>
          </p:cNvPr>
          <p:cNvSpPr/>
          <p:nvPr/>
        </p:nvSpPr>
        <p:spPr bwMode="auto">
          <a:xfrm>
            <a:off x="73444" y="497"/>
            <a:ext cx="2830047" cy="69935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DFA80-D04F-4F6D-A6A0-A4F1495684C6}"/>
              </a:ext>
            </a:extLst>
          </p:cNvPr>
          <p:cNvSpPr/>
          <p:nvPr/>
        </p:nvSpPr>
        <p:spPr bwMode="auto">
          <a:xfrm>
            <a:off x="883" y="497"/>
            <a:ext cx="2831698" cy="699353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rgbClr val="FFFFFF"/>
              </a:soli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EDFEE16-2C4B-4351-92AC-B62AA954CFC9}"/>
              </a:ext>
            </a:extLst>
          </p:cNvPr>
          <p:cNvSpPr/>
          <p:nvPr/>
        </p:nvSpPr>
        <p:spPr bwMode="auto">
          <a:xfrm>
            <a:off x="-3430" y="1778245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Container 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07B8BC3-27AE-4B13-A22A-BDCC9A585E37}"/>
              </a:ext>
            </a:extLst>
          </p:cNvPr>
          <p:cNvSpPr/>
          <p:nvPr/>
        </p:nvSpPr>
        <p:spPr bwMode="auto">
          <a:xfrm>
            <a:off x="-3430" y="2753489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Profile Container 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3D84E10-8C3C-413A-9A5D-8A7E0A3F6BF4}"/>
              </a:ext>
            </a:extLst>
          </p:cNvPr>
          <p:cNvSpPr/>
          <p:nvPr/>
        </p:nvSpPr>
        <p:spPr bwMode="auto">
          <a:xfrm>
            <a:off x="-3430" y="3728733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Office 365 Container 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538A519-C217-474A-8F56-3DB768CC7DD4}"/>
              </a:ext>
            </a:extLst>
          </p:cNvPr>
          <p:cNvSpPr/>
          <p:nvPr/>
        </p:nvSpPr>
        <p:spPr bwMode="auto">
          <a:xfrm>
            <a:off x="-3430" y="4703976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App Masking 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C8CA2A8-8C80-4D09-84B2-014CEF1CF114}"/>
              </a:ext>
            </a:extLst>
          </p:cNvPr>
          <p:cNvSpPr/>
          <p:nvPr/>
        </p:nvSpPr>
        <p:spPr bwMode="auto">
          <a:xfrm>
            <a:off x="-3430" y="5679219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Java Redirection </a:t>
            </a:r>
          </a:p>
        </p:txBody>
      </p:sp>
      <p:sp>
        <p:nvSpPr>
          <p:cNvPr id="150" name="Rectangle: Top Corners Rounded 149">
            <a:extLst>
              <a:ext uri="{FF2B5EF4-FFF2-40B4-BE49-F238E27FC236}">
                <a16:creationId xmlns:a16="http://schemas.microsoft.com/office/drawing/2014/main" id="{9BA3C998-190E-4228-A49C-9F4CE11F18F3}"/>
              </a:ext>
            </a:extLst>
          </p:cNvPr>
          <p:cNvSpPr/>
          <p:nvPr/>
        </p:nvSpPr>
        <p:spPr bwMode="auto">
          <a:xfrm rot="5400000">
            <a:off x="34099" y="2846565"/>
            <a:ext cx="54829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defRPr/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1" name="Rectangle: Top Corners Rounded 150">
            <a:extLst>
              <a:ext uri="{FF2B5EF4-FFF2-40B4-BE49-F238E27FC236}">
                <a16:creationId xmlns:a16="http://schemas.microsoft.com/office/drawing/2014/main" id="{FBC0496B-D342-49C2-875C-7799A43E2C4E}"/>
              </a:ext>
            </a:extLst>
          </p:cNvPr>
          <p:cNvSpPr/>
          <p:nvPr/>
        </p:nvSpPr>
        <p:spPr bwMode="auto">
          <a:xfrm rot="5400000">
            <a:off x="34099" y="3825967"/>
            <a:ext cx="54829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defRPr/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2" name="Rectangle: Top Corners Rounded 151">
            <a:extLst>
              <a:ext uri="{FF2B5EF4-FFF2-40B4-BE49-F238E27FC236}">
                <a16:creationId xmlns:a16="http://schemas.microsoft.com/office/drawing/2014/main" id="{0C49DCC7-0EB7-4FA1-AFAF-BBE84E31FE75}"/>
              </a:ext>
            </a:extLst>
          </p:cNvPr>
          <p:cNvSpPr/>
          <p:nvPr/>
        </p:nvSpPr>
        <p:spPr bwMode="auto">
          <a:xfrm rot="5400000">
            <a:off x="34099" y="5784772"/>
            <a:ext cx="54829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defRPr/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3" name="Rectangle: Top Corners Rounded 152">
            <a:extLst>
              <a:ext uri="{FF2B5EF4-FFF2-40B4-BE49-F238E27FC236}">
                <a16:creationId xmlns:a16="http://schemas.microsoft.com/office/drawing/2014/main" id="{5DECE63E-2588-4FFB-AE2F-18C1CF1DE005}"/>
              </a:ext>
            </a:extLst>
          </p:cNvPr>
          <p:cNvSpPr/>
          <p:nvPr/>
        </p:nvSpPr>
        <p:spPr bwMode="auto">
          <a:xfrm rot="5400000">
            <a:off x="34099" y="4805370"/>
            <a:ext cx="54829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defRPr/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4" name="Rectangle: Top Corners Rounded 153">
            <a:extLst>
              <a:ext uri="{FF2B5EF4-FFF2-40B4-BE49-F238E27FC236}">
                <a16:creationId xmlns:a16="http://schemas.microsoft.com/office/drawing/2014/main" id="{BE632924-5762-4641-B408-F73C370CCE34}"/>
              </a:ext>
            </a:extLst>
          </p:cNvPr>
          <p:cNvSpPr/>
          <p:nvPr/>
        </p:nvSpPr>
        <p:spPr bwMode="auto">
          <a:xfrm rot="5400000">
            <a:off x="48474" y="1883799"/>
            <a:ext cx="51954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5" name="IoT" title="Icon of five circles that all connect to a center circle">
            <a:extLst>
              <a:ext uri="{FF2B5EF4-FFF2-40B4-BE49-F238E27FC236}">
                <a16:creationId xmlns:a16="http://schemas.microsoft.com/office/drawing/2014/main" id="{FA3418DD-3BD8-49AC-B10C-99851C86DBE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2858" y="4003054"/>
            <a:ext cx="268745" cy="269176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12700" cap="sq">
            <a:solidFill>
              <a:schemeClr val="bg1">
                <a:lumMod val="6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59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 Semilight"/>
            </a:endParaRPr>
          </a:p>
        </p:txBody>
      </p:sp>
      <p:sp>
        <p:nvSpPr>
          <p:cNvPr id="156" name="globe_6" title="Icon of a monitor in front of a sphere made of lines">
            <a:extLst>
              <a:ext uri="{FF2B5EF4-FFF2-40B4-BE49-F238E27FC236}">
                <a16:creationId xmlns:a16="http://schemas.microsoft.com/office/drawing/2014/main" id="{9634601D-0ABF-4532-B141-7AFD95FB15A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7137" y="3008165"/>
            <a:ext cx="280186" cy="300150"/>
          </a:xfrm>
          <a:custGeom>
            <a:avLst/>
            <a:gdLst>
              <a:gd name="T0" fmla="*/ 210 w 296"/>
              <a:gd name="T1" fmla="*/ 147 h 318"/>
              <a:gd name="T2" fmla="*/ 105 w 296"/>
              <a:gd name="T3" fmla="*/ 147 h 318"/>
              <a:gd name="T4" fmla="*/ 105 w 296"/>
              <a:gd name="T5" fmla="*/ 140 h 318"/>
              <a:gd name="T6" fmla="*/ 109 w 296"/>
              <a:gd name="T7" fmla="*/ 83 h 318"/>
              <a:gd name="T8" fmla="*/ 157 w 296"/>
              <a:gd name="T9" fmla="*/ 0 h 318"/>
              <a:gd name="T10" fmla="*/ 157 w 296"/>
              <a:gd name="T11" fmla="*/ 0 h 318"/>
              <a:gd name="T12" fmla="*/ 159 w 296"/>
              <a:gd name="T13" fmla="*/ 0 h 318"/>
              <a:gd name="T14" fmla="*/ 206 w 296"/>
              <a:gd name="T15" fmla="*/ 83 h 318"/>
              <a:gd name="T16" fmla="*/ 210 w 296"/>
              <a:gd name="T17" fmla="*/ 137 h 318"/>
              <a:gd name="T18" fmla="*/ 210 w 296"/>
              <a:gd name="T19" fmla="*/ 147 h 318"/>
              <a:gd name="T20" fmla="*/ 31 w 296"/>
              <a:gd name="T21" fmla="*/ 83 h 318"/>
              <a:gd name="T22" fmla="*/ 284 w 296"/>
              <a:gd name="T23" fmla="*/ 83 h 318"/>
              <a:gd name="T24" fmla="*/ 286 w 296"/>
              <a:gd name="T25" fmla="*/ 189 h 318"/>
              <a:gd name="T26" fmla="*/ 286 w 296"/>
              <a:gd name="T27" fmla="*/ 189 h 318"/>
              <a:gd name="T28" fmla="*/ 210 w 296"/>
              <a:gd name="T29" fmla="*/ 189 h 318"/>
              <a:gd name="T30" fmla="*/ 19 w 296"/>
              <a:gd name="T31" fmla="*/ 147 h 318"/>
              <a:gd name="T32" fmla="*/ 0 w 296"/>
              <a:gd name="T33" fmla="*/ 147 h 318"/>
              <a:gd name="T34" fmla="*/ 0 w 296"/>
              <a:gd name="T35" fmla="*/ 277 h 318"/>
              <a:gd name="T36" fmla="*/ 106 w 296"/>
              <a:gd name="T37" fmla="*/ 277 h 318"/>
              <a:gd name="T38" fmla="*/ 157 w 296"/>
              <a:gd name="T39" fmla="*/ 277 h 318"/>
              <a:gd name="T40" fmla="*/ 210 w 296"/>
              <a:gd name="T41" fmla="*/ 189 h 318"/>
              <a:gd name="T42" fmla="*/ 210 w 296"/>
              <a:gd name="T43" fmla="*/ 267 h 318"/>
              <a:gd name="T44" fmla="*/ 286 w 296"/>
              <a:gd name="T45" fmla="*/ 189 h 318"/>
              <a:gd name="T46" fmla="*/ 296 w 296"/>
              <a:gd name="T47" fmla="*/ 139 h 318"/>
              <a:gd name="T48" fmla="*/ 159 w 296"/>
              <a:gd name="T49" fmla="*/ 0 h 318"/>
              <a:gd name="T50" fmla="*/ 157 w 296"/>
              <a:gd name="T51" fmla="*/ 0 h 318"/>
              <a:gd name="T52" fmla="*/ 157 w 296"/>
              <a:gd name="T53" fmla="*/ 0 h 318"/>
              <a:gd name="T54" fmla="*/ 31 w 296"/>
              <a:gd name="T55" fmla="*/ 83 h 318"/>
              <a:gd name="T56" fmla="*/ 19 w 296"/>
              <a:gd name="T57" fmla="*/ 139 h 318"/>
              <a:gd name="T58" fmla="*/ 19 w 296"/>
              <a:gd name="T59" fmla="*/ 147 h 318"/>
              <a:gd name="T60" fmla="*/ 105 w 296"/>
              <a:gd name="T61" fmla="*/ 147 h 318"/>
              <a:gd name="T62" fmla="*/ 210 w 296"/>
              <a:gd name="T63" fmla="*/ 147 h 318"/>
              <a:gd name="T64" fmla="*/ 210 w 296"/>
              <a:gd name="T65" fmla="*/ 189 h 318"/>
              <a:gd name="T66" fmla="*/ 157 w 296"/>
              <a:gd name="T67" fmla="*/ 277 h 318"/>
              <a:gd name="T68" fmla="*/ 210 w 296"/>
              <a:gd name="T69" fmla="*/ 277 h 318"/>
              <a:gd name="T70" fmla="*/ 210 w 296"/>
              <a:gd name="T71" fmla="*/ 267 h 318"/>
              <a:gd name="T72" fmla="*/ 57 w 296"/>
              <a:gd name="T73" fmla="*/ 318 h 318"/>
              <a:gd name="T74" fmla="*/ 154 w 296"/>
              <a:gd name="T75" fmla="*/ 318 h 318"/>
              <a:gd name="T76" fmla="*/ 106 w 296"/>
              <a:gd name="T77" fmla="*/ 277 h 318"/>
              <a:gd name="T78" fmla="*/ 106 w 296"/>
              <a:gd name="T79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96" h="318">
                <a:moveTo>
                  <a:pt x="210" y="147"/>
                </a:moveTo>
                <a:cubicBezTo>
                  <a:pt x="105" y="147"/>
                  <a:pt x="105" y="147"/>
                  <a:pt x="105" y="147"/>
                </a:cubicBezTo>
                <a:cubicBezTo>
                  <a:pt x="105" y="145"/>
                  <a:pt x="105" y="142"/>
                  <a:pt x="105" y="140"/>
                </a:cubicBezTo>
                <a:cubicBezTo>
                  <a:pt x="105" y="120"/>
                  <a:pt x="106" y="100"/>
                  <a:pt x="109" y="83"/>
                </a:cubicBezTo>
                <a:cubicBezTo>
                  <a:pt x="118" y="35"/>
                  <a:pt x="136" y="1"/>
                  <a:pt x="157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58" y="0"/>
                  <a:pt x="159" y="0"/>
                  <a:pt x="159" y="0"/>
                </a:cubicBezTo>
                <a:cubicBezTo>
                  <a:pt x="180" y="2"/>
                  <a:pt x="198" y="35"/>
                  <a:pt x="206" y="83"/>
                </a:cubicBezTo>
                <a:cubicBezTo>
                  <a:pt x="208" y="100"/>
                  <a:pt x="210" y="118"/>
                  <a:pt x="210" y="137"/>
                </a:cubicBezTo>
                <a:cubicBezTo>
                  <a:pt x="210" y="142"/>
                  <a:pt x="210" y="147"/>
                  <a:pt x="210" y="147"/>
                </a:cubicBezTo>
                <a:close/>
                <a:moveTo>
                  <a:pt x="31" y="83"/>
                </a:moveTo>
                <a:cubicBezTo>
                  <a:pt x="284" y="83"/>
                  <a:pt x="284" y="83"/>
                  <a:pt x="284" y="83"/>
                </a:cubicBezTo>
                <a:moveTo>
                  <a:pt x="286" y="189"/>
                </a:moveTo>
                <a:cubicBezTo>
                  <a:pt x="286" y="189"/>
                  <a:pt x="286" y="189"/>
                  <a:pt x="286" y="189"/>
                </a:cubicBezTo>
                <a:cubicBezTo>
                  <a:pt x="210" y="189"/>
                  <a:pt x="210" y="189"/>
                  <a:pt x="210" y="189"/>
                </a:cubicBezTo>
                <a:moveTo>
                  <a:pt x="19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277"/>
                  <a:pt x="0" y="277"/>
                  <a:pt x="0" y="277"/>
                </a:cubicBezTo>
                <a:cubicBezTo>
                  <a:pt x="106" y="277"/>
                  <a:pt x="106" y="277"/>
                  <a:pt x="106" y="277"/>
                </a:cubicBezTo>
                <a:cubicBezTo>
                  <a:pt x="157" y="277"/>
                  <a:pt x="157" y="277"/>
                  <a:pt x="157" y="277"/>
                </a:cubicBezTo>
                <a:moveTo>
                  <a:pt x="210" y="189"/>
                </a:moveTo>
                <a:cubicBezTo>
                  <a:pt x="210" y="267"/>
                  <a:pt x="210" y="267"/>
                  <a:pt x="210" y="267"/>
                </a:cubicBezTo>
                <a:cubicBezTo>
                  <a:pt x="245" y="252"/>
                  <a:pt x="272" y="224"/>
                  <a:pt x="286" y="189"/>
                </a:cubicBezTo>
                <a:cubicBezTo>
                  <a:pt x="292" y="174"/>
                  <a:pt x="296" y="156"/>
                  <a:pt x="296" y="139"/>
                </a:cubicBezTo>
                <a:cubicBezTo>
                  <a:pt x="296" y="63"/>
                  <a:pt x="235" y="1"/>
                  <a:pt x="159" y="0"/>
                </a:cubicBezTo>
                <a:cubicBezTo>
                  <a:pt x="159" y="0"/>
                  <a:pt x="158" y="0"/>
                  <a:pt x="157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01" y="0"/>
                  <a:pt x="52" y="34"/>
                  <a:pt x="31" y="83"/>
                </a:cubicBezTo>
                <a:cubicBezTo>
                  <a:pt x="23" y="100"/>
                  <a:pt x="19" y="119"/>
                  <a:pt x="19" y="139"/>
                </a:cubicBezTo>
                <a:cubicBezTo>
                  <a:pt x="19" y="142"/>
                  <a:pt x="19" y="145"/>
                  <a:pt x="19" y="147"/>
                </a:cubicBezTo>
                <a:cubicBezTo>
                  <a:pt x="105" y="147"/>
                  <a:pt x="105" y="147"/>
                  <a:pt x="105" y="147"/>
                </a:cubicBezTo>
                <a:cubicBezTo>
                  <a:pt x="210" y="147"/>
                  <a:pt x="210" y="147"/>
                  <a:pt x="210" y="147"/>
                </a:cubicBezTo>
                <a:cubicBezTo>
                  <a:pt x="210" y="189"/>
                  <a:pt x="210" y="189"/>
                  <a:pt x="210" y="189"/>
                </a:cubicBezTo>
                <a:moveTo>
                  <a:pt x="157" y="277"/>
                </a:moveTo>
                <a:cubicBezTo>
                  <a:pt x="210" y="277"/>
                  <a:pt x="210" y="277"/>
                  <a:pt x="210" y="277"/>
                </a:cubicBezTo>
                <a:cubicBezTo>
                  <a:pt x="210" y="267"/>
                  <a:pt x="210" y="267"/>
                  <a:pt x="210" y="267"/>
                </a:cubicBezTo>
                <a:moveTo>
                  <a:pt x="57" y="318"/>
                </a:moveTo>
                <a:cubicBezTo>
                  <a:pt x="154" y="318"/>
                  <a:pt x="154" y="318"/>
                  <a:pt x="154" y="318"/>
                </a:cubicBezTo>
                <a:moveTo>
                  <a:pt x="106" y="277"/>
                </a:moveTo>
                <a:cubicBezTo>
                  <a:pt x="106" y="318"/>
                  <a:pt x="106" y="318"/>
                  <a:pt x="106" y="318"/>
                </a:cubicBez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599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157" name="Browser" title="Icon of a browser window">
            <a:extLst>
              <a:ext uri="{FF2B5EF4-FFF2-40B4-BE49-F238E27FC236}">
                <a16:creationId xmlns:a16="http://schemas.microsoft.com/office/drawing/2014/main" id="{E6135F35-A886-4587-9F0E-D0A4525C66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495" y="5968610"/>
            <a:ext cx="319469" cy="255675"/>
          </a:xfrm>
          <a:custGeom>
            <a:avLst/>
            <a:gdLst>
              <a:gd name="T0" fmla="*/ 3750 w 3750"/>
              <a:gd name="T1" fmla="*/ 3000 h 3000"/>
              <a:gd name="T2" fmla="*/ 0 w 3750"/>
              <a:gd name="T3" fmla="*/ 3000 h 3000"/>
              <a:gd name="T4" fmla="*/ 0 w 3750"/>
              <a:gd name="T5" fmla="*/ 0 h 3000"/>
              <a:gd name="T6" fmla="*/ 3750 w 3750"/>
              <a:gd name="T7" fmla="*/ 0 h 3000"/>
              <a:gd name="T8" fmla="*/ 3750 w 3750"/>
              <a:gd name="T9" fmla="*/ 3000 h 3000"/>
              <a:gd name="T10" fmla="*/ 0 w 3750"/>
              <a:gd name="T11" fmla="*/ 750 h 3000"/>
              <a:gd name="T12" fmla="*/ 3750 w 3750"/>
              <a:gd name="T13" fmla="*/ 750 h 3000"/>
              <a:gd name="T14" fmla="*/ 3335 w 3750"/>
              <a:gd name="T15" fmla="*/ 375 h 3000"/>
              <a:gd name="T16" fmla="*/ 3375 w 3750"/>
              <a:gd name="T17" fmla="*/ 415 h 3000"/>
              <a:gd name="T18" fmla="*/ 3414 w 3750"/>
              <a:gd name="T19" fmla="*/ 375 h 3000"/>
              <a:gd name="T20" fmla="*/ 3375 w 3750"/>
              <a:gd name="T21" fmla="*/ 336 h 3000"/>
              <a:gd name="T22" fmla="*/ 3335 w 3750"/>
              <a:gd name="T23" fmla="*/ 375 h 3000"/>
              <a:gd name="T24" fmla="*/ 2886 w 3750"/>
              <a:gd name="T25" fmla="*/ 375 h 3000"/>
              <a:gd name="T26" fmla="*/ 2925 w 3750"/>
              <a:gd name="T27" fmla="*/ 415 h 3000"/>
              <a:gd name="T28" fmla="*/ 2965 w 3750"/>
              <a:gd name="T29" fmla="*/ 375 h 3000"/>
              <a:gd name="T30" fmla="*/ 2925 w 3750"/>
              <a:gd name="T31" fmla="*/ 336 h 3000"/>
              <a:gd name="T32" fmla="*/ 2886 w 3750"/>
              <a:gd name="T33" fmla="*/ 375 h 3000"/>
              <a:gd name="T34" fmla="*/ 2437 w 3750"/>
              <a:gd name="T35" fmla="*/ 375 h 3000"/>
              <a:gd name="T36" fmla="*/ 2476 w 3750"/>
              <a:gd name="T37" fmla="*/ 415 h 3000"/>
              <a:gd name="T38" fmla="*/ 2516 w 3750"/>
              <a:gd name="T39" fmla="*/ 375 h 3000"/>
              <a:gd name="T40" fmla="*/ 2476 w 3750"/>
              <a:gd name="T41" fmla="*/ 336 h 3000"/>
              <a:gd name="T42" fmla="*/ 2437 w 3750"/>
              <a:gd name="T43" fmla="*/ 375 h 3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50" h="3000">
                <a:moveTo>
                  <a:pt x="3750" y="3000"/>
                </a:moveTo>
                <a:cubicBezTo>
                  <a:pt x="0" y="3000"/>
                  <a:pt x="0" y="3000"/>
                  <a:pt x="0" y="3000"/>
                </a:cubicBezTo>
                <a:cubicBezTo>
                  <a:pt x="0" y="0"/>
                  <a:pt x="0" y="0"/>
                  <a:pt x="0" y="0"/>
                </a:cubicBezTo>
                <a:cubicBezTo>
                  <a:pt x="3750" y="0"/>
                  <a:pt x="3750" y="0"/>
                  <a:pt x="3750" y="0"/>
                </a:cubicBezTo>
                <a:lnTo>
                  <a:pt x="3750" y="3000"/>
                </a:lnTo>
                <a:close/>
                <a:moveTo>
                  <a:pt x="0" y="750"/>
                </a:moveTo>
                <a:cubicBezTo>
                  <a:pt x="3750" y="750"/>
                  <a:pt x="3750" y="750"/>
                  <a:pt x="3750" y="750"/>
                </a:cubicBezTo>
                <a:moveTo>
                  <a:pt x="3335" y="375"/>
                </a:moveTo>
                <a:cubicBezTo>
                  <a:pt x="3335" y="397"/>
                  <a:pt x="3353" y="415"/>
                  <a:pt x="3375" y="415"/>
                </a:cubicBezTo>
                <a:cubicBezTo>
                  <a:pt x="3397" y="415"/>
                  <a:pt x="3414" y="397"/>
                  <a:pt x="3414" y="375"/>
                </a:cubicBezTo>
                <a:cubicBezTo>
                  <a:pt x="3414" y="353"/>
                  <a:pt x="3397" y="336"/>
                  <a:pt x="3375" y="336"/>
                </a:cubicBezTo>
                <a:cubicBezTo>
                  <a:pt x="3353" y="336"/>
                  <a:pt x="3335" y="353"/>
                  <a:pt x="3335" y="375"/>
                </a:cubicBezTo>
                <a:close/>
                <a:moveTo>
                  <a:pt x="2886" y="375"/>
                </a:moveTo>
                <a:cubicBezTo>
                  <a:pt x="2886" y="397"/>
                  <a:pt x="2904" y="415"/>
                  <a:pt x="2925" y="415"/>
                </a:cubicBezTo>
                <a:cubicBezTo>
                  <a:pt x="2947" y="415"/>
                  <a:pt x="2965" y="397"/>
                  <a:pt x="2965" y="375"/>
                </a:cubicBezTo>
                <a:cubicBezTo>
                  <a:pt x="2965" y="353"/>
                  <a:pt x="2947" y="336"/>
                  <a:pt x="2925" y="336"/>
                </a:cubicBezTo>
                <a:cubicBezTo>
                  <a:pt x="2904" y="336"/>
                  <a:pt x="2886" y="353"/>
                  <a:pt x="2886" y="375"/>
                </a:cubicBezTo>
                <a:close/>
                <a:moveTo>
                  <a:pt x="2437" y="375"/>
                </a:moveTo>
                <a:cubicBezTo>
                  <a:pt x="2437" y="397"/>
                  <a:pt x="2454" y="415"/>
                  <a:pt x="2476" y="415"/>
                </a:cubicBezTo>
                <a:cubicBezTo>
                  <a:pt x="2498" y="415"/>
                  <a:pt x="2516" y="397"/>
                  <a:pt x="2516" y="375"/>
                </a:cubicBezTo>
                <a:cubicBezTo>
                  <a:pt x="2516" y="353"/>
                  <a:pt x="2498" y="336"/>
                  <a:pt x="2476" y="336"/>
                </a:cubicBezTo>
                <a:cubicBezTo>
                  <a:pt x="2454" y="336"/>
                  <a:pt x="2437" y="353"/>
                  <a:pt x="2437" y="375"/>
                </a:cubicBezTo>
                <a:close/>
              </a:path>
            </a:pathLst>
          </a:custGeom>
          <a:noFill/>
          <a:ln w="12700" cap="sq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599">
              <a:solidFill>
                <a:srgbClr val="353535"/>
              </a:solidFill>
              <a:latin typeface="Segoe UI Semilight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2DCB5C9-95D6-42FE-BAE2-69A027AC055D}"/>
              </a:ext>
            </a:extLst>
          </p:cNvPr>
          <p:cNvGrpSpPr/>
          <p:nvPr/>
        </p:nvGrpSpPr>
        <p:grpSpPr>
          <a:xfrm>
            <a:off x="177095" y="4996700"/>
            <a:ext cx="240268" cy="240690"/>
            <a:chOff x="4565921" y="3369898"/>
            <a:chExt cx="242888" cy="243314"/>
          </a:xfrm>
        </p:grpSpPr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D87D95B-8664-4F81-B458-B2960B6A2A48}"/>
                </a:ext>
              </a:extLst>
            </p:cNvPr>
            <p:cNvSpPr/>
            <p:nvPr/>
          </p:nvSpPr>
          <p:spPr>
            <a:xfrm>
              <a:off x="4694509" y="3369898"/>
              <a:ext cx="114300" cy="114300"/>
            </a:xfrm>
            <a:custGeom>
              <a:avLst/>
              <a:gdLst>
                <a:gd name="connsiteX0" fmla="*/ 7348 w 114300"/>
                <a:gd name="connsiteY0" fmla="*/ 7348 h 114300"/>
                <a:gd name="connsiteX1" fmla="*/ 115933 w 114300"/>
                <a:gd name="connsiteY1" fmla="*/ 7348 h 114300"/>
                <a:gd name="connsiteX2" fmla="*/ 115933 w 114300"/>
                <a:gd name="connsiteY2" fmla="*/ 115933 h 114300"/>
                <a:gd name="connsiteX3" fmla="*/ 7348 w 114300"/>
                <a:gd name="connsiteY3" fmla="*/ 11593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7348" y="7348"/>
                  </a:moveTo>
                  <a:lnTo>
                    <a:pt x="115933" y="7348"/>
                  </a:lnTo>
                  <a:lnTo>
                    <a:pt x="115933" y="115933"/>
                  </a:lnTo>
                  <a:lnTo>
                    <a:pt x="7348" y="115933"/>
                  </a:lnTo>
                  <a:close/>
                </a:path>
              </a:pathLst>
            </a:custGeom>
            <a:noFill/>
            <a:ln w="12700" cap="sq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526FAAB-F28D-405B-81D0-85E0A945FA1C}"/>
                </a:ext>
              </a:extLst>
            </p:cNvPr>
            <p:cNvSpPr/>
            <p:nvPr/>
          </p:nvSpPr>
          <p:spPr>
            <a:xfrm>
              <a:off x="4565921" y="3498486"/>
              <a:ext cx="114300" cy="114300"/>
            </a:xfrm>
            <a:custGeom>
              <a:avLst/>
              <a:gdLst>
                <a:gd name="connsiteX0" fmla="*/ 7348 w 114300"/>
                <a:gd name="connsiteY0" fmla="*/ 7348 h 114300"/>
                <a:gd name="connsiteX1" fmla="*/ 115933 w 114300"/>
                <a:gd name="connsiteY1" fmla="*/ 7348 h 114300"/>
                <a:gd name="connsiteX2" fmla="*/ 115933 w 114300"/>
                <a:gd name="connsiteY2" fmla="*/ 115933 h 114300"/>
                <a:gd name="connsiteX3" fmla="*/ 7348 w 114300"/>
                <a:gd name="connsiteY3" fmla="*/ 11593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7348" y="7348"/>
                  </a:moveTo>
                  <a:lnTo>
                    <a:pt x="115933" y="7348"/>
                  </a:lnTo>
                  <a:lnTo>
                    <a:pt x="115933" y="115933"/>
                  </a:lnTo>
                  <a:lnTo>
                    <a:pt x="7348" y="115933"/>
                  </a:lnTo>
                  <a:close/>
                </a:path>
              </a:pathLst>
            </a:custGeom>
            <a:noFill/>
            <a:ln w="12700" cap="sq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1412808-EB4A-4BF1-B84D-47616EC29B98}"/>
                </a:ext>
              </a:extLst>
            </p:cNvPr>
            <p:cNvSpPr/>
            <p:nvPr/>
          </p:nvSpPr>
          <p:spPr>
            <a:xfrm>
              <a:off x="4693969" y="3498912"/>
              <a:ext cx="114300" cy="114300"/>
            </a:xfrm>
            <a:custGeom>
              <a:avLst/>
              <a:gdLst>
                <a:gd name="connsiteX0" fmla="*/ 115933 w 114300"/>
                <a:gd name="connsiteY0" fmla="*/ 7348 h 114300"/>
                <a:gd name="connsiteX1" fmla="*/ 115933 w 114300"/>
                <a:gd name="connsiteY1" fmla="*/ 115933 h 114300"/>
                <a:gd name="connsiteX2" fmla="*/ 7348 w 114300"/>
                <a:gd name="connsiteY2" fmla="*/ 115933 h 114300"/>
                <a:gd name="connsiteX3" fmla="*/ 7348 w 114300"/>
                <a:gd name="connsiteY3" fmla="*/ 734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115933" y="7348"/>
                  </a:moveTo>
                  <a:lnTo>
                    <a:pt x="115933" y="115933"/>
                  </a:lnTo>
                  <a:lnTo>
                    <a:pt x="7348" y="115933"/>
                  </a:lnTo>
                  <a:lnTo>
                    <a:pt x="7348" y="7348"/>
                  </a:lnTo>
                  <a:close/>
                </a:path>
              </a:pathLst>
            </a:custGeom>
            <a:noFill/>
            <a:ln w="12700" cap="sq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E5D07A4-3522-400D-AF47-4BD643A0C5DC}"/>
                </a:ext>
              </a:extLst>
            </p:cNvPr>
            <p:cNvSpPr/>
            <p:nvPr/>
          </p:nvSpPr>
          <p:spPr>
            <a:xfrm>
              <a:off x="4566176" y="3370324"/>
              <a:ext cx="114300" cy="114300"/>
            </a:xfrm>
            <a:custGeom>
              <a:avLst/>
              <a:gdLst>
                <a:gd name="connsiteX0" fmla="*/ 115933 w 114300"/>
                <a:gd name="connsiteY0" fmla="*/ 7348 h 114300"/>
                <a:gd name="connsiteX1" fmla="*/ 115933 w 114300"/>
                <a:gd name="connsiteY1" fmla="*/ 115933 h 114300"/>
                <a:gd name="connsiteX2" fmla="*/ 7348 w 114300"/>
                <a:gd name="connsiteY2" fmla="*/ 115933 h 114300"/>
                <a:gd name="connsiteX3" fmla="*/ 7348 w 114300"/>
                <a:gd name="connsiteY3" fmla="*/ 734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115933" y="7348"/>
                  </a:moveTo>
                  <a:lnTo>
                    <a:pt x="115933" y="115933"/>
                  </a:lnTo>
                  <a:lnTo>
                    <a:pt x="7348" y="115933"/>
                  </a:lnTo>
                  <a:lnTo>
                    <a:pt x="7348" y="7348"/>
                  </a:lnTo>
                  <a:close/>
                </a:path>
              </a:pathLst>
            </a:custGeom>
            <a:noFill/>
            <a:ln w="12700" cap="sq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</p:grpSp>
      <p:sp>
        <p:nvSpPr>
          <p:cNvPr id="163" name="Database_EFC7" title="Icon of a cylinder">
            <a:extLst>
              <a:ext uri="{FF2B5EF4-FFF2-40B4-BE49-F238E27FC236}">
                <a16:creationId xmlns:a16="http://schemas.microsoft.com/office/drawing/2014/main" id="{904C4699-EC6C-48B4-AA22-C110D1084DF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9254" y="2042125"/>
            <a:ext cx="235951" cy="306699"/>
          </a:xfrm>
          <a:custGeom>
            <a:avLst/>
            <a:gdLst>
              <a:gd name="T0" fmla="*/ 2470 w 2511"/>
              <a:gd name="T1" fmla="*/ 627 h 3264"/>
              <a:gd name="T2" fmla="*/ 2511 w 2511"/>
              <a:gd name="T3" fmla="*/ 627 h 3264"/>
              <a:gd name="T4" fmla="*/ 2511 w 2511"/>
              <a:gd name="T5" fmla="*/ 2762 h 3264"/>
              <a:gd name="T6" fmla="*/ 1255 w 2511"/>
              <a:gd name="T7" fmla="*/ 3264 h 3264"/>
              <a:gd name="T8" fmla="*/ 0 w 2511"/>
              <a:gd name="T9" fmla="*/ 2762 h 3264"/>
              <a:gd name="T10" fmla="*/ 0 w 2511"/>
              <a:gd name="T11" fmla="*/ 627 h 3264"/>
              <a:gd name="T12" fmla="*/ 41 w 2511"/>
              <a:gd name="T13" fmla="*/ 627 h 3264"/>
              <a:gd name="T14" fmla="*/ 1255 w 2511"/>
              <a:gd name="T15" fmla="*/ 1004 h 3264"/>
              <a:gd name="T16" fmla="*/ 2470 w 2511"/>
              <a:gd name="T17" fmla="*/ 627 h 3264"/>
              <a:gd name="T18" fmla="*/ 1255 w 2511"/>
              <a:gd name="T19" fmla="*/ 0 h 3264"/>
              <a:gd name="T20" fmla="*/ 0 w 2511"/>
              <a:gd name="T21" fmla="*/ 502 h 3264"/>
              <a:gd name="T22" fmla="*/ 1255 w 2511"/>
              <a:gd name="T23" fmla="*/ 1004 h 3264"/>
              <a:gd name="T24" fmla="*/ 2511 w 2511"/>
              <a:gd name="T25" fmla="*/ 502 h 3264"/>
              <a:gd name="T26" fmla="*/ 1255 w 2511"/>
              <a:gd name="T27" fmla="*/ 0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11" h="3264">
                <a:moveTo>
                  <a:pt x="2470" y="627"/>
                </a:moveTo>
                <a:cubicBezTo>
                  <a:pt x="2511" y="627"/>
                  <a:pt x="2511" y="627"/>
                  <a:pt x="2511" y="627"/>
                </a:cubicBezTo>
                <a:cubicBezTo>
                  <a:pt x="2511" y="2762"/>
                  <a:pt x="2511" y="2762"/>
                  <a:pt x="2511" y="2762"/>
                </a:cubicBezTo>
                <a:cubicBezTo>
                  <a:pt x="2511" y="3040"/>
                  <a:pt x="1949" y="3264"/>
                  <a:pt x="1255" y="3264"/>
                </a:cubicBezTo>
                <a:cubicBezTo>
                  <a:pt x="562" y="3264"/>
                  <a:pt x="0" y="3040"/>
                  <a:pt x="0" y="2762"/>
                </a:cubicBezTo>
                <a:cubicBezTo>
                  <a:pt x="0" y="627"/>
                  <a:pt x="0" y="627"/>
                  <a:pt x="0" y="627"/>
                </a:cubicBezTo>
                <a:cubicBezTo>
                  <a:pt x="41" y="627"/>
                  <a:pt x="41" y="627"/>
                  <a:pt x="41" y="627"/>
                </a:cubicBezTo>
                <a:cubicBezTo>
                  <a:pt x="180" y="844"/>
                  <a:pt x="671" y="1004"/>
                  <a:pt x="1255" y="1004"/>
                </a:cubicBezTo>
                <a:cubicBezTo>
                  <a:pt x="1840" y="1004"/>
                  <a:pt x="2330" y="844"/>
                  <a:pt x="2470" y="627"/>
                </a:cubicBezTo>
                <a:close/>
                <a:moveTo>
                  <a:pt x="1255" y="0"/>
                </a:moveTo>
                <a:cubicBezTo>
                  <a:pt x="562" y="0"/>
                  <a:pt x="0" y="224"/>
                  <a:pt x="0" y="502"/>
                </a:cubicBezTo>
                <a:cubicBezTo>
                  <a:pt x="0" y="779"/>
                  <a:pt x="562" y="1004"/>
                  <a:pt x="1255" y="1004"/>
                </a:cubicBezTo>
                <a:cubicBezTo>
                  <a:pt x="1949" y="1004"/>
                  <a:pt x="2511" y="779"/>
                  <a:pt x="2511" y="502"/>
                </a:cubicBezTo>
                <a:cubicBezTo>
                  <a:pt x="2511" y="224"/>
                  <a:pt x="1949" y="0"/>
                  <a:pt x="1255" y="0"/>
                </a:cubicBezTo>
                <a:close/>
              </a:path>
            </a:pathLst>
          </a:custGeom>
          <a:noFill/>
          <a:ln w="12700" cap="sq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599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140" name="Title 1">
            <a:extLst>
              <a:ext uri="{FF2B5EF4-FFF2-40B4-BE49-F238E27FC236}">
                <a16:creationId xmlns:a16="http://schemas.microsoft.com/office/drawing/2014/main" id="{271AD378-B0AB-4F9B-8B88-DBC929A9956A}"/>
              </a:ext>
            </a:extLst>
          </p:cNvPr>
          <p:cNvSpPr txBox="1">
            <a:spLocks/>
          </p:cNvSpPr>
          <p:nvPr/>
        </p:nvSpPr>
        <p:spPr>
          <a:xfrm>
            <a:off x="275482" y="480850"/>
            <a:ext cx="2442815" cy="917444"/>
          </a:xfrm>
          <a:prstGeom prst="rect">
            <a:avLst/>
          </a:prstGeom>
        </p:spPr>
        <p:txBody>
          <a:bodyPr vert="horz" wrap="square" lIns="146283" tIns="91427" rIns="146283" bIns="91427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32563"/>
            <a:r>
              <a:rPr lang="en-US" sz="4399">
                <a:solidFill>
                  <a:srgbClr val="FFFFFF"/>
                </a:solidFill>
                <a:latin typeface="Segoe UI Light"/>
              </a:rPr>
              <a:t>Benefits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C63FC02F-784B-4586-B5B0-69107C366571}"/>
              </a:ext>
            </a:extLst>
          </p:cNvPr>
          <p:cNvSpPr txBox="1">
            <a:spLocks/>
          </p:cNvSpPr>
          <p:nvPr/>
        </p:nvSpPr>
        <p:spPr>
          <a:xfrm>
            <a:off x="8038842" y="495"/>
            <a:ext cx="4396751" cy="69935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54" tIns="182854" rIns="274281" bIns="182854" anchor="ctr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32563">
              <a:lnSpc>
                <a:spcPct val="100000"/>
              </a:lnSpc>
              <a:spcBef>
                <a:spcPts val="1800"/>
              </a:spcBef>
              <a:buSzPct val="100000"/>
              <a:buNone/>
            </a:pP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Application Management without sequencing, snapshotting, packaging, or virtualization.</a:t>
            </a:r>
          </a:p>
          <a:p>
            <a:pPr marL="0" indent="0" defTabSz="932563">
              <a:lnSpc>
                <a:spcPct val="100000"/>
              </a:lnSpc>
              <a:spcBef>
                <a:spcPts val="1800"/>
              </a:spcBef>
              <a:buSzPct val="100000"/>
              <a:buNone/>
            </a:pP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All apps installed in base image. </a:t>
            </a:r>
          </a:p>
          <a:p>
            <a:pPr marL="317439" indent="-228557" defTabSz="932563">
              <a:lnSpc>
                <a:spcPct val="100000"/>
              </a:lnSpc>
              <a:spcBef>
                <a:spcPts val="600"/>
              </a:spcBef>
              <a:spcAft>
                <a:spcPts val="1199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Only apps a user is entitled to are revealed.</a:t>
            </a:r>
          </a:p>
          <a:p>
            <a:pPr marL="317439" indent="-228557" defTabSz="932563">
              <a:lnSpc>
                <a:spcPct val="100000"/>
              </a:lnSpc>
              <a:spcBef>
                <a:spcPts val="600"/>
              </a:spcBef>
              <a:spcAft>
                <a:spcPts val="1199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App entitlements can be changed in real time.</a:t>
            </a:r>
          </a:p>
          <a:p>
            <a:pPr marL="317439" indent="-228557" defTabSz="932563">
              <a:lnSpc>
                <a:spcPct val="100000"/>
              </a:lnSpc>
              <a:spcBef>
                <a:spcPts val="600"/>
              </a:spcBef>
              <a:spcAft>
                <a:spcPts val="1199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Works with fonts, plugins, and more…</a:t>
            </a:r>
          </a:p>
          <a:p>
            <a:pPr marL="317439" indent="-228557" defTabSz="932563">
              <a:lnSpc>
                <a:spcPct val="100000"/>
              </a:lnSpc>
              <a:spcBef>
                <a:spcPts val="600"/>
              </a:spcBef>
              <a:spcAft>
                <a:spcPts val="1199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Excellent app compatibility</a:t>
            </a:r>
          </a:p>
          <a:p>
            <a:pPr marL="0" indent="0" defTabSz="932563">
              <a:lnSpc>
                <a:spcPct val="100000"/>
              </a:lnSpc>
              <a:spcBef>
                <a:spcPts val="1800"/>
              </a:spcBef>
              <a:buSzPct val="100000"/>
              <a:buNone/>
            </a:pP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Massively reduce the number of gold images that must be maintained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BAFA596-464E-4B9D-8080-61AF6EE50678}"/>
              </a:ext>
            </a:extLst>
          </p:cNvPr>
          <p:cNvGrpSpPr/>
          <p:nvPr/>
        </p:nvGrpSpPr>
        <p:grpSpPr>
          <a:xfrm>
            <a:off x="-3430" y="4703976"/>
            <a:ext cx="3252237" cy="834459"/>
            <a:chOff x="-3344413" y="4704146"/>
            <a:chExt cx="3252698" cy="8345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23C4538-651E-4FFB-8CE5-9F6FA5D1462E}"/>
                </a:ext>
              </a:extLst>
            </p:cNvPr>
            <p:cNvSpPr/>
            <p:nvPr/>
          </p:nvSpPr>
          <p:spPr bwMode="auto">
            <a:xfrm>
              <a:off x="-3344413" y="4704146"/>
              <a:ext cx="3252698" cy="8345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14" fontAlgn="base">
                <a:spcBef>
                  <a:spcPct val="0"/>
                </a:spcBef>
                <a:defRPr/>
              </a:pPr>
              <a:r>
                <a:rPr lang="en-US" sz="2000" kern="0">
                  <a:solidFill>
                    <a:srgbClr val="0078D7"/>
                  </a:solidFill>
                  <a:latin typeface="Segoe UI Semilight"/>
                  <a:cs typeface="Segoe UI" pitchFamily="34" charset="0"/>
                </a:rPr>
                <a:t>App Masking </a:t>
              </a:r>
            </a:p>
          </p:txBody>
        </p:sp>
        <p:sp>
          <p:nvSpPr>
            <p:cNvPr id="75" name="Rectangle: Top Corners Rounded 74">
              <a:extLst>
                <a:ext uri="{FF2B5EF4-FFF2-40B4-BE49-F238E27FC236}">
                  <a16:creationId xmlns:a16="http://schemas.microsoft.com/office/drawing/2014/main" id="{B32273E3-1B66-4DD9-80FA-610BE0C0A643}"/>
                </a:ext>
              </a:extLst>
            </p:cNvPr>
            <p:cNvSpPr/>
            <p:nvPr/>
          </p:nvSpPr>
          <p:spPr bwMode="auto">
            <a:xfrm rot="5400000">
              <a:off x="-3306879" y="4805556"/>
              <a:ext cx="548370" cy="62343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 w="1905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spcBef>
                  <a:spcPct val="0"/>
                </a:spcBef>
                <a:defRPr/>
              </a:pPr>
              <a:endParaRPr lang="en-US" sz="2000" kern="0">
                <a:solidFill>
                  <a:srgbClr val="353535"/>
                </a:soli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CDA1C85-0D94-472D-85DD-6C7AECD0506B}"/>
                </a:ext>
              </a:extLst>
            </p:cNvPr>
            <p:cNvGrpSpPr/>
            <p:nvPr/>
          </p:nvGrpSpPr>
          <p:grpSpPr>
            <a:xfrm>
              <a:off x="-3163862" y="4996913"/>
              <a:ext cx="240302" cy="240724"/>
              <a:chOff x="4565921" y="3369898"/>
              <a:chExt cx="242888" cy="243314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05E5D08A-9358-4160-B6E0-6CC203C791B7}"/>
                  </a:ext>
                </a:extLst>
              </p:cNvPr>
              <p:cNvSpPr/>
              <p:nvPr/>
            </p:nvSpPr>
            <p:spPr>
              <a:xfrm>
                <a:off x="4694509" y="3369898"/>
                <a:ext cx="114300" cy="114300"/>
              </a:xfrm>
              <a:custGeom>
                <a:avLst/>
                <a:gdLst>
                  <a:gd name="connsiteX0" fmla="*/ 7348 w 114300"/>
                  <a:gd name="connsiteY0" fmla="*/ 7348 h 114300"/>
                  <a:gd name="connsiteX1" fmla="*/ 115933 w 114300"/>
                  <a:gd name="connsiteY1" fmla="*/ 7348 h 114300"/>
                  <a:gd name="connsiteX2" fmla="*/ 115933 w 114300"/>
                  <a:gd name="connsiteY2" fmla="*/ 115933 h 114300"/>
                  <a:gd name="connsiteX3" fmla="*/ 7348 w 114300"/>
                  <a:gd name="connsiteY3" fmla="*/ 115933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" h="114300">
                    <a:moveTo>
                      <a:pt x="7348" y="7348"/>
                    </a:moveTo>
                    <a:lnTo>
                      <a:pt x="115933" y="7348"/>
                    </a:lnTo>
                    <a:lnTo>
                      <a:pt x="115933" y="115933"/>
                    </a:lnTo>
                    <a:lnTo>
                      <a:pt x="7348" y="115933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563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 Semilight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EC90437-69D2-4505-8106-2C63E7147CA8}"/>
                  </a:ext>
                </a:extLst>
              </p:cNvPr>
              <p:cNvSpPr/>
              <p:nvPr/>
            </p:nvSpPr>
            <p:spPr>
              <a:xfrm>
                <a:off x="4565921" y="3498486"/>
                <a:ext cx="114300" cy="114300"/>
              </a:xfrm>
              <a:custGeom>
                <a:avLst/>
                <a:gdLst>
                  <a:gd name="connsiteX0" fmla="*/ 7348 w 114300"/>
                  <a:gd name="connsiteY0" fmla="*/ 7348 h 114300"/>
                  <a:gd name="connsiteX1" fmla="*/ 115933 w 114300"/>
                  <a:gd name="connsiteY1" fmla="*/ 7348 h 114300"/>
                  <a:gd name="connsiteX2" fmla="*/ 115933 w 114300"/>
                  <a:gd name="connsiteY2" fmla="*/ 115933 h 114300"/>
                  <a:gd name="connsiteX3" fmla="*/ 7348 w 114300"/>
                  <a:gd name="connsiteY3" fmla="*/ 115933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" h="114300">
                    <a:moveTo>
                      <a:pt x="7348" y="7348"/>
                    </a:moveTo>
                    <a:lnTo>
                      <a:pt x="115933" y="7348"/>
                    </a:lnTo>
                    <a:lnTo>
                      <a:pt x="115933" y="115933"/>
                    </a:lnTo>
                    <a:lnTo>
                      <a:pt x="7348" y="115933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563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 Semilight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BDA6E73-31FB-43EB-9166-A9FE892FA207}"/>
                  </a:ext>
                </a:extLst>
              </p:cNvPr>
              <p:cNvSpPr/>
              <p:nvPr/>
            </p:nvSpPr>
            <p:spPr>
              <a:xfrm>
                <a:off x="4693969" y="3498912"/>
                <a:ext cx="114300" cy="114300"/>
              </a:xfrm>
              <a:custGeom>
                <a:avLst/>
                <a:gdLst>
                  <a:gd name="connsiteX0" fmla="*/ 115933 w 114300"/>
                  <a:gd name="connsiteY0" fmla="*/ 7348 h 114300"/>
                  <a:gd name="connsiteX1" fmla="*/ 115933 w 114300"/>
                  <a:gd name="connsiteY1" fmla="*/ 115933 h 114300"/>
                  <a:gd name="connsiteX2" fmla="*/ 7348 w 114300"/>
                  <a:gd name="connsiteY2" fmla="*/ 115933 h 114300"/>
                  <a:gd name="connsiteX3" fmla="*/ 7348 w 114300"/>
                  <a:gd name="connsiteY3" fmla="*/ 7348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" h="114300">
                    <a:moveTo>
                      <a:pt x="115933" y="7348"/>
                    </a:moveTo>
                    <a:lnTo>
                      <a:pt x="115933" y="115933"/>
                    </a:lnTo>
                    <a:lnTo>
                      <a:pt x="7348" y="115933"/>
                    </a:lnTo>
                    <a:lnTo>
                      <a:pt x="7348" y="7348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563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 Semilight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6C51467-B654-4C3E-A4CE-4AD2768B142C}"/>
                  </a:ext>
                </a:extLst>
              </p:cNvPr>
              <p:cNvSpPr/>
              <p:nvPr/>
            </p:nvSpPr>
            <p:spPr>
              <a:xfrm>
                <a:off x="4566176" y="3370324"/>
                <a:ext cx="114300" cy="114300"/>
              </a:xfrm>
              <a:custGeom>
                <a:avLst/>
                <a:gdLst>
                  <a:gd name="connsiteX0" fmla="*/ 115933 w 114300"/>
                  <a:gd name="connsiteY0" fmla="*/ 7348 h 114300"/>
                  <a:gd name="connsiteX1" fmla="*/ 115933 w 114300"/>
                  <a:gd name="connsiteY1" fmla="*/ 115933 h 114300"/>
                  <a:gd name="connsiteX2" fmla="*/ 7348 w 114300"/>
                  <a:gd name="connsiteY2" fmla="*/ 115933 h 114300"/>
                  <a:gd name="connsiteX3" fmla="*/ 7348 w 114300"/>
                  <a:gd name="connsiteY3" fmla="*/ 7348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" h="114300">
                    <a:moveTo>
                      <a:pt x="115933" y="7348"/>
                    </a:moveTo>
                    <a:lnTo>
                      <a:pt x="115933" y="115933"/>
                    </a:lnTo>
                    <a:lnTo>
                      <a:pt x="7348" y="115933"/>
                    </a:lnTo>
                    <a:lnTo>
                      <a:pt x="7348" y="7348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563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 Semilight"/>
                </a:endParaRP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752F07C-6753-429B-AF54-8AC55C1DF1F4}"/>
              </a:ext>
            </a:extLst>
          </p:cNvPr>
          <p:cNvGrpSpPr>
            <a:grpSpLocks noChangeAspect="1"/>
          </p:cNvGrpSpPr>
          <p:nvPr/>
        </p:nvGrpSpPr>
        <p:grpSpPr>
          <a:xfrm>
            <a:off x="3797428" y="2214275"/>
            <a:ext cx="3741656" cy="2989468"/>
            <a:chOff x="8284028" y="1072441"/>
            <a:chExt cx="1621972" cy="1295906"/>
          </a:xfrm>
        </p:grpSpPr>
        <p:sp>
          <p:nvSpPr>
            <p:cNvPr id="84" name="Round Same Side Corner Rectangle 8">
              <a:extLst>
                <a:ext uri="{FF2B5EF4-FFF2-40B4-BE49-F238E27FC236}">
                  <a16:creationId xmlns:a16="http://schemas.microsoft.com/office/drawing/2014/main" id="{FB7D0DA6-B5A2-40C5-A8CD-E8D4436C8408}"/>
                </a:ext>
              </a:extLst>
            </p:cNvPr>
            <p:cNvSpPr/>
            <p:nvPr/>
          </p:nvSpPr>
          <p:spPr>
            <a:xfrm>
              <a:off x="8284029" y="1072441"/>
              <a:ext cx="1621971" cy="838002"/>
            </a:xfrm>
            <a:prstGeom prst="round2SameRect">
              <a:avLst>
                <a:gd name="adj1" fmla="val 5626"/>
                <a:gd name="adj2" fmla="val 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63"/>
              <a:endParaRPr lang="en-US" sz="1800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85" name="Round Same Side Corner Rectangle 9">
              <a:extLst>
                <a:ext uri="{FF2B5EF4-FFF2-40B4-BE49-F238E27FC236}">
                  <a16:creationId xmlns:a16="http://schemas.microsoft.com/office/drawing/2014/main" id="{828B0642-4A07-46C7-B228-FDFC213B0D35}"/>
                </a:ext>
              </a:extLst>
            </p:cNvPr>
            <p:cNvSpPr/>
            <p:nvPr/>
          </p:nvSpPr>
          <p:spPr>
            <a:xfrm rot="10800000">
              <a:off x="8284028" y="1910442"/>
              <a:ext cx="1621971" cy="203357"/>
            </a:xfrm>
            <a:prstGeom prst="round2SameRect">
              <a:avLst>
                <a:gd name="adj1" fmla="val 228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63"/>
              <a:endParaRPr lang="en-US" sz="1800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C55FB7E-9200-4D9E-BDE6-5F36F58506B0}"/>
                </a:ext>
              </a:extLst>
            </p:cNvPr>
            <p:cNvSpPr/>
            <p:nvPr/>
          </p:nvSpPr>
          <p:spPr>
            <a:xfrm>
              <a:off x="8899393" y="2107641"/>
              <a:ext cx="387350" cy="146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63"/>
              <a:endParaRPr lang="en-US" sz="1800">
                <a:solidFill>
                  <a:srgbClr val="FFFFFF"/>
                </a:solidFill>
                <a:latin typeface="Segoe UI Semilight"/>
              </a:endParaRP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174161B-9961-442E-A1B9-4BAF99085C24}"/>
                </a:ext>
              </a:extLst>
            </p:cNvPr>
            <p:cNvCxnSpPr/>
            <p:nvPr/>
          </p:nvCxnSpPr>
          <p:spPr>
            <a:xfrm>
              <a:off x="8899393" y="2117166"/>
              <a:ext cx="384048" cy="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rapezoid 103">
              <a:extLst>
                <a:ext uri="{FF2B5EF4-FFF2-40B4-BE49-F238E27FC236}">
                  <a16:creationId xmlns:a16="http://schemas.microsoft.com/office/drawing/2014/main" id="{B69C2FC0-C170-43CB-954F-5E1425BB4EF7}"/>
                </a:ext>
              </a:extLst>
            </p:cNvPr>
            <p:cNvSpPr/>
            <p:nvPr/>
          </p:nvSpPr>
          <p:spPr>
            <a:xfrm>
              <a:off x="8832851" y="2246535"/>
              <a:ext cx="520700" cy="103524"/>
            </a:xfrm>
            <a:prstGeom prst="trapezoid">
              <a:avLst>
                <a:gd name="adj" fmla="val 6547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63"/>
              <a:endParaRPr lang="en-US" sz="1800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CB59D8C-0BD3-4EF0-ABB8-0F862D3BB863}"/>
                </a:ext>
              </a:extLst>
            </p:cNvPr>
            <p:cNvSpPr/>
            <p:nvPr/>
          </p:nvSpPr>
          <p:spPr>
            <a:xfrm>
              <a:off x="8832851" y="2350059"/>
              <a:ext cx="520700" cy="18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63"/>
              <a:endParaRPr lang="en-US" sz="1800">
                <a:solidFill>
                  <a:srgbClr val="FFFFFF"/>
                </a:solidFill>
                <a:latin typeface="Segoe UI Semilight"/>
              </a:endParaRPr>
            </a:p>
          </p:txBody>
        </p:sp>
        <p:pic>
          <p:nvPicPr>
            <p:cNvPr id="106" name="Picture 4" descr="Image result for windows 10 desktop">
              <a:extLst>
                <a:ext uri="{FF2B5EF4-FFF2-40B4-BE49-F238E27FC236}">
                  <a16:creationId xmlns:a16="http://schemas.microsoft.com/office/drawing/2014/main" id="{35BB16B0-B4B2-4CA2-A2F3-E01D97CCFC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8284" y="1124389"/>
              <a:ext cx="1469570" cy="732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Trapezoid 106">
              <a:extLst>
                <a:ext uri="{FF2B5EF4-FFF2-40B4-BE49-F238E27FC236}">
                  <a16:creationId xmlns:a16="http://schemas.microsoft.com/office/drawing/2014/main" id="{DCF8389B-639D-4BBE-8DDD-1365918D38B9}"/>
                </a:ext>
              </a:extLst>
            </p:cNvPr>
            <p:cNvSpPr/>
            <p:nvPr/>
          </p:nvSpPr>
          <p:spPr>
            <a:xfrm>
              <a:off x="8832851" y="1986488"/>
              <a:ext cx="520700" cy="45719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63"/>
              <a:endParaRPr lang="en-US" sz="1800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B8D1566-B887-4A16-904F-D1B8DE30BDB4}"/>
              </a:ext>
            </a:extLst>
          </p:cNvPr>
          <p:cNvGrpSpPr>
            <a:grpSpLocks noChangeAspect="1"/>
          </p:cNvGrpSpPr>
          <p:nvPr/>
        </p:nvGrpSpPr>
        <p:grpSpPr>
          <a:xfrm>
            <a:off x="5668253" y="2708578"/>
            <a:ext cx="1417951" cy="972298"/>
            <a:chOff x="7768792" y="1949718"/>
            <a:chExt cx="2436501" cy="1670724"/>
          </a:xfrm>
        </p:grpSpPr>
        <p:pic>
          <p:nvPicPr>
            <p:cNvPr id="109" name="Picture 108" descr="68747470733a2f2f662e636c6f75642e6769746875622e636f6d2f6173736574732f313933383832342f313134343230362f64303130303365362d316437392d313165332d396130382d3632653563653161636565342e706e67.png">
              <a:extLst>
                <a:ext uri="{FF2B5EF4-FFF2-40B4-BE49-F238E27FC236}">
                  <a16:creationId xmlns:a16="http://schemas.microsoft.com/office/drawing/2014/main" id="{15B7D363-FC96-41EC-8B62-1EE8AEB6B55D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081924" y="1949718"/>
              <a:ext cx="457200" cy="457200"/>
            </a:xfrm>
            <a:prstGeom prst="rect">
              <a:avLst/>
            </a:prstGeom>
          </p:spPr>
        </p:pic>
        <p:pic>
          <p:nvPicPr>
            <p:cNvPr id="110" name="Picture 109" descr="Adobe_Acrobat_Reader.png">
              <a:extLst>
                <a:ext uri="{FF2B5EF4-FFF2-40B4-BE49-F238E27FC236}">
                  <a16:creationId xmlns:a16="http://schemas.microsoft.com/office/drawing/2014/main" id="{9E45152E-C16B-421E-B97A-19B0E4091B06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25358" y="1949718"/>
              <a:ext cx="457200" cy="457200"/>
            </a:xfrm>
            <a:prstGeom prst="rect">
              <a:avLst/>
            </a:prstGeom>
          </p:spPr>
        </p:pic>
        <p:pic>
          <p:nvPicPr>
            <p:cNvPr id="111" name="Picture 110" descr="PowerPoint_15.png">
              <a:extLst>
                <a:ext uri="{FF2B5EF4-FFF2-40B4-BE49-F238E27FC236}">
                  <a16:creationId xmlns:a16="http://schemas.microsoft.com/office/drawing/2014/main" id="{1C3D42EC-EB46-4705-A0B6-4757AA5FB6C3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22428" y="3163242"/>
              <a:ext cx="457200" cy="457200"/>
            </a:xfrm>
            <a:prstGeom prst="rect">
              <a:avLst/>
            </a:prstGeom>
          </p:spPr>
        </p:pic>
        <p:pic>
          <p:nvPicPr>
            <p:cNvPr id="112" name="Picture 111" descr="vmware_workstation_by_lordcro-d5zep46.png">
              <a:extLst>
                <a:ext uri="{FF2B5EF4-FFF2-40B4-BE49-F238E27FC236}">
                  <a16:creationId xmlns:a16="http://schemas.microsoft.com/office/drawing/2014/main" id="{E470B9CB-94FA-409A-AC24-21563E4254C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38490" y="1949718"/>
              <a:ext cx="457200" cy="457200"/>
            </a:xfrm>
            <a:prstGeom prst="rect">
              <a:avLst/>
            </a:prstGeom>
          </p:spPr>
        </p:pic>
        <p:pic>
          <p:nvPicPr>
            <p:cNvPr id="113" name="Picture 112" descr="icon320x320.png">
              <a:extLst>
                <a:ext uri="{FF2B5EF4-FFF2-40B4-BE49-F238E27FC236}">
                  <a16:creationId xmlns:a16="http://schemas.microsoft.com/office/drawing/2014/main" id="{69A21803-76CB-4FE0-B985-CB279528783F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68792" y="1949718"/>
              <a:ext cx="457200" cy="457200"/>
            </a:xfrm>
            <a:prstGeom prst="rect">
              <a:avLst/>
            </a:prstGeom>
          </p:spPr>
        </p:pic>
        <p:pic>
          <p:nvPicPr>
            <p:cNvPr id="114" name="Picture 113" descr="4448150067_cb7c571254.jpg">
              <a:extLst>
                <a:ext uri="{FF2B5EF4-FFF2-40B4-BE49-F238E27FC236}">
                  <a16:creationId xmlns:a16="http://schemas.microsoft.com/office/drawing/2014/main" id="{92D2BEE9-D43B-4501-9AE9-8ECDE8C3B086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22428" y="2562272"/>
              <a:ext cx="457200" cy="457200"/>
            </a:xfrm>
            <a:prstGeom prst="rect">
              <a:avLst/>
            </a:prstGeom>
          </p:spPr>
        </p:pic>
        <p:pic>
          <p:nvPicPr>
            <p:cNvPr id="115" name="Picture 114" descr="Adobe_Photoshop_CS4_icon_(2).png">
              <a:extLst>
                <a:ext uri="{FF2B5EF4-FFF2-40B4-BE49-F238E27FC236}">
                  <a16:creationId xmlns:a16="http://schemas.microsoft.com/office/drawing/2014/main" id="{FFEAF127-264C-475E-9F93-CC7027C441B1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768792" y="3163242"/>
              <a:ext cx="457200" cy="457200"/>
            </a:xfrm>
            <a:prstGeom prst="rect">
              <a:avLst/>
            </a:prstGeom>
          </p:spPr>
        </p:pic>
        <p:pic>
          <p:nvPicPr>
            <p:cNvPr id="116" name="Picture 115" descr="Excel_15.png">
              <a:extLst>
                <a:ext uri="{FF2B5EF4-FFF2-40B4-BE49-F238E27FC236}">
                  <a16:creationId xmlns:a16="http://schemas.microsoft.com/office/drawing/2014/main" id="{96CCABB9-9F66-4DF9-8294-FE8AB69E871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48093" y="2556480"/>
              <a:ext cx="457200" cy="457200"/>
            </a:xfrm>
            <a:prstGeom prst="rect">
              <a:avLst/>
            </a:prstGeom>
          </p:spPr>
        </p:pic>
        <p:pic>
          <p:nvPicPr>
            <p:cNvPr id="117" name="Picture 116" descr="Java.png">
              <a:extLst>
                <a:ext uri="{FF2B5EF4-FFF2-40B4-BE49-F238E27FC236}">
                  <a16:creationId xmlns:a16="http://schemas.microsoft.com/office/drawing/2014/main" id="{2759B765-D45D-4B2C-BADF-2B42FB2313B5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68792" y="2556480"/>
              <a:ext cx="457200" cy="457200"/>
            </a:xfrm>
            <a:prstGeom prst="rect">
              <a:avLst/>
            </a:prstGeom>
          </p:spPr>
        </p:pic>
        <p:pic>
          <p:nvPicPr>
            <p:cNvPr id="118" name="Picture 117" descr="Outlook_15.png">
              <a:extLst>
                <a:ext uri="{FF2B5EF4-FFF2-40B4-BE49-F238E27FC236}">
                  <a16:creationId xmlns:a16="http://schemas.microsoft.com/office/drawing/2014/main" id="{3FC2E486-D5C7-476B-A513-5BB05432271A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48093" y="3163242"/>
              <a:ext cx="457200" cy="457200"/>
            </a:xfrm>
            <a:prstGeom prst="rect">
              <a:avLst/>
            </a:prstGeom>
          </p:spPr>
        </p:pic>
        <p:pic>
          <p:nvPicPr>
            <p:cNvPr id="119" name="Picture 118" descr="Word_15.png">
              <a:extLst>
                <a:ext uri="{FF2B5EF4-FFF2-40B4-BE49-F238E27FC236}">
                  <a16:creationId xmlns:a16="http://schemas.microsoft.com/office/drawing/2014/main" id="{F7233D3C-6ED9-4B99-A0FF-F643B3909074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25952" y="2556480"/>
              <a:ext cx="457200" cy="457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0" name="Picture 6" descr="Image result for visio icon">
              <a:extLst>
                <a:ext uri="{FF2B5EF4-FFF2-40B4-BE49-F238E27FC236}">
                  <a16:creationId xmlns:a16="http://schemas.microsoft.com/office/drawing/2014/main" id="{11C72E3C-2EFD-45AA-9C7A-45CC2BF96123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5358" y="3163242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84E93BB-9641-4CB6-A014-3FB5C13FBFD2}"/>
              </a:ext>
            </a:extLst>
          </p:cNvPr>
          <p:cNvGrpSpPr>
            <a:grpSpLocks noChangeAspect="1"/>
          </p:cNvGrpSpPr>
          <p:nvPr/>
        </p:nvGrpSpPr>
        <p:grpSpPr>
          <a:xfrm>
            <a:off x="5378314" y="2221891"/>
            <a:ext cx="1980498" cy="1878651"/>
            <a:chOff x="7280730" y="1122536"/>
            <a:chExt cx="3403141" cy="3228135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8F2B72BC-4FCD-420D-A4FE-D190A5A66A91}"/>
                </a:ext>
              </a:extLst>
            </p:cNvPr>
            <p:cNvSpPr/>
            <p:nvPr/>
          </p:nvSpPr>
          <p:spPr>
            <a:xfrm>
              <a:off x="7280730" y="1122536"/>
              <a:ext cx="3403141" cy="3228135"/>
            </a:xfrm>
            <a:prstGeom prst="ellipse">
              <a:avLst/>
            </a:prstGeom>
            <a:solidFill>
              <a:srgbClr val="000000">
                <a:alpha val="75000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63"/>
              <a:endParaRPr lang="en-US" sz="1800">
                <a:solidFill>
                  <a:srgbClr val="FFFFFF"/>
                </a:solidFill>
                <a:latin typeface="Segoe UI Semilight"/>
              </a:endParaRP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A3646FE3-0583-4921-AAE0-DE5A334476A9}"/>
                </a:ext>
              </a:extLst>
            </p:cNvPr>
            <p:cNvGrpSpPr/>
            <p:nvPr/>
          </p:nvGrpSpPr>
          <p:grpSpPr>
            <a:xfrm>
              <a:off x="7768792" y="1954124"/>
              <a:ext cx="2436501" cy="1670724"/>
              <a:chOff x="7768792" y="1949718"/>
              <a:chExt cx="2436501" cy="1670724"/>
            </a:xfrm>
          </p:grpSpPr>
          <p:pic>
            <p:nvPicPr>
              <p:cNvPr id="124" name="Picture 123" descr="Adobe_Acrobat_Reader.png">
                <a:extLst>
                  <a:ext uri="{FF2B5EF4-FFF2-40B4-BE49-F238E27FC236}">
                    <a16:creationId xmlns:a16="http://schemas.microsoft.com/office/drawing/2014/main" id="{19D91300-8575-4329-8213-0D3C913B9313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425358" y="19497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25" name="Picture 124" descr="PowerPoint_15.png">
                <a:extLst>
                  <a:ext uri="{FF2B5EF4-FFF2-40B4-BE49-F238E27FC236}">
                    <a16:creationId xmlns:a16="http://schemas.microsoft.com/office/drawing/2014/main" id="{1F06D5CD-BB25-495D-94A4-8A443DD780B9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122428" y="3163242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26" name="Picture 125" descr="Adobe_Photoshop_CS4_icon_(2).png">
                <a:extLst>
                  <a:ext uri="{FF2B5EF4-FFF2-40B4-BE49-F238E27FC236}">
                    <a16:creationId xmlns:a16="http://schemas.microsoft.com/office/drawing/2014/main" id="{2269818C-13E5-4FD5-845B-FB30E5DA0EA5}"/>
                  </a:ext>
                </a:extLst>
              </p:cNvPr>
              <p:cNvPicPr preferRelativeResize="0">
                <a:picLocks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7768792" y="3163242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27" name="Picture 126" descr="Excel_15.png">
                <a:extLst>
                  <a:ext uri="{FF2B5EF4-FFF2-40B4-BE49-F238E27FC236}">
                    <a16:creationId xmlns:a16="http://schemas.microsoft.com/office/drawing/2014/main" id="{D7068C4C-1B98-403C-9813-DE04B9D33213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748093" y="255648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28" name="Picture 127" descr="Outlook_15.png">
                <a:extLst>
                  <a:ext uri="{FF2B5EF4-FFF2-40B4-BE49-F238E27FC236}">
                    <a16:creationId xmlns:a16="http://schemas.microsoft.com/office/drawing/2014/main" id="{9EFDDB1C-B010-471C-91EE-5ADA3C908F0A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748093" y="3163242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29" name="Picture 128" descr="Word_15.png">
                <a:extLst>
                  <a:ext uri="{FF2B5EF4-FFF2-40B4-BE49-F238E27FC236}">
                    <a16:creationId xmlns:a16="http://schemas.microsoft.com/office/drawing/2014/main" id="{F6B49E83-0CD0-4CEB-AD18-9FB03845FDCF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425952" y="2556480"/>
                <a:ext cx="457200" cy="45720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59DD6C6-35C4-46C3-A545-2E0524A934DB}"/>
              </a:ext>
            </a:extLst>
          </p:cNvPr>
          <p:cNvGrpSpPr>
            <a:grpSpLocks noChangeAspect="1"/>
          </p:cNvGrpSpPr>
          <p:nvPr/>
        </p:nvGrpSpPr>
        <p:grpSpPr>
          <a:xfrm>
            <a:off x="5378314" y="2221891"/>
            <a:ext cx="1980498" cy="1878651"/>
            <a:chOff x="7292230" y="1137175"/>
            <a:chExt cx="3403140" cy="3228135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4429761-4584-48D4-AD1C-6F24D772C5D9}"/>
                </a:ext>
              </a:extLst>
            </p:cNvPr>
            <p:cNvSpPr/>
            <p:nvPr/>
          </p:nvSpPr>
          <p:spPr>
            <a:xfrm>
              <a:off x="7292230" y="1137175"/>
              <a:ext cx="3403140" cy="3228135"/>
            </a:xfrm>
            <a:prstGeom prst="ellipse">
              <a:avLst/>
            </a:prstGeom>
            <a:solidFill>
              <a:srgbClr val="000000">
                <a:alpha val="75000"/>
              </a:srgbClr>
            </a:solidFill>
            <a:ln w="19050">
              <a:solidFill>
                <a:srgbClr val="FF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63"/>
              <a:endParaRPr lang="en-US" sz="1800">
                <a:solidFill>
                  <a:srgbClr val="FFFFFF"/>
                </a:solidFill>
                <a:latin typeface="Segoe UI Semilight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EAAAD2E-9F46-480A-9779-86476DA16070}"/>
                </a:ext>
              </a:extLst>
            </p:cNvPr>
            <p:cNvGrpSpPr/>
            <p:nvPr/>
          </p:nvGrpSpPr>
          <p:grpSpPr>
            <a:xfrm>
              <a:off x="7768792" y="1967065"/>
              <a:ext cx="2436501" cy="1670724"/>
              <a:chOff x="7768792" y="1949718"/>
              <a:chExt cx="2436501" cy="1670724"/>
            </a:xfrm>
          </p:grpSpPr>
          <p:pic>
            <p:nvPicPr>
              <p:cNvPr id="133" name="Picture 132" descr="68747470733a2f2f662e636c6f75642e6769746875622e636f6d2f6173736574732f313933383832342f313134343230362f64303130303365362d316437392d313165332d396130382d3632653563653161636565342e706e67.png">
                <a:extLst>
                  <a:ext uri="{FF2B5EF4-FFF2-40B4-BE49-F238E27FC236}">
                    <a16:creationId xmlns:a16="http://schemas.microsoft.com/office/drawing/2014/main" id="{C0CA63FF-4F93-4F7A-9CD3-33D047BEC2D4}"/>
                  </a:ext>
                </a:extLst>
              </p:cNvPr>
              <p:cNvPicPr preferRelativeResize="0">
                <a:picLocks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081924" y="19497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34" name="Picture 133" descr="vmware_workstation_by_lordcro-d5zep46.png">
                <a:extLst>
                  <a:ext uri="{FF2B5EF4-FFF2-40B4-BE49-F238E27FC236}">
                    <a16:creationId xmlns:a16="http://schemas.microsoft.com/office/drawing/2014/main" id="{57482CC0-A3D0-45D5-83FF-B7D2B22EB23E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738490" y="19497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35" name="Picture 134" descr="icon320x320.png">
                <a:extLst>
                  <a:ext uri="{FF2B5EF4-FFF2-40B4-BE49-F238E27FC236}">
                    <a16:creationId xmlns:a16="http://schemas.microsoft.com/office/drawing/2014/main" id="{A464730C-500F-4D81-992E-2FD55FE02FE0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768792" y="19497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36" name="Picture 135" descr="Excel_15.png">
                <a:extLst>
                  <a:ext uri="{FF2B5EF4-FFF2-40B4-BE49-F238E27FC236}">
                    <a16:creationId xmlns:a16="http://schemas.microsoft.com/office/drawing/2014/main" id="{968934E7-82A2-40ED-91D4-A895FC3379DD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748093" y="255648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37" name="Picture 136" descr="Java.png">
                <a:extLst>
                  <a:ext uri="{FF2B5EF4-FFF2-40B4-BE49-F238E27FC236}">
                    <a16:creationId xmlns:a16="http://schemas.microsoft.com/office/drawing/2014/main" id="{88D2E541-0662-48FD-93A1-4FD579D29528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768792" y="255648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38" name="Picture 137" descr="Outlook_15.png">
                <a:extLst>
                  <a:ext uri="{FF2B5EF4-FFF2-40B4-BE49-F238E27FC236}">
                    <a16:creationId xmlns:a16="http://schemas.microsoft.com/office/drawing/2014/main" id="{7E65F12B-A6D9-4992-87C2-F37CCD9746D5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748093" y="3163242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39" name="Picture 138" descr="Word_15.png">
                <a:extLst>
                  <a:ext uri="{FF2B5EF4-FFF2-40B4-BE49-F238E27FC236}">
                    <a16:creationId xmlns:a16="http://schemas.microsoft.com/office/drawing/2014/main" id="{C55F2A77-0090-4BDB-AD43-5B1A49410E2B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425952" y="2556480"/>
                <a:ext cx="457200" cy="457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41" name="Picture 6" descr="Image result for visio icon">
                <a:extLst>
                  <a:ext uri="{FF2B5EF4-FFF2-40B4-BE49-F238E27FC236}">
                    <a16:creationId xmlns:a16="http://schemas.microsoft.com/office/drawing/2014/main" id="{EC81DF52-E96D-4C97-A659-D5790ED15BED}"/>
                  </a:ext>
                </a:extLst>
              </p:cNvPr>
              <p:cNvPicPr preferRelativeResize="0">
                <a:picLocks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25358" y="3163242"/>
                <a:ext cx="457200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3752555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6932CF5-113D-45B4-9076-63315EDD3C83}"/>
              </a:ext>
            </a:extLst>
          </p:cNvPr>
          <p:cNvSpPr/>
          <p:nvPr/>
        </p:nvSpPr>
        <p:spPr bwMode="auto">
          <a:xfrm>
            <a:off x="73444" y="497"/>
            <a:ext cx="2830047" cy="69935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DFA80-D04F-4F6D-A6A0-A4F1495684C6}"/>
              </a:ext>
            </a:extLst>
          </p:cNvPr>
          <p:cNvSpPr/>
          <p:nvPr/>
        </p:nvSpPr>
        <p:spPr bwMode="auto">
          <a:xfrm>
            <a:off x="883" y="497"/>
            <a:ext cx="2831698" cy="699353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rgbClr val="FFFFFF"/>
              </a:soli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EDFEE16-2C4B-4351-92AC-B62AA954CFC9}"/>
              </a:ext>
            </a:extLst>
          </p:cNvPr>
          <p:cNvSpPr/>
          <p:nvPr/>
        </p:nvSpPr>
        <p:spPr bwMode="auto">
          <a:xfrm>
            <a:off x="-3430" y="1778245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Container 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07B8BC3-27AE-4B13-A22A-BDCC9A585E37}"/>
              </a:ext>
            </a:extLst>
          </p:cNvPr>
          <p:cNvSpPr/>
          <p:nvPr/>
        </p:nvSpPr>
        <p:spPr bwMode="auto">
          <a:xfrm>
            <a:off x="-3430" y="2753489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Profile Container 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3D84E10-8C3C-413A-9A5D-8A7E0A3F6BF4}"/>
              </a:ext>
            </a:extLst>
          </p:cNvPr>
          <p:cNvSpPr/>
          <p:nvPr/>
        </p:nvSpPr>
        <p:spPr bwMode="auto">
          <a:xfrm>
            <a:off x="-3430" y="3728733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Office 365 Container 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538A519-C217-474A-8F56-3DB768CC7DD4}"/>
              </a:ext>
            </a:extLst>
          </p:cNvPr>
          <p:cNvSpPr/>
          <p:nvPr/>
        </p:nvSpPr>
        <p:spPr bwMode="auto">
          <a:xfrm>
            <a:off x="-3430" y="4703976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App Masking 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C8CA2A8-8C80-4D09-84B2-014CEF1CF114}"/>
              </a:ext>
            </a:extLst>
          </p:cNvPr>
          <p:cNvSpPr/>
          <p:nvPr/>
        </p:nvSpPr>
        <p:spPr bwMode="auto">
          <a:xfrm>
            <a:off x="-3430" y="5679219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Java Redirection </a:t>
            </a:r>
          </a:p>
        </p:txBody>
      </p:sp>
      <p:sp>
        <p:nvSpPr>
          <p:cNvPr id="150" name="Rectangle: Top Corners Rounded 149">
            <a:extLst>
              <a:ext uri="{FF2B5EF4-FFF2-40B4-BE49-F238E27FC236}">
                <a16:creationId xmlns:a16="http://schemas.microsoft.com/office/drawing/2014/main" id="{9BA3C998-190E-4228-A49C-9F4CE11F18F3}"/>
              </a:ext>
            </a:extLst>
          </p:cNvPr>
          <p:cNvSpPr/>
          <p:nvPr/>
        </p:nvSpPr>
        <p:spPr bwMode="auto">
          <a:xfrm rot="5400000">
            <a:off x="34099" y="2846565"/>
            <a:ext cx="54829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defRPr/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1" name="Rectangle: Top Corners Rounded 150">
            <a:extLst>
              <a:ext uri="{FF2B5EF4-FFF2-40B4-BE49-F238E27FC236}">
                <a16:creationId xmlns:a16="http://schemas.microsoft.com/office/drawing/2014/main" id="{FBC0496B-D342-49C2-875C-7799A43E2C4E}"/>
              </a:ext>
            </a:extLst>
          </p:cNvPr>
          <p:cNvSpPr/>
          <p:nvPr/>
        </p:nvSpPr>
        <p:spPr bwMode="auto">
          <a:xfrm rot="5400000">
            <a:off x="34099" y="3825967"/>
            <a:ext cx="54829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defRPr/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2" name="Rectangle: Top Corners Rounded 151">
            <a:extLst>
              <a:ext uri="{FF2B5EF4-FFF2-40B4-BE49-F238E27FC236}">
                <a16:creationId xmlns:a16="http://schemas.microsoft.com/office/drawing/2014/main" id="{0C49DCC7-0EB7-4FA1-AFAF-BBE84E31FE75}"/>
              </a:ext>
            </a:extLst>
          </p:cNvPr>
          <p:cNvSpPr/>
          <p:nvPr/>
        </p:nvSpPr>
        <p:spPr bwMode="auto">
          <a:xfrm rot="5400000">
            <a:off x="34099" y="5784772"/>
            <a:ext cx="54829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defRPr/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3" name="Rectangle: Top Corners Rounded 152">
            <a:extLst>
              <a:ext uri="{FF2B5EF4-FFF2-40B4-BE49-F238E27FC236}">
                <a16:creationId xmlns:a16="http://schemas.microsoft.com/office/drawing/2014/main" id="{5DECE63E-2588-4FFB-AE2F-18C1CF1DE005}"/>
              </a:ext>
            </a:extLst>
          </p:cNvPr>
          <p:cNvSpPr/>
          <p:nvPr/>
        </p:nvSpPr>
        <p:spPr bwMode="auto">
          <a:xfrm rot="5400000">
            <a:off x="34099" y="4805370"/>
            <a:ext cx="54829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defRPr/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4" name="Rectangle: Top Corners Rounded 153">
            <a:extLst>
              <a:ext uri="{FF2B5EF4-FFF2-40B4-BE49-F238E27FC236}">
                <a16:creationId xmlns:a16="http://schemas.microsoft.com/office/drawing/2014/main" id="{BE632924-5762-4641-B408-F73C370CCE34}"/>
              </a:ext>
            </a:extLst>
          </p:cNvPr>
          <p:cNvSpPr/>
          <p:nvPr/>
        </p:nvSpPr>
        <p:spPr bwMode="auto">
          <a:xfrm rot="5400000">
            <a:off x="48474" y="1883799"/>
            <a:ext cx="51954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5" name="IoT" title="Icon of five circles that all connect to a center circle">
            <a:extLst>
              <a:ext uri="{FF2B5EF4-FFF2-40B4-BE49-F238E27FC236}">
                <a16:creationId xmlns:a16="http://schemas.microsoft.com/office/drawing/2014/main" id="{FA3418DD-3BD8-49AC-B10C-99851C86DBE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2858" y="4003054"/>
            <a:ext cx="268745" cy="269176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12700" cap="sq">
            <a:solidFill>
              <a:schemeClr val="bg1">
                <a:lumMod val="6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59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 Semilight"/>
            </a:endParaRPr>
          </a:p>
        </p:txBody>
      </p:sp>
      <p:sp>
        <p:nvSpPr>
          <p:cNvPr id="156" name="globe_6" title="Icon of a monitor in front of a sphere made of lines">
            <a:extLst>
              <a:ext uri="{FF2B5EF4-FFF2-40B4-BE49-F238E27FC236}">
                <a16:creationId xmlns:a16="http://schemas.microsoft.com/office/drawing/2014/main" id="{9634601D-0ABF-4532-B141-7AFD95FB15A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7137" y="3008165"/>
            <a:ext cx="280186" cy="300150"/>
          </a:xfrm>
          <a:custGeom>
            <a:avLst/>
            <a:gdLst>
              <a:gd name="T0" fmla="*/ 210 w 296"/>
              <a:gd name="T1" fmla="*/ 147 h 318"/>
              <a:gd name="T2" fmla="*/ 105 w 296"/>
              <a:gd name="T3" fmla="*/ 147 h 318"/>
              <a:gd name="T4" fmla="*/ 105 w 296"/>
              <a:gd name="T5" fmla="*/ 140 h 318"/>
              <a:gd name="T6" fmla="*/ 109 w 296"/>
              <a:gd name="T7" fmla="*/ 83 h 318"/>
              <a:gd name="T8" fmla="*/ 157 w 296"/>
              <a:gd name="T9" fmla="*/ 0 h 318"/>
              <a:gd name="T10" fmla="*/ 157 w 296"/>
              <a:gd name="T11" fmla="*/ 0 h 318"/>
              <a:gd name="T12" fmla="*/ 159 w 296"/>
              <a:gd name="T13" fmla="*/ 0 h 318"/>
              <a:gd name="T14" fmla="*/ 206 w 296"/>
              <a:gd name="T15" fmla="*/ 83 h 318"/>
              <a:gd name="T16" fmla="*/ 210 w 296"/>
              <a:gd name="T17" fmla="*/ 137 h 318"/>
              <a:gd name="T18" fmla="*/ 210 w 296"/>
              <a:gd name="T19" fmla="*/ 147 h 318"/>
              <a:gd name="T20" fmla="*/ 31 w 296"/>
              <a:gd name="T21" fmla="*/ 83 h 318"/>
              <a:gd name="T22" fmla="*/ 284 w 296"/>
              <a:gd name="T23" fmla="*/ 83 h 318"/>
              <a:gd name="T24" fmla="*/ 286 w 296"/>
              <a:gd name="T25" fmla="*/ 189 h 318"/>
              <a:gd name="T26" fmla="*/ 286 w 296"/>
              <a:gd name="T27" fmla="*/ 189 h 318"/>
              <a:gd name="T28" fmla="*/ 210 w 296"/>
              <a:gd name="T29" fmla="*/ 189 h 318"/>
              <a:gd name="T30" fmla="*/ 19 w 296"/>
              <a:gd name="T31" fmla="*/ 147 h 318"/>
              <a:gd name="T32" fmla="*/ 0 w 296"/>
              <a:gd name="T33" fmla="*/ 147 h 318"/>
              <a:gd name="T34" fmla="*/ 0 w 296"/>
              <a:gd name="T35" fmla="*/ 277 h 318"/>
              <a:gd name="T36" fmla="*/ 106 w 296"/>
              <a:gd name="T37" fmla="*/ 277 h 318"/>
              <a:gd name="T38" fmla="*/ 157 w 296"/>
              <a:gd name="T39" fmla="*/ 277 h 318"/>
              <a:gd name="T40" fmla="*/ 210 w 296"/>
              <a:gd name="T41" fmla="*/ 189 h 318"/>
              <a:gd name="T42" fmla="*/ 210 w 296"/>
              <a:gd name="T43" fmla="*/ 267 h 318"/>
              <a:gd name="T44" fmla="*/ 286 w 296"/>
              <a:gd name="T45" fmla="*/ 189 h 318"/>
              <a:gd name="T46" fmla="*/ 296 w 296"/>
              <a:gd name="T47" fmla="*/ 139 h 318"/>
              <a:gd name="T48" fmla="*/ 159 w 296"/>
              <a:gd name="T49" fmla="*/ 0 h 318"/>
              <a:gd name="T50" fmla="*/ 157 w 296"/>
              <a:gd name="T51" fmla="*/ 0 h 318"/>
              <a:gd name="T52" fmla="*/ 157 w 296"/>
              <a:gd name="T53" fmla="*/ 0 h 318"/>
              <a:gd name="T54" fmla="*/ 31 w 296"/>
              <a:gd name="T55" fmla="*/ 83 h 318"/>
              <a:gd name="T56" fmla="*/ 19 w 296"/>
              <a:gd name="T57" fmla="*/ 139 h 318"/>
              <a:gd name="T58" fmla="*/ 19 w 296"/>
              <a:gd name="T59" fmla="*/ 147 h 318"/>
              <a:gd name="T60" fmla="*/ 105 w 296"/>
              <a:gd name="T61" fmla="*/ 147 h 318"/>
              <a:gd name="T62" fmla="*/ 210 w 296"/>
              <a:gd name="T63" fmla="*/ 147 h 318"/>
              <a:gd name="T64" fmla="*/ 210 w 296"/>
              <a:gd name="T65" fmla="*/ 189 h 318"/>
              <a:gd name="T66" fmla="*/ 157 w 296"/>
              <a:gd name="T67" fmla="*/ 277 h 318"/>
              <a:gd name="T68" fmla="*/ 210 w 296"/>
              <a:gd name="T69" fmla="*/ 277 h 318"/>
              <a:gd name="T70" fmla="*/ 210 w 296"/>
              <a:gd name="T71" fmla="*/ 267 h 318"/>
              <a:gd name="T72" fmla="*/ 57 w 296"/>
              <a:gd name="T73" fmla="*/ 318 h 318"/>
              <a:gd name="T74" fmla="*/ 154 w 296"/>
              <a:gd name="T75" fmla="*/ 318 h 318"/>
              <a:gd name="T76" fmla="*/ 106 w 296"/>
              <a:gd name="T77" fmla="*/ 277 h 318"/>
              <a:gd name="T78" fmla="*/ 106 w 296"/>
              <a:gd name="T79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96" h="318">
                <a:moveTo>
                  <a:pt x="210" y="147"/>
                </a:moveTo>
                <a:cubicBezTo>
                  <a:pt x="105" y="147"/>
                  <a:pt x="105" y="147"/>
                  <a:pt x="105" y="147"/>
                </a:cubicBezTo>
                <a:cubicBezTo>
                  <a:pt x="105" y="145"/>
                  <a:pt x="105" y="142"/>
                  <a:pt x="105" y="140"/>
                </a:cubicBezTo>
                <a:cubicBezTo>
                  <a:pt x="105" y="120"/>
                  <a:pt x="106" y="100"/>
                  <a:pt x="109" y="83"/>
                </a:cubicBezTo>
                <a:cubicBezTo>
                  <a:pt x="118" y="35"/>
                  <a:pt x="136" y="1"/>
                  <a:pt x="157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58" y="0"/>
                  <a:pt x="159" y="0"/>
                  <a:pt x="159" y="0"/>
                </a:cubicBezTo>
                <a:cubicBezTo>
                  <a:pt x="180" y="2"/>
                  <a:pt x="198" y="35"/>
                  <a:pt x="206" y="83"/>
                </a:cubicBezTo>
                <a:cubicBezTo>
                  <a:pt x="208" y="100"/>
                  <a:pt x="210" y="118"/>
                  <a:pt x="210" y="137"/>
                </a:cubicBezTo>
                <a:cubicBezTo>
                  <a:pt x="210" y="142"/>
                  <a:pt x="210" y="147"/>
                  <a:pt x="210" y="147"/>
                </a:cubicBezTo>
                <a:close/>
                <a:moveTo>
                  <a:pt x="31" y="83"/>
                </a:moveTo>
                <a:cubicBezTo>
                  <a:pt x="284" y="83"/>
                  <a:pt x="284" y="83"/>
                  <a:pt x="284" y="83"/>
                </a:cubicBezTo>
                <a:moveTo>
                  <a:pt x="286" y="189"/>
                </a:moveTo>
                <a:cubicBezTo>
                  <a:pt x="286" y="189"/>
                  <a:pt x="286" y="189"/>
                  <a:pt x="286" y="189"/>
                </a:cubicBezTo>
                <a:cubicBezTo>
                  <a:pt x="210" y="189"/>
                  <a:pt x="210" y="189"/>
                  <a:pt x="210" y="189"/>
                </a:cubicBezTo>
                <a:moveTo>
                  <a:pt x="19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277"/>
                  <a:pt x="0" y="277"/>
                  <a:pt x="0" y="277"/>
                </a:cubicBezTo>
                <a:cubicBezTo>
                  <a:pt x="106" y="277"/>
                  <a:pt x="106" y="277"/>
                  <a:pt x="106" y="277"/>
                </a:cubicBezTo>
                <a:cubicBezTo>
                  <a:pt x="157" y="277"/>
                  <a:pt x="157" y="277"/>
                  <a:pt x="157" y="277"/>
                </a:cubicBezTo>
                <a:moveTo>
                  <a:pt x="210" y="189"/>
                </a:moveTo>
                <a:cubicBezTo>
                  <a:pt x="210" y="267"/>
                  <a:pt x="210" y="267"/>
                  <a:pt x="210" y="267"/>
                </a:cubicBezTo>
                <a:cubicBezTo>
                  <a:pt x="245" y="252"/>
                  <a:pt x="272" y="224"/>
                  <a:pt x="286" y="189"/>
                </a:cubicBezTo>
                <a:cubicBezTo>
                  <a:pt x="292" y="174"/>
                  <a:pt x="296" y="156"/>
                  <a:pt x="296" y="139"/>
                </a:cubicBezTo>
                <a:cubicBezTo>
                  <a:pt x="296" y="63"/>
                  <a:pt x="235" y="1"/>
                  <a:pt x="159" y="0"/>
                </a:cubicBezTo>
                <a:cubicBezTo>
                  <a:pt x="159" y="0"/>
                  <a:pt x="158" y="0"/>
                  <a:pt x="157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01" y="0"/>
                  <a:pt x="52" y="34"/>
                  <a:pt x="31" y="83"/>
                </a:cubicBezTo>
                <a:cubicBezTo>
                  <a:pt x="23" y="100"/>
                  <a:pt x="19" y="119"/>
                  <a:pt x="19" y="139"/>
                </a:cubicBezTo>
                <a:cubicBezTo>
                  <a:pt x="19" y="142"/>
                  <a:pt x="19" y="145"/>
                  <a:pt x="19" y="147"/>
                </a:cubicBezTo>
                <a:cubicBezTo>
                  <a:pt x="105" y="147"/>
                  <a:pt x="105" y="147"/>
                  <a:pt x="105" y="147"/>
                </a:cubicBezTo>
                <a:cubicBezTo>
                  <a:pt x="210" y="147"/>
                  <a:pt x="210" y="147"/>
                  <a:pt x="210" y="147"/>
                </a:cubicBezTo>
                <a:cubicBezTo>
                  <a:pt x="210" y="189"/>
                  <a:pt x="210" y="189"/>
                  <a:pt x="210" y="189"/>
                </a:cubicBezTo>
                <a:moveTo>
                  <a:pt x="157" y="277"/>
                </a:moveTo>
                <a:cubicBezTo>
                  <a:pt x="210" y="277"/>
                  <a:pt x="210" y="277"/>
                  <a:pt x="210" y="277"/>
                </a:cubicBezTo>
                <a:cubicBezTo>
                  <a:pt x="210" y="267"/>
                  <a:pt x="210" y="267"/>
                  <a:pt x="210" y="267"/>
                </a:cubicBezTo>
                <a:moveTo>
                  <a:pt x="57" y="318"/>
                </a:moveTo>
                <a:cubicBezTo>
                  <a:pt x="154" y="318"/>
                  <a:pt x="154" y="318"/>
                  <a:pt x="154" y="318"/>
                </a:cubicBezTo>
                <a:moveTo>
                  <a:pt x="106" y="277"/>
                </a:moveTo>
                <a:cubicBezTo>
                  <a:pt x="106" y="318"/>
                  <a:pt x="106" y="318"/>
                  <a:pt x="106" y="318"/>
                </a:cubicBez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599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157" name="Browser" title="Icon of a browser window">
            <a:extLst>
              <a:ext uri="{FF2B5EF4-FFF2-40B4-BE49-F238E27FC236}">
                <a16:creationId xmlns:a16="http://schemas.microsoft.com/office/drawing/2014/main" id="{E6135F35-A886-4587-9F0E-D0A4525C66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495" y="5968610"/>
            <a:ext cx="319469" cy="255675"/>
          </a:xfrm>
          <a:custGeom>
            <a:avLst/>
            <a:gdLst>
              <a:gd name="T0" fmla="*/ 3750 w 3750"/>
              <a:gd name="T1" fmla="*/ 3000 h 3000"/>
              <a:gd name="T2" fmla="*/ 0 w 3750"/>
              <a:gd name="T3" fmla="*/ 3000 h 3000"/>
              <a:gd name="T4" fmla="*/ 0 w 3750"/>
              <a:gd name="T5" fmla="*/ 0 h 3000"/>
              <a:gd name="T6" fmla="*/ 3750 w 3750"/>
              <a:gd name="T7" fmla="*/ 0 h 3000"/>
              <a:gd name="T8" fmla="*/ 3750 w 3750"/>
              <a:gd name="T9" fmla="*/ 3000 h 3000"/>
              <a:gd name="T10" fmla="*/ 0 w 3750"/>
              <a:gd name="T11" fmla="*/ 750 h 3000"/>
              <a:gd name="T12" fmla="*/ 3750 w 3750"/>
              <a:gd name="T13" fmla="*/ 750 h 3000"/>
              <a:gd name="T14" fmla="*/ 3335 w 3750"/>
              <a:gd name="T15" fmla="*/ 375 h 3000"/>
              <a:gd name="T16" fmla="*/ 3375 w 3750"/>
              <a:gd name="T17" fmla="*/ 415 h 3000"/>
              <a:gd name="T18" fmla="*/ 3414 w 3750"/>
              <a:gd name="T19" fmla="*/ 375 h 3000"/>
              <a:gd name="T20" fmla="*/ 3375 w 3750"/>
              <a:gd name="T21" fmla="*/ 336 h 3000"/>
              <a:gd name="T22" fmla="*/ 3335 w 3750"/>
              <a:gd name="T23" fmla="*/ 375 h 3000"/>
              <a:gd name="T24" fmla="*/ 2886 w 3750"/>
              <a:gd name="T25" fmla="*/ 375 h 3000"/>
              <a:gd name="T26" fmla="*/ 2925 w 3750"/>
              <a:gd name="T27" fmla="*/ 415 h 3000"/>
              <a:gd name="T28" fmla="*/ 2965 w 3750"/>
              <a:gd name="T29" fmla="*/ 375 h 3000"/>
              <a:gd name="T30" fmla="*/ 2925 w 3750"/>
              <a:gd name="T31" fmla="*/ 336 h 3000"/>
              <a:gd name="T32" fmla="*/ 2886 w 3750"/>
              <a:gd name="T33" fmla="*/ 375 h 3000"/>
              <a:gd name="T34" fmla="*/ 2437 w 3750"/>
              <a:gd name="T35" fmla="*/ 375 h 3000"/>
              <a:gd name="T36" fmla="*/ 2476 w 3750"/>
              <a:gd name="T37" fmla="*/ 415 h 3000"/>
              <a:gd name="T38" fmla="*/ 2516 w 3750"/>
              <a:gd name="T39" fmla="*/ 375 h 3000"/>
              <a:gd name="T40" fmla="*/ 2476 w 3750"/>
              <a:gd name="T41" fmla="*/ 336 h 3000"/>
              <a:gd name="T42" fmla="*/ 2437 w 3750"/>
              <a:gd name="T43" fmla="*/ 375 h 3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50" h="3000">
                <a:moveTo>
                  <a:pt x="3750" y="3000"/>
                </a:moveTo>
                <a:cubicBezTo>
                  <a:pt x="0" y="3000"/>
                  <a:pt x="0" y="3000"/>
                  <a:pt x="0" y="3000"/>
                </a:cubicBezTo>
                <a:cubicBezTo>
                  <a:pt x="0" y="0"/>
                  <a:pt x="0" y="0"/>
                  <a:pt x="0" y="0"/>
                </a:cubicBezTo>
                <a:cubicBezTo>
                  <a:pt x="3750" y="0"/>
                  <a:pt x="3750" y="0"/>
                  <a:pt x="3750" y="0"/>
                </a:cubicBezTo>
                <a:lnTo>
                  <a:pt x="3750" y="3000"/>
                </a:lnTo>
                <a:close/>
                <a:moveTo>
                  <a:pt x="0" y="750"/>
                </a:moveTo>
                <a:cubicBezTo>
                  <a:pt x="3750" y="750"/>
                  <a:pt x="3750" y="750"/>
                  <a:pt x="3750" y="750"/>
                </a:cubicBezTo>
                <a:moveTo>
                  <a:pt x="3335" y="375"/>
                </a:moveTo>
                <a:cubicBezTo>
                  <a:pt x="3335" y="397"/>
                  <a:pt x="3353" y="415"/>
                  <a:pt x="3375" y="415"/>
                </a:cubicBezTo>
                <a:cubicBezTo>
                  <a:pt x="3397" y="415"/>
                  <a:pt x="3414" y="397"/>
                  <a:pt x="3414" y="375"/>
                </a:cubicBezTo>
                <a:cubicBezTo>
                  <a:pt x="3414" y="353"/>
                  <a:pt x="3397" y="336"/>
                  <a:pt x="3375" y="336"/>
                </a:cubicBezTo>
                <a:cubicBezTo>
                  <a:pt x="3353" y="336"/>
                  <a:pt x="3335" y="353"/>
                  <a:pt x="3335" y="375"/>
                </a:cubicBezTo>
                <a:close/>
                <a:moveTo>
                  <a:pt x="2886" y="375"/>
                </a:moveTo>
                <a:cubicBezTo>
                  <a:pt x="2886" y="397"/>
                  <a:pt x="2904" y="415"/>
                  <a:pt x="2925" y="415"/>
                </a:cubicBezTo>
                <a:cubicBezTo>
                  <a:pt x="2947" y="415"/>
                  <a:pt x="2965" y="397"/>
                  <a:pt x="2965" y="375"/>
                </a:cubicBezTo>
                <a:cubicBezTo>
                  <a:pt x="2965" y="353"/>
                  <a:pt x="2947" y="336"/>
                  <a:pt x="2925" y="336"/>
                </a:cubicBezTo>
                <a:cubicBezTo>
                  <a:pt x="2904" y="336"/>
                  <a:pt x="2886" y="353"/>
                  <a:pt x="2886" y="375"/>
                </a:cubicBezTo>
                <a:close/>
                <a:moveTo>
                  <a:pt x="2437" y="375"/>
                </a:moveTo>
                <a:cubicBezTo>
                  <a:pt x="2437" y="397"/>
                  <a:pt x="2454" y="415"/>
                  <a:pt x="2476" y="415"/>
                </a:cubicBezTo>
                <a:cubicBezTo>
                  <a:pt x="2498" y="415"/>
                  <a:pt x="2516" y="397"/>
                  <a:pt x="2516" y="375"/>
                </a:cubicBezTo>
                <a:cubicBezTo>
                  <a:pt x="2516" y="353"/>
                  <a:pt x="2498" y="336"/>
                  <a:pt x="2476" y="336"/>
                </a:cubicBezTo>
                <a:cubicBezTo>
                  <a:pt x="2454" y="336"/>
                  <a:pt x="2437" y="353"/>
                  <a:pt x="2437" y="375"/>
                </a:cubicBezTo>
                <a:close/>
              </a:path>
            </a:pathLst>
          </a:custGeom>
          <a:noFill/>
          <a:ln w="12700" cap="sq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599">
              <a:solidFill>
                <a:srgbClr val="353535"/>
              </a:solidFill>
              <a:latin typeface="Segoe UI Semilight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2DCB5C9-95D6-42FE-BAE2-69A027AC055D}"/>
              </a:ext>
            </a:extLst>
          </p:cNvPr>
          <p:cNvGrpSpPr/>
          <p:nvPr/>
        </p:nvGrpSpPr>
        <p:grpSpPr>
          <a:xfrm>
            <a:off x="177095" y="4996700"/>
            <a:ext cx="240268" cy="240690"/>
            <a:chOff x="4565921" y="3369898"/>
            <a:chExt cx="242888" cy="243314"/>
          </a:xfrm>
        </p:grpSpPr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D87D95B-8664-4F81-B458-B2960B6A2A48}"/>
                </a:ext>
              </a:extLst>
            </p:cNvPr>
            <p:cNvSpPr/>
            <p:nvPr/>
          </p:nvSpPr>
          <p:spPr>
            <a:xfrm>
              <a:off x="4694509" y="3369898"/>
              <a:ext cx="114300" cy="114300"/>
            </a:xfrm>
            <a:custGeom>
              <a:avLst/>
              <a:gdLst>
                <a:gd name="connsiteX0" fmla="*/ 7348 w 114300"/>
                <a:gd name="connsiteY0" fmla="*/ 7348 h 114300"/>
                <a:gd name="connsiteX1" fmla="*/ 115933 w 114300"/>
                <a:gd name="connsiteY1" fmla="*/ 7348 h 114300"/>
                <a:gd name="connsiteX2" fmla="*/ 115933 w 114300"/>
                <a:gd name="connsiteY2" fmla="*/ 115933 h 114300"/>
                <a:gd name="connsiteX3" fmla="*/ 7348 w 114300"/>
                <a:gd name="connsiteY3" fmla="*/ 11593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7348" y="7348"/>
                  </a:moveTo>
                  <a:lnTo>
                    <a:pt x="115933" y="7348"/>
                  </a:lnTo>
                  <a:lnTo>
                    <a:pt x="115933" y="115933"/>
                  </a:lnTo>
                  <a:lnTo>
                    <a:pt x="7348" y="115933"/>
                  </a:lnTo>
                  <a:close/>
                </a:path>
              </a:pathLst>
            </a:custGeom>
            <a:noFill/>
            <a:ln w="12700" cap="sq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526FAAB-F28D-405B-81D0-85E0A945FA1C}"/>
                </a:ext>
              </a:extLst>
            </p:cNvPr>
            <p:cNvSpPr/>
            <p:nvPr/>
          </p:nvSpPr>
          <p:spPr>
            <a:xfrm>
              <a:off x="4565921" y="3498486"/>
              <a:ext cx="114300" cy="114300"/>
            </a:xfrm>
            <a:custGeom>
              <a:avLst/>
              <a:gdLst>
                <a:gd name="connsiteX0" fmla="*/ 7348 w 114300"/>
                <a:gd name="connsiteY0" fmla="*/ 7348 h 114300"/>
                <a:gd name="connsiteX1" fmla="*/ 115933 w 114300"/>
                <a:gd name="connsiteY1" fmla="*/ 7348 h 114300"/>
                <a:gd name="connsiteX2" fmla="*/ 115933 w 114300"/>
                <a:gd name="connsiteY2" fmla="*/ 115933 h 114300"/>
                <a:gd name="connsiteX3" fmla="*/ 7348 w 114300"/>
                <a:gd name="connsiteY3" fmla="*/ 11593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7348" y="7348"/>
                  </a:moveTo>
                  <a:lnTo>
                    <a:pt x="115933" y="7348"/>
                  </a:lnTo>
                  <a:lnTo>
                    <a:pt x="115933" y="115933"/>
                  </a:lnTo>
                  <a:lnTo>
                    <a:pt x="7348" y="115933"/>
                  </a:lnTo>
                  <a:close/>
                </a:path>
              </a:pathLst>
            </a:custGeom>
            <a:noFill/>
            <a:ln w="12700" cap="sq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1412808-EB4A-4BF1-B84D-47616EC29B98}"/>
                </a:ext>
              </a:extLst>
            </p:cNvPr>
            <p:cNvSpPr/>
            <p:nvPr/>
          </p:nvSpPr>
          <p:spPr>
            <a:xfrm>
              <a:off x="4693969" y="3498912"/>
              <a:ext cx="114300" cy="114300"/>
            </a:xfrm>
            <a:custGeom>
              <a:avLst/>
              <a:gdLst>
                <a:gd name="connsiteX0" fmla="*/ 115933 w 114300"/>
                <a:gd name="connsiteY0" fmla="*/ 7348 h 114300"/>
                <a:gd name="connsiteX1" fmla="*/ 115933 w 114300"/>
                <a:gd name="connsiteY1" fmla="*/ 115933 h 114300"/>
                <a:gd name="connsiteX2" fmla="*/ 7348 w 114300"/>
                <a:gd name="connsiteY2" fmla="*/ 115933 h 114300"/>
                <a:gd name="connsiteX3" fmla="*/ 7348 w 114300"/>
                <a:gd name="connsiteY3" fmla="*/ 734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115933" y="7348"/>
                  </a:moveTo>
                  <a:lnTo>
                    <a:pt x="115933" y="115933"/>
                  </a:lnTo>
                  <a:lnTo>
                    <a:pt x="7348" y="115933"/>
                  </a:lnTo>
                  <a:lnTo>
                    <a:pt x="7348" y="7348"/>
                  </a:lnTo>
                  <a:close/>
                </a:path>
              </a:pathLst>
            </a:custGeom>
            <a:noFill/>
            <a:ln w="12700" cap="sq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E5D07A4-3522-400D-AF47-4BD643A0C5DC}"/>
                </a:ext>
              </a:extLst>
            </p:cNvPr>
            <p:cNvSpPr/>
            <p:nvPr/>
          </p:nvSpPr>
          <p:spPr>
            <a:xfrm>
              <a:off x="4566176" y="3370324"/>
              <a:ext cx="114300" cy="114300"/>
            </a:xfrm>
            <a:custGeom>
              <a:avLst/>
              <a:gdLst>
                <a:gd name="connsiteX0" fmla="*/ 115933 w 114300"/>
                <a:gd name="connsiteY0" fmla="*/ 7348 h 114300"/>
                <a:gd name="connsiteX1" fmla="*/ 115933 w 114300"/>
                <a:gd name="connsiteY1" fmla="*/ 115933 h 114300"/>
                <a:gd name="connsiteX2" fmla="*/ 7348 w 114300"/>
                <a:gd name="connsiteY2" fmla="*/ 115933 h 114300"/>
                <a:gd name="connsiteX3" fmla="*/ 7348 w 114300"/>
                <a:gd name="connsiteY3" fmla="*/ 734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115933" y="7348"/>
                  </a:moveTo>
                  <a:lnTo>
                    <a:pt x="115933" y="115933"/>
                  </a:lnTo>
                  <a:lnTo>
                    <a:pt x="7348" y="115933"/>
                  </a:lnTo>
                  <a:lnTo>
                    <a:pt x="7348" y="7348"/>
                  </a:lnTo>
                  <a:close/>
                </a:path>
              </a:pathLst>
            </a:custGeom>
            <a:noFill/>
            <a:ln w="12700" cap="sq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</p:grpSp>
      <p:sp>
        <p:nvSpPr>
          <p:cNvPr id="163" name="Database_EFC7" title="Icon of a cylinder">
            <a:extLst>
              <a:ext uri="{FF2B5EF4-FFF2-40B4-BE49-F238E27FC236}">
                <a16:creationId xmlns:a16="http://schemas.microsoft.com/office/drawing/2014/main" id="{904C4699-EC6C-48B4-AA22-C110D1084DF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9254" y="2042125"/>
            <a:ext cx="235951" cy="306699"/>
          </a:xfrm>
          <a:custGeom>
            <a:avLst/>
            <a:gdLst>
              <a:gd name="T0" fmla="*/ 2470 w 2511"/>
              <a:gd name="T1" fmla="*/ 627 h 3264"/>
              <a:gd name="T2" fmla="*/ 2511 w 2511"/>
              <a:gd name="T3" fmla="*/ 627 h 3264"/>
              <a:gd name="T4" fmla="*/ 2511 w 2511"/>
              <a:gd name="T5" fmla="*/ 2762 h 3264"/>
              <a:gd name="T6" fmla="*/ 1255 w 2511"/>
              <a:gd name="T7" fmla="*/ 3264 h 3264"/>
              <a:gd name="T8" fmla="*/ 0 w 2511"/>
              <a:gd name="T9" fmla="*/ 2762 h 3264"/>
              <a:gd name="T10" fmla="*/ 0 w 2511"/>
              <a:gd name="T11" fmla="*/ 627 h 3264"/>
              <a:gd name="T12" fmla="*/ 41 w 2511"/>
              <a:gd name="T13" fmla="*/ 627 h 3264"/>
              <a:gd name="T14" fmla="*/ 1255 w 2511"/>
              <a:gd name="T15" fmla="*/ 1004 h 3264"/>
              <a:gd name="T16" fmla="*/ 2470 w 2511"/>
              <a:gd name="T17" fmla="*/ 627 h 3264"/>
              <a:gd name="T18" fmla="*/ 1255 w 2511"/>
              <a:gd name="T19" fmla="*/ 0 h 3264"/>
              <a:gd name="T20" fmla="*/ 0 w 2511"/>
              <a:gd name="T21" fmla="*/ 502 h 3264"/>
              <a:gd name="T22" fmla="*/ 1255 w 2511"/>
              <a:gd name="T23" fmla="*/ 1004 h 3264"/>
              <a:gd name="T24" fmla="*/ 2511 w 2511"/>
              <a:gd name="T25" fmla="*/ 502 h 3264"/>
              <a:gd name="T26" fmla="*/ 1255 w 2511"/>
              <a:gd name="T27" fmla="*/ 0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11" h="3264">
                <a:moveTo>
                  <a:pt x="2470" y="627"/>
                </a:moveTo>
                <a:cubicBezTo>
                  <a:pt x="2511" y="627"/>
                  <a:pt x="2511" y="627"/>
                  <a:pt x="2511" y="627"/>
                </a:cubicBezTo>
                <a:cubicBezTo>
                  <a:pt x="2511" y="2762"/>
                  <a:pt x="2511" y="2762"/>
                  <a:pt x="2511" y="2762"/>
                </a:cubicBezTo>
                <a:cubicBezTo>
                  <a:pt x="2511" y="3040"/>
                  <a:pt x="1949" y="3264"/>
                  <a:pt x="1255" y="3264"/>
                </a:cubicBezTo>
                <a:cubicBezTo>
                  <a:pt x="562" y="3264"/>
                  <a:pt x="0" y="3040"/>
                  <a:pt x="0" y="2762"/>
                </a:cubicBezTo>
                <a:cubicBezTo>
                  <a:pt x="0" y="627"/>
                  <a:pt x="0" y="627"/>
                  <a:pt x="0" y="627"/>
                </a:cubicBezTo>
                <a:cubicBezTo>
                  <a:pt x="41" y="627"/>
                  <a:pt x="41" y="627"/>
                  <a:pt x="41" y="627"/>
                </a:cubicBezTo>
                <a:cubicBezTo>
                  <a:pt x="180" y="844"/>
                  <a:pt x="671" y="1004"/>
                  <a:pt x="1255" y="1004"/>
                </a:cubicBezTo>
                <a:cubicBezTo>
                  <a:pt x="1840" y="1004"/>
                  <a:pt x="2330" y="844"/>
                  <a:pt x="2470" y="627"/>
                </a:cubicBezTo>
                <a:close/>
                <a:moveTo>
                  <a:pt x="1255" y="0"/>
                </a:moveTo>
                <a:cubicBezTo>
                  <a:pt x="562" y="0"/>
                  <a:pt x="0" y="224"/>
                  <a:pt x="0" y="502"/>
                </a:cubicBezTo>
                <a:cubicBezTo>
                  <a:pt x="0" y="779"/>
                  <a:pt x="562" y="1004"/>
                  <a:pt x="1255" y="1004"/>
                </a:cubicBezTo>
                <a:cubicBezTo>
                  <a:pt x="1949" y="1004"/>
                  <a:pt x="2511" y="779"/>
                  <a:pt x="2511" y="502"/>
                </a:cubicBezTo>
                <a:cubicBezTo>
                  <a:pt x="2511" y="224"/>
                  <a:pt x="1949" y="0"/>
                  <a:pt x="1255" y="0"/>
                </a:cubicBezTo>
                <a:close/>
              </a:path>
            </a:pathLst>
          </a:custGeom>
          <a:noFill/>
          <a:ln w="12700" cap="sq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599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140" name="Title 1">
            <a:extLst>
              <a:ext uri="{FF2B5EF4-FFF2-40B4-BE49-F238E27FC236}">
                <a16:creationId xmlns:a16="http://schemas.microsoft.com/office/drawing/2014/main" id="{271AD378-B0AB-4F9B-8B88-DBC929A9956A}"/>
              </a:ext>
            </a:extLst>
          </p:cNvPr>
          <p:cNvSpPr txBox="1">
            <a:spLocks/>
          </p:cNvSpPr>
          <p:nvPr/>
        </p:nvSpPr>
        <p:spPr>
          <a:xfrm>
            <a:off x="275482" y="480850"/>
            <a:ext cx="2442815" cy="917444"/>
          </a:xfrm>
          <a:prstGeom prst="rect">
            <a:avLst/>
          </a:prstGeom>
        </p:spPr>
        <p:txBody>
          <a:bodyPr vert="horz" wrap="square" lIns="146283" tIns="91427" rIns="146283" bIns="91427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32563"/>
            <a:r>
              <a:rPr lang="en-US" sz="4399">
                <a:solidFill>
                  <a:srgbClr val="FFFFFF"/>
                </a:solidFill>
                <a:latin typeface="Segoe UI Light"/>
              </a:rPr>
              <a:t>Benefits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C63FC02F-784B-4586-B5B0-69107C366571}"/>
              </a:ext>
            </a:extLst>
          </p:cNvPr>
          <p:cNvSpPr txBox="1">
            <a:spLocks/>
          </p:cNvSpPr>
          <p:nvPr/>
        </p:nvSpPr>
        <p:spPr>
          <a:xfrm>
            <a:off x="8038842" y="495"/>
            <a:ext cx="4396751" cy="69935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54" tIns="182854" rIns="274281" bIns="182854" anchor="ctr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32563">
              <a:lnSpc>
                <a:spcPct val="100000"/>
              </a:lnSpc>
              <a:spcBef>
                <a:spcPts val="1199"/>
              </a:spcBef>
              <a:spcAft>
                <a:spcPts val="600"/>
              </a:spcAft>
              <a:buNone/>
            </a:pPr>
            <a:r>
              <a:rPr lang="en-US" sz="2000">
                <a:solidFill>
                  <a:srgbClr val="353535"/>
                </a:solidFill>
                <a:latin typeface="Segoe UI Light"/>
                <a:cs typeface="Segoe UI Semilight" panose="020B0402040204020203" pitchFamily="34" charset="0"/>
              </a:rPr>
              <a:t>Securely collocate multiple version</a:t>
            </a:r>
            <a:br>
              <a:rPr lang="en-US" sz="2000">
                <a:solidFill>
                  <a:srgbClr val="353535"/>
                </a:solidFill>
                <a:latin typeface="Segoe UI Light"/>
                <a:cs typeface="Segoe UI Semilight" panose="020B0402040204020203" pitchFamily="34" charset="0"/>
              </a:rPr>
            </a:br>
            <a:r>
              <a:rPr lang="en-US" sz="2000">
                <a:solidFill>
                  <a:srgbClr val="353535"/>
                </a:solidFill>
                <a:latin typeface="Segoe UI Light"/>
                <a:cs typeface="Segoe UI Semilight" panose="020B0402040204020203" pitchFamily="34" charset="0"/>
              </a:rPr>
              <a:t>of Java on same base image</a:t>
            </a:r>
          </a:p>
          <a:p>
            <a:pPr marL="0" indent="0" defTabSz="932563">
              <a:lnSpc>
                <a:spcPct val="100000"/>
              </a:lnSpc>
              <a:spcBef>
                <a:spcPts val="1199"/>
              </a:spcBef>
              <a:spcAft>
                <a:spcPts val="600"/>
              </a:spcAft>
              <a:buNone/>
            </a:pPr>
            <a:r>
              <a:rPr lang="en-US" sz="2000">
                <a:solidFill>
                  <a:srgbClr val="353535"/>
                </a:solidFill>
                <a:latin typeface="Segoe UI Light"/>
                <a:cs typeface="Segoe UI Semilight" panose="020B0402040204020203" pitchFamily="34" charset="0"/>
              </a:rPr>
              <a:t>Run each app or website with specific version of Java required for full functionality</a:t>
            </a:r>
          </a:p>
          <a:p>
            <a:pPr marL="0" indent="0" defTabSz="932563">
              <a:lnSpc>
                <a:spcPct val="100000"/>
              </a:lnSpc>
              <a:spcBef>
                <a:spcPts val="1199"/>
              </a:spcBef>
              <a:spcAft>
                <a:spcPts val="600"/>
              </a:spcAft>
              <a:buNone/>
            </a:pPr>
            <a:r>
              <a:rPr lang="en-US" sz="2000">
                <a:solidFill>
                  <a:srgbClr val="353535"/>
                </a:solidFill>
                <a:latin typeface="Segoe UI Light"/>
                <a:cs typeface="Segoe UI Semilight" panose="020B0402040204020203" pitchFamily="34" charset="0"/>
              </a:rPr>
              <a:t>Uses FSLogix App Masking to hide unused versions of Java when not needed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39362F-6039-40B8-817E-953D7614BB59}"/>
              </a:ext>
            </a:extLst>
          </p:cNvPr>
          <p:cNvGrpSpPr/>
          <p:nvPr/>
        </p:nvGrpSpPr>
        <p:grpSpPr>
          <a:xfrm>
            <a:off x="-3430" y="5679219"/>
            <a:ext cx="3252237" cy="834459"/>
            <a:chOff x="4351787" y="5679527"/>
            <a:chExt cx="3252698" cy="834577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77B8C9-EAB3-4EB5-A8B1-291A1B712658}"/>
                </a:ext>
              </a:extLst>
            </p:cNvPr>
            <p:cNvSpPr/>
            <p:nvPr/>
          </p:nvSpPr>
          <p:spPr bwMode="auto">
            <a:xfrm>
              <a:off x="4351787" y="5679527"/>
              <a:ext cx="3252698" cy="8345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14" fontAlgn="base">
                <a:spcBef>
                  <a:spcPct val="0"/>
                </a:spcBef>
                <a:defRPr/>
              </a:pPr>
              <a:r>
                <a:rPr lang="en-US" sz="2000" kern="0">
                  <a:solidFill>
                    <a:srgbClr val="0078D7"/>
                  </a:solidFill>
                  <a:latin typeface="Segoe UI Semilight"/>
                  <a:cs typeface="Segoe UI" pitchFamily="34" charset="0"/>
                </a:rPr>
                <a:t>Java Redirection </a:t>
              </a:r>
            </a:p>
          </p:txBody>
        </p:sp>
        <p:sp>
          <p:nvSpPr>
            <p:cNvPr id="164" name="Rectangle: Top Corners Rounded 163">
              <a:extLst>
                <a:ext uri="{FF2B5EF4-FFF2-40B4-BE49-F238E27FC236}">
                  <a16:creationId xmlns:a16="http://schemas.microsoft.com/office/drawing/2014/main" id="{DDF1FD07-1D12-4FA2-A924-1C33D5439DD2}"/>
                </a:ext>
              </a:extLst>
            </p:cNvPr>
            <p:cNvSpPr/>
            <p:nvPr/>
          </p:nvSpPr>
          <p:spPr bwMode="auto">
            <a:xfrm rot="5400000">
              <a:off x="4389321" y="5785096"/>
              <a:ext cx="548370" cy="62343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 w="1905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spcBef>
                  <a:spcPct val="0"/>
                </a:spcBef>
                <a:defRPr/>
              </a:pPr>
              <a:endParaRPr lang="en-US" sz="2000" kern="0">
                <a:solidFill>
                  <a:srgbClr val="353535"/>
                </a:soli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3" name="Browser" title="Icon of a browser window">
              <a:extLst>
                <a:ext uri="{FF2B5EF4-FFF2-40B4-BE49-F238E27FC236}">
                  <a16:creationId xmlns:a16="http://schemas.microsoft.com/office/drawing/2014/main" id="{4564127A-7E8A-4D4C-A15C-3E520993F7D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492732" y="5968959"/>
              <a:ext cx="319514" cy="255712"/>
            </a:xfrm>
            <a:custGeom>
              <a:avLst/>
              <a:gdLst>
                <a:gd name="T0" fmla="*/ 3750 w 3750"/>
                <a:gd name="T1" fmla="*/ 3000 h 3000"/>
                <a:gd name="T2" fmla="*/ 0 w 3750"/>
                <a:gd name="T3" fmla="*/ 3000 h 3000"/>
                <a:gd name="T4" fmla="*/ 0 w 3750"/>
                <a:gd name="T5" fmla="*/ 0 h 3000"/>
                <a:gd name="T6" fmla="*/ 3750 w 3750"/>
                <a:gd name="T7" fmla="*/ 0 h 3000"/>
                <a:gd name="T8" fmla="*/ 3750 w 3750"/>
                <a:gd name="T9" fmla="*/ 3000 h 3000"/>
                <a:gd name="T10" fmla="*/ 0 w 3750"/>
                <a:gd name="T11" fmla="*/ 750 h 3000"/>
                <a:gd name="T12" fmla="*/ 3750 w 3750"/>
                <a:gd name="T13" fmla="*/ 750 h 3000"/>
                <a:gd name="T14" fmla="*/ 3335 w 3750"/>
                <a:gd name="T15" fmla="*/ 375 h 3000"/>
                <a:gd name="T16" fmla="*/ 3375 w 3750"/>
                <a:gd name="T17" fmla="*/ 415 h 3000"/>
                <a:gd name="T18" fmla="*/ 3414 w 3750"/>
                <a:gd name="T19" fmla="*/ 375 h 3000"/>
                <a:gd name="T20" fmla="*/ 3375 w 3750"/>
                <a:gd name="T21" fmla="*/ 336 h 3000"/>
                <a:gd name="T22" fmla="*/ 3335 w 3750"/>
                <a:gd name="T23" fmla="*/ 375 h 3000"/>
                <a:gd name="T24" fmla="*/ 2886 w 3750"/>
                <a:gd name="T25" fmla="*/ 375 h 3000"/>
                <a:gd name="T26" fmla="*/ 2925 w 3750"/>
                <a:gd name="T27" fmla="*/ 415 h 3000"/>
                <a:gd name="T28" fmla="*/ 2965 w 3750"/>
                <a:gd name="T29" fmla="*/ 375 h 3000"/>
                <a:gd name="T30" fmla="*/ 2925 w 3750"/>
                <a:gd name="T31" fmla="*/ 336 h 3000"/>
                <a:gd name="T32" fmla="*/ 2886 w 3750"/>
                <a:gd name="T33" fmla="*/ 375 h 3000"/>
                <a:gd name="T34" fmla="*/ 2437 w 3750"/>
                <a:gd name="T35" fmla="*/ 375 h 3000"/>
                <a:gd name="T36" fmla="*/ 2476 w 3750"/>
                <a:gd name="T37" fmla="*/ 415 h 3000"/>
                <a:gd name="T38" fmla="*/ 2516 w 3750"/>
                <a:gd name="T39" fmla="*/ 375 h 3000"/>
                <a:gd name="T40" fmla="*/ 2476 w 3750"/>
                <a:gd name="T41" fmla="*/ 336 h 3000"/>
                <a:gd name="T42" fmla="*/ 2437 w 3750"/>
                <a:gd name="T43" fmla="*/ 375 h 3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50" h="3000">
                  <a:moveTo>
                    <a:pt x="3750" y="3000"/>
                  </a:moveTo>
                  <a:cubicBezTo>
                    <a:pt x="0" y="3000"/>
                    <a:pt x="0" y="3000"/>
                    <a:pt x="0" y="3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50" y="0"/>
                    <a:pt x="3750" y="0"/>
                    <a:pt x="3750" y="0"/>
                  </a:cubicBezTo>
                  <a:lnTo>
                    <a:pt x="3750" y="3000"/>
                  </a:lnTo>
                  <a:close/>
                  <a:moveTo>
                    <a:pt x="0" y="750"/>
                  </a:moveTo>
                  <a:cubicBezTo>
                    <a:pt x="3750" y="750"/>
                    <a:pt x="3750" y="750"/>
                    <a:pt x="3750" y="750"/>
                  </a:cubicBezTo>
                  <a:moveTo>
                    <a:pt x="3335" y="375"/>
                  </a:moveTo>
                  <a:cubicBezTo>
                    <a:pt x="3335" y="397"/>
                    <a:pt x="3353" y="415"/>
                    <a:pt x="3375" y="415"/>
                  </a:cubicBezTo>
                  <a:cubicBezTo>
                    <a:pt x="3397" y="415"/>
                    <a:pt x="3414" y="397"/>
                    <a:pt x="3414" y="375"/>
                  </a:cubicBezTo>
                  <a:cubicBezTo>
                    <a:pt x="3414" y="353"/>
                    <a:pt x="3397" y="336"/>
                    <a:pt x="3375" y="336"/>
                  </a:cubicBezTo>
                  <a:cubicBezTo>
                    <a:pt x="3353" y="336"/>
                    <a:pt x="3335" y="353"/>
                    <a:pt x="3335" y="375"/>
                  </a:cubicBezTo>
                  <a:close/>
                  <a:moveTo>
                    <a:pt x="2886" y="375"/>
                  </a:moveTo>
                  <a:cubicBezTo>
                    <a:pt x="2886" y="397"/>
                    <a:pt x="2904" y="415"/>
                    <a:pt x="2925" y="415"/>
                  </a:cubicBezTo>
                  <a:cubicBezTo>
                    <a:pt x="2947" y="415"/>
                    <a:pt x="2965" y="397"/>
                    <a:pt x="2965" y="375"/>
                  </a:cubicBezTo>
                  <a:cubicBezTo>
                    <a:pt x="2965" y="353"/>
                    <a:pt x="2947" y="336"/>
                    <a:pt x="2925" y="336"/>
                  </a:cubicBezTo>
                  <a:cubicBezTo>
                    <a:pt x="2904" y="336"/>
                    <a:pt x="2886" y="353"/>
                    <a:pt x="2886" y="375"/>
                  </a:cubicBezTo>
                  <a:close/>
                  <a:moveTo>
                    <a:pt x="2437" y="375"/>
                  </a:moveTo>
                  <a:cubicBezTo>
                    <a:pt x="2437" y="397"/>
                    <a:pt x="2454" y="415"/>
                    <a:pt x="2476" y="415"/>
                  </a:cubicBezTo>
                  <a:cubicBezTo>
                    <a:pt x="2498" y="415"/>
                    <a:pt x="2516" y="397"/>
                    <a:pt x="2516" y="375"/>
                  </a:cubicBezTo>
                  <a:cubicBezTo>
                    <a:pt x="2516" y="353"/>
                    <a:pt x="2498" y="336"/>
                    <a:pt x="2476" y="336"/>
                  </a:cubicBezTo>
                  <a:cubicBezTo>
                    <a:pt x="2454" y="336"/>
                    <a:pt x="2437" y="353"/>
                    <a:pt x="2437" y="375"/>
                  </a:cubicBezTo>
                  <a:close/>
                </a:path>
              </a:pathLst>
            </a:custGeom>
            <a:noFill/>
            <a:ln w="1270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63"/>
              <a:endParaRPr lang="en-US" sz="1599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B0913344-C807-4F7D-B968-896179C27BA9}"/>
              </a:ext>
            </a:extLst>
          </p:cNvPr>
          <p:cNvGrpSpPr>
            <a:grpSpLocks noChangeAspect="1"/>
          </p:cNvGrpSpPr>
          <p:nvPr/>
        </p:nvGrpSpPr>
        <p:grpSpPr>
          <a:xfrm>
            <a:off x="3601166" y="2032208"/>
            <a:ext cx="4086730" cy="2930106"/>
            <a:chOff x="5263383" y="1373332"/>
            <a:chExt cx="5453237" cy="3909868"/>
          </a:xfrm>
        </p:grpSpPr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710DF903-CF01-4DFF-96B9-FDF0BF02A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63383" y="1373332"/>
              <a:ext cx="5453237" cy="3909868"/>
            </a:xfrm>
            <a:prstGeom prst="rect">
              <a:avLst/>
            </a:prstGeom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7A878900-4A91-4B1F-869C-358E80F08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9553" y="3136602"/>
              <a:ext cx="2512125" cy="260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97852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3241467-E207-4F50-97EB-0D598DAD5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0" y="496"/>
            <a:ext cx="12434076" cy="230091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E32B93B-F24F-4AA2-ADC2-60D63D1823B0}"/>
              </a:ext>
            </a:extLst>
          </p:cNvPr>
          <p:cNvSpPr/>
          <p:nvPr/>
        </p:nvSpPr>
        <p:spPr bwMode="auto">
          <a:xfrm>
            <a:off x="882" y="496"/>
            <a:ext cx="12434711" cy="2300913"/>
          </a:xfrm>
          <a:prstGeom prst="rect">
            <a:avLst/>
          </a:prstGeom>
          <a:solidFill>
            <a:schemeClr val="tx2">
              <a:alpha val="6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8247E1A-0816-42BA-A66B-D4A0960B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Support for Client and Server (RDS) deployments 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AF0DA3-3D63-4A80-9E4A-EC07C4190818}"/>
              </a:ext>
            </a:extLst>
          </p:cNvPr>
          <p:cNvSpPr/>
          <p:nvPr/>
        </p:nvSpPr>
        <p:spPr bwMode="auto">
          <a:xfrm>
            <a:off x="883" y="1920464"/>
            <a:ext cx="7999865" cy="7523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35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926" fontAlgn="base">
              <a:spcBef>
                <a:spcPts val="1176"/>
              </a:spcBef>
              <a:spcAft>
                <a:spcPts val="587"/>
              </a:spcAft>
            </a:pPr>
            <a:r>
              <a:rPr lang="en-US" sz="2856">
                <a:solidFill>
                  <a:srgbClr val="FFFFFF"/>
                </a:solidFill>
                <a:latin typeface="Segoe UI Semilight"/>
              </a:rPr>
              <a:t>With separate licensing pre-requisites</a:t>
            </a:r>
            <a:endParaRPr lang="en-US" sz="280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1" name="Arrow: U-Turn 30">
            <a:extLst>
              <a:ext uri="{FF2B5EF4-FFF2-40B4-BE49-F238E27FC236}">
                <a16:creationId xmlns:a16="http://schemas.microsoft.com/office/drawing/2014/main" id="{557A4B47-46E1-4319-9A0C-DE60204DCE34}"/>
              </a:ext>
            </a:extLst>
          </p:cNvPr>
          <p:cNvSpPr/>
          <p:nvPr/>
        </p:nvSpPr>
        <p:spPr bwMode="auto">
          <a:xfrm rot="5400000" flipH="1">
            <a:off x="6625214" y="-2220104"/>
            <a:ext cx="648879" cy="10057608"/>
          </a:xfrm>
          <a:prstGeom prst="uturnArrow">
            <a:avLst>
              <a:gd name="adj1" fmla="val 25000"/>
              <a:gd name="adj2" fmla="val 0"/>
              <a:gd name="adj3" fmla="val 0"/>
              <a:gd name="adj4" fmla="val 100000"/>
              <a:gd name="adj5" fmla="val 39573"/>
            </a:avLst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34" name="Arrow: Bent 33">
            <a:extLst>
              <a:ext uri="{FF2B5EF4-FFF2-40B4-BE49-F238E27FC236}">
                <a16:creationId xmlns:a16="http://schemas.microsoft.com/office/drawing/2014/main" id="{09B679B8-2DF3-4E1D-A246-148E620F4967}"/>
              </a:ext>
            </a:extLst>
          </p:cNvPr>
          <p:cNvSpPr/>
          <p:nvPr/>
        </p:nvSpPr>
        <p:spPr bwMode="auto">
          <a:xfrm>
            <a:off x="458017" y="3133142"/>
            <a:ext cx="2422817" cy="3860888"/>
          </a:xfrm>
          <a:prstGeom prst="bentArrow">
            <a:avLst>
              <a:gd name="adj1" fmla="val 25000"/>
              <a:gd name="adj2" fmla="val 0"/>
              <a:gd name="adj3" fmla="val 0"/>
              <a:gd name="adj4" fmla="val 12932"/>
            </a:avLst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5D4261-ABFB-4B94-8160-87E9D027A141}"/>
              </a:ext>
            </a:extLst>
          </p:cNvPr>
          <p:cNvSpPr/>
          <p:nvPr/>
        </p:nvSpPr>
        <p:spPr>
          <a:xfrm>
            <a:off x="768294" y="3869104"/>
            <a:ext cx="9819541" cy="2623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9724" indent="-349724" defTabSz="932597">
              <a:buFont typeface="+mj-lt"/>
              <a:buAutoNum type="arabicPeriod"/>
            </a:pPr>
            <a:r>
              <a:rPr lang="en-US" sz="2040">
                <a:solidFill>
                  <a:srgbClr val="353535"/>
                </a:solidFill>
                <a:latin typeface="Segoe UI Semilight"/>
              </a:rPr>
              <a:t>Meets customers where they are today, either on-premises or in the cloud</a:t>
            </a:r>
          </a:p>
          <a:p>
            <a:pPr marL="349724" indent="-349724" defTabSz="932597">
              <a:buFont typeface="+mj-lt"/>
              <a:buAutoNum type="arabicPeriod"/>
            </a:pPr>
            <a:endParaRPr lang="en-US" sz="2040">
              <a:solidFill>
                <a:srgbClr val="353535"/>
              </a:solidFill>
              <a:latin typeface="Segoe UI Semilight"/>
            </a:endParaRPr>
          </a:p>
          <a:p>
            <a:pPr marL="349724" indent="-349724" defTabSz="932597">
              <a:buFont typeface="+mj-lt"/>
              <a:buAutoNum type="arabicPeriod"/>
            </a:pPr>
            <a:endParaRPr lang="en-US" sz="2040">
              <a:solidFill>
                <a:srgbClr val="353535"/>
              </a:solidFill>
              <a:latin typeface="Segoe UI Semilight"/>
            </a:endParaRPr>
          </a:p>
          <a:p>
            <a:pPr marL="349724" indent="-349724" defTabSz="932597">
              <a:buFont typeface="+mj-lt"/>
              <a:buAutoNum type="arabicPeriod"/>
            </a:pPr>
            <a:r>
              <a:rPr lang="en-US" sz="2040">
                <a:solidFill>
                  <a:srgbClr val="353535"/>
                </a:solidFill>
                <a:latin typeface="Segoe UI Semilight"/>
              </a:rPr>
              <a:t>Enables both Client and Server virtualization</a:t>
            </a:r>
          </a:p>
          <a:p>
            <a:pPr marL="349724" indent="-349724" defTabSz="932597">
              <a:buFont typeface="+mj-lt"/>
              <a:buAutoNum type="arabicPeriod"/>
            </a:pPr>
            <a:endParaRPr lang="en-US" sz="2040">
              <a:solidFill>
                <a:srgbClr val="353535"/>
              </a:solidFill>
              <a:latin typeface="Segoe UI Semilight"/>
            </a:endParaRPr>
          </a:p>
          <a:p>
            <a:pPr marL="349724" indent="-349724" defTabSz="932597">
              <a:buFont typeface="+mj-lt"/>
              <a:buAutoNum type="arabicPeriod"/>
            </a:pPr>
            <a:endParaRPr lang="en-US" sz="2040">
              <a:solidFill>
                <a:srgbClr val="353535"/>
              </a:solidFill>
              <a:latin typeface="Segoe UI Semilight"/>
            </a:endParaRPr>
          </a:p>
          <a:p>
            <a:pPr marL="349724" indent="-349724" defTabSz="932597">
              <a:buFont typeface="+mj-lt"/>
              <a:buAutoNum type="arabicPeriod"/>
            </a:pPr>
            <a:r>
              <a:rPr lang="en-US" sz="2040">
                <a:solidFill>
                  <a:srgbClr val="353535"/>
                </a:solidFill>
                <a:latin typeface="Segoe UI Semilight"/>
              </a:rPr>
              <a:t>Great option for customers in hybrid scenarios </a:t>
            </a:r>
          </a:p>
          <a:p>
            <a:pPr defTabSz="932597"/>
            <a:endParaRPr lang="en-US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FF41C8-544E-4509-908C-0CDBB0BB2F0F}"/>
              </a:ext>
            </a:extLst>
          </p:cNvPr>
          <p:cNvSpPr/>
          <p:nvPr/>
        </p:nvSpPr>
        <p:spPr>
          <a:xfrm>
            <a:off x="561795" y="3267491"/>
            <a:ext cx="11738638" cy="40626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913926" fontAlgn="base">
              <a:spcBef>
                <a:spcPts val="1176"/>
              </a:spcBef>
              <a:spcAft>
                <a:spcPts val="587"/>
              </a:spcAft>
            </a:pPr>
            <a:r>
              <a:rPr lang="en-US" sz="2040" b="1">
                <a:solidFill>
                  <a:srgbClr val="35353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Entitlement to FSLogix technology will support easy migration for on-premises customers to Azure </a:t>
            </a:r>
          </a:p>
        </p:txBody>
      </p:sp>
    </p:spTree>
    <p:extLst>
      <p:ext uri="{BB962C8B-B14F-4D97-AF65-F5344CB8AC3E}">
        <p14:creationId xmlns:p14="http://schemas.microsoft.com/office/powerpoint/2010/main" val="39334181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2679064-DC6D-41C9-B7AC-131EFB08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2049363"/>
            <a:ext cx="11887200" cy="1680460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Einführung in die Technologie 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Windows Virtual Desktop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261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desktop computer sitting on a table&#10;&#10;Description generated with very high confidence">
            <a:extLst>
              <a:ext uri="{FF2B5EF4-FFF2-40B4-BE49-F238E27FC236}">
                <a16:creationId xmlns:a16="http://schemas.microsoft.com/office/drawing/2014/main" id="{D9F2066B-D26E-4057-ACCB-381288374E10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93852" y="339506"/>
            <a:ext cx="5641741" cy="646489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2AFBC-7DDF-4F94-9A68-CA1BCFA0C0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4699" y="639603"/>
            <a:ext cx="6289291" cy="5592128"/>
          </a:xfrm>
        </p:spPr>
        <p:txBody>
          <a:bodyPr/>
          <a:lstStyle/>
          <a:p>
            <a:pPr defTabSz="932293" fontAlgn="base">
              <a:spcBef>
                <a:spcPts val="1199"/>
              </a:spcBef>
              <a:spcAft>
                <a:spcPts val="600"/>
              </a:spcAft>
            </a:pPr>
            <a:r>
              <a:rPr lang="en-US" sz="2000" b="1">
                <a:solidFill>
                  <a:schemeClr val="accent1"/>
                </a:solidFill>
                <a:cs typeface="Segoe UI" pitchFamily="34" charset="0"/>
              </a:rPr>
              <a:t>Windows Virtual Desktop requires:</a:t>
            </a:r>
          </a:p>
          <a:p>
            <a:pPr fontAlgn="t"/>
            <a:r>
              <a:rPr lang="en-US" sz="1632" b="1">
                <a:latin typeface="Segoe UI" panose="020B0502040204020203" pitchFamily="34" charset="0"/>
              </a:rPr>
              <a:t>To run Windows 10 multi-session, Windows 10, or Windows 7</a:t>
            </a:r>
            <a:endParaRPr lang="en-US" sz="1632">
              <a:latin typeface="Segoe UI" panose="020B0502040204020203" pitchFamily="34" charset="0"/>
            </a:endParaRPr>
          </a:p>
          <a:p>
            <a:pPr fontAlgn="t"/>
            <a:r>
              <a:rPr lang="en-US" sz="1428">
                <a:latin typeface="Segoe UI" panose="020B0502040204020203" pitchFamily="34" charset="0"/>
              </a:rPr>
              <a:t>Microsoft 365 F1, E3, E5, A3, A5, Business</a:t>
            </a:r>
            <a:endParaRPr lang="en-US" sz="1428">
              <a:latin typeface="Arial" panose="020B0604020202020204" pitchFamily="34" charset="0"/>
            </a:endParaRPr>
          </a:p>
          <a:p>
            <a:r>
              <a:rPr lang="en-US" sz="1428">
                <a:latin typeface="Segoe UI" panose="020B0502040204020203" pitchFamily="34" charset="0"/>
              </a:rPr>
              <a:t>Windows 10 Enterprise E3, E5</a:t>
            </a:r>
          </a:p>
          <a:p>
            <a:r>
              <a:rPr lang="en-US" sz="1428">
                <a:latin typeface="Segoe UI" panose="020B0502040204020203" pitchFamily="34" charset="0"/>
              </a:rPr>
              <a:t>Windows 10 Education A3, A5</a:t>
            </a:r>
          </a:p>
          <a:p>
            <a:r>
              <a:rPr lang="en-US" sz="1428">
                <a:latin typeface="Segoe UI" panose="020B0502040204020203" pitchFamily="34" charset="0"/>
              </a:rPr>
              <a:t>Windows 10 VDA per user</a:t>
            </a:r>
            <a:endParaRPr lang="en-US" sz="1428" b="1">
              <a:latin typeface="Segoe UI" panose="020B0502040204020203" pitchFamily="34" charset="0"/>
            </a:endParaRPr>
          </a:p>
          <a:p>
            <a:pPr fontAlgn="t"/>
            <a:r>
              <a:rPr lang="en-US" sz="1632" b="1">
                <a:latin typeface="Segoe UI" panose="020B0502040204020203" pitchFamily="34" charset="0"/>
              </a:rPr>
              <a:t>To run Windows Server 2012 R2, 2016, 2019</a:t>
            </a:r>
          </a:p>
          <a:p>
            <a:pPr fontAlgn="t"/>
            <a:r>
              <a:rPr lang="en-US" sz="1428">
                <a:latin typeface="Segoe UI" panose="020B0502040204020203" pitchFamily="34" charset="0"/>
              </a:rPr>
              <a:t>Remote Desktop Services (RDS) Client Access License (CAL) with active Software Assurance (SA)</a:t>
            </a:r>
          </a:p>
          <a:p>
            <a:pPr defTabSz="932293" fontAlgn="base">
              <a:lnSpc>
                <a:spcPct val="100000"/>
              </a:lnSpc>
              <a:spcBef>
                <a:spcPts val="1199"/>
              </a:spcBef>
              <a:spcAft>
                <a:spcPts val="600"/>
              </a:spcAft>
            </a:pPr>
            <a:r>
              <a:rPr lang="en-US" sz="1632" b="1">
                <a:latin typeface="Segoe UI" panose="020B0502040204020203" pitchFamily="34" charset="0"/>
              </a:rPr>
              <a:t>To access </a:t>
            </a:r>
            <a:r>
              <a:rPr lang="en-US" sz="1632" b="1" err="1">
                <a:latin typeface="Segoe UI" panose="020B0502040204020203" pitchFamily="34" charset="0"/>
              </a:rPr>
              <a:t>FSLogix</a:t>
            </a:r>
            <a:r>
              <a:rPr lang="en-US" sz="1632" b="1">
                <a:latin typeface="Segoe UI" panose="020B0502040204020203" pitchFamily="34" charset="0"/>
              </a:rPr>
              <a:t> technology</a:t>
            </a:r>
          </a:p>
          <a:p>
            <a:pPr fontAlgn="t"/>
            <a:r>
              <a:rPr lang="en-US" sz="1428">
                <a:latin typeface="Segoe UI" panose="020B0502040204020203" pitchFamily="34" charset="0"/>
              </a:rPr>
              <a:t>Microsoft 365 F1, E3, E5, A3, A5, Business</a:t>
            </a:r>
          </a:p>
          <a:p>
            <a:pPr fontAlgn="t"/>
            <a:r>
              <a:rPr lang="en-US" sz="1428">
                <a:latin typeface="Segoe UI" panose="020B0502040204020203" pitchFamily="34" charset="0"/>
              </a:rPr>
              <a:t>Windows 10 Enterprise E3, E5</a:t>
            </a:r>
          </a:p>
          <a:p>
            <a:pPr fontAlgn="t"/>
            <a:r>
              <a:rPr lang="en-US" sz="1428">
                <a:latin typeface="Segoe UI" panose="020B0502040204020203" pitchFamily="34" charset="0"/>
              </a:rPr>
              <a:t>Windows 10 Education A3, A5</a:t>
            </a:r>
          </a:p>
          <a:p>
            <a:pPr fontAlgn="t"/>
            <a:r>
              <a:rPr lang="en-US" sz="1428">
                <a:latin typeface="Segoe UI" panose="020B0502040204020203" pitchFamily="34" charset="0"/>
              </a:rPr>
              <a:t>Windows 10 VDA per user</a:t>
            </a:r>
          </a:p>
          <a:p>
            <a:pPr fontAlgn="t"/>
            <a:r>
              <a:rPr lang="en-US" sz="1428">
                <a:latin typeface="Segoe UI" panose="020B0502040204020203" pitchFamily="34" charset="0"/>
              </a:rPr>
              <a:t>Remote Desktop Services (RDS) Client Access License (CAL) with active Software Assurance (SA)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99320E-F8F4-4056-BEC0-E78F7D6B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4" y="2175"/>
            <a:ext cx="11561710" cy="754061"/>
          </a:xfrm>
        </p:spPr>
        <p:txBody>
          <a:bodyPr/>
          <a:lstStyle/>
          <a:p>
            <a:r>
              <a:rPr lang="en-US"/>
              <a:t>Access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04ADAB-0F05-4C7F-BE63-25255226CB89}"/>
              </a:ext>
            </a:extLst>
          </p:cNvPr>
          <p:cNvSpPr/>
          <p:nvPr/>
        </p:nvSpPr>
        <p:spPr>
          <a:xfrm>
            <a:off x="354698" y="6354921"/>
            <a:ext cx="6221713" cy="5423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913926" fontAlgn="base">
              <a:spcBef>
                <a:spcPts val="1176"/>
              </a:spcBef>
              <a:spcAft>
                <a:spcPts val="587"/>
              </a:spcAft>
            </a:pPr>
            <a:r>
              <a:rPr lang="en-US" sz="1428" b="1" i="1">
                <a:solidFill>
                  <a:srgbClr val="35353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entitlement changes for FSLogix offers will be coming soon. Please contact your FSLogix sales team for any questions. </a:t>
            </a:r>
          </a:p>
        </p:txBody>
      </p:sp>
    </p:spTree>
    <p:extLst>
      <p:ext uri="{BB962C8B-B14F-4D97-AF65-F5344CB8AC3E}">
        <p14:creationId xmlns:p14="http://schemas.microsoft.com/office/powerpoint/2010/main" val="27837316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51039" y="1980875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09:30 – 10:45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546386" y="1980874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Einführung in die Technologie Windows Virtual Desktop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51039" y="324599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11:00 – 13:00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546386" y="3245745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Hands On I/II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51039" y="3878558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13:00 – 14:00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546386" y="3878557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51039" y="4511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14:00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546386" y="451061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Hands On I/II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51039" y="514368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15:15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546386" y="5143428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51039" y="5776243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15:15 – 16:00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546386" y="5776242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Lizenzierung, Diskussion und </a:t>
            </a:r>
            <a:r>
              <a:rPr lang="de-DE" sz="2000" dirty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51039" y="2613436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11:00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546386" y="2612933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2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66497F0-A407-436E-A005-B1B17C32A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094" y="1431780"/>
            <a:ext cx="23812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8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51039" y="1980875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09:30 – 10:45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546386" y="1980874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Einführung in die Technologie Windows Virtual Desktop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51039" y="324599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11:00 – 13:00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546386" y="3245745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Hands On I/II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51039" y="3878558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13:00 – 14:00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546386" y="3878557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51039" y="4511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14:00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546386" y="451061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Hands On I/II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51039" y="514368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15:15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546386" y="5143428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51039" y="5776243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15:15 – 16:00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546386" y="5776242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Lizenzierung, Diskussion und </a:t>
            </a:r>
            <a:r>
              <a:rPr lang="de-DE" sz="2000" dirty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51039" y="2613436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10:45 – 11:00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546386" y="2612933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13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276899B-7C39-4DE4-9045-B709972F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Hands on…</a:t>
            </a:r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1E768B56-D675-433F-925C-0FD613BB6548}"/>
              </a:ext>
            </a:extLst>
          </p:cNvPr>
          <p:cNvSpPr txBox="1">
            <a:spLocks/>
          </p:cNvSpPr>
          <p:nvPr/>
        </p:nvSpPr>
        <p:spPr>
          <a:xfrm>
            <a:off x="274637" y="2248482"/>
            <a:ext cx="11469687" cy="683264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de-DE" sz="3600" dirty="0">
                <a:hlinkClick r:id="rId2"/>
              </a:rPr>
              <a:t>https://github.com/CSA-OCP-GER/windows-virtual-desktop</a:t>
            </a:r>
            <a:endParaRPr lang="de-DE" sz="3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E9EDD6F-F462-404B-B871-35A0102D9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441" y="3812598"/>
            <a:ext cx="3941762" cy="25247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202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51039" y="1980875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09:30 – 10:45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546386" y="1980874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Einführung in die Technologie Windows Virtual Desktop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51039" y="324599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11:00 – 13:00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546386" y="324574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bg1"/>
                </a:solidFill>
              </a:rPr>
              <a:t>Hands On I/II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51039" y="3878558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13:00 – 14:00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546386" y="3878557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51039" y="4511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14:00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546386" y="451061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Hands On I/II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51039" y="514368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15:15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546386" y="5143428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51039" y="5776243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15:15 – 16:00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546386" y="5776242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Lizenzierung, Diskussion und </a:t>
            </a:r>
            <a:r>
              <a:rPr lang="de-DE" sz="2000" dirty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51039" y="2613436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10:45 – 11:00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546386" y="2612933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21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66497F0-A407-436E-A005-B1B17C32A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094" y="1431780"/>
            <a:ext cx="23812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3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_10P0GgShym39FOu30bH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Judson Ready Template">
  <a:themeElements>
    <a:clrScheme name="Red 1">
      <a:dk1>
        <a:srgbClr val="353535"/>
      </a:dk1>
      <a:lt1>
        <a:srgbClr val="FFFFFF"/>
      </a:lt1>
      <a:dk2>
        <a:srgbClr val="A71400"/>
      </a:dk2>
      <a:lt2>
        <a:srgbClr val="E6E6E6"/>
      </a:lt2>
      <a:accent1>
        <a:srgbClr val="A71400"/>
      </a:accent1>
      <a:accent2>
        <a:srgbClr val="D83B00"/>
      </a:accent2>
      <a:accent3>
        <a:srgbClr val="E72122"/>
      </a:accent3>
      <a:accent4>
        <a:srgbClr val="D2D2D2"/>
      </a:accent4>
      <a:accent5>
        <a:srgbClr val="737373"/>
      </a:accent5>
      <a:accent6>
        <a:srgbClr val="52525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cap="rnd">
          <a:solidFill>
            <a:srgbClr val="979797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ster_FY18_OCP_darkblue_NEW" id="{1C162EDD-3380-48FD-AEE4-8CE8BA39DA58}" vid="{70D959EC-CFA9-4309-A010-B3E2986C1C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366B2263FCDC41B3571AF58DF324C9" ma:contentTypeVersion="0" ma:contentTypeDescription="Create a new document." ma:contentTypeScope="" ma:versionID="f3d3620f147d7f01d107c44eceebb51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a2458a5a1f72a5b1ad9072b9281da9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311F3F-FC1F-49F7-86D4-93433AD32505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5CDDA49-6D84-41B9-8FEC-258C480431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E37ADE-E088-4B5A-A682-488D095075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Master_FY18_OCP_darkblue_NEW</Template>
  <TotalTime>0</TotalTime>
  <Words>1567</Words>
  <Application>Microsoft Office PowerPoint</Application>
  <PresentationFormat>Benutzerdefiniert</PresentationFormat>
  <Paragraphs>379</Paragraphs>
  <Slides>30</Slides>
  <Notes>10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Helvetica Neue Medium</vt:lpstr>
      <vt:lpstr>Segoe UI</vt:lpstr>
      <vt:lpstr>Segoe UI </vt:lpstr>
      <vt:lpstr>Segoe UI Light</vt:lpstr>
      <vt:lpstr>Segoe UI Semibold</vt:lpstr>
      <vt:lpstr>Segoe UI Semilight</vt:lpstr>
      <vt:lpstr>Wingdings</vt:lpstr>
      <vt:lpstr>Judson Ready Template</vt:lpstr>
      <vt:lpstr>think-cell Slide</vt:lpstr>
      <vt:lpstr>Windows Virtual Desktop Hands-On</vt:lpstr>
      <vt:lpstr>Agenda</vt:lpstr>
      <vt:lpstr>Einführung in die Technologie  Windows Virtual Desktop </vt:lpstr>
      <vt:lpstr>Agenda</vt:lpstr>
      <vt:lpstr>PowerPoint-Präsentation</vt:lpstr>
      <vt:lpstr>Agenda</vt:lpstr>
      <vt:lpstr>Hands on…</vt:lpstr>
      <vt:lpstr>Agenda</vt:lpstr>
      <vt:lpstr>PowerPoint-Präsentation</vt:lpstr>
      <vt:lpstr>Agenda</vt:lpstr>
      <vt:lpstr>Hands on…</vt:lpstr>
      <vt:lpstr>Agenda</vt:lpstr>
      <vt:lpstr>PowerPoint-Präsentation</vt:lpstr>
      <vt:lpstr>Agenda</vt:lpstr>
      <vt:lpstr>Lizenzierung</vt:lpstr>
      <vt:lpstr>Access</vt:lpstr>
      <vt:lpstr>Office support dates</vt:lpstr>
      <vt:lpstr>Pricing</vt:lpstr>
      <vt:lpstr>Diskussion </vt:lpstr>
      <vt:lpstr>Wo würdet Ihr Citrix on Azure Lösung abgrenzen von WVD?</vt:lpstr>
      <vt:lpstr>PowerPoint-Präsentation</vt:lpstr>
      <vt:lpstr>FSLogix</vt:lpstr>
      <vt:lpstr>FSLogix Technologies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Support for Client and Server (RDS) deployments </vt:lpstr>
      <vt:lpstr>Access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Virtual Desktop Hands-On</dc:title>
  <dc:creator>Niels Ophey</dc:creator>
  <cp:keywords/>
  <cp:lastModifiedBy>Niels Ophey</cp:lastModifiedBy>
  <cp:revision>5</cp:revision>
  <cp:lastPrinted>2017-07-17T01:08:39Z</cp:lastPrinted>
  <dcterms:created xsi:type="dcterms:W3CDTF">2019-04-23T09:04:56Z</dcterms:created>
  <dcterms:modified xsi:type="dcterms:W3CDTF">2019-04-23T13:54:49Z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0x0101004F366B2263FCDC41B3571AF58DF324C9</vt:lpwstr>
  </property>
  <property fmtid="{D5CDD505-2E9C-101B-9397-08002B2CF9AE}" pid="3" name="of67e5d4b76f4a9db8769983fda9cec0">
    <vt:lpwstr/>
  </property>
  <property fmtid="{D5CDD505-2E9C-101B-9397-08002B2CF9AE}" pid="4" name="TaxKeyword">
    <vt:lpwstr/>
  </property>
  <property fmtid="{D5CDD505-2E9C-101B-9397-08002B2CF9AE}" pid="5" name="NewsType">
    <vt:lpwstr/>
  </property>
  <property fmtid="{D5CDD505-2E9C-101B-9397-08002B2CF9AE}" pid="6" name="Region">
    <vt:lpwstr/>
  </property>
  <property fmtid="{D5CDD505-2E9C-101B-9397-08002B2CF9AE}" pid="7" name="Confidentiality">
    <vt:lpwstr>5;#Microsoft confidential|461efa83-0283-486a-a8d5-943328f3693f</vt:lpwstr>
  </property>
  <property fmtid="{D5CDD505-2E9C-101B-9397-08002B2CF9AE}" pid="8" name="ODSWF1">
    <vt:lpwstr>, </vt:lpwstr>
  </property>
  <property fmtid="{D5CDD505-2E9C-101B-9397-08002B2CF9AE}" pid="9" name="ItemType">
    <vt:lpwstr/>
  </property>
  <property fmtid="{D5CDD505-2E9C-101B-9397-08002B2CF9AE}" pid="10" name="Update Parent Child Relation2">
    <vt:lpwstr>, </vt:lpwstr>
  </property>
  <property fmtid="{D5CDD505-2E9C-101B-9397-08002B2CF9AE}" pid="11" name="Industries">
    <vt:lpwstr/>
  </property>
  <property fmtid="{D5CDD505-2E9C-101B-9397-08002B2CF9AE}" pid="12" name="MSProducts">
    <vt:lpwstr/>
  </property>
  <property fmtid="{D5CDD505-2E9C-101B-9397-08002B2CF9AE}" pid="13" name="Competitors">
    <vt:lpwstr/>
  </property>
  <property fmtid="{D5CDD505-2E9C-101B-9397-08002B2CF9AE}" pid="14" name="SMSGDomain">
    <vt:lpwstr/>
  </property>
  <property fmtid="{D5CDD505-2E9C-101B-9397-08002B2CF9AE}" pid="15" name="ExperienceContentType">
    <vt:lpwstr/>
  </property>
  <property fmtid="{D5CDD505-2E9C-101B-9397-08002B2CF9AE}" pid="16" name="BusinessArchitecture">
    <vt:lpwstr/>
  </property>
  <property fmtid="{D5CDD505-2E9C-101B-9397-08002B2CF9AE}" pid="17" name="Products">
    <vt:lpwstr/>
  </property>
  <property fmtid="{D5CDD505-2E9C-101B-9397-08002B2CF9AE}" pid="18" name="_dlc_DocIdItemGuid">
    <vt:lpwstr>dddcf632-c5e1-4524-88a2-71128e2b1d2d</vt:lpwstr>
  </property>
  <property fmtid="{D5CDD505-2E9C-101B-9397-08002B2CF9AE}" pid="19" name="MSPhysicalGeography">
    <vt:lpwstr/>
  </property>
  <property fmtid="{D5CDD505-2E9C-101B-9397-08002B2CF9AE}" pid="20" name="ODSWF2">
    <vt:lpwstr>, </vt:lpwstr>
  </property>
  <property fmtid="{D5CDD505-2E9C-101B-9397-08002B2CF9AE}" pid="21" name="j3562c58ee414e028925bc902cfc01a1">
    <vt:lpwstr/>
  </property>
  <property fmtid="{D5CDD505-2E9C-101B-9397-08002B2CF9AE}" pid="22" name="EnterpriseDomainTags">
    <vt:lpwstr/>
  </property>
  <property fmtid="{D5CDD505-2E9C-101B-9397-08002B2CF9AE}" pid="23" name="l6f004f21209409da86a713c0f24627d">
    <vt:lpwstr/>
  </property>
  <property fmtid="{D5CDD505-2E9C-101B-9397-08002B2CF9AE}" pid="24" name="ActivitiesAndPrograms">
    <vt:lpwstr/>
  </property>
  <property fmtid="{D5CDD505-2E9C-101B-9397-08002B2CF9AE}" pid="25" name="Segments">
    <vt:lpwstr/>
  </property>
  <property fmtid="{D5CDD505-2E9C-101B-9397-08002B2CF9AE}" pid="26" name="Partners">
    <vt:lpwstr/>
  </property>
  <property fmtid="{D5CDD505-2E9C-101B-9397-08002B2CF9AE}" pid="27" name="la4444b61d19467597d63190b69ac227">
    <vt:lpwstr/>
  </property>
  <property fmtid="{D5CDD505-2E9C-101B-9397-08002B2CF9AE}" pid="28" name="MSProductsTaxHTField0">
    <vt:lpwstr/>
  </property>
  <property fmtid="{D5CDD505-2E9C-101B-9397-08002B2CF9AE}" pid="29" name="Topics">
    <vt:lpwstr/>
  </property>
  <property fmtid="{D5CDD505-2E9C-101B-9397-08002B2CF9AE}" pid="30" name="Groups">
    <vt:lpwstr/>
  </property>
  <property fmtid="{D5CDD505-2E9C-101B-9397-08002B2CF9AE}" pid="31" name="Languages">
    <vt:lpwstr/>
  </property>
  <property fmtid="{D5CDD505-2E9C-101B-9397-08002B2CF9AE}" pid="32" name="e8080b0481964c759b2c36ae49591b31">
    <vt:lpwstr/>
  </property>
  <property fmtid="{D5CDD505-2E9C-101B-9397-08002B2CF9AE}" pid="33" name="_docset_NoMedatataSyncRequired">
    <vt:lpwstr>False</vt:lpwstr>
  </property>
  <property fmtid="{D5CDD505-2E9C-101B-9397-08002B2CF9AE}" pid="34" name="TechnicalLevel">
    <vt:lpwstr/>
  </property>
  <property fmtid="{D5CDD505-2E9C-101B-9397-08002B2CF9AE}" pid="35" name="Audiences">
    <vt:lpwstr/>
  </property>
  <property fmtid="{D5CDD505-2E9C-101B-9397-08002B2CF9AE}" pid="36" name="ldac8aee9d1f469e8cd8c3f8d6a615f2">
    <vt:lpwstr/>
  </property>
  <property fmtid="{D5CDD505-2E9C-101B-9397-08002B2CF9AE}" pid="37" name="ODSWF">
    <vt:lpwstr>, </vt:lpwstr>
  </property>
  <property fmtid="{D5CDD505-2E9C-101B-9397-08002B2CF9AE}" pid="38" name="EmployeeRole">
    <vt:lpwstr/>
  </property>
  <property fmtid="{D5CDD505-2E9C-101B-9397-08002B2CF9AE}" pid="39" name="NewsTopic">
    <vt:lpwstr/>
  </property>
  <property fmtid="{D5CDD505-2E9C-101B-9397-08002B2CF9AE}" pid="40" name="Roles">
    <vt:lpwstr/>
  </property>
  <property fmtid="{D5CDD505-2E9C-101B-9397-08002B2CF9AE}" pid="41" name="NewsSource">
    <vt:lpwstr/>
  </property>
  <property fmtid="{D5CDD505-2E9C-101B-9397-08002B2CF9AE}" pid="42" name="SMSGTags">
    <vt:lpwstr/>
  </property>
  <property fmtid="{D5CDD505-2E9C-101B-9397-08002B2CF9AE}" pid="43" name="ga0c0bf70a6644469c61b3efa7025301">
    <vt:lpwstr/>
  </property>
</Properties>
</file>