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5A6B3-7F8B-4CE1-BE8D-56458754D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2"/>
            <a:ext cx="8791575" cy="1647341"/>
          </a:xfrm>
        </p:spPr>
        <p:txBody>
          <a:bodyPr>
            <a:normAutofit/>
          </a:bodyPr>
          <a:lstStyle/>
          <a:p>
            <a:r>
              <a:rPr lang="en-US" sz="6000" dirty="0"/>
              <a:t>Steganography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52749-2551-4CF5-BD29-F2CC76DB1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769704"/>
            <a:ext cx="8791575" cy="2488096"/>
          </a:xfrm>
        </p:spPr>
        <p:txBody>
          <a:bodyPr/>
          <a:lstStyle/>
          <a:p>
            <a:r>
              <a:rPr lang="en-US" b="1" dirty="0"/>
              <a:t>MACY NEBLETT</a:t>
            </a:r>
          </a:p>
          <a:p>
            <a:r>
              <a:rPr lang="en-US" b="1" dirty="0"/>
              <a:t>MADDIE QUISTGAARD</a:t>
            </a:r>
          </a:p>
          <a:p>
            <a:r>
              <a:rPr lang="en-US" b="1" dirty="0"/>
              <a:t>KAHLIL SAMPLE </a:t>
            </a:r>
          </a:p>
          <a:p>
            <a:r>
              <a:rPr lang="en-US" b="1" dirty="0"/>
              <a:t>AMANDA RAE </a:t>
            </a:r>
          </a:p>
          <a:p>
            <a:r>
              <a:rPr lang="en-US" b="1" dirty="0"/>
              <a:t>ANNA STEFFENSMEIER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949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5F256-4C49-4095-B3E3-8E34F9C3A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STEGANOGRAPHY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A0530-D28D-4A7E-93C7-94412011B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Steganography is the process of hiding messages inside of a digital image in a way that is visually undetectable to the human eye. The text is embedded by converting the digital image into a matrix and replacing the least significant bits of the image with the text message.</a:t>
            </a:r>
          </a:p>
        </p:txBody>
      </p:sp>
    </p:spTree>
    <p:extLst>
      <p:ext uri="{BB962C8B-B14F-4D97-AF65-F5344CB8AC3E}">
        <p14:creationId xmlns:p14="http://schemas.microsoft.com/office/powerpoint/2010/main" val="2066291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B6D88-B811-45FF-AB62-BD6F3CB5F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2714971" cy="742122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LSB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98BE1-88B3-4DD6-9C67-80470BF04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56384" y="609600"/>
            <a:ext cx="7645764" cy="2623930"/>
          </a:xfrm>
        </p:spPr>
        <p:txBody>
          <a:bodyPr>
            <a:normAutofit/>
          </a:bodyPr>
          <a:lstStyle/>
          <a:p>
            <a:r>
              <a:rPr lang="en-US" sz="2400" dirty="0"/>
              <a:t>A bit plane is a set of bits corresponding to a given bit position in each of the binary numbers representing the signal. For example, for 8-bit data representation there are 8 bit planes: the first bit plane contains the set of the most significant bit, and the 8th contains the least significant bit. </a:t>
            </a:r>
          </a:p>
        </p:txBody>
      </p:sp>
      <p:pic>
        <p:nvPicPr>
          <p:cNvPr id="1026" name="Picture 2" descr="https://userscontent2.emaze.com/images/f0b289eb-c48c-4e08-bfc3-4659d49cfc2b/5fd6f76cbba97878afc980c4b21f0381.png">
            <a:extLst>
              <a:ext uri="{FF2B5EF4-FFF2-40B4-BE49-F238E27FC236}">
                <a16:creationId xmlns:a16="http://schemas.microsoft.com/office/drawing/2014/main" id="{13C0046B-C311-4B0F-92B3-EDE7A24D4D45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54" b="13654"/>
          <a:stretch>
            <a:fillRect/>
          </a:stretch>
        </p:blipFill>
        <p:spPr bwMode="auto">
          <a:xfrm>
            <a:off x="1005598" y="3233530"/>
            <a:ext cx="10496550" cy="307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744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3ED5E-BAC7-47E9-8A2E-0AB3D1D17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STEGANOGRAPHY VS STEGANALYSIS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252B8-4DAE-48C1-A72A-9B1B116C6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err="1"/>
              <a:t>Steganalysis</a:t>
            </a:r>
            <a:r>
              <a:rPr lang="en-US" sz="3200" dirty="0"/>
              <a:t> is the study of detecting messages that were hidden using steganography.</a:t>
            </a:r>
            <a:br>
              <a:rPr lang="en-US" sz="3200" dirty="0"/>
            </a:br>
            <a:endParaRPr lang="en-US" sz="3200" dirty="0"/>
          </a:p>
          <a:p>
            <a:r>
              <a:rPr lang="en-US" sz="3200" dirty="0"/>
              <a:t>The process of detecting a </a:t>
            </a:r>
            <a:r>
              <a:rPr lang="en-US" sz="3200" dirty="0" err="1"/>
              <a:t>stego</a:t>
            </a:r>
            <a:r>
              <a:rPr lang="en-US" sz="3200" dirty="0"/>
              <a:t> image is done by looking at variances between bit patterns and unusually large file sizes.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147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48EC2-C89F-4D40-A0AF-83A2D4820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24070"/>
            <a:ext cx="9905998" cy="1325217"/>
          </a:xfrm>
        </p:spPr>
        <p:txBody>
          <a:bodyPr>
            <a:normAutofit/>
          </a:bodyPr>
          <a:lstStyle/>
          <a:p>
            <a:r>
              <a:rPr lang="en-US" sz="4400" b="1" dirty="0"/>
              <a:t>STEGANOGRAPHY VS CRYPTOGRAPHY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1B298-9EC4-420B-90BC-AA99CC80B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03513"/>
            <a:ext cx="9905999" cy="5009322"/>
          </a:xfrm>
        </p:spPr>
        <p:txBody>
          <a:bodyPr>
            <a:normAutofit fontScale="85000" lnSpcReduction="10000"/>
          </a:bodyPr>
          <a:lstStyle/>
          <a:p>
            <a:r>
              <a:rPr lang="en-US" sz="3200" dirty="0"/>
              <a:t>Cryptography hides the contents of a secret message, whereas steganography conceals the existence of the message. </a:t>
            </a:r>
            <a:br>
              <a:rPr lang="en-US" sz="3200" dirty="0"/>
            </a:br>
            <a:endParaRPr lang="en-US" sz="3200" dirty="0"/>
          </a:p>
          <a:p>
            <a:r>
              <a:rPr lang="en-US" sz="3200" dirty="0"/>
              <a:t>In cryptography, the structure of a message is scrambled to make it meaningless and unintelligible unless the decryption key is available. </a:t>
            </a:r>
            <a:br>
              <a:rPr lang="en-US" sz="3200" dirty="0"/>
            </a:br>
            <a:endParaRPr lang="en-US" sz="3200" dirty="0"/>
          </a:p>
          <a:p>
            <a:r>
              <a:rPr lang="en-US" sz="3200" dirty="0"/>
              <a:t>Steganography does not alter the structure of the secret message. 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Cryptography and steganography are generally used in tandem.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68856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D6A61-6E16-4C3F-988C-259DBC1ED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53475"/>
            <a:ext cx="9905998" cy="1316299"/>
          </a:xfrm>
        </p:spPr>
        <p:txBody>
          <a:bodyPr>
            <a:normAutofit/>
          </a:bodyPr>
          <a:lstStyle/>
          <a:p>
            <a:r>
              <a:rPr lang="en-US" sz="4800" b="1" dirty="0"/>
              <a:t>CHI-SQUARE 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BA6F9-BF14-408F-A354-77BBE47F8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62539"/>
            <a:ext cx="9905999" cy="4333462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Statistical test applied to sets of categorical data to evaluate how likely it is that any observed difference between the sets arose by chance.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Specifically for LSB replacement </a:t>
            </a:r>
            <a:r>
              <a:rPr lang="en-US" sz="2800" dirty="0" err="1"/>
              <a:t>steganalysis</a:t>
            </a:r>
            <a:r>
              <a:rPr lang="en-US" sz="2800" dirty="0"/>
              <a:t> because LSB replacement locks least significant bits into pairs.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Chi-square only works with embedded images that are embedded lexicographically.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258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A5EA7-85B7-4149-8FC9-6AEEBF028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7457"/>
            <a:ext cx="9905998" cy="918734"/>
          </a:xfrm>
        </p:spPr>
        <p:txBody>
          <a:bodyPr>
            <a:normAutofit/>
          </a:bodyPr>
          <a:lstStyle/>
          <a:p>
            <a:r>
              <a:rPr lang="en-US" sz="4400" dirty="0"/>
              <a:t>Chi-square</a:t>
            </a:r>
          </a:p>
        </p:txBody>
      </p:sp>
      <p:pic>
        <p:nvPicPr>
          <p:cNvPr id="2050" name="Picture 2" descr="https://userscontent2.emaze.com/images/f0b289eb-c48c-4e08-bfc3-4659d49cfc2b/3be404bfa8c572839b654f8f82fc6d41.png">
            <a:extLst>
              <a:ext uri="{FF2B5EF4-FFF2-40B4-BE49-F238E27FC236}">
                <a16:creationId xmlns:a16="http://schemas.microsoft.com/office/drawing/2014/main" id="{B9C908E6-774C-414F-9C43-51650A6BAF1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15" y="1763819"/>
            <a:ext cx="5539409" cy="415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userscontent2.emaze.com/images/f0b289eb-c48c-4e08-bfc3-4659d49cfc2b/d893c1b26087c6f6f21a3249f177191a.png">
            <a:extLst>
              <a:ext uri="{FF2B5EF4-FFF2-40B4-BE49-F238E27FC236}">
                <a16:creationId xmlns:a16="http://schemas.microsoft.com/office/drawing/2014/main" id="{F7D4E6EC-FEC9-427B-9B92-C2A24835BA9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224" y="1763818"/>
            <a:ext cx="6158582" cy="415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839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3A811-3389-4778-B31D-F5309661C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54692"/>
            <a:ext cx="9905998" cy="1024751"/>
          </a:xfrm>
        </p:spPr>
        <p:txBody>
          <a:bodyPr>
            <a:normAutofit/>
          </a:bodyPr>
          <a:lstStyle/>
          <a:p>
            <a:r>
              <a:rPr lang="en-US" sz="4000" dirty="0"/>
              <a:t>Chi-square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E3211-8EE7-44EC-BAE1-F77AB4752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79443"/>
            <a:ext cx="9905999" cy="5141844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H</a:t>
            </a:r>
            <a:r>
              <a:rPr lang="en-US" sz="2600" baseline="-25000" dirty="0"/>
              <a:t>0</a:t>
            </a:r>
            <a:r>
              <a:rPr lang="en-US" sz="2600" dirty="0"/>
              <a:t>: h[0] = ħ[0]</a:t>
            </a:r>
          </a:p>
          <a:p>
            <a:pPr marL="0" indent="0">
              <a:buNone/>
            </a:pPr>
            <a:r>
              <a:rPr lang="en-US" sz="2600" dirty="0"/>
              <a:t>	Number of pixels in the image with value 0 is close to the average 	number of pixels in the image with values equal to 0 or 1. This is 	expected if the image is a </a:t>
            </a:r>
            <a:r>
              <a:rPr lang="en-US" sz="2600" dirty="0" err="1"/>
              <a:t>stego</a:t>
            </a:r>
            <a:r>
              <a:rPr lang="en-US" sz="2600" dirty="0"/>
              <a:t>.</a:t>
            </a:r>
            <a:br>
              <a:rPr lang="en-US" sz="2600" dirty="0"/>
            </a:br>
            <a:endParaRPr lang="en-US" sz="2600" dirty="0"/>
          </a:p>
          <a:p>
            <a:r>
              <a:rPr lang="en-US" sz="2600" dirty="0"/>
              <a:t>H</a:t>
            </a:r>
            <a:r>
              <a:rPr lang="en-US" sz="2600" baseline="-25000" dirty="0"/>
              <a:t>1</a:t>
            </a:r>
            <a:r>
              <a:rPr lang="en-US" sz="2600" dirty="0"/>
              <a:t>: h[0] ≠ ħ[0]</a:t>
            </a:r>
          </a:p>
          <a:p>
            <a:pPr marL="0" indent="0">
              <a:buNone/>
            </a:pPr>
            <a:r>
              <a:rPr lang="en-US" sz="2600" dirty="0"/>
              <a:t>	Number of pixels in the image with value 0 is not close to the average 	number of pixels in the image with values equal to 0 or 1. This is 	expected if the image is a cover.</a:t>
            </a:r>
            <a:br>
              <a:rPr lang="en-US" sz="2600" dirty="0"/>
            </a:br>
            <a:endParaRPr lang="en-US" sz="2600" dirty="0"/>
          </a:p>
          <a:p>
            <a:r>
              <a:rPr lang="en-US" sz="2600" dirty="0"/>
              <a:t>This is done for all pairs.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430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D395D-0F4F-49A3-80B0-3B153EF60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8187"/>
            <a:ext cx="9905998" cy="998248"/>
          </a:xfrm>
        </p:spPr>
        <p:txBody>
          <a:bodyPr>
            <a:normAutofit/>
          </a:bodyPr>
          <a:lstStyle/>
          <a:p>
            <a:r>
              <a:rPr lang="en-US" sz="4400" dirty="0"/>
              <a:t>Chi-square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2CAEB0-DF88-424C-AC07-98E236C17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26435"/>
            <a:ext cx="9905999" cy="5221356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300" dirty="0"/>
              <a:t>h[2K] is what is being observed</a:t>
            </a:r>
          </a:p>
          <a:p>
            <a:r>
              <a:rPr lang="en-US" sz="3300" dirty="0"/>
              <a:t>ħ[2K] is the expected value = </a:t>
            </a:r>
          </a:p>
          <a:p>
            <a:endParaRPr lang="en-US" sz="3300" dirty="0"/>
          </a:p>
          <a:p>
            <a:r>
              <a:rPr lang="en-US" sz="3300" dirty="0"/>
              <a:t>p-value = (S &gt; α | X=</a:t>
            </a:r>
            <a:r>
              <a:rPr lang="en-US" sz="3300" dirty="0" err="1"/>
              <a:t>stego</a:t>
            </a:r>
            <a:r>
              <a:rPr lang="en-US" sz="3300" dirty="0"/>
              <a:t>)</a:t>
            </a:r>
            <a:br>
              <a:rPr lang="en-US" sz="3300" dirty="0"/>
            </a:br>
            <a:endParaRPr lang="en-US" sz="3300" dirty="0"/>
          </a:p>
          <a:p>
            <a:r>
              <a:rPr lang="en-US" sz="3300" dirty="0"/>
              <a:t>If p is small, reject the H</a:t>
            </a:r>
            <a:r>
              <a:rPr lang="en-US" sz="3300" baseline="-25000" dirty="0"/>
              <a:t>0 </a:t>
            </a:r>
            <a:r>
              <a:rPr lang="en-US" sz="3300" dirty="0"/>
              <a:t>=&gt; image is a cover</a:t>
            </a:r>
          </a:p>
          <a:p>
            <a:r>
              <a:rPr lang="en-US" sz="3300" dirty="0"/>
              <a:t>If p is large, fail to reject H</a:t>
            </a:r>
            <a:r>
              <a:rPr lang="en-US" sz="3300" baseline="-25000" dirty="0"/>
              <a:t>0</a:t>
            </a:r>
            <a:r>
              <a:rPr lang="en-US" sz="3300" dirty="0"/>
              <a:t> =&gt; image is a </a:t>
            </a:r>
            <a:r>
              <a:rPr lang="en-US" sz="3300" dirty="0" err="1"/>
              <a:t>stego</a:t>
            </a:r>
            <a:br>
              <a:rPr lang="en-US" dirty="0"/>
            </a:br>
            <a:endParaRPr lang="en-US" dirty="0"/>
          </a:p>
        </p:txBody>
      </p:sp>
      <p:pic>
        <p:nvPicPr>
          <p:cNvPr id="3076" name="Picture 4" descr="https://userscontent2.emaze.com/images/f0b289eb-c48c-4e08-bfc3-4659d49cfc2b/e00bfaa21b51cbe7fa3270bde77b4efc.PNG">
            <a:extLst>
              <a:ext uri="{FF2B5EF4-FFF2-40B4-BE49-F238E27FC236}">
                <a16:creationId xmlns:a16="http://schemas.microsoft.com/office/drawing/2014/main" id="{2D24252F-149C-4862-9439-73326334D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1" y="1126434"/>
            <a:ext cx="3205302" cy="121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CA25E6-665C-4B37-BF75-6C2225045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916" y="2960791"/>
            <a:ext cx="2931947" cy="110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1502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25</TotalTime>
  <Words>215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Steganography</vt:lpstr>
      <vt:lpstr>STEGANOGRAPHY</vt:lpstr>
      <vt:lpstr>LSB</vt:lpstr>
      <vt:lpstr>STEGANOGRAPHY VS STEGANALYSIS</vt:lpstr>
      <vt:lpstr>STEGANOGRAPHY VS CRYPTOGRAPHY</vt:lpstr>
      <vt:lpstr>CHI-SQUARE </vt:lpstr>
      <vt:lpstr>Chi-square</vt:lpstr>
      <vt:lpstr>Chi-square</vt:lpstr>
      <vt:lpstr>Chi-square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Steganography</dc:title>
  <dc:creator>Macy Neblett</dc:creator>
  <cp:lastModifiedBy>Macy Neblett</cp:lastModifiedBy>
  <cp:revision>6</cp:revision>
  <dcterms:created xsi:type="dcterms:W3CDTF">2017-07-07T15:59:46Z</dcterms:created>
  <dcterms:modified xsi:type="dcterms:W3CDTF">2017-07-07T16:25:37Z</dcterms:modified>
</cp:coreProperties>
</file>