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 id="2147483659" r:id="rId3"/>
    <p:sldMasterId id="2147483661" r:id="rId4"/>
  </p:sldMasterIdLst>
  <p:notesMasterIdLst>
    <p:notesMasterId r:id="rId50"/>
  </p:notesMasterIdLst>
  <p:sldIdLst>
    <p:sldId id="399" r:id="rId5"/>
    <p:sldId id="398" r:id="rId6"/>
    <p:sldId id="368" r:id="rId7"/>
    <p:sldId id="369" r:id="rId8"/>
    <p:sldId id="395" r:id="rId9"/>
    <p:sldId id="372" r:id="rId10"/>
    <p:sldId id="375" r:id="rId11"/>
    <p:sldId id="396" r:id="rId12"/>
    <p:sldId id="377" r:id="rId13"/>
    <p:sldId id="378" r:id="rId14"/>
    <p:sldId id="379" r:id="rId15"/>
    <p:sldId id="380" r:id="rId16"/>
    <p:sldId id="392" r:id="rId17"/>
    <p:sldId id="381" r:id="rId18"/>
    <p:sldId id="391" r:id="rId19"/>
    <p:sldId id="385" r:id="rId20"/>
    <p:sldId id="386" r:id="rId21"/>
    <p:sldId id="387" r:id="rId22"/>
    <p:sldId id="388" r:id="rId23"/>
    <p:sldId id="397" r:id="rId24"/>
    <p:sldId id="326" r:id="rId25"/>
    <p:sldId id="346" r:id="rId26"/>
    <p:sldId id="345" r:id="rId27"/>
    <p:sldId id="393" r:id="rId28"/>
    <p:sldId id="389" r:id="rId29"/>
    <p:sldId id="301" r:id="rId30"/>
    <p:sldId id="302" r:id="rId31"/>
    <p:sldId id="303" r:id="rId32"/>
    <p:sldId id="306" r:id="rId33"/>
    <p:sldId id="430" r:id="rId34"/>
    <p:sldId id="431" r:id="rId35"/>
    <p:sldId id="433" r:id="rId36"/>
    <p:sldId id="434" r:id="rId37"/>
    <p:sldId id="435" r:id="rId38"/>
    <p:sldId id="436" r:id="rId39"/>
    <p:sldId id="437" r:id="rId40"/>
    <p:sldId id="438" r:id="rId41"/>
    <p:sldId id="439" r:id="rId42"/>
    <p:sldId id="440" r:id="rId43"/>
    <p:sldId id="441" r:id="rId44"/>
    <p:sldId id="450" r:id="rId45"/>
    <p:sldId id="442" r:id="rId46"/>
    <p:sldId id="443" r:id="rId47"/>
    <p:sldId id="444" r:id="rId48"/>
    <p:sldId id="445" r:id="rId4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5pPr>
    <a:lvl6pPr marL="2286000" algn="l" defTabSz="914400" rtl="0" eaLnBrk="1" latinLnBrk="0" hangingPunct="1">
      <a:defRPr kern="1200">
        <a:solidFill>
          <a:schemeClr val="tx1"/>
        </a:solidFill>
        <a:latin typeface="Times New Roman" pitchFamily="18" charset="0"/>
        <a:ea typeface="MS PGothic" pitchFamily="34" charset="-128"/>
        <a:cs typeface="+mn-cs"/>
      </a:defRPr>
    </a:lvl6pPr>
    <a:lvl7pPr marL="2743200" algn="l" defTabSz="914400" rtl="0" eaLnBrk="1" latinLnBrk="0" hangingPunct="1">
      <a:defRPr kern="1200">
        <a:solidFill>
          <a:schemeClr val="tx1"/>
        </a:solidFill>
        <a:latin typeface="Times New Roman" pitchFamily="18" charset="0"/>
        <a:ea typeface="MS PGothic" pitchFamily="34" charset="-128"/>
        <a:cs typeface="+mn-cs"/>
      </a:defRPr>
    </a:lvl7pPr>
    <a:lvl8pPr marL="3200400" algn="l" defTabSz="914400" rtl="0" eaLnBrk="1" latinLnBrk="0" hangingPunct="1">
      <a:defRPr kern="1200">
        <a:solidFill>
          <a:schemeClr val="tx1"/>
        </a:solidFill>
        <a:latin typeface="Times New Roman" pitchFamily="18" charset="0"/>
        <a:ea typeface="MS PGothic" pitchFamily="34" charset="-128"/>
        <a:cs typeface="+mn-cs"/>
      </a:defRPr>
    </a:lvl8pPr>
    <a:lvl9pPr marL="3657600" algn="l" defTabSz="914400" rtl="0" eaLnBrk="1" latinLnBrk="0" hangingPunct="1">
      <a:defRPr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 lastIdx="1" clrIdx="0"/>
  <p:cmAuthor id="2" name="dgantz" initials="d" lastIdx="5" clrIdx="1">
    <p:extLst>
      <p:ext uri="{19B8F6BF-5375-455C-9EA6-DF929625EA0E}">
        <p15:presenceInfo xmlns:p15="http://schemas.microsoft.com/office/powerpoint/2012/main" userId="dgant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DAA"/>
    <a:srgbClr val="2666A6"/>
    <a:srgbClr val="F6FDA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125" d="100"/>
          <a:sy n="125" d="100"/>
        </p:scale>
        <p:origin x="118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image" Target="../media/image35.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pPr>
              <a:defRPr/>
            </a:pPr>
            <a:fld id="{19682A3E-2F48-4E54-B889-29AB4FDB55CB}" type="datetimeFigureOut">
              <a:rPr lang="en-US"/>
              <a:t>5/12/2016</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pPr>
              <a:defRPr/>
            </a:pPr>
            <a:fld id="{7BDF2AF9-15B6-4D14-934C-E6FB903C43A0}" type="slidenum">
              <a:rPr lang="en-US"/>
              <a:t>‹#›</a:t>
            </a:fld>
            <a:endParaRPr lang="en-US"/>
          </a:p>
        </p:txBody>
      </p:sp>
    </p:spTree>
    <p:extLst>
      <p:ext uri="{BB962C8B-B14F-4D97-AF65-F5344CB8AC3E}">
        <p14:creationId xmlns:p14="http://schemas.microsoft.com/office/powerpoint/2010/main" val="4207829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DF2AF9-15B6-4D14-934C-E6FB903C43A0}" type="slidenum">
              <a:rPr lang="en-US" smtClean="0"/>
              <a:t>13</a:t>
            </a:fld>
            <a:endParaRPr lang="en-US"/>
          </a:p>
        </p:txBody>
      </p:sp>
    </p:spTree>
    <p:extLst>
      <p:ext uri="{BB962C8B-B14F-4D97-AF65-F5344CB8AC3E}">
        <p14:creationId xmlns:p14="http://schemas.microsoft.com/office/powerpoint/2010/main" val="296174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27100">
              <a:defRPr>
                <a:solidFill>
                  <a:schemeClr val="tx1"/>
                </a:solidFill>
                <a:latin typeface="Times New Roman" pitchFamily="18" charset="0"/>
                <a:ea typeface="MS PGothic" pitchFamily="34" charset="-128"/>
              </a:defRPr>
            </a:lvl1pPr>
            <a:lvl2pPr marL="742950" indent="-285750" defTabSz="927100">
              <a:defRPr>
                <a:solidFill>
                  <a:schemeClr val="tx1"/>
                </a:solidFill>
                <a:latin typeface="Times New Roman" pitchFamily="18" charset="0"/>
                <a:ea typeface="MS PGothic" pitchFamily="34" charset="-128"/>
              </a:defRPr>
            </a:lvl2pPr>
            <a:lvl3pPr marL="1143000" indent="-228600" defTabSz="927100">
              <a:defRPr>
                <a:solidFill>
                  <a:schemeClr val="tx1"/>
                </a:solidFill>
                <a:latin typeface="Times New Roman" pitchFamily="18" charset="0"/>
                <a:ea typeface="MS PGothic" pitchFamily="34" charset="-128"/>
              </a:defRPr>
            </a:lvl3pPr>
            <a:lvl4pPr marL="1600200" indent="-228600" defTabSz="927100">
              <a:defRPr>
                <a:solidFill>
                  <a:schemeClr val="tx1"/>
                </a:solidFill>
                <a:latin typeface="Times New Roman" pitchFamily="18" charset="0"/>
                <a:ea typeface="MS PGothic" pitchFamily="34" charset="-128"/>
              </a:defRPr>
            </a:lvl4pPr>
            <a:lvl5pPr marL="2057400" indent="-228600" defTabSz="927100">
              <a:defRPr>
                <a:solidFill>
                  <a:schemeClr val="tx1"/>
                </a:solidFill>
                <a:latin typeface="Times New Roman" pitchFamily="18" charset="0"/>
                <a:ea typeface="MS PGothic" pitchFamily="34" charset="-128"/>
              </a:defRPr>
            </a:lvl5pPr>
            <a:lvl6pPr marL="2514600" indent="-228600" defTabSz="9271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9271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9271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927100" eaLnBrk="0" fontAlgn="base" hangingPunct="0">
              <a:spcBef>
                <a:spcPct val="0"/>
              </a:spcBef>
              <a:spcAft>
                <a:spcPct val="0"/>
              </a:spcAft>
              <a:defRPr>
                <a:solidFill>
                  <a:schemeClr val="tx1"/>
                </a:solidFill>
                <a:latin typeface="Times New Roman" pitchFamily="18" charset="0"/>
                <a:ea typeface="MS PGothic" pitchFamily="34" charset="-128"/>
              </a:defRPr>
            </a:lvl9pPr>
          </a:lstStyle>
          <a:p>
            <a:fld id="{D92C6A0F-420E-47D5-8F9F-53CD9383783B}" type="slidenum">
              <a:rPr lang="en-US" altLang="en-US" smtClean="0"/>
              <a:t>15</a:t>
            </a:fld>
            <a:endParaRPr lang="en-US" altLang="en-US"/>
          </a:p>
        </p:txBody>
      </p:sp>
      <p:sp>
        <p:nvSpPr>
          <p:cNvPr id="2867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en-US"/>
          </a:p>
        </p:txBody>
      </p:sp>
    </p:spTree>
    <p:extLst>
      <p:ext uri="{BB962C8B-B14F-4D97-AF65-F5344CB8AC3E}">
        <p14:creationId xmlns:p14="http://schemas.microsoft.com/office/powerpoint/2010/main" val="59400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4DA7D25-0EDE-48EE-9C83-F7E11BD7259A}" type="slidenum">
              <a:rPr lang="en-US" altLang="en-US" smtClean="0">
                <a:solidFill>
                  <a:prstClr val="black"/>
                </a:solidFill>
              </a:rPr>
              <a:pPr>
                <a:defRPr/>
              </a:pPr>
              <a:t>36</a:t>
            </a:fld>
            <a:endParaRPr lang="en-US" altLang="en-US">
              <a:solidFill>
                <a:prstClr val="black"/>
              </a:solidFill>
            </a:endParaRPr>
          </a:p>
        </p:txBody>
      </p:sp>
    </p:spTree>
    <p:extLst>
      <p:ext uri="{BB962C8B-B14F-4D97-AF65-F5344CB8AC3E}">
        <p14:creationId xmlns:p14="http://schemas.microsoft.com/office/powerpoint/2010/main" val="154037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1B8A1F-C96A-4A76-B141-6A6DD48CE03E}" type="slidenum">
              <a:rPr lang="en-US" altLang="en-US" smtClean="0">
                <a:solidFill>
                  <a:prstClr val="black"/>
                </a:solidFill>
              </a:rPr>
              <a:pPr/>
              <a:t>39</a:t>
            </a:fld>
            <a:endParaRPr lang="en-US" altLang="en-US">
              <a:solidFill>
                <a:prstClr val="black"/>
              </a:solidFill>
            </a:endParaRPr>
          </a:p>
        </p:txBody>
      </p:sp>
    </p:spTree>
    <p:extLst>
      <p:ext uri="{BB962C8B-B14F-4D97-AF65-F5344CB8AC3E}">
        <p14:creationId xmlns:p14="http://schemas.microsoft.com/office/powerpoint/2010/main" val="122603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noFill/>
          <a:ln w="1651">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5" name="Rectangle 4"/>
          <p:cNvSpPr/>
          <p:nvPr/>
        </p:nvSpPr>
        <p:spPr>
          <a:xfrm>
            <a:off x="-76200" y="457200"/>
            <a:ext cx="9296400" cy="533400"/>
          </a:xfrm>
          <a:prstGeom prst="rect">
            <a:avLst/>
          </a:prstGeom>
          <a:solidFill>
            <a:srgbClr val="005D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2" name="Title 1"/>
          <p:cNvSpPr>
            <a:spLocks noGrp="1"/>
          </p:cNvSpPr>
          <p:nvPr>
            <p:ph type="title"/>
          </p:nvPr>
        </p:nvSpPr>
        <p:spPr>
          <a:xfrm>
            <a:off x="381000" y="457200"/>
            <a:ext cx="8763000" cy="533400"/>
          </a:xfrm>
          <a:prstGeom prst="rect">
            <a:avLst/>
          </a:prstGeom>
        </p:spPr>
        <p:txBody>
          <a:bodyPr lIns="0" tIns="0" rIns="0" bIns="0" anchor="ctr" anchorCtr="0"/>
          <a:lstStyle>
            <a:lvl1pPr algn="l">
              <a:defRPr sz="3200" b="1">
                <a:solidFill>
                  <a:schemeClr val="bg1"/>
                </a:solidFill>
                <a:latin typeface="+mn-lt"/>
                <a:cs typeface="Arial Narrow"/>
              </a:defRPr>
            </a:lvl1pPr>
          </a:lstStyle>
          <a:p>
            <a:r>
              <a:rPr lang="en-US" dirty="0"/>
              <a:t>Click to edit Master title style</a:t>
            </a:r>
          </a:p>
        </p:txBody>
      </p:sp>
      <p:sp>
        <p:nvSpPr>
          <p:cNvPr id="3" name="Content Placeholder 2"/>
          <p:cNvSpPr>
            <a:spLocks noGrp="1"/>
          </p:cNvSpPr>
          <p:nvPr>
            <p:ph idx="1"/>
          </p:nvPr>
        </p:nvSpPr>
        <p:spPr>
          <a:xfrm>
            <a:off x="457200" y="1219200"/>
            <a:ext cx="8229600" cy="4525963"/>
          </a:xfrm>
          <a:prstGeom prst="rect">
            <a:avLst/>
          </a:prstGeom>
        </p:spPr>
        <p:txBody>
          <a:bodyPr/>
          <a:lstStyle>
            <a:lvl1pPr>
              <a:defRPr sz="3000">
                <a:latin typeface="Georgia"/>
                <a:cs typeface="Georgia"/>
              </a:defRPr>
            </a:lvl1pPr>
            <a:lvl2pPr>
              <a:defRPr sz="2600">
                <a:latin typeface="Georgia"/>
                <a:cs typeface="Georgia"/>
              </a:defRPr>
            </a:lvl2pPr>
            <a:lvl3pPr>
              <a:defRPr sz="2200">
                <a:latin typeface="Georgia"/>
                <a:cs typeface="Georgia"/>
              </a:defRPr>
            </a:lvl3pPr>
            <a:lvl4pPr>
              <a:defRPr sz="1800">
                <a:latin typeface="Georgia"/>
                <a:cs typeface="Georgia"/>
              </a:defRPr>
            </a:lvl4pPr>
            <a:lvl5pPr>
              <a:defRPr sz="1600">
                <a:latin typeface="Georgia"/>
                <a:cs typeface="Georgi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noFill/>
          <a:ln w="1651">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4" name="Rectangle 3"/>
          <p:cNvSpPr>
            <a:spLocks noChangeArrowheads="1"/>
          </p:cNvSpPr>
          <p:nvPr userDrawn="1"/>
        </p:nvSpPr>
        <p:spPr bwMode="auto">
          <a:xfrm>
            <a:off x="-152400" y="2667000"/>
            <a:ext cx="9525000" cy="1600200"/>
          </a:xfrm>
          <a:prstGeom prst="rect">
            <a:avLst/>
          </a:prstGeom>
          <a:solidFill>
            <a:srgbClr val="005DAA"/>
          </a:solidFill>
          <a:ln>
            <a:noFill/>
          </a:ln>
          <a:effectLst>
            <a:outerShdw blurRad="88900" dist="61087" dir="5400000" rotWithShape="0">
              <a:srgbClr val="808080">
                <a:alpha val="45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charset="0"/>
              <a:ea typeface="ヒラギノ角ゴ Pro W3" charset="0"/>
              <a:cs typeface="ヒラギノ角ゴ Pro W3" charset="0"/>
            </a:endParaRPr>
          </a:p>
        </p:txBody>
      </p:sp>
      <p:sp>
        <p:nvSpPr>
          <p:cNvPr id="2" name="Title 1"/>
          <p:cNvSpPr>
            <a:spLocks noGrp="1"/>
          </p:cNvSpPr>
          <p:nvPr>
            <p:ph type="ctrTitle"/>
          </p:nvPr>
        </p:nvSpPr>
        <p:spPr>
          <a:xfrm>
            <a:off x="152400" y="2667000"/>
            <a:ext cx="8839200" cy="1600200"/>
          </a:xfrm>
          <a:prstGeom prst="rect">
            <a:avLst/>
          </a:prstGeom>
        </p:spPr>
        <p:txBody>
          <a:bodyPr lIns="0" tIns="0" rIns="0" bIns="0" anchor="ctr" anchorCtr="0"/>
          <a:lstStyle>
            <a:lvl1pPr>
              <a:defRPr sz="3200" b="1">
                <a:solidFill>
                  <a:schemeClr val="bg1"/>
                </a:solidFill>
                <a:latin typeface="+mn-lt"/>
                <a:cs typeface="Arial Narrow"/>
              </a:defRPr>
            </a:lvl1pPr>
          </a:lstStyle>
          <a:p>
            <a:r>
              <a:rPr lang="en-US" dirty="0"/>
              <a:t>Click to edit Master title style</a:t>
            </a:r>
          </a:p>
        </p:txBody>
      </p:sp>
    </p:spTree>
    <p:extLst>
      <p:ext uri="{BB962C8B-B14F-4D97-AF65-F5344CB8AC3E}">
        <p14:creationId xmlns:p14="http://schemas.microsoft.com/office/powerpoint/2010/main" val="231996966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noFill/>
          <a:ln w="1651">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5" name="Rectangle 4"/>
          <p:cNvSpPr/>
          <p:nvPr/>
        </p:nvSpPr>
        <p:spPr>
          <a:xfrm>
            <a:off x="-76200" y="457200"/>
            <a:ext cx="9296400" cy="533400"/>
          </a:xfrm>
          <a:prstGeom prst="rect">
            <a:avLst/>
          </a:prstGeom>
          <a:solidFill>
            <a:srgbClr val="005D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2" name="Title 1"/>
          <p:cNvSpPr>
            <a:spLocks noGrp="1"/>
          </p:cNvSpPr>
          <p:nvPr>
            <p:ph type="title"/>
          </p:nvPr>
        </p:nvSpPr>
        <p:spPr>
          <a:xfrm>
            <a:off x="381000" y="457200"/>
            <a:ext cx="8763000" cy="533400"/>
          </a:xfrm>
          <a:prstGeom prst="rect">
            <a:avLst/>
          </a:prstGeom>
        </p:spPr>
        <p:txBody>
          <a:bodyPr lIns="0" tIns="0" rIns="0" bIns="0" anchor="ctr" anchorCtr="0"/>
          <a:lstStyle>
            <a:lvl1pPr algn="l">
              <a:defRPr sz="3200" b="1">
                <a:solidFill>
                  <a:schemeClr val="bg1"/>
                </a:solidFill>
                <a:latin typeface="+mn-lt"/>
                <a:cs typeface="Arial Narrow"/>
              </a:defRPr>
            </a:lvl1pPr>
          </a:lstStyle>
          <a:p>
            <a:r>
              <a:rPr lang="en-US" dirty="0"/>
              <a:t>Click to edit Master title style</a:t>
            </a:r>
          </a:p>
        </p:txBody>
      </p:sp>
      <p:sp>
        <p:nvSpPr>
          <p:cNvPr id="3" name="Content Placeholder 2"/>
          <p:cNvSpPr>
            <a:spLocks noGrp="1"/>
          </p:cNvSpPr>
          <p:nvPr>
            <p:ph idx="1"/>
          </p:nvPr>
        </p:nvSpPr>
        <p:spPr>
          <a:xfrm>
            <a:off x="457200" y="1219200"/>
            <a:ext cx="8229600" cy="4525963"/>
          </a:xfrm>
          <a:prstGeom prst="rect">
            <a:avLst/>
          </a:prstGeom>
        </p:spPr>
        <p:txBody>
          <a:bodyPr/>
          <a:lstStyle>
            <a:lvl1pPr>
              <a:defRPr sz="3000">
                <a:latin typeface="Georgia"/>
                <a:cs typeface="Georgia"/>
              </a:defRPr>
            </a:lvl1pPr>
            <a:lvl2pPr>
              <a:defRPr sz="2600">
                <a:latin typeface="Georgia"/>
                <a:cs typeface="Georgia"/>
              </a:defRPr>
            </a:lvl2pPr>
            <a:lvl3pPr>
              <a:defRPr sz="2200">
                <a:latin typeface="Georgia"/>
                <a:cs typeface="Georgia"/>
              </a:defRPr>
            </a:lvl3pPr>
            <a:lvl4pPr>
              <a:defRPr sz="1800">
                <a:latin typeface="Georgia"/>
                <a:cs typeface="Georgia"/>
              </a:defRPr>
            </a:lvl4pPr>
            <a:lvl5pPr>
              <a:defRPr sz="1600">
                <a:latin typeface="Georgia"/>
                <a:cs typeface="Georgi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346464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Rectangle 2"/>
          <p:cNvSpPr/>
          <p:nvPr/>
        </p:nvSpPr>
        <p:spPr>
          <a:xfrm>
            <a:off x="-76200" y="457200"/>
            <a:ext cx="9296400" cy="533400"/>
          </a:xfrm>
          <a:prstGeom prst="rect">
            <a:avLst/>
          </a:prstGeom>
          <a:solidFill>
            <a:srgbClr val="005D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6" name="Title 1"/>
          <p:cNvSpPr>
            <a:spLocks noGrp="1"/>
          </p:cNvSpPr>
          <p:nvPr>
            <p:ph type="title"/>
          </p:nvPr>
        </p:nvSpPr>
        <p:spPr>
          <a:xfrm>
            <a:off x="381000" y="457200"/>
            <a:ext cx="8763000" cy="533400"/>
          </a:xfrm>
          <a:prstGeom prst="rect">
            <a:avLst/>
          </a:prstGeom>
        </p:spPr>
        <p:txBody>
          <a:bodyPr lIns="0" tIns="0" rIns="0" bIns="0" anchor="ctr" anchorCtr="0"/>
          <a:lstStyle>
            <a:lvl1pPr algn="l">
              <a:defRPr sz="3200" b="1">
                <a:solidFill>
                  <a:schemeClr val="bg1"/>
                </a:solidFill>
                <a:latin typeface="+mn-lt"/>
                <a:cs typeface="Arial Narrow"/>
              </a:defRPr>
            </a:lvl1pPr>
          </a:lstStyle>
          <a:p>
            <a:r>
              <a:rPr lang="en-US" dirty="0"/>
              <a:t>Click to edit Master title style</a:t>
            </a: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76200" y="457200"/>
            <a:ext cx="9296400" cy="533400"/>
          </a:xfrm>
          <a:prstGeom prst="rect">
            <a:avLst/>
          </a:prstGeom>
          <a:solidFill>
            <a:srgbClr val="005D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6" name="Title 1"/>
          <p:cNvSpPr txBox="1"/>
          <p:nvPr/>
        </p:nvSpPr>
        <p:spPr>
          <a:xfrm>
            <a:off x="381000" y="457200"/>
            <a:ext cx="8763000" cy="533400"/>
          </a:xfrm>
          <a:prstGeom prst="rect">
            <a:avLst/>
          </a:prstGeom>
        </p:spPr>
        <p:txBody>
          <a:bodyPr lIns="0" tIns="0" rIns="0" bIns="0" anchor="ctr"/>
          <a:lstStyle>
            <a:lvl1pPr algn="l" defTabSz="457200" rtl="0" eaLnBrk="0" fontAlgn="base" hangingPunct="0">
              <a:spcBef>
                <a:spcPct val="0"/>
              </a:spcBef>
              <a:spcAft>
                <a:spcPct val="0"/>
              </a:spcAft>
              <a:defRPr sz="3200" b="1" kern="1200">
                <a:solidFill>
                  <a:schemeClr val="bg1"/>
                </a:solidFill>
                <a:latin typeface="Arial Narrow"/>
                <a:ea typeface="MS PGothic" pitchFamily="34" charset="-128"/>
                <a:cs typeface="Arial Narrow"/>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defRPr/>
            </a:pPr>
            <a:r>
              <a:rPr lang="en-US" dirty="0">
                <a:latin typeface="+mn-lt"/>
              </a:rPr>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Georgia"/>
                <a:cs typeface="Georgia"/>
              </a:defRPr>
            </a:lvl1pPr>
            <a:lvl2pPr>
              <a:defRPr sz="2400">
                <a:latin typeface="Georgia"/>
                <a:cs typeface="Georgia"/>
              </a:defRPr>
            </a:lvl2pPr>
            <a:lvl3pPr>
              <a:defRPr sz="2000">
                <a:latin typeface="Georgia"/>
                <a:cs typeface="Georgia"/>
              </a:defRPr>
            </a:lvl3pPr>
            <a:lvl4pPr>
              <a:defRPr sz="1800">
                <a:latin typeface="Georgia"/>
                <a:cs typeface="Georgia"/>
              </a:defRPr>
            </a:lvl4pPr>
            <a:lvl5pPr>
              <a:defRPr sz="1800">
                <a:latin typeface="Georgia"/>
                <a:cs typeface="Georgia"/>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Georgia"/>
                <a:cs typeface="Georgia"/>
              </a:defRPr>
            </a:lvl1pPr>
            <a:lvl2pPr>
              <a:defRPr sz="2400">
                <a:latin typeface="Georgia"/>
                <a:cs typeface="Georgia"/>
              </a:defRPr>
            </a:lvl2pPr>
            <a:lvl3pPr>
              <a:defRPr sz="2000">
                <a:latin typeface="Georgia"/>
                <a:cs typeface="Georgia"/>
              </a:defRPr>
            </a:lvl3pPr>
            <a:lvl4pPr>
              <a:defRPr sz="1800">
                <a:latin typeface="Georgia"/>
                <a:cs typeface="Georgia"/>
              </a:defRPr>
            </a:lvl4pPr>
            <a:lvl5pPr>
              <a:defRPr sz="1800">
                <a:latin typeface="Georgia"/>
                <a:cs typeface="Georgia"/>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76200" y="457200"/>
            <a:ext cx="9296400" cy="533400"/>
          </a:xfrm>
          <a:prstGeom prst="rect">
            <a:avLst/>
          </a:prstGeom>
          <a:solidFill>
            <a:srgbClr val="005D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8" name="Title 1"/>
          <p:cNvSpPr txBox="1"/>
          <p:nvPr/>
        </p:nvSpPr>
        <p:spPr>
          <a:xfrm>
            <a:off x="381000" y="457200"/>
            <a:ext cx="8763000" cy="533400"/>
          </a:xfrm>
          <a:prstGeom prst="rect">
            <a:avLst/>
          </a:prstGeom>
        </p:spPr>
        <p:txBody>
          <a:bodyPr lIns="0" tIns="0" rIns="0" bIns="0" anchor="ctr"/>
          <a:lstStyle>
            <a:lvl1pPr algn="l" defTabSz="457200" rtl="0" eaLnBrk="0" fontAlgn="base" hangingPunct="0">
              <a:spcBef>
                <a:spcPct val="0"/>
              </a:spcBef>
              <a:spcAft>
                <a:spcPct val="0"/>
              </a:spcAft>
              <a:defRPr sz="3200" b="1" kern="1200">
                <a:solidFill>
                  <a:schemeClr val="bg1"/>
                </a:solidFill>
                <a:latin typeface="Arial Narrow"/>
                <a:ea typeface="MS PGothic" pitchFamily="34" charset="-128"/>
                <a:cs typeface="Arial Narrow"/>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defRPr/>
            </a:pPr>
            <a:r>
              <a:rPr lang="en-US" dirty="0">
                <a:latin typeface="+mn-lt"/>
              </a:rPr>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Narrow"/>
                <a:cs typeface="Arial Narrow"/>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Georgia"/>
                <a:cs typeface="Georgia"/>
              </a:defRPr>
            </a:lvl1pPr>
            <a:lvl2pPr>
              <a:defRPr sz="2000">
                <a:latin typeface="Georgia"/>
                <a:cs typeface="Georgia"/>
              </a:defRPr>
            </a:lvl2pPr>
            <a:lvl3pPr>
              <a:defRPr sz="1800">
                <a:latin typeface="Georgia"/>
                <a:cs typeface="Georgia"/>
              </a:defRPr>
            </a:lvl3pPr>
            <a:lvl4pPr>
              <a:defRPr sz="1600">
                <a:latin typeface="Georgia"/>
                <a:cs typeface="Georgia"/>
              </a:defRPr>
            </a:lvl4pPr>
            <a:lvl5pPr>
              <a:defRPr sz="1600">
                <a:latin typeface="Georgia"/>
                <a:cs typeface="Georgia"/>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Narrow"/>
                <a:cs typeface="Arial Narrow"/>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Georgia"/>
                <a:cs typeface="Georgia"/>
              </a:defRPr>
            </a:lvl1pPr>
            <a:lvl2pPr>
              <a:defRPr sz="2000">
                <a:latin typeface="Georgia"/>
                <a:cs typeface="Georgia"/>
              </a:defRPr>
            </a:lvl2pPr>
            <a:lvl3pPr>
              <a:defRPr sz="1800">
                <a:latin typeface="Georgia"/>
                <a:cs typeface="Georgia"/>
              </a:defRPr>
            </a:lvl3pPr>
            <a:lvl4pPr>
              <a:defRPr sz="1600">
                <a:latin typeface="Georgia"/>
                <a:cs typeface="Georgia"/>
              </a:defRPr>
            </a:lvl4pPr>
            <a:lvl5pPr>
              <a:defRPr sz="1600">
                <a:latin typeface="Georgia"/>
                <a:cs typeface="Georgia"/>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 y="457200"/>
            <a:ext cx="9296400" cy="533400"/>
          </a:xfrm>
          <a:prstGeom prst="rect">
            <a:avLst/>
          </a:prstGeom>
          <a:solidFill>
            <a:srgbClr val="005DA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6" name="Title 1"/>
          <p:cNvSpPr txBox="1"/>
          <p:nvPr/>
        </p:nvSpPr>
        <p:spPr>
          <a:xfrm>
            <a:off x="381000" y="457200"/>
            <a:ext cx="8763000" cy="533400"/>
          </a:xfrm>
          <a:prstGeom prst="rect">
            <a:avLst/>
          </a:prstGeom>
        </p:spPr>
        <p:txBody>
          <a:bodyPr lIns="0" tIns="0" rIns="0" bIns="0" anchor="ctr"/>
          <a:lstStyle>
            <a:lvl1pPr algn="l" defTabSz="457200" rtl="0" eaLnBrk="0" fontAlgn="base" hangingPunct="0">
              <a:spcBef>
                <a:spcPct val="0"/>
              </a:spcBef>
              <a:spcAft>
                <a:spcPct val="0"/>
              </a:spcAft>
              <a:defRPr sz="3200" b="1" kern="1200">
                <a:solidFill>
                  <a:schemeClr val="bg1"/>
                </a:solidFill>
                <a:latin typeface="Arial Narrow"/>
                <a:ea typeface="MS PGothic" pitchFamily="34" charset="-128"/>
                <a:cs typeface="Arial Narrow"/>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defRPr/>
            </a:pPr>
            <a:r>
              <a:rPr lang="en-US" dirty="0">
                <a:latin typeface="+mn-lt"/>
              </a:rPr>
              <a:t>Click to edit Master title style</a:t>
            </a: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Narrow"/>
                <a:cs typeface="Arial Narrow"/>
              </a:defRPr>
            </a:lvl1pPr>
          </a:lstStyle>
          <a:p>
            <a:r>
              <a:rPr lang="en-US"/>
              <a:t>Click to edit Master title style</a:t>
            </a:r>
            <a:endParaRPr lang="en-US" dirty="0"/>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Georgia"/>
                <a:cs typeface="Georgi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noFill/>
          <a:ln w="1651">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4" name="Rectangle 3"/>
          <p:cNvSpPr>
            <a:spLocks noChangeArrowheads="1"/>
          </p:cNvSpPr>
          <p:nvPr userDrawn="1"/>
        </p:nvSpPr>
        <p:spPr bwMode="auto">
          <a:xfrm>
            <a:off x="-152400" y="2667000"/>
            <a:ext cx="9525000" cy="1600200"/>
          </a:xfrm>
          <a:prstGeom prst="rect">
            <a:avLst/>
          </a:prstGeom>
          <a:solidFill>
            <a:srgbClr val="005DAA"/>
          </a:solidFill>
          <a:ln>
            <a:noFill/>
          </a:ln>
          <a:effectLst>
            <a:outerShdw blurRad="88900" dist="61087" dir="5400000" rotWithShape="0">
              <a:srgbClr val="808080">
                <a:alpha val="45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charset="0"/>
              <a:ea typeface="ヒラギノ角ゴ Pro W3" charset="0"/>
              <a:cs typeface="ヒラギノ角ゴ Pro W3" charset="0"/>
            </a:endParaRPr>
          </a:p>
        </p:txBody>
      </p:sp>
      <p:sp>
        <p:nvSpPr>
          <p:cNvPr id="2" name="Title 1"/>
          <p:cNvSpPr>
            <a:spLocks noGrp="1"/>
          </p:cNvSpPr>
          <p:nvPr>
            <p:ph type="ctrTitle"/>
          </p:nvPr>
        </p:nvSpPr>
        <p:spPr>
          <a:xfrm>
            <a:off x="152400" y="2667000"/>
            <a:ext cx="8839200" cy="1600200"/>
          </a:xfrm>
          <a:prstGeom prst="rect">
            <a:avLst/>
          </a:prstGeom>
        </p:spPr>
        <p:txBody>
          <a:bodyPr lIns="0" tIns="0" rIns="0" bIns="0" anchor="ctr" anchorCtr="0"/>
          <a:lstStyle>
            <a:lvl1pPr>
              <a:defRPr sz="3200" b="1">
                <a:solidFill>
                  <a:schemeClr val="bg1"/>
                </a:solidFill>
                <a:latin typeface="+mn-lt"/>
                <a:cs typeface="Arial Narrow"/>
              </a:defRPr>
            </a:lvl1pPr>
          </a:lstStyle>
          <a:p>
            <a:r>
              <a:rPr lang="en-US" dirty="0"/>
              <a:t>Click to edit Master title style</a:t>
            </a: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noFill/>
          <a:ln w="1651">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4" name="Rectangle 3"/>
          <p:cNvSpPr>
            <a:spLocks noChangeArrowheads="1"/>
          </p:cNvSpPr>
          <p:nvPr userDrawn="1"/>
        </p:nvSpPr>
        <p:spPr bwMode="auto">
          <a:xfrm>
            <a:off x="-152400" y="2667000"/>
            <a:ext cx="9525000" cy="1600200"/>
          </a:xfrm>
          <a:prstGeom prst="rect">
            <a:avLst/>
          </a:prstGeom>
          <a:solidFill>
            <a:srgbClr val="005DAA"/>
          </a:solidFill>
          <a:ln>
            <a:noFill/>
          </a:ln>
          <a:effectLst>
            <a:outerShdw blurRad="88900" dist="61087" dir="5400000" rotWithShape="0">
              <a:srgbClr val="808080">
                <a:alpha val="45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rgbClr val="FFFFFF"/>
              </a:solidFill>
              <a:latin typeface="Calibri" charset="0"/>
              <a:ea typeface="ヒラギノ角ゴ Pro W3" charset="0"/>
              <a:cs typeface="ヒラギノ角ゴ Pro W3" charset="0"/>
            </a:endParaRPr>
          </a:p>
        </p:txBody>
      </p:sp>
      <p:sp>
        <p:nvSpPr>
          <p:cNvPr id="2" name="Title 1"/>
          <p:cNvSpPr>
            <a:spLocks noGrp="1"/>
          </p:cNvSpPr>
          <p:nvPr>
            <p:ph type="ctrTitle"/>
          </p:nvPr>
        </p:nvSpPr>
        <p:spPr>
          <a:xfrm>
            <a:off x="152400" y="2667000"/>
            <a:ext cx="8839200" cy="1600200"/>
          </a:xfrm>
          <a:prstGeom prst="rect">
            <a:avLst/>
          </a:prstGeom>
        </p:spPr>
        <p:txBody>
          <a:bodyPr lIns="0" tIns="0" rIns="0" bIns="0" anchor="ctr" anchorCtr="0"/>
          <a:lstStyle>
            <a:lvl1pPr>
              <a:defRPr sz="3200">
                <a:solidFill>
                  <a:schemeClr val="bg1"/>
                </a:solidFill>
                <a:latin typeface="Arial Narrow"/>
                <a:cs typeface="Arial Narrow"/>
              </a:defRPr>
            </a:lvl1pPr>
          </a:lstStyle>
          <a:p>
            <a:r>
              <a:rPr lang="en-US"/>
              <a:t>Click to edit Master title style</a:t>
            </a:r>
            <a:endParaRPr lang="en-US"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noFill/>
          <a:ln w="1651">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ヒラギノ角ゴ Pro W3" charset="0"/>
              <a:cs typeface="ヒラギノ角ゴ Pro W3" charset="0"/>
            </a:endParaRPr>
          </a:p>
        </p:txBody>
      </p:sp>
      <p:sp>
        <p:nvSpPr>
          <p:cNvPr id="2" name="Title 1"/>
          <p:cNvSpPr>
            <a:spLocks noGrp="1"/>
          </p:cNvSpPr>
          <p:nvPr>
            <p:ph type="ctrTitle"/>
          </p:nvPr>
        </p:nvSpPr>
        <p:spPr>
          <a:xfrm>
            <a:off x="152400" y="2667000"/>
            <a:ext cx="8839200" cy="1600200"/>
          </a:xfrm>
          <a:prstGeom prst="rect">
            <a:avLst/>
          </a:prstGeom>
        </p:spPr>
        <p:txBody>
          <a:bodyPr lIns="0" tIns="0" rIns="0" bIns="0" anchor="ctr" anchorCtr="0"/>
          <a:lstStyle>
            <a:lvl1pPr>
              <a:defRPr sz="3200">
                <a:solidFill>
                  <a:schemeClr val="bg1"/>
                </a:solidFill>
                <a:latin typeface="Arial Narrow"/>
                <a:cs typeface="Arial Narrow"/>
              </a:defRPr>
            </a:lvl1pPr>
          </a:lstStyle>
          <a:p>
            <a:r>
              <a:rPr lang="en-US"/>
              <a:t>Click to edit Master title style</a:t>
            </a:r>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771900" y="6580188"/>
            <a:ext cx="1600200" cy="138112"/>
          </a:xfrm>
          <a:prstGeom prst="rect">
            <a:avLst/>
          </a:prstGeom>
          <a:noFill/>
        </p:spPr>
        <p:txBody>
          <a:bodyPr lIns="0" tIns="0" rIns="0" bIns="0">
            <a:spAutoFit/>
          </a:bodyPr>
          <a:lstStyle>
            <a:lvl1pPr eaLnBrk="0" hangingPunct="0">
              <a:defRPr sz="2400">
                <a:solidFill>
                  <a:schemeClr val="tx1"/>
                </a:solidFill>
                <a:latin typeface="Arial" pitchFamily="34" charset="0"/>
                <a:ea typeface="ヒラギノ角ゴ Pro W3" pitchFamily="-84" charset="-128"/>
              </a:defRPr>
            </a:lvl1pPr>
            <a:lvl2pPr marL="742950" indent="-285750" eaLnBrk="0" hangingPunct="0">
              <a:defRPr sz="2400">
                <a:solidFill>
                  <a:schemeClr val="tx1"/>
                </a:solidFill>
                <a:latin typeface="Arial" pitchFamily="34" charset="0"/>
                <a:ea typeface="ヒラギノ角ゴ Pro W3" pitchFamily="-84" charset="-128"/>
              </a:defRPr>
            </a:lvl2pPr>
            <a:lvl3pPr marL="1143000" indent="-228600" eaLnBrk="0" hangingPunct="0">
              <a:defRPr sz="2400">
                <a:solidFill>
                  <a:schemeClr val="tx1"/>
                </a:solidFill>
                <a:latin typeface="Arial" pitchFamily="34" charset="0"/>
                <a:ea typeface="ヒラギノ角ゴ Pro W3" pitchFamily="-84" charset="-128"/>
              </a:defRPr>
            </a:lvl3pPr>
            <a:lvl4pPr marL="1600200" indent="-228600" eaLnBrk="0" hangingPunct="0">
              <a:defRPr sz="2400">
                <a:solidFill>
                  <a:schemeClr val="tx1"/>
                </a:solidFill>
                <a:latin typeface="Arial" pitchFamily="34" charset="0"/>
                <a:ea typeface="ヒラギノ角ゴ Pro W3" pitchFamily="-84" charset="-128"/>
              </a:defRPr>
            </a:lvl4pPr>
            <a:lvl5pPr marL="2057400" indent="-228600" eaLnBrk="0" hangingPunct="0">
              <a:defRPr sz="2400">
                <a:solidFill>
                  <a:schemeClr val="tx1"/>
                </a:solidFill>
                <a:latin typeface="Arial" pitchFamily="34" charset="0"/>
                <a:ea typeface="ヒラギノ角ゴ Pro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84" charset="-128"/>
              </a:defRPr>
            </a:lvl9pPr>
          </a:lstStyle>
          <a:p>
            <a:pPr algn="ctr">
              <a:defRPr/>
            </a:pPr>
            <a:fld id="{F743C518-0437-439A-BDBD-458CB3C22B04}" type="slidenum">
              <a:rPr lang="en-US" altLang="en-US" sz="900" smtClean="0">
                <a:solidFill>
                  <a:srgbClr val="BCBDC0"/>
                </a:solidFill>
                <a:latin typeface="Arial Narrow" pitchFamily="34" charset="0"/>
              </a:rPr>
              <a:t>‹#›</a:t>
            </a:fld>
            <a:r>
              <a:rPr lang="en-US" altLang="en-US" sz="900" dirty="0">
                <a:solidFill>
                  <a:srgbClr val="BCBDC0"/>
                </a:solidFill>
                <a:latin typeface="Arial Narrow" pitchFamily="34" charset="0"/>
              </a:rPr>
              <a:t>  </a:t>
            </a:r>
            <a:endParaRPr lang="en-US" altLang="en-US" sz="900" dirty="0">
              <a:solidFill>
                <a:srgbClr val="958D85"/>
              </a:solidFill>
              <a:latin typeface="Arial Narrow" pitchFamily="34" charset="0"/>
            </a:endParaRPr>
          </a:p>
        </p:txBody>
      </p:sp>
      <p:pic>
        <p:nvPicPr>
          <p:cNvPr id="1027" name="Picture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6200" y="6429375"/>
            <a:ext cx="24241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467600" y="6534150"/>
            <a:ext cx="14763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4"/>
          <p:cNvSpPr>
            <a:spLocks noChangeShapeType="1"/>
          </p:cNvSpPr>
          <p:nvPr userDrawn="1"/>
        </p:nvSpPr>
        <p:spPr bwMode="auto">
          <a:xfrm>
            <a:off x="457200" y="6400800"/>
            <a:ext cx="8229600"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fade/>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71900" y="6580188"/>
            <a:ext cx="1600200" cy="138112"/>
          </a:xfrm>
          <a:prstGeom prst="rect">
            <a:avLst/>
          </a:prstGeom>
          <a:noFill/>
        </p:spPr>
        <p:txBody>
          <a:bodyPr lIns="0" tIns="0" rIns="0" bIns="0">
            <a:spAutoFit/>
          </a:bodyPr>
          <a:lstStyle>
            <a:lvl1pPr eaLnBrk="0" hangingPunct="0">
              <a:defRPr sz="2400">
                <a:solidFill>
                  <a:schemeClr val="tx1"/>
                </a:solidFill>
                <a:latin typeface="Arial" pitchFamily="34" charset="0"/>
                <a:ea typeface="ヒラギノ角ゴ Pro W3" pitchFamily="-84" charset="-128"/>
              </a:defRPr>
            </a:lvl1pPr>
            <a:lvl2pPr marL="742950" indent="-285750" eaLnBrk="0" hangingPunct="0">
              <a:defRPr sz="2400">
                <a:solidFill>
                  <a:schemeClr val="tx1"/>
                </a:solidFill>
                <a:latin typeface="Arial" pitchFamily="34" charset="0"/>
                <a:ea typeface="ヒラギノ角ゴ Pro W3" pitchFamily="-84" charset="-128"/>
              </a:defRPr>
            </a:lvl2pPr>
            <a:lvl3pPr marL="1143000" indent="-228600" eaLnBrk="0" hangingPunct="0">
              <a:defRPr sz="2400">
                <a:solidFill>
                  <a:schemeClr val="tx1"/>
                </a:solidFill>
                <a:latin typeface="Arial" pitchFamily="34" charset="0"/>
                <a:ea typeface="ヒラギノ角ゴ Pro W3" pitchFamily="-84" charset="-128"/>
              </a:defRPr>
            </a:lvl3pPr>
            <a:lvl4pPr marL="1600200" indent="-228600" eaLnBrk="0" hangingPunct="0">
              <a:defRPr sz="2400">
                <a:solidFill>
                  <a:schemeClr val="tx1"/>
                </a:solidFill>
                <a:latin typeface="Arial" pitchFamily="34" charset="0"/>
                <a:ea typeface="ヒラギノ角ゴ Pro W3" pitchFamily="-84" charset="-128"/>
              </a:defRPr>
            </a:lvl4pPr>
            <a:lvl5pPr marL="2057400" indent="-228600" eaLnBrk="0" hangingPunct="0">
              <a:defRPr sz="2400">
                <a:solidFill>
                  <a:schemeClr val="tx1"/>
                </a:solidFill>
                <a:latin typeface="Arial" pitchFamily="34" charset="0"/>
                <a:ea typeface="ヒラギノ角ゴ Pro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 W3" pitchFamily="-84" charset="-128"/>
              </a:defRPr>
            </a:lvl9pPr>
          </a:lstStyle>
          <a:p>
            <a:pPr algn="ctr">
              <a:defRPr/>
            </a:pPr>
            <a:fld id="{D9294F8D-A480-4D0F-8B89-AC15C7572507}" type="slidenum">
              <a:rPr lang="en-US" altLang="en-US" sz="900" smtClean="0">
                <a:solidFill>
                  <a:srgbClr val="BCBDC0"/>
                </a:solidFill>
                <a:latin typeface="Arial Narrow" pitchFamily="34" charset="0"/>
              </a:rPr>
              <a:t>‹#›</a:t>
            </a:fld>
            <a:r>
              <a:rPr lang="en-US" altLang="en-US" sz="900" dirty="0">
                <a:solidFill>
                  <a:srgbClr val="BCBDC0"/>
                </a:solidFill>
                <a:latin typeface="Arial Narrow" pitchFamily="34" charset="0"/>
              </a:rPr>
              <a:t>  </a:t>
            </a:r>
            <a:endParaRPr lang="en-US" altLang="en-US" sz="900" dirty="0">
              <a:solidFill>
                <a:srgbClr val="958D85"/>
              </a:solidFill>
              <a:latin typeface="Arial Narrow" pitchFamily="34" charset="0"/>
            </a:endParaRPr>
          </a:p>
        </p:txBody>
      </p:sp>
      <p:pic>
        <p:nvPicPr>
          <p:cNvPr id="2051"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6429375"/>
            <a:ext cx="24241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6534150"/>
            <a:ext cx="14763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Line 14"/>
          <p:cNvSpPr>
            <a:spLocks noChangeShapeType="1"/>
          </p:cNvSpPr>
          <p:nvPr/>
        </p:nvSpPr>
        <p:spPr bwMode="auto">
          <a:xfrm>
            <a:off x="457200" y="6324600"/>
            <a:ext cx="8229600"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ransition spd="med">
    <p:fade/>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71900" y="6580188"/>
            <a:ext cx="1600200" cy="138112"/>
          </a:xfrm>
          <a:prstGeom prst="rect">
            <a:avLst/>
          </a:prstGeom>
          <a:noFill/>
        </p:spPr>
        <p:txBody>
          <a:bodyPr lIns="0" tIns="0" rIns="0" bIns="0">
            <a:spAutoFit/>
          </a:bodyPr>
          <a:lstStyle>
            <a:lvl1pPr eaLnBrk="0" hangingPunct="0">
              <a:defRPr sz="2400">
                <a:solidFill>
                  <a:schemeClr val="tx1"/>
                </a:solidFill>
                <a:latin typeface="Arial" panose="020B0604020202020204" pitchFamily="34" charset="0"/>
                <a:ea typeface="ヒラギノ角ゴ Pro W3" pitchFamily="-84" charset="-128"/>
              </a:defRPr>
            </a:lvl1pPr>
            <a:lvl2pPr marL="742950" indent="-285750" eaLnBrk="0" hangingPunct="0">
              <a:defRPr sz="2400">
                <a:solidFill>
                  <a:schemeClr val="tx1"/>
                </a:solidFill>
                <a:latin typeface="Arial" panose="020B0604020202020204" pitchFamily="34" charset="0"/>
                <a:ea typeface="ヒラギノ角ゴ Pro W3" pitchFamily="-84" charset="-128"/>
              </a:defRPr>
            </a:lvl2pPr>
            <a:lvl3pPr marL="1143000" indent="-228600" eaLnBrk="0" hangingPunct="0">
              <a:defRPr sz="2400">
                <a:solidFill>
                  <a:schemeClr val="tx1"/>
                </a:solidFill>
                <a:latin typeface="Arial" panose="020B0604020202020204" pitchFamily="34" charset="0"/>
                <a:ea typeface="ヒラギノ角ゴ Pro W3" pitchFamily="-84" charset="-128"/>
              </a:defRPr>
            </a:lvl3pPr>
            <a:lvl4pPr marL="1600200" indent="-228600" eaLnBrk="0" hangingPunct="0">
              <a:defRPr sz="2400">
                <a:solidFill>
                  <a:schemeClr val="tx1"/>
                </a:solidFill>
                <a:latin typeface="Arial" panose="020B0604020202020204" pitchFamily="34" charset="0"/>
                <a:ea typeface="ヒラギノ角ゴ Pro W3" pitchFamily="-84" charset="-128"/>
              </a:defRPr>
            </a:lvl4pPr>
            <a:lvl5pPr marL="2057400" indent="-228600" eaLnBrk="0" hangingPunct="0">
              <a:defRPr sz="2400">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84" charset="-128"/>
              </a:defRPr>
            </a:lvl9pPr>
          </a:lstStyle>
          <a:p>
            <a:pPr algn="ctr">
              <a:defRPr/>
            </a:pPr>
            <a:fld id="{C97E4192-9392-41AD-9005-1FA511D2D6B5}" type="slidenum">
              <a:rPr lang="en-US" altLang="en-US" sz="900" smtClean="0">
                <a:solidFill>
                  <a:srgbClr val="BCBDC0"/>
                </a:solidFill>
                <a:latin typeface="Arial Narrow" panose="020B0606020202030204" pitchFamily="34" charset="0"/>
              </a:rPr>
              <a:pPr algn="ctr">
                <a:defRPr/>
              </a:pPr>
              <a:t>‹#›</a:t>
            </a:fld>
            <a:r>
              <a:rPr lang="en-US" altLang="en-US" sz="900" dirty="0">
                <a:solidFill>
                  <a:srgbClr val="BCBDC0"/>
                </a:solidFill>
                <a:latin typeface="Arial Narrow" panose="020B0606020202030204" pitchFamily="34" charset="0"/>
              </a:rPr>
              <a:t>  </a:t>
            </a:r>
            <a:endParaRPr lang="en-US" altLang="en-US" sz="900" dirty="0">
              <a:solidFill>
                <a:srgbClr val="958D85"/>
              </a:solidFill>
              <a:latin typeface="Arial Narrow" panose="020B0606020202030204" pitchFamily="34" charset="0"/>
            </a:endParaRPr>
          </a:p>
        </p:txBody>
      </p:sp>
      <p:pic>
        <p:nvPicPr>
          <p:cNvPr id="4099"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6429375"/>
            <a:ext cx="24241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6534150"/>
            <a:ext cx="14763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Line 14"/>
          <p:cNvSpPr>
            <a:spLocks noChangeShapeType="1"/>
          </p:cNvSpPr>
          <p:nvPr/>
        </p:nvSpPr>
        <p:spPr bwMode="auto">
          <a:xfrm>
            <a:off x="457200" y="6324600"/>
            <a:ext cx="82296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latin typeface="Arial" panose="020B0604020202020204" pitchFamily="34" charset="0"/>
              <a:ea typeface="+mn-ea"/>
            </a:endParaRPr>
          </a:p>
        </p:txBody>
      </p:sp>
    </p:spTree>
    <p:extLst>
      <p:ext uri="{BB962C8B-B14F-4D97-AF65-F5344CB8AC3E}">
        <p14:creationId xmlns:p14="http://schemas.microsoft.com/office/powerpoint/2010/main" val="3999406049"/>
      </p:ext>
    </p:extLst>
  </p:cSld>
  <p:clrMap bg1="lt1" tx1="dk1" bg2="lt2" tx2="dk2" accent1="accent1" accent2="accent2" accent3="accent3" accent4="accent4" accent5="accent5" accent6="accent6" hlink="hlink" folHlink="folHlink"/>
  <p:sldLayoutIdLst>
    <p:sldLayoutId id="2147483660" r:id="rId1"/>
  </p:sldLayoutIdLst>
  <p:transition spd="med">
    <p:fade/>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771900" y="6580188"/>
            <a:ext cx="1600200" cy="138112"/>
          </a:xfrm>
          <a:prstGeom prst="rect">
            <a:avLst/>
          </a:prstGeom>
          <a:noFill/>
        </p:spPr>
        <p:txBody>
          <a:bodyPr lIns="0" tIns="0" rIns="0" bIns="0">
            <a:spAutoFit/>
          </a:bodyPr>
          <a:lstStyle>
            <a:lvl1pPr eaLnBrk="0" hangingPunct="0">
              <a:defRPr sz="2400">
                <a:solidFill>
                  <a:schemeClr val="tx1"/>
                </a:solidFill>
                <a:latin typeface="Arial" panose="020B0604020202020204" pitchFamily="34" charset="0"/>
                <a:ea typeface="ヒラギノ角ゴ Pro W3" pitchFamily="-84" charset="-128"/>
              </a:defRPr>
            </a:lvl1pPr>
            <a:lvl2pPr marL="742950" indent="-285750" eaLnBrk="0" hangingPunct="0">
              <a:defRPr sz="2400">
                <a:solidFill>
                  <a:schemeClr val="tx1"/>
                </a:solidFill>
                <a:latin typeface="Arial" panose="020B0604020202020204" pitchFamily="34" charset="0"/>
                <a:ea typeface="ヒラギノ角ゴ Pro W3" pitchFamily="-84" charset="-128"/>
              </a:defRPr>
            </a:lvl2pPr>
            <a:lvl3pPr marL="1143000" indent="-228600" eaLnBrk="0" hangingPunct="0">
              <a:defRPr sz="2400">
                <a:solidFill>
                  <a:schemeClr val="tx1"/>
                </a:solidFill>
                <a:latin typeface="Arial" panose="020B0604020202020204" pitchFamily="34" charset="0"/>
                <a:ea typeface="ヒラギノ角ゴ Pro W3" pitchFamily="-84" charset="-128"/>
              </a:defRPr>
            </a:lvl3pPr>
            <a:lvl4pPr marL="1600200" indent="-228600" eaLnBrk="0" hangingPunct="0">
              <a:defRPr sz="2400">
                <a:solidFill>
                  <a:schemeClr val="tx1"/>
                </a:solidFill>
                <a:latin typeface="Arial" panose="020B0604020202020204" pitchFamily="34" charset="0"/>
                <a:ea typeface="ヒラギノ角ゴ Pro W3" pitchFamily="-84" charset="-128"/>
              </a:defRPr>
            </a:lvl4pPr>
            <a:lvl5pPr marL="2057400" indent="-228600" eaLnBrk="0" hangingPunct="0">
              <a:defRPr sz="2400">
                <a:solidFill>
                  <a:schemeClr val="tx1"/>
                </a:solidFill>
                <a:latin typeface="Arial" panose="020B0604020202020204" pitchFamily="34" charset="0"/>
                <a:ea typeface="ヒラギノ角ゴ Pro W3" pitchFamily="-8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8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8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8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84" charset="-128"/>
              </a:defRPr>
            </a:lvl9pPr>
          </a:lstStyle>
          <a:p>
            <a:pPr algn="ctr">
              <a:defRPr/>
            </a:pPr>
            <a:fld id="{9B7A3C82-98CA-483B-9192-2FA665910F75}" type="slidenum">
              <a:rPr lang="en-US" altLang="en-US" sz="900" smtClean="0">
                <a:solidFill>
                  <a:srgbClr val="BCBDC0"/>
                </a:solidFill>
                <a:latin typeface="Arial Narrow" panose="020B0606020202030204" pitchFamily="34" charset="0"/>
              </a:rPr>
              <a:pPr algn="ctr">
                <a:defRPr/>
              </a:pPr>
              <a:t>‹#›</a:t>
            </a:fld>
            <a:r>
              <a:rPr lang="en-US" altLang="en-US" sz="900" dirty="0">
                <a:solidFill>
                  <a:srgbClr val="BCBDC0"/>
                </a:solidFill>
                <a:latin typeface="Arial Narrow" panose="020B0606020202030204" pitchFamily="34" charset="0"/>
              </a:rPr>
              <a:t>  </a:t>
            </a:r>
            <a:endParaRPr lang="en-US" altLang="en-US" sz="900" dirty="0">
              <a:solidFill>
                <a:srgbClr val="958D85"/>
              </a:solidFill>
              <a:latin typeface="Arial Narrow" panose="020B0606020202030204" pitchFamily="34" charset="0"/>
            </a:endParaRPr>
          </a:p>
        </p:txBody>
      </p:sp>
      <p:pic>
        <p:nvPicPr>
          <p:cNvPr id="1027"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6429375"/>
            <a:ext cx="24241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6534150"/>
            <a:ext cx="147637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14"/>
          <p:cNvSpPr>
            <a:spLocks noChangeShapeType="1"/>
          </p:cNvSpPr>
          <p:nvPr/>
        </p:nvSpPr>
        <p:spPr bwMode="auto">
          <a:xfrm>
            <a:off x="457200" y="6324600"/>
            <a:ext cx="8229600"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srgbClr val="958D85"/>
              </a:solidFill>
              <a:latin typeface="Arial" panose="020B0604020202020204" pitchFamily="34" charset="0"/>
              <a:ea typeface="+mn-ea"/>
            </a:endParaRPr>
          </a:p>
        </p:txBody>
      </p:sp>
    </p:spTree>
    <p:extLst>
      <p:ext uri="{BB962C8B-B14F-4D97-AF65-F5344CB8AC3E}">
        <p14:creationId xmlns:p14="http://schemas.microsoft.com/office/powerpoint/2010/main" val="1514534376"/>
      </p:ext>
    </p:extLst>
  </p:cSld>
  <p:clrMap bg1="lt1" tx1="dk1" bg2="lt2" tx2="dk2" accent1="accent1" accent2="accent2" accent3="accent3" accent4="accent4" accent5="accent5" accent6="accent6" hlink="hlink" folHlink="folHlink"/>
  <p:sldLayoutIdLst>
    <p:sldLayoutId id="2147483662" r:id="rId1"/>
  </p:sldLayoutIdLst>
  <p:transition spd="med">
    <p:fade/>
  </p:transition>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oleObject" Target="../embeddings/oleObject6.bin"/><Relationship Id="rId18" Type="http://schemas.openxmlformats.org/officeDocument/2006/relationships/image" Target="../media/image42.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9.png"/><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41.png"/><Relationship Id="rId1" Type="http://schemas.openxmlformats.org/officeDocument/2006/relationships/vmlDrawing" Target="../drawings/vmlDrawing1.vml"/><Relationship Id="rId6" Type="http://schemas.openxmlformats.org/officeDocument/2006/relationships/image" Target="../media/image36.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oleObject" Target="../embeddings/oleObject4.bin"/><Relationship Id="rId1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0.wmf"/></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1.xml"/><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1.xml"/><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lstStyle/>
          <a:p>
            <a:pPr>
              <a:defRPr/>
            </a:pPr>
            <a:r>
              <a:rPr lang="en-US" altLang="en-US" dirty="0"/>
              <a:t>FLASH ID </a:t>
            </a:r>
            <a:r>
              <a:rPr lang="en-US" altLang="en-US" dirty="0" smtClean="0"/>
              <a:t>In Depth</a:t>
            </a:r>
            <a:endParaRPr lang="en-US" alt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defRPr/>
            </a:pPr>
            <a:r>
              <a:rPr lang="en-US" altLang="en-US"/>
              <a:t>Enrollment Step 3.1: Generate Isomorphic Key </a:t>
            </a:r>
          </a:p>
        </p:txBody>
      </p:sp>
      <p:sp>
        <p:nvSpPr>
          <p:cNvPr id="21507"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US">
                <a:latin typeface="Georgia" pitchFamily="18" charset="0"/>
              </a:rPr>
              <a:t>Additional rules to deal with:</a:t>
            </a:r>
          </a:p>
          <a:p>
            <a:pPr lvl="1"/>
            <a:r>
              <a:rPr lang="en-US" altLang="en-US">
                <a:latin typeface="Georgia" pitchFamily="18" charset="0"/>
              </a:rPr>
              <a:t>Ordering of vertices with same number of connections</a:t>
            </a:r>
          </a:p>
          <a:p>
            <a:pPr lvl="1"/>
            <a:r>
              <a:rPr lang="en-US" altLang="en-US">
                <a:latin typeface="Georgia" pitchFamily="18" charset="0"/>
              </a:rPr>
              <a:t>Vertices connected by more than one edge </a:t>
            </a:r>
          </a:p>
          <a:p>
            <a:r>
              <a:rPr lang="en-US" altLang="en-US">
                <a:latin typeface="Georgia" pitchFamily="18" charset="0"/>
              </a:rPr>
              <a:t>End result in an encoding that describes the topology of a graph (Isomorphic Key)</a:t>
            </a:r>
          </a:p>
          <a:p>
            <a:r>
              <a:rPr lang="en-US" altLang="en-US">
                <a:latin typeface="Georgia" pitchFamily="18" charset="0"/>
              </a:rPr>
              <a:t>The isomorphic Key is used in conjunction with shape code to group graphemes for comparison</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58775" y="1114425"/>
            <a:ext cx="8458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400"/>
              <a:t>Graphic Topological </a:t>
            </a:r>
            <a:r>
              <a:rPr lang="en-US" altLang="en-US" sz="2400" b="1" i="1">
                <a:solidFill>
                  <a:srgbClr val="2666A6"/>
                </a:solidFill>
              </a:rPr>
              <a:t>Isomorphism</a:t>
            </a:r>
            <a:r>
              <a:rPr lang="en-US" altLang="en-US" sz="2400">
                <a:solidFill>
                  <a:srgbClr val="2666A6"/>
                </a:solidFill>
              </a:rPr>
              <a:t> </a:t>
            </a:r>
            <a:r>
              <a:rPr lang="en-US" altLang="en-US" sz="2400"/>
              <a:t>Examples:</a:t>
            </a:r>
            <a:br>
              <a:rPr lang="en-US" altLang="en-US" sz="2400"/>
            </a:br>
            <a:endParaRPr lang="en-US" altLang="en-US" sz="2400"/>
          </a:p>
          <a:p>
            <a:pPr eaLnBrk="1" hangingPunct="1"/>
            <a:r>
              <a:rPr lang="en-US" altLang="en-US" b="1"/>
              <a:t>Isomorphic Code:</a:t>
            </a:r>
            <a:r>
              <a:rPr lang="en-US" altLang="en-US"/>
              <a:t>  2;192</a:t>
            </a:r>
            <a:endParaRPr lang="en-US" altLang="en-US" b="1"/>
          </a:p>
          <a:p>
            <a:pPr eaLnBrk="1" hangingPunct="1"/>
            <a:r>
              <a:rPr lang="en-US" altLang="en-US" b="1"/>
              <a:t>Schematic:</a:t>
            </a:r>
            <a:endParaRPr lang="en-US" altLang="en-US"/>
          </a:p>
          <a:p>
            <a:pPr eaLnBrk="1" hangingPunct="1"/>
            <a:endParaRPr lang="en-US" altLang="en-US" b="1"/>
          </a:p>
          <a:p>
            <a:pPr eaLnBrk="1" hangingPunct="1"/>
            <a:endParaRPr lang="en-US" altLang="en-US" b="1"/>
          </a:p>
          <a:p>
            <a:pPr eaLnBrk="1" hangingPunct="1"/>
            <a:endParaRPr lang="en-US" altLang="en-US" b="1"/>
          </a:p>
          <a:p>
            <a:pPr eaLnBrk="1" hangingPunct="1"/>
            <a:r>
              <a:rPr lang="en-US" altLang="en-US" b="1"/>
              <a:t>Examples:  </a:t>
            </a:r>
            <a:endParaRPr lang="en-US" altLang="en-US"/>
          </a:p>
          <a:p>
            <a:pPr eaLnBrk="1" hangingPunct="1"/>
            <a:r>
              <a:rPr lang="en-US" altLang="en-US"/>
              <a:t>O in </a:t>
            </a:r>
            <a:r>
              <a:rPr lang="ja-JP" altLang="en-US">
                <a:latin typeface="Arial" pitchFamily="34" charset="0"/>
              </a:rPr>
              <a:t>“</a:t>
            </a:r>
            <a:r>
              <a:rPr lang="en-US" altLang="ja-JP"/>
              <a:t>Our</a:t>
            </a:r>
            <a:r>
              <a:rPr lang="ja-JP" altLang="en-US">
                <a:latin typeface="Arial" pitchFamily="34" charset="0"/>
              </a:rPr>
              <a:t>”</a:t>
            </a:r>
            <a:r>
              <a:rPr lang="en-US" altLang="ja-JP"/>
              <a:t>:  			a in </a:t>
            </a:r>
            <a:r>
              <a:rPr lang="ja-JP" altLang="en-US">
                <a:latin typeface="Arial" pitchFamily="34" charset="0"/>
              </a:rPr>
              <a:t>“</a:t>
            </a:r>
            <a:r>
              <a:rPr lang="en-US" altLang="ja-JP"/>
              <a:t>has</a:t>
            </a:r>
            <a:r>
              <a:rPr lang="ja-JP" altLang="en-US">
                <a:latin typeface="Arial" pitchFamily="34" charset="0"/>
              </a:rPr>
              <a:t>”</a:t>
            </a:r>
            <a:r>
              <a:rPr lang="en-US" altLang="ja-JP"/>
              <a:t> </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upper case </a:t>
            </a:r>
            <a:r>
              <a:rPr lang="ja-JP" altLang="en-US">
                <a:latin typeface="Arial" pitchFamily="34" charset="0"/>
              </a:rPr>
              <a:t>“</a:t>
            </a:r>
            <a:r>
              <a:rPr lang="en-US" altLang="ja-JP"/>
              <a:t>I</a:t>
            </a:r>
            <a:r>
              <a:rPr lang="ja-JP" altLang="en-US">
                <a:latin typeface="Arial" pitchFamily="34" charset="0"/>
              </a:rPr>
              <a:t>”</a:t>
            </a:r>
            <a:r>
              <a:rPr lang="en-US" altLang="ja-JP"/>
              <a:t>			o in </a:t>
            </a:r>
            <a:r>
              <a:rPr lang="ja-JP" altLang="en-US">
                <a:latin typeface="Arial" pitchFamily="34" charset="0"/>
              </a:rPr>
              <a:t>“</a:t>
            </a:r>
            <a:r>
              <a:rPr lang="en-US" altLang="ja-JP"/>
              <a:t>good</a:t>
            </a:r>
            <a:r>
              <a:rPr lang="ja-JP" altLang="en-US">
                <a:latin typeface="Arial" pitchFamily="34" charset="0"/>
              </a:rPr>
              <a:t>”</a:t>
            </a:r>
            <a:r>
              <a:rPr lang="en-US" altLang="ja-JP"/>
              <a:t> 		</a:t>
            </a:r>
          </a:p>
          <a:p>
            <a:pPr eaLnBrk="1" hangingPunct="1"/>
            <a:endParaRPr lang="en-US" altLang="en-US"/>
          </a:p>
          <a:p>
            <a:pPr eaLnBrk="1" hangingPunct="1"/>
            <a:endParaRPr lang="en-US" altLang="en-US"/>
          </a:p>
          <a:p>
            <a:pPr eaLnBrk="1" hangingPunct="1"/>
            <a:endParaRPr lang="en-US" altLang="en-US"/>
          </a:p>
          <a:p>
            <a:pPr eaLnBrk="1" hangingPunct="1"/>
            <a:r>
              <a:rPr lang="en-US" altLang="en-US"/>
              <a:t>9 and 6 in </a:t>
            </a:r>
            <a:r>
              <a:rPr lang="ja-JP" altLang="en-US">
                <a:latin typeface="Arial" pitchFamily="34" charset="0"/>
              </a:rPr>
              <a:t>“</a:t>
            </a:r>
            <a:r>
              <a:rPr lang="en-US" altLang="ja-JP"/>
              <a:t>1496</a:t>
            </a:r>
            <a:r>
              <a:rPr lang="ja-JP" altLang="en-US">
                <a:latin typeface="Arial" pitchFamily="34" charset="0"/>
              </a:rPr>
              <a:t>”</a:t>
            </a:r>
            <a:r>
              <a:rPr lang="en-US" altLang="ja-JP">
                <a:latin typeface="Arial" pitchFamily="34" charset="0"/>
              </a:rPr>
              <a:t> </a:t>
            </a:r>
            <a:endParaRPr lang="en-US" altLang="en-US">
              <a:latin typeface="Arial" pitchFamily="34" charset="0"/>
            </a:endParaRPr>
          </a:p>
        </p:txBody>
      </p:sp>
      <p:pic>
        <p:nvPicPr>
          <p:cNvPr id="22531" name="Picture 3" descr="2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208213"/>
            <a:ext cx="93186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descr="OinO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3162300"/>
            <a:ext cx="1600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ainh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5575" y="3238500"/>
            <a:ext cx="16002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descr="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775" y="4533900"/>
            <a:ext cx="10668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descr="oingoo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1775" y="4533900"/>
            <a:ext cx="21336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8" descr="9&amp;6in14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5468938"/>
            <a:ext cx="1676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itle 1"/>
          <p:cNvSpPr>
            <a:spLocks noGrp="1"/>
          </p:cNvSpPr>
          <p:nvPr>
            <p:ph type="title"/>
          </p:nvPr>
        </p:nvSpPr>
        <p:spPr/>
        <p:txBody>
          <a:bodyPr/>
          <a:lstStyle/>
          <a:p>
            <a:pPr>
              <a:defRPr/>
            </a:pPr>
            <a:r>
              <a:rPr lang="en-US" altLang="en-US"/>
              <a:t>Enrollment Step 3.1: Generate Isomorphic Key </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04800" y="1028700"/>
            <a:ext cx="84582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r>
              <a:rPr lang="en-US" altLang="en-US" b="1"/>
              <a:t>Isomorphic Code:</a:t>
            </a:r>
            <a:r>
              <a:rPr lang="en-US" altLang="en-US"/>
              <a:t>  3;224</a:t>
            </a:r>
            <a:endParaRPr lang="en-US" altLang="en-US" b="1"/>
          </a:p>
          <a:p>
            <a:pPr eaLnBrk="1" hangingPunct="1"/>
            <a:r>
              <a:rPr lang="en-US" altLang="en-US" b="1"/>
              <a:t>Schematic:</a:t>
            </a:r>
          </a:p>
          <a:p>
            <a:pPr eaLnBrk="1" hangingPunct="1"/>
            <a:endParaRPr lang="en-US" altLang="en-US" b="1"/>
          </a:p>
          <a:p>
            <a:pPr eaLnBrk="1" hangingPunct="1"/>
            <a:endParaRPr lang="en-US" altLang="en-US"/>
          </a:p>
          <a:p>
            <a:pPr eaLnBrk="1" hangingPunct="1"/>
            <a:r>
              <a:rPr lang="en-US" altLang="en-US"/>
              <a:t>   </a:t>
            </a:r>
            <a:endParaRPr lang="en-US" altLang="en-US" b="1"/>
          </a:p>
          <a:p>
            <a:pPr eaLnBrk="1" hangingPunct="1"/>
            <a:r>
              <a:rPr lang="en-US" altLang="en-US" b="1"/>
              <a:t>Examples:  </a:t>
            </a:r>
            <a:endParaRPr lang="en-US" altLang="en-US"/>
          </a:p>
          <a:p>
            <a:pPr eaLnBrk="1" hangingPunct="1"/>
            <a:r>
              <a:rPr lang="en-US" altLang="en-US"/>
              <a:t>e in </a:t>
            </a:r>
            <a:r>
              <a:rPr lang="ja-JP" altLang="en-US">
                <a:latin typeface="Arial" pitchFamily="34" charset="0"/>
              </a:rPr>
              <a:t>“</a:t>
            </a:r>
            <a:r>
              <a:rPr lang="en-US" altLang="ja-JP"/>
              <a:t>Berlin</a:t>
            </a:r>
            <a:r>
              <a:rPr lang="ja-JP" altLang="en-US">
                <a:latin typeface="Arial" pitchFamily="34" charset="0"/>
              </a:rPr>
              <a:t>”</a:t>
            </a:r>
            <a:r>
              <a:rPr lang="en-US" altLang="ja-JP"/>
              <a:t>: 			l in </a:t>
            </a:r>
            <a:r>
              <a:rPr lang="ja-JP" altLang="en-US">
                <a:latin typeface="Arial" pitchFamily="34" charset="0"/>
              </a:rPr>
              <a:t>“</a:t>
            </a:r>
            <a:r>
              <a:rPr lang="en-US" altLang="ja-JP"/>
              <a:t>explained</a:t>
            </a:r>
            <a:r>
              <a:rPr lang="ja-JP" altLang="en-US">
                <a:latin typeface="Arial" pitchFamily="34" charset="0"/>
              </a:rPr>
              <a:t>”</a:t>
            </a:r>
            <a:r>
              <a:rPr lang="en-US" altLang="ja-JP"/>
              <a:t>:</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8 in </a:t>
            </a:r>
            <a:r>
              <a:rPr lang="ja-JP" altLang="en-US">
                <a:latin typeface="Arial" pitchFamily="34" charset="0"/>
              </a:rPr>
              <a:t>“</a:t>
            </a:r>
            <a:r>
              <a:rPr lang="en-US" altLang="ja-JP"/>
              <a:t>$6.84</a:t>
            </a:r>
            <a:r>
              <a:rPr lang="ja-JP" altLang="en-US">
                <a:latin typeface="Arial" pitchFamily="34" charset="0"/>
              </a:rPr>
              <a:t>”</a:t>
            </a:r>
            <a:r>
              <a:rPr lang="en-US" altLang="ja-JP"/>
              <a:t>: </a:t>
            </a:r>
            <a:endParaRPr lang="en-US" altLang="ja-JP" b="1"/>
          </a:p>
          <a:p>
            <a:pPr eaLnBrk="1" hangingPunct="1"/>
            <a:endParaRPr lang="en-US" altLang="en-US" b="1"/>
          </a:p>
          <a:p>
            <a:pPr eaLnBrk="1" hangingPunct="1"/>
            <a:endParaRPr lang="en-US" altLang="en-US" b="1"/>
          </a:p>
          <a:p>
            <a:pPr eaLnBrk="1" hangingPunct="1"/>
            <a:endParaRPr lang="en-US" altLang="en-US" b="1"/>
          </a:p>
          <a:p>
            <a:pPr eaLnBrk="1" hangingPunct="1"/>
            <a:endParaRPr lang="en-US" altLang="en-US" b="1"/>
          </a:p>
        </p:txBody>
      </p:sp>
      <p:pic>
        <p:nvPicPr>
          <p:cNvPr id="23555" name="Picture 3" descr="32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09700"/>
            <a:ext cx="11430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descr="einBerl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162300"/>
            <a:ext cx="2667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linexplain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86100"/>
            <a:ext cx="36576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8in6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686300"/>
            <a:ext cx="20574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itle 1"/>
          <p:cNvSpPr>
            <a:spLocks noGrp="1"/>
          </p:cNvSpPr>
          <p:nvPr>
            <p:ph type="title"/>
          </p:nvPr>
        </p:nvSpPr>
        <p:spPr/>
        <p:txBody>
          <a:bodyPr/>
          <a:lstStyle/>
          <a:p>
            <a:pPr>
              <a:defRPr/>
            </a:pPr>
            <a:r>
              <a:rPr lang="en-US" altLang="en-US"/>
              <a:t>Enrollment Step 3.1: Generate Isomorphic Key </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1066800"/>
            <a:ext cx="84582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r>
              <a:rPr lang="en-US" altLang="en-US" b="1"/>
              <a:t>Isomorphic Code:</a:t>
            </a:r>
            <a:r>
              <a:rPr lang="en-US" altLang="en-US"/>
              <a:t>  4;112.0</a:t>
            </a:r>
            <a:endParaRPr lang="en-US" altLang="en-US" b="1"/>
          </a:p>
          <a:p>
            <a:pPr eaLnBrk="1" hangingPunct="1"/>
            <a:r>
              <a:rPr lang="en-US" altLang="en-US" b="1"/>
              <a:t>Schematic:</a:t>
            </a:r>
          </a:p>
          <a:p>
            <a:pPr eaLnBrk="1" hangingPunct="1"/>
            <a:endParaRPr lang="en-US" altLang="en-US" b="1"/>
          </a:p>
          <a:p>
            <a:pPr eaLnBrk="1" hangingPunct="1"/>
            <a:endParaRPr lang="en-US" altLang="en-US" b="1"/>
          </a:p>
          <a:p>
            <a:pPr eaLnBrk="1" hangingPunct="1"/>
            <a:endParaRPr lang="en-US" altLang="en-US" b="1"/>
          </a:p>
          <a:p>
            <a:pPr eaLnBrk="1" hangingPunct="1"/>
            <a:r>
              <a:rPr lang="en-US" altLang="en-US" b="1"/>
              <a:t>Examples:</a:t>
            </a:r>
          </a:p>
          <a:p>
            <a:pPr eaLnBrk="1" hangingPunct="1"/>
            <a:r>
              <a:rPr lang="en-US" altLang="en-US" b="1"/>
              <a:t>n in </a:t>
            </a:r>
            <a:r>
              <a:rPr lang="ja-JP" altLang="en-US" b="1">
                <a:latin typeface="Arial" pitchFamily="34" charset="0"/>
              </a:rPr>
              <a:t>“</a:t>
            </a:r>
            <a:r>
              <a:rPr lang="en-US" altLang="ja-JP" b="1"/>
              <a:t>London</a:t>
            </a:r>
            <a:r>
              <a:rPr lang="ja-JP" altLang="en-US" b="1">
                <a:latin typeface="Arial" pitchFamily="34" charset="0"/>
              </a:rPr>
              <a:t>”</a:t>
            </a:r>
            <a:r>
              <a:rPr lang="en-US" altLang="ja-JP" b="1"/>
              <a:t>:       </a:t>
            </a:r>
          </a:p>
          <a:p>
            <a:pPr eaLnBrk="1" hangingPunct="1"/>
            <a:endParaRPr lang="en-US" altLang="en-US" b="1"/>
          </a:p>
          <a:p>
            <a:pPr eaLnBrk="1" hangingPunct="1"/>
            <a:endParaRPr lang="en-US" altLang="en-US" b="1"/>
          </a:p>
          <a:p>
            <a:pPr eaLnBrk="1" hangingPunct="1"/>
            <a:endParaRPr lang="en-US" altLang="en-US" b="1"/>
          </a:p>
          <a:p>
            <a:pPr eaLnBrk="1" hangingPunct="1"/>
            <a:endParaRPr lang="en-US" altLang="en-US" b="1"/>
          </a:p>
          <a:p>
            <a:pPr eaLnBrk="1" hangingPunct="1"/>
            <a:r>
              <a:rPr lang="en-US" altLang="en-US" b="1"/>
              <a:t>e in </a:t>
            </a:r>
            <a:r>
              <a:rPr lang="ja-JP" altLang="en-US" b="1">
                <a:latin typeface="Arial" pitchFamily="34" charset="0"/>
              </a:rPr>
              <a:t>“</a:t>
            </a:r>
            <a:r>
              <a:rPr lang="en-US" altLang="ja-JP" b="1"/>
              <a:t>there</a:t>
            </a:r>
            <a:r>
              <a:rPr lang="ja-JP" altLang="en-US" b="1">
                <a:latin typeface="Arial" pitchFamily="34" charset="0"/>
              </a:rPr>
              <a:t>”</a:t>
            </a:r>
            <a:r>
              <a:rPr lang="en-US" altLang="ja-JP" b="1"/>
              <a:t>:    </a:t>
            </a:r>
          </a:p>
          <a:p>
            <a:pPr eaLnBrk="1" hangingPunct="1"/>
            <a:endParaRPr lang="en-US" altLang="en-US" b="1"/>
          </a:p>
          <a:p>
            <a:pPr eaLnBrk="1" hangingPunct="1"/>
            <a:endParaRPr lang="en-US" altLang="en-US" b="1"/>
          </a:p>
          <a:p>
            <a:pPr eaLnBrk="1" hangingPunct="1"/>
            <a:endParaRPr lang="en-US" altLang="en-US" b="1"/>
          </a:p>
          <a:p>
            <a:pPr eaLnBrk="1" hangingPunct="1"/>
            <a:endParaRPr lang="en-US" altLang="en-US" b="1"/>
          </a:p>
          <a:p>
            <a:pPr eaLnBrk="1" hangingPunct="1"/>
            <a:r>
              <a:rPr lang="en-US" altLang="en-US" b="1"/>
              <a:t>r in </a:t>
            </a:r>
            <a:r>
              <a:rPr lang="ja-JP" altLang="en-US" b="1">
                <a:latin typeface="Arial" pitchFamily="34" charset="0"/>
              </a:rPr>
              <a:t>“</a:t>
            </a:r>
            <a:r>
              <a:rPr lang="en-US" altLang="ja-JP" b="1"/>
              <a:t>there</a:t>
            </a:r>
            <a:r>
              <a:rPr lang="ja-JP" altLang="en-US" b="1">
                <a:latin typeface="Arial" pitchFamily="34" charset="0"/>
              </a:rPr>
              <a:t>”</a:t>
            </a:r>
            <a:r>
              <a:rPr lang="en-US" altLang="ja-JP" b="1"/>
              <a:t>: </a:t>
            </a:r>
          </a:p>
          <a:p>
            <a:pPr eaLnBrk="1" hangingPunct="1"/>
            <a:endParaRPr lang="en-US" altLang="en-US"/>
          </a:p>
        </p:txBody>
      </p:sp>
      <p:pic>
        <p:nvPicPr>
          <p:cNvPr id="24579" name="Picture 3" descr="4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1450"/>
            <a:ext cx="11430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ex_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611438"/>
            <a:ext cx="114300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ex_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628900"/>
            <a:ext cx="274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ex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848100"/>
            <a:ext cx="9540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descr="dex_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895725"/>
            <a:ext cx="1828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8" descr="ex_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5230813"/>
            <a:ext cx="9906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9" descr="dex_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5153025"/>
            <a:ext cx="1752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0" name="Title 1"/>
          <p:cNvSpPr>
            <a:spLocks noGrp="1"/>
          </p:cNvSpPr>
          <p:nvPr>
            <p:ph type="title"/>
          </p:nvPr>
        </p:nvSpPr>
        <p:spPr/>
        <p:txBody>
          <a:bodyPr/>
          <a:lstStyle/>
          <a:p>
            <a:pPr>
              <a:defRPr/>
            </a:pPr>
            <a:r>
              <a:rPr lang="en-US" altLang="en-US"/>
              <a:t>Enrollment Step 3.1: Generate Isomorphic Key </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04800" y="1143000"/>
            <a:ext cx="8458200"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r>
              <a:rPr lang="en-US" altLang="en-US" b="1"/>
              <a:t>Isomorphic Code:</a:t>
            </a:r>
            <a:r>
              <a:rPr lang="en-US" altLang="en-US"/>
              <a:t>  4;98.0:64.0</a:t>
            </a:r>
            <a:endParaRPr lang="en-US" altLang="en-US" b="1"/>
          </a:p>
          <a:p>
            <a:pPr eaLnBrk="1" hangingPunct="1"/>
            <a:r>
              <a:rPr lang="en-US" altLang="en-US" b="1"/>
              <a:t>Schematic:</a:t>
            </a:r>
          </a:p>
          <a:p>
            <a:pPr eaLnBrk="1" hangingPunct="1"/>
            <a:endParaRPr lang="en-US" altLang="en-US" b="1"/>
          </a:p>
          <a:p>
            <a:pPr eaLnBrk="1" hangingPunct="1"/>
            <a:endParaRPr lang="en-US" altLang="en-US" b="1"/>
          </a:p>
          <a:p>
            <a:pPr eaLnBrk="1" hangingPunct="1"/>
            <a:endParaRPr lang="en-US" altLang="en-US" b="1"/>
          </a:p>
          <a:p>
            <a:pPr eaLnBrk="1" hangingPunct="1"/>
            <a:endParaRPr lang="en-US" altLang="en-US" b="1"/>
          </a:p>
          <a:p>
            <a:pPr eaLnBrk="1" hangingPunct="1"/>
            <a:r>
              <a:rPr lang="en-US" altLang="en-US" b="1"/>
              <a:t>Examples:</a:t>
            </a:r>
            <a:endParaRPr lang="en-US" altLang="en-US"/>
          </a:p>
          <a:p>
            <a:pPr eaLnBrk="1" hangingPunct="1"/>
            <a:r>
              <a:rPr lang="en-US" altLang="en-US"/>
              <a:t>d in </a:t>
            </a:r>
            <a:r>
              <a:rPr lang="ja-JP" altLang="en-US">
                <a:latin typeface="Arial" pitchFamily="34" charset="0"/>
              </a:rPr>
              <a:t>“</a:t>
            </a:r>
            <a:r>
              <a:rPr lang="en-US" altLang="ja-JP"/>
              <a:t>and</a:t>
            </a:r>
            <a:r>
              <a:rPr lang="ja-JP" altLang="en-US">
                <a:latin typeface="Arial" pitchFamily="34" charset="0"/>
              </a:rPr>
              <a:t>”</a:t>
            </a:r>
            <a:r>
              <a:rPr lang="en-US" altLang="ja-JP"/>
              <a:t>: 			A in </a:t>
            </a:r>
            <a:r>
              <a:rPr lang="ja-JP" altLang="en-US">
                <a:latin typeface="Arial" pitchFamily="34" charset="0"/>
              </a:rPr>
              <a:t>“</a:t>
            </a:r>
            <a:r>
              <a:rPr lang="en-US" altLang="ja-JP"/>
              <a:t>Athens</a:t>
            </a:r>
            <a:r>
              <a:rPr lang="ja-JP" altLang="en-US">
                <a:latin typeface="Arial" pitchFamily="34" charset="0"/>
              </a:rPr>
              <a:t>”</a:t>
            </a:r>
            <a:r>
              <a:rPr lang="en-US" altLang="ja-JP"/>
              <a:t>: </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s in </a:t>
            </a:r>
            <a:r>
              <a:rPr lang="ja-JP" altLang="en-US">
                <a:latin typeface="Arial" pitchFamily="34" charset="0"/>
              </a:rPr>
              <a:t>“</a:t>
            </a:r>
            <a:r>
              <a:rPr lang="en-US" altLang="ja-JP"/>
              <a:t>should</a:t>
            </a:r>
            <a:r>
              <a:rPr lang="ja-JP" altLang="en-US">
                <a:latin typeface="Arial" pitchFamily="34" charset="0"/>
              </a:rPr>
              <a:t>”</a:t>
            </a:r>
            <a:r>
              <a:rPr lang="en-US" altLang="ja-JP"/>
              <a:t>: 			p in </a:t>
            </a:r>
            <a:r>
              <a:rPr lang="ja-JP" altLang="en-US">
                <a:latin typeface="Arial" pitchFamily="34" charset="0"/>
              </a:rPr>
              <a:t>“</a:t>
            </a:r>
            <a:r>
              <a:rPr lang="en-US" altLang="ja-JP"/>
              <a:t>expect</a:t>
            </a:r>
            <a:r>
              <a:rPr lang="ja-JP" altLang="en-US">
                <a:latin typeface="Arial" pitchFamily="34" charset="0"/>
              </a:rPr>
              <a:t>”</a:t>
            </a:r>
            <a:r>
              <a:rPr lang="en-US" altLang="ja-JP"/>
              <a:t>:</a:t>
            </a:r>
            <a:r>
              <a:rPr lang="en-US" altLang="ja-JP">
                <a:latin typeface="Arial" pitchFamily="34" charset="0"/>
              </a:rPr>
              <a:t> </a:t>
            </a:r>
          </a:p>
          <a:p>
            <a:pPr eaLnBrk="1" hangingPunct="1">
              <a:spcBef>
                <a:spcPct val="50000"/>
              </a:spcBef>
            </a:pPr>
            <a:endParaRPr lang="en-US" altLang="en-US">
              <a:latin typeface="Arial" pitchFamily="34" charset="0"/>
            </a:endParaRPr>
          </a:p>
        </p:txBody>
      </p:sp>
      <p:pic>
        <p:nvPicPr>
          <p:cNvPr id="26627" name="Picture 3" descr="4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129540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descr="din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276600"/>
            <a:ext cx="1905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AinAthe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352800"/>
            <a:ext cx="2286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descr="sinshoul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76800"/>
            <a:ext cx="3048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pinexp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876800"/>
            <a:ext cx="28194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itle 1"/>
          <p:cNvSpPr>
            <a:spLocks noGrp="1"/>
          </p:cNvSpPr>
          <p:nvPr>
            <p:ph type="title"/>
          </p:nvPr>
        </p:nvSpPr>
        <p:spPr/>
        <p:txBody>
          <a:bodyPr/>
          <a:lstStyle/>
          <a:p>
            <a:pPr>
              <a:defRPr/>
            </a:pPr>
            <a:r>
              <a:rPr lang="en-US" altLang="en-US"/>
              <a:t>Enrollment Step 3.1: Generate Isomorphic Key </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ltLang="en-US"/>
              <a:t>Enrollment Step 3.2: Generate Shape Code</a:t>
            </a:r>
          </a:p>
        </p:txBody>
      </p:sp>
      <p:sp>
        <p:nvSpPr>
          <p:cNvPr id="27651" name="Content Placeholder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US" sz="2400" dirty="0">
                <a:latin typeface="Georgia" pitchFamily="18" charset="0"/>
              </a:rPr>
              <a:t>A grapheme is further characterized by its shape code</a:t>
            </a:r>
          </a:p>
          <a:p>
            <a:r>
              <a:rPr lang="en-US" altLang="en-US" sz="2400" dirty="0">
                <a:latin typeface="Georgia" pitchFamily="18" charset="0"/>
              </a:rPr>
              <a:t>The shape code is a compact numeric structure that describes the overall shape of a graph. </a:t>
            </a:r>
          </a:p>
          <a:p>
            <a:r>
              <a:rPr lang="en-US" altLang="en-US" sz="2400" dirty="0">
                <a:latin typeface="Georgia" pitchFamily="18" charset="0"/>
              </a:rPr>
              <a:t>Along, with the Isomorphic Key, it creates meaningful sets of similar graphemes for comparison</a:t>
            </a:r>
          </a:p>
          <a:p>
            <a:endParaRPr lang="en-US" altLang="en-US" sz="2400" dirty="0">
              <a:latin typeface="Georgia" pitchFamily="18" charset="0"/>
            </a:endParaRPr>
          </a:p>
        </p:txBody>
      </p:sp>
      <p:sp>
        <p:nvSpPr>
          <p:cNvPr id="27652" name="Slide Number Placeholder 5"/>
          <p:cNvSpPr>
            <a:spLocks noGrp="1"/>
          </p:cNvSpPr>
          <p:nvPr>
            <p:ph type="sldNum" sz="quarter" idx="4294967295"/>
          </p:nvPr>
        </p:nvSpPr>
        <p:spPr bwMode="auto">
          <a:xfrm>
            <a:off x="70104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fld id="{2F29AC26-DC24-4F7F-89A6-BA577C2416FA}" type="slidenum">
              <a:rPr lang="en-US" altLang="en-US" sz="1400"/>
              <a:t>15</a:t>
            </a:fld>
            <a:endParaRPr lang="en-US" altLang="en-US" sz="140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8"/>
          <p:cNvSpPr txBox="1">
            <a:spLocks noChangeArrowheads="1"/>
          </p:cNvSpPr>
          <p:nvPr/>
        </p:nvSpPr>
        <p:spPr bwMode="auto">
          <a:xfrm>
            <a:off x="457200" y="1219200"/>
            <a:ext cx="58245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400">
                <a:latin typeface="Georgia" pitchFamily="18" charset="0"/>
              </a:rPr>
              <a:t>Shape Code: A numeric encoding based on compass direction between the </a:t>
            </a:r>
            <a:r>
              <a:rPr lang="ja-JP" altLang="en-US" sz="2400">
                <a:latin typeface="Georgia" pitchFamily="18" charset="0"/>
              </a:rPr>
              <a:t>“</a:t>
            </a:r>
            <a:r>
              <a:rPr lang="en-US" altLang="ja-JP" sz="2400">
                <a:latin typeface="Georgia" pitchFamily="18" charset="0"/>
              </a:rPr>
              <a:t>prime vertex</a:t>
            </a:r>
            <a:r>
              <a:rPr lang="ja-JP" altLang="en-US" sz="2400">
                <a:latin typeface="Georgia" pitchFamily="18" charset="0"/>
              </a:rPr>
              <a:t>”</a:t>
            </a:r>
            <a:r>
              <a:rPr lang="en-US" altLang="ja-JP" sz="2400">
                <a:latin typeface="Georgia" pitchFamily="18" charset="0"/>
              </a:rPr>
              <a:t> and all other vertices.</a:t>
            </a:r>
          </a:p>
          <a:p>
            <a:pPr eaLnBrk="1" hangingPunct="1">
              <a:spcBef>
                <a:spcPct val="50000"/>
              </a:spcBef>
            </a:pPr>
            <a:r>
              <a:rPr lang="en-US" altLang="en-US" sz="2400">
                <a:latin typeface="Georgia" pitchFamily="18" charset="0"/>
              </a:rPr>
              <a:t>Compass directions split into 4 sections, each given a number 0, 1, 2 or 3</a:t>
            </a:r>
          </a:p>
        </p:txBody>
      </p:sp>
      <p:sp>
        <p:nvSpPr>
          <p:cNvPr id="35843" name="Title 1"/>
          <p:cNvSpPr>
            <a:spLocks noGrp="1"/>
          </p:cNvSpPr>
          <p:nvPr>
            <p:ph type="title"/>
          </p:nvPr>
        </p:nvSpPr>
        <p:spPr/>
        <p:txBody>
          <a:bodyPr/>
          <a:lstStyle/>
          <a:p>
            <a:pPr>
              <a:defRPr/>
            </a:pPr>
            <a:r>
              <a:rPr lang="en-US" altLang="en-US"/>
              <a:t>Enrollment Step 3.2: Generate Shape Code</a:t>
            </a:r>
          </a:p>
        </p:txBody>
      </p:sp>
      <p:cxnSp>
        <p:nvCxnSpPr>
          <p:cNvPr id="4" name="Straight Connector 3"/>
          <p:cNvCxnSpPr/>
          <p:nvPr/>
        </p:nvCxnSpPr>
        <p:spPr>
          <a:xfrm>
            <a:off x="6889750" y="2606675"/>
            <a:ext cx="1566863" cy="150495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6889750" y="2606675"/>
            <a:ext cx="1566863" cy="150495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
        <p:nvSpPr>
          <p:cNvPr id="29702" name="TextBox 7"/>
          <p:cNvSpPr txBox="1">
            <a:spLocks noChangeArrowheads="1"/>
          </p:cNvSpPr>
          <p:nvPr/>
        </p:nvSpPr>
        <p:spPr bwMode="auto">
          <a:xfrm>
            <a:off x="8148638" y="3021013"/>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sz="4000"/>
              <a:t>0</a:t>
            </a:r>
          </a:p>
        </p:txBody>
      </p:sp>
      <p:sp>
        <p:nvSpPr>
          <p:cNvPr id="29703" name="TextBox 12"/>
          <p:cNvSpPr txBox="1">
            <a:spLocks noChangeArrowheads="1"/>
          </p:cNvSpPr>
          <p:nvPr/>
        </p:nvSpPr>
        <p:spPr bwMode="auto">
          <a:xfrm>
            <a:off x="7408863" y="2447925"/>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sz="4000"/>
              <a:t>3</a:t>
            </a:r>
          </a:p>
        </p:txBody>
      </p:sp>
      <p:sp>
        <p:nvSpPr>
          <p:cNvPr id="29704" name="TextBox 13"/>
          <p:cNvSpPr txBox="1">
            <a:spLocks noChangeArrowheads="1"/>
          </p:cNvSpPr>
          <p:nvPr/>
        </p:nvSpPr>
        <p:spPr bwMode="auto">
          <a:xfrm>
            <a:off x="6686550" y="3021013"/>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sz="4000"/>
              <a:t>2</a:t>
            </a:r>
          </a:p>
        </p:txBody>
      </p:sp>
      <p:sp>
        <p:nvSpPr>
          <p:cNvPr id="29705" name="TextBox 14"/>
          <p:cNvSpPr txBox="1">
            <a:spLocks noChangeArrowheads="1"/>
          </p:cNvSpPr>
          <p:nvPr/>
        </p:nvSpPr>
        <p:spPr bwMode="auto">
          <a:xfrm>
            <a:off x="7451725" y="3594100"/>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sz="4000"/>
              <a:t>1</a:t>
            </a:r>
          </a:p>
        </p:txBody>
      </p:sp>
      <p:pic>
        <p:nvPicPr>
          <p:cNvPr id="2970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113" y="3652838"/>
            <a:ext cx="6369050"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8"/>
          <p:cNvSpPr>
            <a:spLocks noChangeArrowheads="1"/>
          </p:cNvSpPr>
          <p:nvPr/>
        </p:nvSpPr>
        <p:spPr bwMode="auto">
          <a:xfrm>
            <a:off x="990600" y="1828800"/>
            <a:ext cx="38862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1600" b="1">
                <a:latin typeface="Georgia" pitchFamily="18" charset="0"/>
              </a:rPr>
              <a:t>Component Distance </a:t>
            </a:r>
          </a:p>
          <a:p>
            <a:pPr eaLnBrk="1" hangingPunct="1">
              <a:buFontTx/>
              <a:buChar char="•"/>
            </a:pPr>
            <a:r>
              <a:rPr lang="en-US" altLang="en-US" sz="1600">
                <a:latin typeface="Georgia" pitchFamily="18" charset="0"/>
              </a:rPr>
              <a:t>The physical distance between graph edges and vertices. </a:t>
            </a:r>
          </a:p>
          <a:p>
            <a:pPr eaLnBrk="1" hangingPunct="1"/>
            <a:r>
              <a:rPr lang="en-US" altLang="en-US" sz="1600" b="1">
                <a:latin typeface="Georgia" pitchFamily="18" charset="0"/>
              </a:rPr>
              <a:t>Component Direction </a:t>
            </a:r>
          </a:p>
          <a:p>
            <a:pPr eaLnBrk="1" hangingPunct="1">
              <a:buFontTx/>
              <a:buChar char="•"/>
            </a:pPr>
            <a:r>
              <a:rPr lang="en-US" altLang="en-US" sz="1600">
                <a:latin typeface="Georgia" pitchFamily="18" charset="0"/>
              </a:rPr>
              <a:t>The direction from graph edges and vertices to each other.</a:t>
            </a:r>
          </a:p>
          <a:p>
            <a:pPr eaLnBrk="1" hangingPunct="1"/>
            <a:r>
              <a:rPr lang="en-US" altLang="en-US" sz="1600" b="1">
                <a:latin typeface="Georgia" pitchFamily="18" charset="0"/>
              </a:rPr>
              <a:t>Centroid Distance  </a:t>
            </a:r>
          </a:p>
          <a:p>
            <a:pPr eaLnBrk="1" hangingPunct="1">
              <a:buFontTx/>
              <a:buChar char="•"/>
            </a:pPr>
            <a:r>
              <a:rPr lang="en-US" altLang="en-US" sz="1600">
                <a:latin typeface="Georgia" pitchFamily="18" charset="0"/>
              </a:rPr>
              <a:t>The physical distance from individual graph edges and vertices to the center of mass of the graph.</a:t>
            </a:r>
          </a:p>
          <a:p>
            <a:pPr eaLnBrk="1" hangingPunct="1"/>
            <a:r>
              <a:rPr lang="en-US" altLang="en-US" sz="1600" b="1">
                <a:latin typeface="Georgia" pitchFamily="18" charset="0"/>
              </a:rPr>
              <a:t>Centroid Direction  </a:t>
            </a:r>
          </a:p>
          <a:p>
            <a:pPr eaLnBrk="1" hangingPunct="1">
              <a:buFontTx/>
              <a:buChar char="•"/>
            </a:pPr>
            <a:r>
              <a:rPr lang="en-US" altLang="en-US" sz="1600">
                <a:latin typeface="Georgia" pitchFamily="18" charset="0"/>
              </a:rPr>
              <a:t>The direction from graph edges and vertices to the center of mass of the graph. </a:t>
            </a:r>
          </a:p>
          <a:p>
            <a:pPr eaLnBrk="1" hangingPunct="1"/>
            <a:r>
              <a:rPr lang="en-US" altLang="en-US" sz="1600" b="1">
                <a:latin typeface="Georgia" pitchFamily="18" charset="0"/>
              </a:rPr>
              <a:t>Exit Direction at Vertex </a:t>
            </a:r>
          </a:p>
          <a:p>
            <a:pPr eaLnBrk="1" hangingPunct="1">
              <a:buFontTx/>
              <a:buChar char="•"/>
            </a:pPr>
            <a:r>
              <a:rPr lang="en-US" altLang="en-US" sz="1600">
                <a:latin typeface="Georgia" pitchFamily="18" charset="0"/>
              </a:rPr>
              <a:t>The direction an edge exits a vertex. </a:t>
            </a:r>
            <a:endParaRPr lang="en-US" altLang="en-US">
              <a:latin typeface="Georgia" pitchFamily="18" charset="0"/>
            </a:endParaRPr>
          </a:p>
        </p:txBody>
      </p:sp>
      <p:sp>
        <p:nvSpPr>
          <p:cNvPr id="30723" name="Text Box 19"/>
          <p:cNvSpPr txBox="1">
            <a:spLocks noChangeArrowheads="1"/>
          </p:cNvSpPr>
          <p:nvPr/>
        </p:nvSpPr>
        <p:spPr bwMode="auto">
          <a:xfrm>
            <a:off x="5334000" y="1828800"/>
            <a:ext cx="3429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r>
              <a:rPr lang="en-US" altLang="en-US" sz="1600" b="1">
                <a:latin typeface="Georgia" pitchFamily="18" charset="0"/>
              </a:rPr>
              <a:t>Skew </a:t>
            </a:r>
          </a:p>
          <a:p>
            <a:pPr eaLnBrk="1" hangingPunct="1">
              <a:buFontTx/>
              <a:buChar char="•"/>
            </a:pPr>
            <a:r>
              <a:rPr lang="en-US" altLang="en-US" sz="1600">
                <a:latin typeface="Georgia" pitchFamily="18" charset="0"/>
              </a:rPr>
              <a:t>The angular direction of an edge.  </a:t>
            </a:r>
          </a:p>
          <a:p>
            <a:pPr eaLnBrk="1" hangingPunct="1"/>
            <a:r>
              <a:rPr lang="en-US" altLang="en-US" sz="1600" b="1">
                <a:latin typeface="Georgia" pitchFamily="18" charset="0"/>
              </a:rPr>
              <a:t>Edge Aspect Ratio</a:t>
            </a:r>
          </a:p>
          <a:p>
            <a:pPr eaLnBrk="1" hangingPunct="1">
              <a:buFontTx/>
              <a:buChar char="•"/>
            </a:pPr>
            <a:r>
              <a:rPr lang="en-US" altLang="en-US" sz="1600">
                <a:latin typeface="Georgia" pitchFamily="18" charset="0"/>
              </a:rPr>
              <a:t>The ratio of the height and width of a bounding box containing an edge.</a:t>
            </a:r>
          </a:p>
          <a:p>
            <a:pPr eaLnBrk="1" hangingPunct="1"/>
            <a:r>
              <a:rPr lang="en-US" altLang="en-US" sz="1600" b="1">
                <a:latin typeface="Georgia" pitchFamily="18" charset="0"/>
              </a:rPr>
              <a:t>Edge Length </a:t>
            </a:r>
          </a:p>
          <a:p>
            <a:pPr eaLnBrk="1" hangingPunct="1">
              <a:buFontTx/>
              <a:buChar char="•"/>
            </a:pPr>
            <a:r>
              <a:rPr lang="en-US" altLang="en-US" sz="1600">
                <a:latin typeface="Georgia" pitchFamily="18" charset="0"/>
              </a:rPr>
              <a:t>The actual path length along an edge.  </a:t>
            </a:r>
          </a:p>
          <a:p>
            <a:pPr eaLnBrk="1" hangingPunct="1"/>
            <a:r>
              <a:rPr lang="en-US" altLang="en-US" sz="1600" b="1">
                <a:latin typeface="Georgia" pitchFamily="18" charset="0"/>
              </a:rPr>
              <a:t>Bending Energy</a:t>
            </a:r>
          </a:p>
          <a:p>
            <a:pPr eaLnBrk="1" hangingPunct="1">
              <a:buFontTx/>
              <a:buChar char="•"/>
            </a:pPr>
            <a:r>
              <a:rPr lang="en-US" altLang="en-US" sz="1600">
                <a:latin typeface="Georgia" pitchFamily="18" charset="0"/>
              </a:rPr>
              <a:t>The amount of curvature in an edge.  </a:t>
            </a:r>
          </a:p>
          <a:p>
            <a:pPr eaLnBrk="1" hangingPunct="1"/>
            <a:r>
              <a:rPr lang="en-US" altLang="en-US" sz="1600" b="1">
                <a:latin typeface="Georgia" pitchFamily="18" charset="0"/>
              </a:rPr>
              <a:t>Bezier  Values</a:t>
            </a:r>
          </a:p>
          <a:p>
            <a:pPr eaLnBrk="1" hangingPunct="1">
              <a:buFontTx/>
              <a:buChar char="•"/>
            </a:pPr>
            <a:r>
              <a:rPr lang="en-US" altLang="en-US" sz="1600">
                <a:latin typeface="Georgia" pitchFamily="18" charset="0"/>
              </a:rPr>
              <a:t>Point based curve descriptors that capture curve shape.</a:t>
            </a:r>
          </a:p>
        </p:txBody>
      </p:sp>
      <p:sp>
        <p:nvSpPr>
          <p:cNvPr id="30724" name="Rectangle 20"/>
          <p:cNvSpPr>
            <a:spLocks noChangeArrowheads="1"/>
          </p:cNvSpPr>
          <p:nvPr/>
        </p:nvSpPr>
        <p:spPr bwMode="auto">
          <a:xfrm>
            <a:off x="304800" y="1066800"/>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000">
                <a:latin typeface="Georgia" pitchFamily="18" charset="0"/>
              </a:rPr>
              <a:t>List of major feature classes that support graph classifications:</a:t>
            </a:r>
          </a:p>
        </p:txBody>
      </p:sp>
      <p:sp>
        <p:nvSpPr>
          <p:cNvPr id="36869" name="Title 1"/>
          <p:cNvSpPr>
            <a:spLocks noGrp="1"/>
          </p:cNvSpPr>
          <p:nvPr>
            <p:ph type="title"/>
          </p:nvPr>
        </p:nvSpPr>
        <p:spPr/>
        <p:txBody>
          <a:bodyPr/>
          <a:lstStyle/>
          <a:p>
            <a:pPr>
              <a:defRPr/>
            </a:pPr>
            <a:r>
              <a:rPr lang="en-US" altLang="en-US"/>
              <a:t>Enrollment Step 4: Extract Physical Features</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altLang="en-US"/>
              <a:t>Enrollment Step 4: Extract Physical Features </a:t>
            </a:r>
          </a:p>
        </p:txBody>
      </p:sp>
      <p:graphicFrame>
        <p:nvGraphicFramePr>
          <p:cNvPr id="31747" name="Object 12"/>
          <p:cNvGraphicFramePr>
            <a:graphicFrameLocks noGrp="1" noChangeAspect="1"/>
          </p:cNvGraphicFramePr>
          <p:nvPr>
            <p:ph idx="4294967295"/>
          </p:nvPr>
        </p:nvGraphicFramePr>
        <p:xfrm>
          <a:off x="0" y="1371600"/>
          <a:ext cx="2705100" cy="1674813"/>
        </p:xfrm>
        <a:graphic>
          <a:graphicData uri="http://schemas.openxmlformats.org/presentationml/2006/ole">
            <mc:AlternateContent xmlns:mc="http://schemas.openxmlformats.org/markup-compatibility/2006">
              <mc:Choice xmlns:v="urn:schemas-microsoft-com:vml" Requires="v">
                <p:oleObj spid="_x0000_s31952" name="Photo Editor Photo" r:id="rId3" imgW="6934200" imgH="4295775" progId="MSPhotoEd.3">
                  <p:embed/>
                </p:oleObj>
              </mc:Choice>
              <mc:Fallback>
                <p:oleObj name="Photo Editor Photo" r:id="rId3" imgW="6934200" imgH="4295775" progId="MSPhotoEd.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2705100" cy="167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48" name="Object 16"/>
          <p:cNvGraphicFramePr>
            <a:graphicFrameLocks noChangeAspect="1"/>
          </p:cNvGraphicFramePr>
          <p:nvPr/>
        </p:nvGraphicFramePr>
        <p:xfrm>
          <a:off x="3886200" y="1295400"/>
          <a:ext cx="3040063" cy="2114550"/>
        </p:xfrm>
        <a:graphic>
          <a:graphicData uri="http://schemas.openxmlformats.org/presentationml/2006/ole">
            <mc:AlternateContent xmlns:mc="http://schemas.openxmlformats.org/markup-compatibility/2006">
              <mc:Choice xmlns:v="urn:schemas-microsoft-com:vml" Requires="v">
                <p:oleObj spid="_x0000_s31953" name="Photo Editor Photo" r:id="rId5" imgW="6229350" imgH="4333875" progId="MSPhotoEd.3">
                  <p:embed/>
                </p:oleObj>
              </mc:Choice>
              <mc:Fallback>
                <p:oleObj name="Photo Editor Photo" r:id="rId5" imgW="6229350" imgH="4333875" progId="MSPhotoEd.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295400"/>
                        <a:ext cx="3040063"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49" name="Object 20"/>
          <p:cNvGraphicFramePr>
            <a:graphicFrameLocks noChangeAspect="1"/>
          </p:cNvGraphicFramePr>
          <p:nvPr/>
        </p:nvGraphicFramePr>
        <p:xfrm>
          <a:off x="2133600" y="2590800"/>
          <a:ext cx="884238" cy="914400"/>
        </p:xfrm>
        <a:graphic>
          <a:graphicData uri="http://schemas.openxmlformats.org/presentationml/2006/ole">
            <mc:AlternateContent xmlns:mc="http://schemas.openxmlformats.org/markup-compatibility/2006">
              <mc:Choice xmlns:v="urn:schemas-microsoft-com:vml" Requires="v">
                <p:oleObj spid="_x0000_s31954" name="Photo Editor Photo" r:id="rId7" imgW="1990725" imgH="2057400" progId="MSPhotoEd.3">
                  <p:embed/>
                </p:oleObj>
              </mc:Choice>
              <mc:Fallback>
                <p:oleObj name="Photo Editor Photo" r:id="rId7" imgW="1990725" imgH="2057400" progId="MSPhotoEd.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2590800"/>
                        <a:ext cx="8842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50" name="Object 21"/>
          <p:cNvGraphicFramePr>
            <a:graphicFrameLocks noChangeAspect="1"/>
          </p:cNvGraphicFramePr>
          <p:nvPr/>
        </p:nvGraphicFramePr>
        <p:xfrm>
          <a:off x="7467600" y="1295400"/>
          <a:ext cx="1241425" cy="1447800"/>
        </p:xfrm>
        <a:graphic>
          <a:graphicData uri="http://schemas.openxmlformats.org/presentationml/2006/ole">
            <mc:AlternateContent xmlns:mc="http://schemas.openxmlformats.org/markup-compatibility/2006">
              <mc:Choice xmlns:v="urn:schemas-microsoft-com:vml" Requires="v">
                <p:oleObj spid="_x0000_s31955" name="Photo Editor Photo" r:id="rId9" imgW="2085975" imgH="2438400" progId="MSPhotoEd.3">
                  <p:embed/>
                </p:oleObj>
              </mc:Choice>
              <mc:Fallback>
                <p:oleObj name="Photo Editor Photo" r:id="rId9" imgW="2085975" imgH="2438400" progId="MSPhotoEd.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7600" y="1295400"/>
                        <a:ext cx="12414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51" name="Object 22"/>
          <p:cNvGraphicFramePr>
            <a:graphicFrameLocks noChangeAspect="1"/>
          </p:cNvGraphicFramePr>
          <p:nvPr/>
        </p:nvGraphicFramePr>
        <p:xfrm>
          <a:off x="457200" y="4038600"/>
          <a:ext cx="1547813" cy="1274763"/>
        </p:xfrm>
        <a:graphic>
          <a:graphicData uri="http://schemas.openxmlformats.org/presentationml/2006/ole">
            <mc:AlternateContent xmlns:mc="http://schemas.openxmlformats.org/markup-compatibility/2006">
              <mc:Choice xmlns:v="urn:schemas-microsoft-com:vml" Requires="v">
                <p:oleObj spid="_x0000_s31956" name="Photo Editor Photo" r:id="rId11" imgW="4772025" imgH="1933575" progId="MSPhotoEd.3">
                  <p:embed/>
                </p:oleObj>
              </mc:Choice>
              <mc:Fallback>
                <p:oleObj name="Photo Editor Photo" r:id="rId11" imgW="4772025" imgH="1933575" progId="MSPhotoEd.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l="50832"/>
                      <a:stretch>
                        <a:fillRect/>
                      </a:stretch>
                    </p:blipFill>
                    <p:spPr bwMode="auto">
                      <a:xfrm>
                        <a:off x="457200" y="4038600"/>
                        <a:ext cx="1547813"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52" name="Object 23"/>
          <p:cNvGraphicFramePr>
            <a:graphicFrameLocks noChangeAspect="1"/>
          </p:cNvGraphicFramePr>
          <p:nvPr/>
        </p:nvGraphicFramePr>
        <p:xfrm>
          <a:off x="4953000" y="4343400"/>
          <a:ext cx="1676400" cy="784225"/>
        </p:xfrm>
        <a:graphic>
          <a:graphicData uri="http://schemas.openxmlformats.org/presentationml/2006/ole">
            <mc:AlternateContent xmlns:mc="http://schemas.openxmlformats.org/markup-compatibility/2006">
              <mc:Choice xmlns:v="urn:schemas-microsoft-com:vml" Requires="v">
                <p:oleObj spid="_x0000_s31957" name="Photo Editor Photo" r:id="rId13" imgW="3686175" imgH="1724025" progId="MSPhotoEd.3">
                  <p:embed/>
                </p:oleObj>
              </mc:Choice>
              <mc:Fallback>
                <p:oleObj name="Photo Editor Photo" r:id="rId13" imgW="3686175" imgH="1724025" progId="MSPhotoEd.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4343400"/>
                        <a:ext cx="16764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53" name="Object 24"/>
          <p:cNvGraphicFramePr>
            <a:graphicFrameLocks noChangeAspect="1"/>
          </p:cNvGraphicFramePr>
          <p:nvPr/>
        </p:nvGraphicFramePr>
        <p:xfrm>
          <a:off x="2362200" y="4267200"/>
          <a:ext cx="2386013" cy="1081088"/>
        </p:xfrm>
        <a:graphic>
          <a:graphicData uri="http://schemas.openxmlformats.org/presentationml/2006/ole">
            <mc:AlternateContent xmlns:mc="http://schemas.openxmlformats.org/markup-compatibility/2006">
              <mc:Choice xmlns:v="urn:schemas-microsoft-com:vml" Requires="v">
                <p:oleObj spid="_x0000_s31958" name="Photo Editor Photo" r:id="rId15" imgW="4772025" imgH="2162175" progId="MSPhotoEd.3">
                  <p:embed/>
                </p:oleObj>
              </mc:Choice>
              <mc:Fallback>
                <p:oleObj name="Photo Editor Photo" r:id="rId15" imgW="4772025" imgH="2162175" progId="MSPhotoEd.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4267200"/>
                        <a:ext cx="2386013"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54" name="Object 25"/>
          <p:cNvGraphicFramePr>
            <a:graphicFrameLocks noChangeAspect="1"/>
          </p:cNvGraphicFramePr>
          <p:nvPr/>
        </p:nvGraphicFramePr>
        <p:xfrm>
          <a:off x="6934200" y="4267200"/>
          <a:ext cx="1947863" cy="831850"/>
        </p:xfrm>
        <a:graphic>
          <a:graphicData uri="http://schemas.openxmlformats.org/presentationml/2006/ole">
            <mc:AlternateContent xmlns:mc="http://schemas.openxmlformats.org/markup-compatibility/2006">
              <mc:Choice xmlns:v="urn:schemas-microsoft-com:vml" Requires="v">
                <p:oleObj spid="_x0000_s31959" name="Photo Editor Photo" r:id="rId17" imgW="6943725" imgH="2962275" progId="MSPhotoEd.3">
                  <p:embed/>
                </p:oleObj>
              </mc:Choice>
              <mc:Fallback>
                <p:oleObj name="Photo Editor Photo" r:id="rId17" imgW="6943725" imgH="2962275" progId="MSPhotoEd.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34200" y="4267200"/>
                        <a:ext cx="194786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755" name="Text Box 27"/>
          <p:cNvSpPr txBox="1">
            <a:spLocks noChangeArrowheads="1"/>
          </p:cNvSpPr>
          <p:nvPr/>
        </p:nvSpPr>
        <p:spPr bwMode="auto">
          <a:xfrm>
            <a:off x="762000" y="35052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b="1">
                <a:solidFill>
                  <a:srgbClr val="2666A6"/>
                </a:solidFill>
                <a:latin typeface="Calibri" pitchFamily="34" charset="0"/>
              </a:rPr>
              <a:t>Distance Features</a:t>
            </a:r>
            <a:endParaRPr lang="en-US" altLang="en-US" b="1" i="1">
              <a:solidFill>
                <a:srgbClr val="2666A6"/>
              </a:solidFill>
              <a:latin typeface="Calibri" pitchFamily="34" charset="0"/>
            </a:endParaRPr>
          </a:p>
        </p:txBody>
      </p:sp>
      <p:sp>
        <p:nvSpPr>
          <p:cNvPr id="31756" name="Text Box 28"/>
          <p:cNvSpPr txBox="1">
            <a:spLocks noChangeArrowheads="1"/>
          </p:cNvSpPr>
          <p:nvPr/>
        </p:nvSpPr>
        <p:spPr bwMode="auto">
          <a:xfrm>
            <a:off x="6096000" y="3429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b="1">
                <a:solidFill>
                  <a:srgbClr val="2666A6"/>
                </a:solidFill>
                <a:latin typeface="Calibri" pitchFamily="34" charset="0"/>
              </a:rPr>
              <a:t>Directional Features</a:t>
            </a:r>
            <a:endParaRPr lang="en-US" altLang="en-US" b="1" i="1">
              <a:solidFill>
                <a:srgbClr val="2666A6"/>
              </a:solidFill>
              <a:latin typeface="Calibri" pitchFamily="34" charset="0"/>
            </a:endParaRPr>
          </a:p>
        </p:txBody>
      </p:sp>
      <p:sp>
        <p:nvSpPr>
          <p:cNvPr id="31757" name="Text Box 29"/>
          <p:cNvSpPr txBox="1">
            <a:spLocks noChangeArrowheads="1"/>
          </p:cNvSpPr>
          <p:nvPr/>
        </p:nvSpPr>
        <p:spPr bwMode="auto">
          <a:xfrm>
            <a:off x="609600" y="5486400"/>
            <a:ext cx="830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b="1">
                <a:solidFill>
                  <a:srgbClr val="2666A6"/>
                </a:solidFill>
                <a:latin typeface="Calibri" pitchFamily="34" charset="0"/>
              </a:rPr>
              <a:t>Aspect Ratios             Bending Energy              Edge Path Length          Bezier Offsets</a:t>
            </a:r>
            <a:endParaRPr lang="en-US" altLang="en-US" b="1" i="1">
              <a:solidFill>
                <a:srgbClr val="2666A6"/>
              </a:solidFill>
              <a:latin typeface="Calibri" pitchFamily="34" charset="0"/>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1"/>
          <p:cNvPicPr>
            <a:picLocks noChangeAspect="1" noChangeArrowheads="1"/>
          </p:cNvPicPr>
          <p:nvPr/>
        </p:nvPicPr>
        <p:blipFill>
          <a:blip r:embed="rId2">
            <a:extLst>
              <a:ext uri="{28A0092B-C50C-407E-A947-70E740481C1C}">
                <a14:useLocalDpi xmlns:a14="http://schemas.microsoft.com/office/drawing/2010/main" val="0"/>
              </a:ext>
            </a:extLst>
          </a:blip>
          <a:srcRect t="82874" r="15625"/>
          <a:stretch>
            <a:fillRect/>
          </a:stretch>
        </p:blipFill>
        <p:spPr bwMode="auto">
          <a:xfrm>
            <a:off x="990600" y="4470400"/>
            <a:ext cx="7772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12"/>
          <p:cNvPicPr>
            <a:picLocks noChangeAspect="1" noChangeArrowheads="1"/>
          </p:cNvPicPr>
          <p:nvPr/>
        </p:nvPicPr>
        <p:blipFill>
          <a:blip r:embed="rId3">
            <a:extLst>
              <a:ext uri="{28A0092B-C50C-407E-A947-70E740481C1C}">
                <a14:useLocalDpi xmlns:a14="http://schemas.microsoft.com/office/drawing/2010/main" val="0"/>
              </a:ext>
            </a:extLst>
          </a:blip>
          <a:srcRect l="52460"/>
          <a:stretch>
            <a:fillRect/>
          </a:stretch>
        </p:blipFill>
        <p:spPr bwMode="auto">
          <a:xfrm>
            <a:off x="1039813" y="1828800"/>
            <a:ext cx="124618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13"/>
          <p:cNvPicPr>
            <a:picLocks noChangeAspect="1" noChangeArrowheads="1"/>
          </p:cNvPicPr>
          <p:nvPr/>
        </p:nvPicPr>
        <p:blipFill>
          <a:blip r:embed="rId4">
            <a:extLst>
              <a:ext uri="{28A0092B-C50C-407E-A947-70E740481C1C}">
                <a14:useLocalDpi xmlns:a14="http://schemas.microsoft.com/office/drawing/2010/main" val="0"/>
              </a:ext>
            </a:extLst>
          </a:blip>
          <a:srcRect l="59016"/>
          <a:stretch>
            <a:fillRect/>
          </a:stretch>
        </p:blipFill>
        <p:spPr bwMode="auto">
          <a:xfrm>
            <a:off x="2400300" y="2009775"/>
            <a:ext cx="9525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14"/>
          <p:cNvPicPr>
            <a:picLocks noChangeAspect="1" noChangeArrowheads="1"/>
          </p:cNvPicPr>
          <p:nvPr/>
        </p:nvPicPr>
        <p:blipFill>
          <a:blip r:embed="rId5">
            <a:extLst>
              <a:ext uri="{28A0092B-C50C-407E-A947-70E740481C1C}">
                <a14:useLocalDpi xmlns:a14="http://schemas.microsoft.com/office/drawing/2010/main" val="0"/>
              </a:ext>
            </a:extLst>
          </a:blip>
          <a:srcRect l="59016"/>
          <a:stretch>
            <a:fillRect/>
          </a:stretch>
        </p:blipFill>
        <p:spPr bwMode="auto">
          <a:xfrm>
            <a:off x="4876800" y="1981200"/>
            <a:ext cx="9525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5"/>
          <p:cNvPicPr>
            <a:picLocks noChangeAspect="1" noChangeArrowheads="1"/>
          </p:cNvPicPr>
          <p:nvPr/>
        </p:nvPicPr>
        <p:blipFill>
          <a:blip r:embed="rId6">
            <a:extLst>
              <a:ext uri="{28A0092B-C50C-407E-A947-70E740481C1C}">
                <a14:useLocalDpi xmlns:a14="http://schemas.microsoft.com/office/drawing/2010/main" val="0"/>
              </a:ext>
            </a:extLst>
          </a:blip>
          <a:srcRect l="39345"/>
          <a:stretch>
            <a:fillRect/>
          </a:stretch>
        </p:blipFill>
        <p:spPr bwMode="auto">
          <a:xfrm>
            <a:off x="3467100" y="2009775"/>
            <a:ext cx="14097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100" y="2057400"/>
            <a:ext cx="23241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 Box 17"/>
          <p:cNvSpPr txBox="1">
            <a:spLocks noChangeArrowheads="1"/>
          </p:cNvSpPr>
          <p:nvPr/>
        </p:nvSpPr>
        <p:spPr bwMode="auto">
          <a:xfrm>
            <a:off x="1344613" y="2112963"/>
            <a:ext cx="4675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400" b="1">
                <a:latin typeface="Georgia" pitchFamily="18" charset="0"/>
              </a:rPr>
              <a:t>Writing-based Graphemes</a:t>
            </a:r>
          </a:p>
        </p:txBody>
      </p:sp>
      <p:sp>
        <p:nvSpPr>
          <p:cNvPr id="32777" name="Text Box 18"/>
          <p:cNvSpPr txBox="1">
            <a:spLocks noChangeArrowheads="1"/>
          </p:cNvSpPr>
          <p:nvPr/>
        </p:nvSpPr>
        <p:spPr bwMode="auto">
          <a:xfrm>
            <a:off x="1344613" y="38862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400" b="1">
                <a:latin typeface="Georgia" pitchFamily="18" charset="0"/>
              </a:rPr>
              <a:t>Extracted</a:t>
            </a:r>
            <a:r>
              <a:rPr lang="en-US" altLang="en-US" sz="2400" u="sng">
                <a:solidFill>
                  <a:srgbClr val="2666A6"/>
                </a:solidFill>
                <a:latin typeface="Calibri" pitchFamily="34" charset="0"/>
              </a:rPr>
              <a:t> </a:t>
            </a:r>
            <a:r>
              <a:rPr lang="en-US" altLang="en-US" sz="2400" b="1">
                <a:latin typeface="Georgia" pitchFamily="18" charset="0"/>
              </a:rPr>
              <a:t>Data</a:t>
            </a:r>
          </a:p>
        </p:txBody>
      </p:sp>
      <p:sp>
        <p:nvSpPr>
          <p:cNvPr id="32778" name="Line 19"/>
          <p:cNvSpPr>
            <a:spLocks noChangeShapeType="1"/>
          </p:cNvSpPr>
          <p:nvPr/>
        </p:nvSpPr>
        <p:spPr bwMode="auto">
          <a:xfrm>
            <a:off x="4697413" y="4038600"/>
            <a:ext cx="0" cy="228600"/>
          </a:xfrm>
          <a:prstGeom prst="line">
            <a:avLst/>
          </a:prstGeom>
          <a:noFill/>
          <a:ln w="76200">
            <a:solidFill>
              <a:srgbClr val="5F5F5F"/>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9" name="Line 20"/>
          <p:cNvSpPr>
            <a:spLocks noChangeShapeType="1"/>
          </p:cNvSpPr>
          <p:nvPr/>
        </p:nvSpPr>
        <p:spPr bwMode="auto">
          <a:xfrm>
            <a:off x="2259013" y="3352800"/>
            <a:ext cx="2438400" cy="381000"/>
          </a:xfrm>
          <a:prstGeom prst="line">
            <a:avLst/>
          </a:prstGeom>
          <a:noFill/>
          <a:ln w="9525">
            <a:solidFill>
              <a:srgbClr val="5F5F5F"/>
            </a:solidFill>
            <a:round/>
          </a:ln>
          <a:extLst>
            <a:ext uri="{909E8E84-426E-40DD-AFC4-6F175D3DCCD1}">
              <a14:hiddenFill xmlns:a14="http://schemas.microsoft.com/office/drawing/2010/main">
                <a:noFill/>
              </a14:hiddenFill>
            </a:ext>
          </a:extLst>
        </p:spPr>
        <p:txBody>
          <a:bodyPr/>
          <a:lstStyle/>
          <a:p>
            <a:endParaRPr lang="en-US"/>
          </a:p>
        </p:txBody>
      </p:sp>
      <p:sp>
        <p:nvSpPr>
          <p:cNvPr id="32780" name="Line 21"/>
          <p:cNvSpPr>
            <a:spLocks noChangeShapeType="1"/>
          </p:cNvSpPr>
          <p:nvPr/>
        </p:nvSpPr>
        <p:spPr bwMode="auto">
          <a:xfrm>
            <a:off x="4697413" y="3733800"/>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2781" name="Line 22"/>
          <p:cNvSpPr>
            <a:spLocks noChangeShapeType="1"/>
          </p:cNvSpPr>
          <p:nvPr/>
        </p:nvSpPr>
        <p:spPr bwMode="auto">
          <a:xfrm>
            <a:off x="3173413" y="3352800"/>
            <a:ext cx="1524000" cy="381000"/>
          </a:xfrm>
          <a:prstGeom prst="line">
            <a:avLst/>
          </a:prstGeom>
          <a:noFill/>
          <a:ln w="9525">
            <a:solidFill>
              <a:srgbClr val="5F5F5F"/>
            </a:solidFill>
            <a:round/>
          </a:ln>
          <a:extLst>
            <a:ext uri="{909E8E84-426E-40DD-AFC4-6F175D3DCCD1}">
              <a14:hiddenFill xmlns:a14="http://schemas.microsoft.com/office/drawing/2010/main">
                <a:noFill/>
              </a14:hiddenFill>
            </a:ext>
          </a:extLst>
        </p:spPr>
        <p:txBody>
          <a:bodyPr/>
          <a:lstStyle/>
          <a:p>
            <a:endParaRPr lang="en-US"/>
          </a:p>
        </p:txBody>
      </p:sp>
      <p:sp>
        <p:nvSpPr>
          <p:cNvPr id="32782" name="Line 23"/>
          <p:cNvSpPr>
            <a:spLocks noChangeShapeType="1"/>
          </p:cNvSpPr>
          <p:nvPr/>
        </p:nvSpPr>
        <p:spPr bwMode="auto">
          <a:xfrm>
            <a:off x="4011613" y="3352800"/>
            <a:ext cx="685800" cy="381000"/>
          </a:xfrm>
          <a:prstGeom prst="line">
            <a:avLst/>
          </a:prstGeom>
          <a:noFill/>
          <a:ln w="9525">
            <a:solidFill>
              <a:srgbClr val="5F5F5F"/>
            </a:solidFill>
            <a:round/>
          </a:ln>
          <a:extLst>
            <a:ext uri="{909E8E84-426E-40DD-AFC4-6F175D3DCCD1}">
              <a14:hiddenFill xmlns:a14="http://schemas.microsoft.com/office/drawing/2010/main">
                <a:noFill/>
              </a14:hiddenFill>
            </a:ext>
          </a:extLst>
        </p:spPr>
        <p:txBody>
          <a:bodyPr/>
          <a:lstStyle/>
          <a:p>
            <a:endParaRPr lang="en-US"/>
          </a:p>
        </p:txBody>
      </p:sp>
      <p:sp>
        <p:nvSpPr>
          <p:cNvPr id="32783" name="Line 24"/>
          <p:cNvSpPr>
            <a:spLocks noChangeShapeType="1"/>
          </p:cNvSpPr>
          <p:nvPr/>
        </p:nvSpPr>
        <p:spPr bwMode="auto">
          <a:xfrm flipH="1">
            <a:off x="4697413" y="3352800"/>
            <a:ext cx="609600" cy="381000"/>
          </a:xfrm>
          <a:prstGeom prst="line">
            <a:avLst/>
          </a:prstGeom>
          <a:noFill/>
          <a:ln w="9525">
            <a:solidFill>
              <a:srgbClr val="5F5F5F"/>
            </a:solidFill>
            <a:round/>
          </a:ln>
          <a:extLst>
            <a:ext uri="{909E8E84-426E-40DD-AFC4-6F175D3DCCD1}">
              <a14:hiddenFill xmlns:a14="http://schemas.microsoft.com/office/drawing/2010/main">
                <a:noFill/>
              </a14:hiddenFill>
            </a:ext>
          </a:extLst>
        </p:spPr>
        <p:txBody>
          <a:bodyPr/>
          <a:lstStyle/>
          <a:p>
            <a:endParaRPr lang="en-US"/>
          </a:p>
        </p:txBody>
      </p:sp>
      <p:sp>
        <p:nvSpPr>
          <p:cNvPr id="32784" name="Line 25"/>
          <p:cNvSpPr>
            <a:spLocks noChangeShapeType="1"/>
          </p:cNvSpPr>
          <p:nvPr/>
        </p:nvSpPr>
        <p:spPr bwMode="auto">
          <a:xfrm flipV="1">
            <a:off x="4697413" y="3352800"/>
            <a:ext cx="2590800" cy="381000"/>
          </a:xfrm>
          <a:prstGeom prst="line">
            <a:avLst/>
          </a:prstGeom>
          <a:noFill/>
          <a:ln w="9525">
            <a:solidFill>
              <a:srgbClr val="5F5F5F"/>
            </a:solidFill>
            <a:round/>
          </a:ln>
          <a:extLst>
            <a:ext uri="{909E8E84-426E-40DD-AFC4-6F175D3DCCD1}">
              <a14:hiddenFill xmlns:a14="http://schemas.microsoft.com/office/drawing/2010/main">
                <a:noFill/>
              </a14:hiddenFill>
            </a:ext>
          </a:extLst>
        </p:spPr>
        <p:txBody>
          <a:bodyPr/>
          <a:lstStyle/>
          <a:p>
            <a:endParaRPr lang="en-US"/>
          </a:p>
        </p:txBody>
      </p:sp>
      <p:sp>
        <p:nvSpPr>
          <p:cNvPr id="32785" name="Text Box 31"/>
          <p:cNvSpPr txBox="1">
            <a:spLocks noChangeArrowheads="1"/>
          </p:cNvSpPr>
          <p:nvPr/>
        </p:nvSpPr>
        <p:spPr bwMode="auto">
          <a:xfrm>
            <a:off x="228600" y="4694238"/>
            <a:ext cx="1066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1100" b="1">
                <a:latin typeface="Georgia" pitchFamily="18" charset="0"/>
              </a:rPr>
              <a:t>Isomorphic Key/Shape Code</a:t>
            </a:r>
          </a:p>
        </p:txBody>
      </p:sp>
      <p:sp>
        <p:nvSpPr>
          <p:cNvPr id="32786" name="Text Box 32"/>
          <p:cNvSpPr txBox="1">
            <a:spLocks noChangeArrowheads="1"/>
          </p:cNvSpPr>
          <p:nvPr/>
        </p:nvSpPr>
        <p:spPr bwMode="auto">
          <a:xfrm>
            <a:off x="1066800" y="4738688"/>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800" b="1">
                <a:solidFill>
                  <a:srgbClr val="CC3300"/>
                </a:solidFill>
                <a:latin typeface="Arial" pitchFamily="34" charset="0"/>
              </a:rPr>
              <a:t>+</a:t>
            </a:r>
          </a:p>
        </p:txBody>
      </p:sp>
      <p:sp>
        <p:nvSpPr>
          <p:cNvPr id="32787" name="Line 33"/>
          <p:cNvSpPr>
            <a:spLocks noChangeShapeType="1"/>
          </p:cNvSpPr>
          <p:nvPr/>
        </p:nvSpPr>
        <p:spPr bwMode="auto">
          <a:xfrm>
            <a:off x="685800" y="2971800"/>
            <a:ext cx="0" cy="1600200"/>
          </a:xfrm>
          <a:prstGeom prst="line">
            <a:avLst/>
          </a:prstGeom>
          <a:noFill/>
          <a:ln w="9525">
            <a:solidFill>
              <a:srgbClr val="5F5F5F"/>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Line 34"/>
          <p:cNvSpPr>
            <a:spLocks noChangeShapeType="1"/>
          </p:cNvSpPr>
          <p:nvPr/>
        </p:nvSpPr>
        <p:spPr bwMode="auto">
          <a:xfrm>
            <a:off x="685800" y="2971800"/>
            <a:ext cx="533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2789" name="Line 35"/>
          <p:cNvSpPr>
            <a:spLocks noChangeShapeType="1"/>
          </p:cNvSpPr>
          <p:nvPr/>
        </p:nvSpPr>
        <p:spPr bwMode="auto">
          <a:xfrm>
            <a:off x="685800" y="4343400"/>
            <a:ext cx="0" cy="228600"/>
          </a:xfrm>
          <a:prstGeom prst="line">
            <a:avLst/>
          </a:prstGeom>
          <a:noFill/>
          <a:ln w="76200">
            <a:solidFill>
              <a:srgbClr val="5F5F5F"/>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0" name="Text Box 36"/>
          <p:cNvSpPr txBox="1">
            <a:spLocks noChangeArrowheads="1"/>
          </p:cNvSpPr>
          <p:nvPr/>
        </p:nvSpPr>
        <p:spPr bwMode="auto">
          <a:xfrm>
            <a:off x="468313" y="1038225"/>
            <a:ext cx="8458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000">
                <a:latin typeface="Georgia" pitchFamily="18" charset="0"/>
              </a:rPr>
              <a:t>Create Data Structure: A data record is created for each grapheme encompassing the Isomorphic Key/Shape Code and Physical Data</a:t>
            </a:r>
          </a:p>
        </p:txBody>
      </p:sp>
      <p:sp>
        <p:nvSpPr>
          <p:cNvPr id="38935" name="Title 1"/>
          <p:cNvSpPr>
            <a:spLocks noGrp="1"/>
          </p:cNvSpPr>
          <p:nvPr>
            <p:ph type="title"/>
          </p:nvPr>
        </p:nvSpPr>
        <p:spPr/>
        <p:txBody>
          <a:bodyPr/>
          <a:lstStyle/>
          <a:p>
            <a:pPr>
              <a:defRPr/>
            </a:pPr>
            <a:r>
              <a:rPr lang="en-US" altLang="en-US"/>
              <a:t>Enrollment Step 4: Extract Physical Features </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Review of Key Concepts</a:t>
            </a:r>
          </a:p>
        </p:txBody>
      </p:sp>
      <p:sp>
        <p:nvSpPr>
          <p:cNvPr id="1331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US" sz="1800" dirty="0">
                <a:latin typeface="Georgia" pitchFamily="18" charset="0"/>
              </a:rPr>
              <a:t>The combination of an isomorphism class and a shape class defines a Grapheme Type. </a:t>
            </a:r>
          </a:p>
          <a:p>
            <a:r>
              <a:rPr lang="en-US" altLang="en-US" sz="1800" dirty="0">
                <a:latin typeface="Georgia" pitchFamily="18" charset="0"/>
              </a:rPr>
              <a:t>Writing is modeled at the Grapheme Type level. </a:t>
            </a:r>
          </a:p>
          <a:p>
            <a:r>
              <a:rPr lang="en-US" altLang="en-US" sz="1800" dirty="0">
                <a:latin typeface="Georgia" pitchFamily="18" charset="0"/>
              </a:rPr>
              <a:t>The physical measurements of the Graphemes at each Grapheme Type level are used to discriminate differences between Writers. </a:t>
            </a:r>
          </a:p>
          <a:p>
            <a:r>
              <a:rPr lang="en-US" altLang="en-US" sz="1800" dirty="0">
                <a:latin typeface="Georgia" pitchFamily="18" charset="0"/>
              </a:rPr>
              <a:t>Stored data from the discriminant analyses at the Grapheme Type level are used to identify the Writers of Test Documents. </a:t>
            </a:r>
          </a:p>
          <a:p>
            <a:r>
              <a:rPr lang="en-US" altLang="en-US" sz="1800" dirty="0">
                <a:latin typeface="Georgia" pitchFamily="18" charset="0"/>
              </a:rPr>
              <a:t>Test Documents are analyzed using the same algorithms, producing Analysis Graphemes</a:t>
            </a:r>
          </a:p>
          <a:p>
            <a:r>
              <a:rPr lang="en-US" altLang="en-US" sz="1800" dirty="0">
                <a:latin typeface="Georgia" pitchFamily="18" charset="0"/>
              </a:rPr>
              <a:t>The Analysis Graphemes are compared to the Grapheme Type Models to produce scores for each Reference Writer for each Analysis Grapheme</a:t>
            </a:r>
          </a:p>
          <a:p>
            <a:r>
              <a:rPr lang="en-US" altLang="en-US" sz="1800" dirty="0">
                <a:latin typeface="Georgia" pitchFamily="18" charset="0"/>
              </a:rPr>
              <a:t>Those scores are aggregated to produce a score for each Reference Writer</a:t>
            </a:r>
          </a:p>
          <a:p>
            <a:endParaRPr lang="en-US" altLang="en-US" sz="1800" dirty="0">
              <a:latin typeface="Georgia" pitchFamily="18"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US" sz="2000">
                <a:latin typeface="Georgia" pitchFamily="18" charset="0"/>
              </a:rPr>
              <a:t>The Feature Vectors for each Grapheme Type are the basis of biometric comparison for the Handwriting</a:t>
            </a:r>
          </a:p>
          <a:p>
            <a:r>
              <a:rPr lang="en-US" altLang="en-US" sz="2000">
                <a:solidFill>
                  <a:srgbClr val="2666A6"/>
                </a:solidFill>
                <a:latin typeface="Georgia" pitchFamily="18" charset="0"/>
              </a:rPr>
              <a:t>The Curse of Dimensionality:  </a:t>
            </a:r>
            <a:r>
              <a:rPr lang="en-US" altLang="en-US" sz="2000">
                <a:latin typeface="Georgia" pitchFamily="18" charset="0"/>
              </a:rPr>
              <a:t>Feature Vectors are high dimensional.  </a:t>
            </a:r>
          </a:p>
          <a:p>
            <a:r>
              <a:rPr lang="en-US" altLang="en-US" sz="2000">
                <a:latin typeface="Georgia" pitchFamily="18" charset="0"/>
              </a:rPr>
              <a:t>The Isomorphism      (4;112.0) has 199 measurements in its Feature Vector.  </a:t>
            </a:r>
          </a:p>
          <a:p>
            <a:r>
              <a:rPr lang="en-US" altLang="en-US" sz="2000">
                <a:latin typeface="Georgia" pitchFamily="18" charset="0"/>
              </a:rPr>
              <a:t>For a pair of writers and a particular Grapheme Type, there may be only a few of the measurements that carry meaningful information to discriminate between the writing of the two writers.  </a:t>
            </a:r>
          </a:p>
          <a:p>
            <a:r>
              <a:rPr lang="en-US" altLang="en-US" sz="2000">
                <a:latin typeface="Georgia" pitchFamily="18" charset="0"/>
              </a:rPr>
              <a:t>For another pair of writers and the same Grapheme Type, the few meaningful measurements are likely to be different from those used for the first pair of writers. </a:t>
            </a:r>
          </a:p>
          <a:p>
            <a:endParaRPr lang="en-US" altLang="en-US" sz="2000">
              <a:latin typeface="Georgia" pitchFamily="18" charset="0"/>
            </a:endParaRPr>
          </a:p>
        </p:txBody>
      </p:sp>
      <p:pic>
        <p:nvPicPr>
          <p:cNvPr id="33795" name="Picture 3" descr="4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86000"/>
            <a:ext cx="381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altLang="en-US" dirty="0"/>
              <a:t>Enrollment Step 5: Build Reference Database</a:t>
            </a:r>
            <a:endParaRPr lang="en-US" dirty="0"/>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4"/>
          <p:cNvSpPr>
            <a:spLocks noGrp="1"/>
          </p:cNvSpPr>
          <p:nvPr>
            <p:ph type="title"/>
          </p:nvPr>
        </p:nvSpPr>
        <p:spPr/>
        <p:txBody>
          <a:bodyPr/>
          <a:lstStyle/>
          <a:p>
            <a:pPr>
              <a:defRPr/>
            </a:pPr>
            <a:r>
              <a:rPr lang="en-US" altLang="en-US" dirty="0"/>
              <a:t>Enrollment Step 5: Build Reference Database</a:t>
            </a:r>
          </a:p>
        </p:txBody>
      </p:sp>
      <p:sp>
        <p:nvSpPr>
          <p:cNvPr id="3481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US" sz="2000" dirty="0">
                <a:latin typeface="Georgia" pitchFamily="18" charset="0"/>
              </a:rPr>
              <a:t>Reduce the Dimensionality</a:t>
            </a:r>
          </a:p>
          <a:p>
            <a:pPr lvl="1"/>
            <a:r>
              <a:rPr lang="en-US" altLang="en-US" sz="1800" dirty="0">
                <a:latin typeface="Georgia" pitchFamily="18" charset="0"/>
              </a:rPr>
              <a:t>We can use the collected information to determine which features provide the most useful information</a:t>
            </a:r>
          </a:p>
          <a:p>
            <a:pPr lvl="1"/>
            <a:r>
              <a:rPr lang="en-US" altLang="en-US" sz="1800" dirty="0">
                <a:latin typeface="Georgia" pitchFamily="18" charset="0"/>
              </a:rPr>
              <a:t>For each Grapheme Type, all writers from the Reference Set (R) with minimum number of instances of the Grapheme Type are used to form a </a:t>
            </a:r>
            <a:r>
              <a:rPr lang="en-US" altLang="en-US" sz="1800" b="1" dirty="0">
                <a:latin typeface="Georgia" pitchFamily="18" charset="0"/>
              </a:rPr>
              <a:t>Competitive Matrix </a:t>
            </a:r>
            <a:r>
              <a:rPr lang="en-US" altLang="en-US" sz="1800" dirty="0">
                <a:latin typeface="Georgia" pitchFamily="18" charset="0"/>
              </a:rPr>
              <a:t>with a known set of </a:t>
            </a:r>
            <a:r>
              <a:rPr lang="en-US" altLang="en-US" sz="1800" b="1" dirty="0">
                <a:latin typeface="Georgia" pitchFamily="18" charset="0"/>
              </a:rPr>
              <a:t>non-matching</a:t>
            </a:r>
            <a:r>
              <a:rPr lang="en-US" altLang="en-US" sz="1800" dirty="0">
                <a:latin typeface="Georgia" pitchFamily="18" charset="0"/>
              </a:rPr>
              <a:t> Writers (C). </a:t>
            </a:r>
          </a:p>
          <a:p>
            <a:pPr lvl="1"/>
            <a:r>
              <a:rPr lang="en-US" altLang="en-US" sz="1800" dirty="0">
                <a:latin typeface="Georgia" pitchFamily="18" charset="0"/>
              </a:rPr>
              <a:t>Each of the R writers forms one row and each of the C writers forms one column in the Competitive Matrix.</a:t>
            </a:r>
          </a:p>
          <a:p>
            <a:pPr lvl="1"/>
            <a:r>
              <a:rPr lang="en-US" altLang="en-US" sz="1800" dirty="0">
                <a:latin typeface="Georgia" pitchFamily="18" charset="0"/>
              </a:rPr>
              <a:t>For each pair of writers (cell in the Matrix), Statistical Linear Discriminant Analysis ( LDA) is used to find a canonical variable (combination of Feature Vector measurements and coefficients) that separates the Grapheme Type data for these writers. </a:t>
            </a:r>
          </a:p>
          <a:p>
            <a:pPr lvl="1"/>
            <a:r>
              <a:rPr lang="en-US" altLang="en-US" sz="1800" dirty="0">
                <a:latin typeface="Georgia" pitchFamily="18" charset="0"/>
              </a:rPr>
              <a:t>Non-matching Writers also referred to as a Base Set</a:t>
            </a:r>
          </a:p>
          <a:p>
            <a:endParaRPr lang="en-US" altLang="en-US" sz="2000" dirty="0">
              <a:latin typeface="Georgia" pitchFamily="18" charset="0"/>
            </a:endParaRPr>
          </a:p>
          <a:p>
            <a:endParaRPr lang="en-US" altLang="en-US" sz="2000" dirty="0">
              <a:latin typeface="Georgia" pitchFamily="18"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42900" y="1136650"/>
            <a:ext cx="84582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1714500">
              <a:defRPr>
                <a:solidFill>
                  <a:schemeClr val="tx1"/>
                </a:solidFill>
                <a:latin typeface="Times New Roman" pitchFamily="18" charset="0"/>
                <a:ea typeface="MS PGothic" pitchFamily="34" charset="-128"/>
              </a:defRPr>
            </a:lvl5pPr>
            <a:lvl6pPr marL="2171700" eaLnBrk="0" fontAlgn="base" hangingPunct="0">
              <a:spcBef>
                <a:spcPct val="0"/>
              </a:spcBef>
              <a:spcAft>
                <a:spcPct val="0"/>
              </a:spcAft>
              <a:defRPr>
                <a:solidFill>
                  <a:schemeClr val="tx1"/>
                </a:solidFill>
                <a:latin typeface="Times New Roman" pitchFamily="18" charset="0"/>
                <a:ea typeface="MS PGothic" pitchFamily="34" charset="-128"/>
              </a:defRPr>
            </a:lvl6pPr>
            <a:lvl7pPr marL="2628900" eaLnBrk="0" fontAlgn="base" hangingPunct="0">
              <a:spcBef>
                <a:spcPct val="0"/>
              </a:spcBef>
              <a:spcAft>
                <a:spcPct val="0"/>
              </a:spcAft>
              <a:defRPr>
                <a:solidFill>
                  <a:schemeClr val="tx1"/>
                </a:solidFill>
                <a:latin typeface="Times New Roman" pitchFamily="18" charset="0"/>
                <a:ea typeface="MS PGothic" pitchFamily="34" charset="-128"/>
              </a:defRPr>
            </a:lvl7pPr>
            <a:lvl8pPr marL="3086100" eaLnBrk="0" fontAlgn="base" hangingPunct="0">
              <a:spcBef>
                <a:spcPct val="0"/>
              </a:spcBef>
              <a:spcAft>
                <a:spcPct val="0"/>
              </a:spcAft>
              <a:defRPr>
                <a:solidFill>
                  <a:schemeClr val="tx1"/>
                </a:solidFill>
                <a:latin typeface="Times New Roman" pitchFamily="18" charset="0"/>
                <a:ea typeface="MS PGothic" pitchFamily="34" charset="-128"/>
              </a:defRPr>
            </a:lvl8pPr>
            <a:lvl9pPr marL="35433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000">
                <a:latin typeface="Georgia" pitchFamily="18" charset="0"/>
              </a:rPr>
              <a:t>For each cell (pair of writers) in the competitive matrix:</a:t>
            </a:r>
          </a:p>
          <a:p>
            <a:pPr eaLnBrk="1" hangingPunct="1">
              <a:spcBef>
                <a:spcPct val="50000"/>
              </a:spcBef>
              <a:buFontTx/>
              <a:buAutoNum type="arabicPeriod"/>
            </a:pPr>
            <a:r>
              <a:rPr lang="en-US" altLang="en-US">
                <a:latin typeface="Georgia" pitchFamily="18" charset="0"/>
              </a:rPr>
              <a:t>Compute the canonical coefficients (via LDA) to best distinguish the two writers for this Grapheme Type.</a:t>
            </a:r>
          </a:p>
          <a:p>
            <a:pPr eaLnBrk="1" hangingPunct="1">
              <a:spcBef>
                <a:spcPct val="50000"/>
              </a:spcBef>
              <a:buFontTx/>
              <a:buAutoNum type="arabicPeriod"/>
            </a:pPr>
            <a:r>
              <a:rPr lang="en-US" altLang="en-US">
                <a:latin typeface="Georgia" pitchFamily="18" charset="0"/>
              </a:rPr>
              <a:t>Compute the canonical variable for each instances of the Grapheme Type:</a:t>
            </a:r>
            <a:br>
              <a:rPr lang="en-US" altLang="en-US">
                <a:latin typeface="Georgia" pitchFamily="18" charset="0"/>
              </a:rPr>
            </a:br>
            <a:r>
              <a:rPr lang="en-US" altLang="en-US">
                <a:latin typeface="Georgia" pitchFamily="18" charset="0"/>
              </a:rPr>
              <a:t>	</a:t>
            </a:r>
            <a:r>
              <a:rPr lang="en-US" altLang="en-US" sz="1400" b="1">
                <a:latin typeface="Georgia" pitchFamily="18" charset="0"/>
              </a:rPr>
              <a:t>canonical variable </a:t>
            </a:r>
            <a:r>
              <a:rPr lang="en-US" altLang="en-US" sz="1400">
                <a:latin typeface="Georgia" pitchFamily="18" charset="0"/>
              </a:rPr>
              <a:t>= r</a:t>
            </a:r>
            <a:r>
              <a:rPr lang="en-US" altLang="en-US" sz="1400" baseline="-25000">
                <a:latin typeface="Georgia" pitchFamily="18" charset="0"/>
              </a:rPr>
              <a:t>1</a:t>
            </a:r>
            <a:r>
              <a:rPr lang="en-US" altLang="en-US" sz="1400">
                <a:latin typeface="Georgia" pitchFamily="18" charset="0"/>
              </a:rPr>
              <a:t>*x</a:t>
            </a:r>
            <a:r>
              <a:rPr lang="en-US" altLang="en-US" sz="1400" baseline="-25000">
                <a:latin typeface="Georgia" pitchFamily="18" charset="0"/>
              </a:rPr>
              <a:t>1</a:t>
            </a:r>
            <a:r>
              <a:rPr lang="en-US" altLang="en-US" sz="1400">
                <a:latin typeface="Georgia" pitchFamily="18" charset="0"/>
              </a:rPr>
              <a:t> + r</a:t>
            </a:r>
            <a:r>
              <a:rPr lang="en-US" altLang="en-US" sz="1400" baseline="-25000">
                <a:latin typeface="Georgia" pitchFamily="18" charset="0"/>
              </a:rPr>
              <a:t>2</a:t>
            </a:r>
            <a:r>
              <a:rPr lang="en-US" altLang="en-US" sz="1400">
                <a:latin typeface="Georgia" pitchFamily="18" charset="0"/>
              </a:rPr>
              <a:t>*x</a:t>
            </a:r>
            <a:r>
              <a:rPr lang="en-US" altLang="en-US" sz="1400" baseline="-25000">
                <a:latin typeface="Georgia" pitchFamily="18" charset="0"/>
              </a:rPr>
              <a:t>2</a:t>
            </a:r>
            <a:r>
              <a:rPr lang="en-US" altLang="en-US" sz="1400">
                <a:latin typeface="Georgia" pitchFamily="18" charset="0"/>
              </a:rPr>
              <a:t> + … + r</a:t>
            </a:r>
            <a:r>
              <a:rPr lang="en-US" altLang="en-US" sz="1400" baseline="-25000">
                <a:latin typeface="Georgia" pitchFamily="18" charset="0"/>
              </a:rPr>
              <a:t>n</a:t>
            </a:r>
            <a:r>
              <a:rPr lang="en-US" altLang="en-US" sz="1400">
                <a:latin typeface="Georgia" pitchFamily="18" charset="0"/>
              </a:rPr>
              <a:t>*x</a:t>
            </a:r>
            <a:r>
              <a:rPr lang="en-US" altLang="en-US" sz="1400" baseline="-25000">
                <a:latin typeface="Georgia" pitchFamily="18" charset="0"/>
              </a:rPr>
              <a:t>n</a:t>
            </a:r>
            <a:r>
              <a:rPr lang="en-US" altLang="en-US" sz="1400">
                <a:latin typeface="Georgia" pitchFamily="18" charset="0"/>
              </a:rPr>
              <a:t> </a:t>
            </a:r>
          </a:p>
          <a:p>
            <a:pPr lvl="4" eaLnBrk="1" hangingPunct="1">
              <a:spcBef>
                <a:spcPct val="50000"/>
              </a:spcBef>
            </a:pPr>
            <a:r>
              <a:rPr lang="en-US" altLang="en-US" sz="1400">
                <a:latin typeface="Georgia" pitchFamily="18" charset="0"/>
              </a:rPr>
              <a:t>where  x</a:t>
            </a:r>
            <a:r>
              <a:rPr lang="en-US" altLang="en-US" sz="1400" baseline="-25000">
                <a:latin typeface="Georgia" pitchFamily="18" charset="0"/>
              </a:rPr>
              <a:t>1</a:t>
            </a:r>
            <a:r>
              <a:rPr lang="en-US" altLang="en-US" sz="1400">
                <a:latin typeface="Georgia" pitchFamily="18" charset="0"/>
              </a:rPr>
              <a:t>, x</a:t>
            </a:r>
            <a:r>
              <a:rPr lang="en-US" altLang="en-US" sz="1400" baseline="-25000">
                <a:latin typeface="Georgia" pitchFamily="18" charset="0"/>
              </a:rPr>
              <a:t>2</a:t>
            </a:r>
            <a:r>
              <a:rPr lang="en-US" altLang="en-US" sz="1400">
                <a:latin typeface="Georgia" pitchFamily="18" charset="0"/>
              </a:rPr>
              <a:t>,  …  x</a:t>
            </a:r>
            <a:r>
              <a:rPr lang="en-US" altLang="en-US" sz="1400" baseline="-25000">
                <a:latin typeface="Georgia" pitchFamily="18" charset="0"/>
              </a:rPr>
              <a:t>n </a:t>
            </a:r>
            <a:r>
              <a:rPr lang="en-US" altLang="en-US" sz="1400">
                <a:latin typeface="Georgia" pitchFamily="18" charset="0"/>
              </a:rPr>
              <a:t> are features and</a:t>
            </a:r>
          </a:p>
          <a:p>
            <a:pPr lvl="4" eaLnBrk="1" hangingPunct="1">
              <a:spcBef>
                <a:spcPct val="50000"/>
              </a:spcBef>
            </a:pPr>
            <a:r>
              <a:rPr lang="en-US" altLang="en-US" sz="1400">
                <a:latin typeface="Georgia" pitchFamily="18" charset="0"/>
              </a:rPr>
              <a:t>r</a:t>
            </a:r>
            <a:r>
              <a:rPr lang="en-US" altLang="en-US" sz="1400" baseline="-25000">
                <a:latin typeface="Georgia" pitchFamily="18" charset="0"/>
              </a:rPr>
              <a:t>1</a:t>
            </a:r>
            <a:r>
              <a:rPr lang="en-US" altLang="en-US" sz="1400">
                <a:latin typeface="Georgia" pitchFamily="18" charset="0"/>
              </a:rPr>
              <a:t>, r</a:t>
            </a:r>
            <a:r>
              <a:rPr lang="en-US" altLang="en-US" sz="1400" baseline="-25000">
                <a:latin typeface="Georgia" pitchFamily="18" charset="0"/>
              </a:rPr>
              <a:t>2</a:t>
            </a:r>
            <a:r>
              <a:rPr lang="en-US" altLang="en-US" sz="1400">
                <a:latin typeface="Georgia" pitchFamily="18" charset="0"/>
              </a:rPr>
              <a:t>,  …  r</a:t>
            </a:r>
            <a:r>
              <a:rPr lang="en-US" altLang="en-US" sz="1400" baseline="-25000">
                <a:latin typeface="Georgia" pitchFamily="18" charset="0"/>
              </a:rPr>
              <a:t>n</a:t>
            </a:r>
            <a:r>
              <a:rPr lang="en-US" altLang="en-US" sz="1400">
                <a:latin typeface="Georgia" pitchFamily="18" charset="0"/>
              </a:rPr>
              <a:t>  are coefficients. </a:t>
            </a:r>
          </a:p>
          <a:p>
            <a:pPr eaLnBrk="1" hangingPunct="1">
              <a:spcBef>
                <a:spcPct val="50000"/>
              </a:spcBef>
              <a:buFontTx/>
              <a:buAutoNum type="arabicPeriod"/>
            </a:pPr>
            <a:r>
              <a:rPr lang="en-US" altLang="en-US">
                <a:latin typeface="Georgia" pitchFamily="18" charset="0"/>
              </a:rPr>
              <a:t>Compute the mean and standard deviation of the canonical variables for each writer’</a:t>
            </a:r>
            <a:r>
              <a:rPr lang="en-US" altLang="ja-JP">
                <a:latin typeface="Georgia" pitchFamily="18" charset="0"/>
              </a:rPr>
              <a:t>s training data.</a:t>
            </a:r>
          </a:p>
          <a:p>
            <a:pPr eaLnBrk="1" hangingPunct="1">
              <a:spcBef>
                <a:spcPct val="50000"/>
              </a:spcBef>
              <a:buFontTx/>
              <a:buAutoNum type="arabicPeriod"/>
            </a:pPr>
            <a:r>
              <a:rPr lang="en-US" altLang="en-US">
                <a:latin typeface="Georgia" pitchFamily="18" charset="0"/>
              </a:rPr>
              <a:t>Store the canonical coefficients and each writer’</a:t>
            </a:r>
            <a:r>
              <a:rPr lang="en-US" altLang="ja-JP">
                <a:latin typeface="Georgia" pitchFamily="18" charset="0"/>
              </a:rPr>
              <a:t>s mean and standard deviation for the canonical variable.</a:t>
            </a:r>
            <a:endParaRPr lang="en-US" altLang="en-US">
              <a:latin typeface="Georgia" pitchFamily="18" charset="0"/>
            </a:endParaRPr>
          </a:p>
        </p:txBody>
      </p:sp>
      <p:sp>
        <p:nvSpPr>
          <p:cNvPr id="35843" name="Rectangle 5"/>
          <p:cNvSpPr>
            <a:spLocks noChangeArrowheads="1"/>
          </p:cNvSpPr>
          <p:nvPr/>
        </p:nvSpPr>
        <p:spPr bwMode="auto">
          <a:xfrm>
            <a:off x="4267200" y="6096000"/>
            <a:ext cx="304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endParaRPr lang="en-US" altLang="en-US"/>
          </a:p>
        </p:txBody>
      </p:sp>
      <p:grpSp>
        <p:nvGrpSpPr>
          <p:cNvPr id="35844" name="Group 7"/>
          <p:cNvGrpSpPr/>
          <p:nvPr/>
        </p:nvGrpSpPr>
        <p:grpSpPr bwMode="auto">
          <a:xfrm>
            <a:off x="2971800" y="5291138"/>
            <a:ext cx="3886200" cy="1095375"/>
            <a:chOff x="1872" y="3333"/>
            <a:chExt cx="2448" cy="690"/>
          </a:xfrm>
        </p:grpSpPr>
        <p:pic>
          <p:nvPicPr>
            <p:cNvPr id="35846" name="Picture 3"/>
            <p:cNvPicPr>
              <a:picLocks noChangeAspect="1" noChangeArrowheads="1"/>
            </p:cNvPicPr>
            <p:nvPr/>
          </p:nvPicPr>
          <p:blipFill>
            <a:blip r:embed="rId2">
              <a:extLst>
                <a:ext uri="{28A0092B-C50C-407E-A947-70E740481C1C}">
                  <a14:useLocalDpi xmlns:a14="http://schemas.microsoft.com/office/drawing/2010/main" val="0"/>
                </a:ext>
              </a:extLst>
            </a:blip>
            <a:srcRect l="63718" t="57031" r="8929" b="28125"/>
            <a:stretch>
              <a:fillRect/>
            </a:stretch>
          </p:blipFill>
          <p:spPr bwMode="auto">
            <a:xfrm>
              <a:off x="1872" y="3333"/>
              <a:ext cx="2448"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4"/>
            <p:cNvSpPr>
              <a:spLocks noChangeArrowheads="1"/>
            </p:cNvSpPr>
            <p:nvPr/>
          </p:nvSpPr>
          <p:spPr bwMode="auto">
            <a:xfrm>
              <a:off x="2640" y="3600"/>
              <a:ext cx="192"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endParaRPr lang="en-US" altLang="en-US"/>
            </a:p>
          </p:txBody>
        </p:sp>
        <p:sp>
          <p:nvSpPr>
            <p:cNvPr id="35848" name="Rectangle 6"/>
            <p:cNvSpPr>
              <a:spLocks noChangeArrowheads="1"/>
            </p:cNvSpPr>
            <p:nvPr/>
          </p:nvSpPr>
          <p:spPr bwMode="auto">
            <a:xfrm>
              <a:off x="2640" y="3840"/>
              <a:ext cx="192"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endParaRPr lang="en-US" altLang="en-US"/>
            </a:p>
          </p:txBody>
        </p:sp>
      </p:grpSp>
      <p:sp>
        <p:nvSpPr>
          <p:cNvPr id="50181" name="Title 1"/>
          <p:cNvSpPr>
            <a:spLocks noGrp="1"/>
          </p:cNvSpPr>
          <p:nvPr>
            <p:ph type="title"/>
          </p:nvPr>
        </p:nvSpPr>
        <p:spPr/>
        <p:txBody>
          <a:bodyPr/>
          <a:lstStyle/>
          <a:p>
            <a:pPr>
              <a:defRPr/>
            </a:pPr>
            <a:r>
              <a:rPr lang="en-US" altLang="en-US" dirty="0"/>
              <a:t>Enrollment Step 5: Build Reference Database</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61963" y="1127125"/>
            <a:ext cx="838200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r>
              <a:rPr lang="en-US" altLang="en-US" sz="2000"/>
              <a:t>The </a:t>
            </a:r>
            <a:r>
              <a:rPr lang="en-US" altLang="en-US" sz="2000" b="1">
                <a:solidFill>
                  <a:srgbClr val="005DAA"/>
                </a:solidFill>
              </a:rPr>
              <a:t>Reference Data Base</a:t>
            </a:r>
            <a:r>
              <a:rPr lang="en-US" altLang="en-US" sz="2000">
                <a:solidFill>
                  <a:srgbClr val="005DAA"/>
                </a:solidFill>
              </a:rPr>
              <a:t> </a:t>
            </a:r>
            <a:r>
              <a:rPr lang="en-US" altLang="en-US" sz="2000"/>
              <a:t>consists of the Competitive Matrices for all Grapheme Types that have a minimum number of writers with a minimum number of instances of the Grapheme type.   </a:t>
            </a:r>
          </a:p>
        </p:txBody>
      </p:sp>
      <p:grpSp>
        <p:nvGrpSpPr>
          <p:cNvPr id="36867" name="Group 185"/>
          <p:cNvGrpSpPr/>
          <p:nvPr/>
        </p:nvGrpSpPr>
        <p:grpSpPr bwMode="auto">
          <a:xfrm>
            <a:off x="633413" y="2133600"/>
            <a:ext cx="7793037" cy="1524000"/>
            <a:chOff x="515" y="3024"/>
            <a:chExt cx="4909" cy="960"/>
          </a:xfrm>
        </p:grpSpPr>
        <p:grpSp>
          <p:nvGrpSpPr>
            <p:cNvPr id="36922" name="Group 186"/>
            <p:cNvGrpSpPr/>
            <p:nvPr/>
          </p:nvGrpSpPr>
          <p:grpSpPr bwMode="auto">
            <a:xfrm>
              <a:off x="515" y="3024"/>
              <a:ext cx="4909" cy="960"/>
              <a:chOff x="515" y="3024"/>
              <a:chExt cx="4909" cy="960"/>
            </a:xfrm>
          </p:grpSpPr>
          <p:sp>
            <p:nvSpPr>
              <p:cNvPr id="36924" name="Rectangle 187"/>
              <p:cNvSpPr>
                <a:spLocks noChangeArrowheads="1"/>
              </p:cNvSpPr>
              <p:nvPr/>
            </p:nvSpPr>
            <p:spPr bwMode="auto">
              <a:xfrm>
                <a:off x="1632" y="3696"/>
                <a:ext cx="3792" cy="2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endParaRPr lang="en-US" altLang="en-US"/>
              </a:p>
            </p:txBody>
          </p:sp>
          <p:sp>
            <p:nvSpPr>
              <p:cNvPr id="36925" name="Line 188"/>
              <p:cNvSpPr>
                <a:spLocks noChangeShapeType="1"/>
              </p:cNvSpPr>
              <p:nvPr/>
            </p:nvSpPr>
            <p:spPr bwMode="auto">
              <a:xfrm>
                <a:off x="1968"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26" name="Line 189"/>
              <p:cNvSpPr>
                <a:spLocks noChangeShapeType="1"/>
              </p:cNvSpPr>
              <p:nvPr/>
            </p:nvSpPr>
            <p:spPr bwMode="auto">
              <a:xfrm>
                <a:off x="2304"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27" name="Line 190"/>
              <p:cNvSpPr>
                <a:spLocks noChangeShapeType="1"/>
              </p:cNvSpPr>
              <p:nvPr/>
            </p:nvSpPr>
            <p:spPr bwMode="auto">
              <a:xfrm>
                <a:off x="2592"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28" name="Line 191"/>
              <p:cNvSpPr>
                <a:spLocks noChangeShapeType="1"/>
              </p:cNvSpPr>
              <p:nvPr/>
            </p:nvSpPr>
            <p:spPr bwMode="auto">
              <a:xfrm>
                <a:off x="2880"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29" name="Line 192"/>
              <p:cNvSpPr>
                <a:spLocks noChangeShapeType="1"/>
              </p:cNvSpPr>
              <p:nvPr/>
            </p:nvSpPr>
            <p:spPr bwMode="auto">
              <a:xfrm>
                <a:off x="3168"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30" name="Line 193"/>
              <p:cNvSpPr>
                <a:spLocks noChangeShapeType="1"/>
              </p:cNvSpPr>
              <p:nvPr/>
            </p:nvSpPr>
            <p:spPr bwMode="auto">
              <a:xfrm>
                <a:off x="3456"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31" name="Line 194"/>
              <p:cNvSpPr>
                <a:spLocks noChangeShapeType="1"/>
              </p:cNvSpPr>
              <p:nvPr/>
            </p:nvSpPr>
            <p:spPr bwMode="auto">
              <a:xfrm>
                <a:off x="3984"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32" name="Line 195"/>
              <p:cNvSpPr>
                <a:spLocks noChangeShapeType="1"/>
              </p:cNvSpPr>
              <p:nvPr/>
            </p:nvSpPr>
            <p:spPr bwMode="auto">
              <a:xfrm>
                <a:off x="4272"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33" name="Line 196"/>
              <p:cNvSpPr>
                <a:spLocks noChangeShapeType="1"/>
              </p:cNvSpPr>
              <p:nvPr/>
            </p:nvSpPr>
            <p:spPr bwMode="auto">
              <a:xfrm>
                <a:off x="4560"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34" name="Line 197"/>
              <p:cNvSpPr>
                <a:spLocks noChangeShapeType="1"/>
              </p:cNvSpPr>
              <p:nvPr/>
            </p:nvSpPr>
            <p:spPr bwMode="auto">
              <a:xfrm>
                <a:off x="4848"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35" name="Line 198"/>
              <p:cNvSpPr>
                <a:spLocks noChangeShapeType="1"/>
              </p:cNvSpPr>
              <p:nvPr/>
            </p:nvSpPr>
            <p:spPr bwMode="auto">
              <a:xfrm>
                <a:off x="5136" y="3696"/>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936" name="Line 199"/>
              <p:cNvSpPr>
                <a:spLocks noChangeShapeType="1"/>
              </p:cNvSpPr>
              <p:nvPr/>
            </p:nvSpPr>
            <p:spPr bwMode="auto">
              <a:xfrm>
                <a:off x="3504" y="3840"/>
                <a:ext cx="43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en-US"/>
              </a:p>
            </p:txBody>
          </p:sp>
          <p:sp>
            <p:nvSpPr>
              <p:cNvPr id="36937" name="Text Box 200"/>
              <p:cNvSpPr txBox="1">
                <a:spLocks noChangeArrowheads="1"/>
              </p:cNvSpPr>
              <p:nvPr/>
            </p:nvSpPr>
            <p:spPr bwMode="auto">
              <a:xfrm>
                <a:off x="1632" y="3024"/>
                <a:ext cx="3792"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spcBef>
                    <a:spcPct val="10000"/>
                  </a:spcBef>
                </a:pPr>
                <a:r>
                  <a:rPr lang="en-US" altLang="en-US" sz="2400" b="1"/>
                  <a:t>Shape Code </a:t>
                </a:r>
              </a:p>
              <a:p>
                <a:pPr algn="ctr" eaLnBrk="1" hangingPunct="1">
                  <a:spcBef>
                    <a:spcPct val="10000"/>
                  </a:spcBef>
                </a:pPr>
                <a:r>
                  <a:rPr lang="en-US" altLang="en-US" sz="2400" b="1"/>
                  <a:t>s</a:t>
                </a:r>
                <a:r>
                  <a:rPr lang="en-US" altLang="en-US" sz="2400" b="1" baseline="-25000"/>
                  <a:t>1</a:t>
                </a:r>
                <a:r>
                  <a:rPr lang="en-US" altLang="en-US" sz="2400" b="1"/>
                  <a:t>    s</a:t>
                </a:r>
                <a:r>
                  <a:rPr lang="en-US" altLang="en-US" sz="2400" b="1" baseline="-25000"/>
                  <a:t>2</a:t>
                </a:r>
                <a:r>
                  <a:rPr lang="en-US" altLang="en-US" sz="2400" b="1"/>
                  <a:t>    s</a:t>
                </a:r>
                <a:r>
                  <a:rPr lang="en-US" altLang="en-US" sz="2400" b="1" baseline="-25000"/>
                  <a:t>3</a:t>
                </a:r>
                <a:r>
                  <a:rPr lang="en-US" altLang="en-US" sz="2400" b="1"/>
                  <a:t>   s</a:t>
                </a:r>
                <a:r>
                  <a:rPr lang="en-US" altLang="en-US" sz="2400" b="1" baseline="-25000"/>
                  <a:t>4</a:t>
                </a:r>
                <a:r>
                  <a:rPr lang="en-US" altLang="en-US" sz="2400" b="1"/>
                  <a:t>   s</a:t>
                </a:r>
                <a:r>
                  <a:rPr lang="en-US" altLang="en-US" sz="2400" b="1" baseline="-25000"/>
                  <a:t>5</a:t>
                </a:r>
                <a:r>
                  <a:rPr lang="en-US" altLang="en-US" sz="2400" b="1"/>
                  <a:t>   s</a:t>
                </a:r>
                <a:r>
                  <a:rPr lang="en-US" altLang="en-US" sz="2400" b="1" baseline="-25000"/>
                  <a:t>6</a:t>
                </a:r>
                <a:r>
                  <a:rPr lang="en-US" altLang="en-US" sz="2400" b="1"/>
                  <a:t>             s</a:t>
                </a:r>
                <a:r>
                  <a:rPr lang="en-US" altLang="en-US" sz="2400" b="1" baseline="-25000"/>
                  <a:t>t-4</a:t>
                </a:r>
                <a:r>
                  <a:rPr lang="en-US" altLang="en-US" sz="2400" b="1"/>
                  <a:t>  s</a:t>
                </a:r>
                <a:r>
                  <a:rPr lang="en-US" altLang="en-US" sz="2400" b="1" baseline="-25000"/>
                  <a:t>t-3</a:t>
                </a:r>
                <a:r>
                  <a:rPr lang="en-US" altLang="en-US" sz="2400" b="1"/>
                  <a:t>  s</a:t>
                </a:r>
                <a:r>
                  <a:rPr lang="en-US" altLang="en-US" sz="2400" b="1" baseline="-25000"/>
                  <a:t>t-2  </a:t>
                </a:r>
                <a:r>
                  <a:rPr lang="en-US" altLang="en-US" sz="2400" b="1"/>
                  <a:t>s</a:t>
                </a:r>
                <a:r>
                  <a:rPr lang="en-US" altLang="en-US" sz="2400" b="1" baseline="-25000"/>
                  <a:t>t-1</a:t>
                </a:r>
                <a:r>
                  <a:rPr lang="en-US" altLang="en-US" sz="2400" b="1"/>
                  <a:t>  s</a:t>
                </a:r>
                <a:r>
                  <a:rPr lang="en-US" altLang="en-US" sz="2400" b="1" baseline="-25000"/>
                  <a:t>t</a:t>
                </a:r>
              </a:p>
            </p:txBody>
          </p:sp>
          <p:sp>
            <p:nvSpPr>
              <p:cNvPr id="36938" name="Text Box 202"/>
              <p:cNvSpPr txBox="1">
                <a:spLocks noChangeArrowheads="1"/>
              </p:cNvSpPr>
              <p:nvPr/>
            </p:nvSpPr>
            <p:spPr bwMode="auto">
              <a:xfrm>
                <a:off x="515" y="3679"/>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r>
                  <a:rPr lang="en-US" altLang="en-US" sz="2000" b="1"/>
                  <a:t>4;112.0</a:t>
                </a:r>
              </a:p>
            </p:txBody>
          </p:sp>
          <p:sp>
            <p:nvSpPr>
              <p:cNvPr id="36939" name="Text Box 203"/>
              <p:cNvSpPr txBox="1">
                <a:spLocks noChangeArrowheads="1"/>
              </p:cNvSpPr>
              <p:nvPr/>
            </p:nvSpPr>
            <p:spPr bwMode="auto">
              <a:xfrm>
                <a:off x="768" y="307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400" b="1"/>
                  <a:t>Topology</a:t>
                </a:r>
              </a:p>
            </p:txBody>
          </p:sp>
        </p:grpSp>
        <p:sp>
          <p:nvSpPr>
            <p:cNvPr id="36923" name="Line 204"/>
            <p:cNvSpPr>
              <a:spLocks noChangeShapeType="1"/>
            </p:cNvSpPr>
            <p:nvPr/>
          </p:nvSpPr>
          <p:spPr bwMode="auto">
            <a:xfrm>
              <a:off x="3504" y="3456"/>
              <a:ext cx="432"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en-US"/>
            </a:p>
          </p:txBody>
        </p:sp>
      </p:grpSp>
      <p:sp>
        <p:nvSpPr>
          <p:cNvPr id="36868" name="Text Box 205"/>
          <p:cNvSpPr txBox="1">
            <a:spLocks noChangeArrowheads="1"/>
          </p:cNvSpPr>
          <p:nvPr/>
        </p:nvSpPr>
        <p:spPr bwMode="auto">
          <a:xfrm>
            <a:off x="1339850" y="4724400"/>
            <a:ext cx="4457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400"/>
              <a:t>Competitive matrix for a Grapheme Type (e.g. 4;112.0/312)</a:t>
            </a:r>
            <a:endParaRPr lang="en-US" altLang="en-US" sz="2400" b="1" baseline="-25000"/>
          </a:p>
        </p:txBody>
      </p:sp>
      <p:sp>
        <p:nvSpPr>
          <p:cNvPr id="36869" name="Rectangle 227"/>
          <p:cNvSpPr>
            <a:spLocks noChangeArrowheads="1"/>
          </p:cNvSpPr>
          <p:nvPr/>
        </p:nvSpPr>
        <p:spPr bwMode="auto">
          <a:xfrm>
            <a:off x="3930650" y="3200400"/>
            <a:ext cx="457200" cy="457200"/>
          </a:xfrm>
          <a:prstGeom prst="rect">
            <a:avLst/>
          </a:prstGeom>
          <a:solidFill>
            <a:srgbClr val="F6FDA1"/>
          </a:solidFill>
          <a:ln w="9525">
            <a:solidFill>
              <a:schemeClr val="tx1"/>
            </a:solidFill>
            <a:miter lim="800000"/>
          </a:ln>
        </p:spPr>
        <p:txBody>
          <a:bodyPr wrap="none"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endParaRPr lang="en-US" altLang="en-US"/>
          </a:p>
        </p:txBody>
      </p:sp>
      <p:sp>
        <p:nvSpPr>
          <p:cNvPr id="36870" name="Line 184"/>
          <p:cNvSpPr>
            <a:spLocks noChangeShapeType="1"/>
          </p:cNvSpPr>
          <p:nvPr/>
        </p:nvSpPr>
        <p:spPr bwMode="auto">
          <a:xfrm flipH="1" flipV="1">
            <a:off x="4159250" y="3429000"/>
            <a:ext cx="2286000" cy="1447800"/>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 name="Table 1"/>
          <p:cNvGraphicFramePr>
            <a:graphicFrameLocks noGrp="1"/>
          </p:cNvGraphicFramePr>
          <p:nvPr/>
        </p:nvGraphicFramePr>
        <p:xfrm>
          <a:off x="6597650" y="3749675"/>
          <a:ext cx="2209800" cy="2559998"/>
        </p:xfrm>
        <a:graphic>
          <a:graphicData uri="http://schemas.openxmlformats.org/drawingml/2006/table">
            <a:tbl>
              <a:tblPr firstRow="1" bandRow="1">
                <a:tableStyleId>{5940675A-B579-460E-94D1-54222C63F5DA}</a:tableStyleId>
              </a:tblPr>
              <a:tblGrid>
                <a:gridCol w="368300">
                  <a:extLst>
                    <a:ext uri="{9D8B030D-6E8A-4147-A177-3AD203B41FA5}">
                      <a16:colId xmlns="" xmlns:a16="http://schemas.microsoft.com/office/drawing/2014/main" val="20000"/>
                    </a:ext>
                  </a:extLst>
                </a:gridCol>
                <a:gridCol w="368300">
                  <a:extLst>
                    <a:ext uri="{9D8B030D-6E8A-4147-A177-3AD203B41FA5}">
                      <a16:colId xmlns="" xmlns:a16="http://schemas.microsoft.com/office/drawing/2014/main" val="20001"/>
                    </a:ext>
                  </a:extLst>
                </a:gridCol>
                <a:gridCol w="368300">
                  <a:extLst>
                    <a:ext uri="{9D8B030D-6E8A-4147-A177-3AD203B41FA5}">
                      <a16:colId xmlns="" xmlns:a16="http://schemas.microsoft.com/office/drawing/2014/main" val="20002"/>
                    </a:ext>
                  </a:extLst>
                </a:gridCol>
                <a:gridCol w="736600">
                  <a:extLst>
                    <a:ext uri="{9D8B030D-6E8A-4147-A177-3AD203B41FA5}">
                      <a16:colId xmlns="" xmlns:a16="http://schemas.microsoft.com/office/drawing/2014/main" val="20003"/>
                    </a:ext>
                  </a:extLst>
                </a:gridCol>
                <a:gridCol w="368300">
                  <a:extLst>
                    <a:ext uri="{9D8B030D-6E8A-4147-A177-3AD203B41FA5}">
                      <a16:colId xmlns="" xmlns:a16="http://schemas.microsoft.com/office/drawing/2014/main" val="20004"/>
                    </a:ext>
                  </a:extLst>
                </a:gridCol>
              </a:tblGrid>
              <a:tr h="365579">
                <a:tc>
                  <a:txBody>
                    <a:bodyPr/>
                    <a:lstStyle/>
                    <a:p>
                      <a:endParaRPr lang="en-US" sz="1800" dirty="0"/>
                    </a:p>
                  </a:txBody>
                  <a:tcPr marT="45697" marB="45697"/>
                </a:tc>
                <a:tc>
                  <a:txBody>
                    <a:bodyPr/>
                    <a:lstStyle/>
                    <a:p>
                      <a:r>
                        <a:rPr lang="en-US" sz="1800" dirty="0"/>
                        <a:t>1</a:t>
                      </a:r>
                    </a:p>
                  </a:txBody>
                  <a:tcPr marT="45697" marB="45697"/>
                </a:tc>
                <a:tc>
                  <a:txBody>
                    <a:bodyPr/>
                    <a:lstStyle/>
                    <a:p>
                      <a:r>
                        <a:rPr lang="en-US" sz="1800" dirty="0"/>
                        <a:t>2</a:t>
                      </a:r>
                    </a:p>
                  </a:txBody>
                  <a:tcPr marT="45697" marB="45697"/>
                </a:tc>
                <a:tc>
                  <a:txBody>
                    <a:bodyPr/>
                    <a:lstStyle/>
                    <a:p>
                      <a:pPr algn="ctr"/>
                      <a:r>
                        <a:rPr lang="en-US" sz="1800" dirty="0"/>
                        <a:t>…</a:t>
                      </a:r>
                    </a:p>
                  </a:txBody>
                  <a:tcPr marT="45697" marB="45697"/>
                </a:tc>
                <a:tc>
                  <a:txBody>
                    <a:bodyPr/>
                    <a:lstStyle/>
                    <a:p>
                      <a:r>
                        <a:rPr lang="en-US" sz="1800" dirty="0"/>
                        <a:t>C</a:t>
                      </a:r>
                    </a:p>
                  </a:txBody>
                  <a:tcPr marT="45697" marB="45697"/>
                </a:tc>
                <a:extLst>
                  <a:ext uri="{0D108BD9-81ED-4DB2-BD59-A6C34878D82A}">
                    <a16:rowId xmlns="" xmlns:a16="http://schemas.microsoft.com/office/drawing/2014/main" val="10000"/>
                  </a:ext>
                </a:extLst>
              </a:tr>
              <a:tr h="365579">
                <a:tc>
                  <a:txBody>
                    <a:bodyPr/>
                    <a:lstStyle/>
                    <a:p>
                      <a:r>
                        <a:rPr lang="en-US" sz="1800" dirty="0"/>
                        <a:t>1</a:t>
                      </a:r>
                    </a:p>
                  </a:txBody>
                  <a:tcPr marT="45697" marB="45697"/>
                </a:tc>
                <a:tc>
                  <a:txBody>
                    <a:bodyPr/>
                    <a:lstStyle/>
                    <a:p>
                      <a:endParaRPr lang="en-US" sz="1800"/>
                    </a:p>
                  </a:txBody>
                  <a:tcPr marT="45697" marB="45697"/>
                </a:tc>
                <a:tc>
                  <a:txBody>
                    <a:bodyPr/>
                    <a:lstStyle/>
                    <a:p>
                      <a:endParaRPr lang="en-US" sz="1800"/>
                    </a:p>
                  </a:txBody>
                  <a:tcPr marT="45697" marB="45697"/>
                </a:tc>
                <a:tc>
                  <a:txBody>
                    <a:bodyPr/>
                    <a:lstStyle/>
                    <a:p>
                      <a:endParaRPr lang="en-US" sz="1800" dirty="0"/>
                    </a:p>
                  </a:txBody>
                  <a:tcPr marT="45697" marB="45697"/>
                </a:tc>
                <a:tc>
                  <a:txBody>
                    <a:bodyPr/>
                    <a:lstStyle/>
                    <a:p>
                      <a:endParaRPr lang="en-US" sz="1800"/>
                    </a:p>
                  </a:txBody>
                  <a:tcPr marT="45697" marB="45697"/>
                </a:tc>
                <a:extLst>
                  <a:ext uri="{0D108BD9-81ED-4DB2-BD59-A6C34878D82A}">
                    <a16:rowId xmlns="" xmlns:a16="http://schemas.microsoft.com/office/drawing/2014/main" val="10001"/>
                  </a:ext>
                </a:extLst>
              </a:tr>
              <a:tr h="365579">
                <a:tc>
                  <a:txBody>
                    <a:bodyPr/>
                    <a:lstStyle/>
                    <a:p>
                      <a:r>
                        <a:rPr lang="en-US" sz="1800" dirty="0"/>
                        <a:t>2</a:t>
                      </a:r>
                    </a:p>
                  </a:txBody>
                  <a:tcPr marT="45697" marB="45697"/>
                </a:tc>
                <a:tc>
                  <a:txBody>
                    <a:bodyPr/>
                    <a:lstStyle/>
                    <a:p>
                      <a:endParaRPr lang="en-US" sz="1800"/>
                    </a:p>
                  </a:txBody>
                  <a:tcPr marT="45697" marB="45697"/>
                </a:tc>
                <a:tc>
                  <a:txBody>
                    <a:bodyPr/>
                    <a:lstStyle/>
                    <a:p>
                      <a:endParaRPr lang="en-US" sz="1800"/>
                    </a:p>
                  </a:txBody>
                  <a:tcPr marT="45697" marB="45697"/>
                </a:tc>
                <a:tc>
                  <a:txBody>
                    <a:bodyPr/>
                    <a:lstStyle/>
                    <a:p>
                      <a:endParaRPr lang="en-US" sz="1800" dirty="0"/>
                    </a:p>
                  </a:txBody>
                  <a:tcPr marT="45697" marB="45697"/>
                </a:tc>
                <a:tc>
                  <a:txBody>
                    <a:bodyPr/>
                    <a:lstStyle/>
                    <a:p>
                      <a:endParaRPr lang="en-US" sz="1800"/>
                    </a:p>
                  </a:txBody>
                  <a:tcPr marT="45697" marB="45697"/>
                </a:tc>
                <a:extLst>
                  <a:ext uri="{0D108BD9-81ED-4DB2-BD59-A6C34878D82A}">
                    <a16:rowId xmlns="" xmlns:a16="http://schemas.microsoft.com/office/drawing/2014/main" val="10002"/>
                  </a:ext>
                </a:extLst>
              </a:tr>
              <a:tr h="365579">
                <a:tc>
                  <a:txBody>
                    <a:bodyPr/>
                    <a:lstStyle/>
                    <a:p>
                      <a:r>
                        <a:rPr lang="en-US" sz="1800" dirty="0"/>
                        <a:t>3</a:t>
                      </a:r>
                    </a:p>
                  </a:txBody>
                  <a:tcPr marT="45697" marB="45697"/>
                </a:tc>
                <a:tc>
                  <a:txBody>
                    <a:bodyPr/>
                    <a:lstStyle/>
                    <a:p>
                      <a:endParaRPr lang="en-US" sz="1800"/>
                    </a:p>
                  </a:txBody>
                  <a:tcPr marT="45697" marB="45697"/>
                </a:tc>
                <a:tc>
                  <a:txBody>
                    <a:bodyPr/>
                    <a:lstStyle/>
                    <a:p>
                      <a:endParaRPr lang="en-US" sz="1800"/>
                    </a:p>
                  </a:txBody>
                  <a:tcPr marT="45697" marB="45697"/>
                </a:tc>
                <a:tc>
                  <a:txBody>
                    <a:bodyPr/>
                    <a:lstStyle/>
                    <a:p>
                      <a:endParaRPr lang="en-US" sz="1800" dirty="0"/>
                    </a:p>
                  </a:txBody>
                  <a:tcPr marT="45697" marB="45697"/>
                </a:tc>
                <a:tc>
                  <a:txBody>
                    <a:bodyPr/>
                    <a:lstStyle/>
                    <a:p>
                      <a:endParaRPr lang="en-US" sz="1800"/>
                    </a:p>
                  </a:txBody>
                  <a:tcPr marT="45697" marB="45697"/>
                </a:tc>
                <a:extLst>
                  <a:ext uri="{0D108BD9-81ED-4DB2-BD59-A6C34878D82A}">
                    <a16:rowId xmlns="" xmlns:a16="http://schemas.microsoft.com/office/drawing/2014/main" val="10003"/>
                  </a:ext>
                </a:extLst>
              </a:tr>
              <a:tr h="365579">
                <a:tc rowSpan="2">
                  <a:txBody>
                    <a:bodyPr/>
                    <a:lstStyle/>
                    <a:p>
                      <a:pPr algn="ctr"/>
                      <a:r>
                        <a:rPr lang="en-US" sz="1800" dirty="0"/>
                        <a:t>…</a:t>
                      </a:r>
                    </a:p>
                  </a:txBody>
                  <a:tcPr marT="45697" marB="45697"/>
                </a:tc>
                <a:tc>
                  <a:txBody>
                    <a:bodyPr/>
                    <a:lstStyle/>
                    <a:p>
                      <a:endParaRPr lang="en-US" sz="1800"/>
                    </a:p>
                  </a:txBody>
                  <a:tcPr marT="45697" marB="45697"/>
                </a:tc>
                <a:tc>
                  <a:txBody>
                    <a:bodyPr/>
                    <a:lstStyle/>
                    <a:p>
                      <a:endParaRPr lang="en-US" sz="1800"/>
                    </a:p>
                  </a:txBody>
                  <a:tcPr marT="45697" marB="45697"/>
                </a:tc>
                <a:tc>
                  <a:txBody>
                    <a:bodyPr/>
                    <a:lstStyle/>
                    <a:p>
                      <a:endParaRPr lang="en-US" sz="1800" dirty="0"/>
                    </a:p>
                  </a:txBody>
                  <a:tcPr marT="45697" marB="45697"/>
                </a:tc>
                <a:tc>
                  <a:txBody>
                    <a:bodyPr/>
                    <a:lstStyle/>
                    <a:p>
                      <a:endParaRPr lang="en-US" sz="1800"/>
                    </a:p>
                  </a:txBody>
                  <a:tcPr marT="45697" marB="45697"/>
                </a:tc>
                <a:extLst>
                  <a:ext uri="{0D108BD9-81ED-4DB2-BD59-A6C34878D82A}">
                    <a16:rowId xmlns="" xmlns:a16="http://schemas.microsoft.com/office/drawing/2014/main" val="10004"/>
                  </a:ext>
                </a:extLst>
              </a:tr>
              <a:tr h="365579">
                <a:tc vMerge="1">
                  <a:txBody>
                    <a:bodyPr/>
                    <a:lstStyle/>
                    <a:p>
                      <a:endParaRPr lang="en-US"/>
                    </a:p>
                  </a:txBody>
                  <a:tcPr/>
                </a:tc>
                <a:tc>
                  <a:txBody>
                    <a:bodyPr/>
                    <a:lstStyle/>
                    <a:p>
                      <a:endParaRPr lang="en-US" sz="1800" dirty="0"/>
                    </a:p>
                  </a:txBody>
                  <a:tcPr marT="45697" marB="45697"/>
                </a:tc>
                <a:tc>
                  <a:txBody>
                    <a:bodyPr/>
                    <a:lstStyle/>
                    <a:p>
                      <a:endParaRPr lang="en-US" sz="1800" dirty="0"/>
                    </a:p>
                  </a:txBody>
                  <a:tcPr marT="45697" marB="45697"/>
                </a:tc>
                <a:tc>
                  <a:txBody>
                    <a:bodyPr/>
                    <a:lstStyle/>
                    <a:p>
                      <a:endParaRPr lang="en-US" sz="1800" dirty="0"/>
                    </a:p>
                  </a:txBody>
                  <a:tcPr marT="45697" marB="45697"/>
                </a:tc>
                <a:tc>
                  <a:txBody>
                    <a:bodyPr/>
                    <a:lstStyle/>
                    <a:p>
                      <a:endParaRPr lang="en-US" sz="1800" dirty="0"/>
                    </a:p>
                  </a:txBody>
                  <a:tcPr marT="45697" marB="45697"/>
                </a:tc>
                <a:extLst>
                  <a:ext uri="{0D108BD9-81ED-4DB2-BD59-A6C34878D82A}">
                    <a16:rowId xmlns="" xmlns:a16="http://schemas.microsoft.com/office/drawing/2014/main" val="10005"/>
                  </a:ext>
                </a:extLst>
              </a:tr>
              <a:tr h="365579">
                <a:tc>
                  <a:txBody>
                    <a:bodyPr/>
                    <a:lstStyle/>
                    <a:p>
                      <a:r>
                        <a:rPr lang="en-US" sz="1800" dirty="0"/>
                        <a:t>R</a:t>
                      </a:r>
                    </a:p>
                  </a:txBody>
                  <a:tcPr marT="45697" marB="45697"/>
                </a:tc>
                <a:tc>
                  <a:txBody>
                    <a:bodyPr/>
                    <a:lstStyle/>
                    <a:p>
                      <a:endParaRPr lang="en-US" sz="1800"/>
                    </a:p>
                  </a:txBody>
                  <a:tcPr marT="45697" marB="45697"/>
                </a:tc>
                <a:tc>
                  <a:txBody>
                    <a:bodyPr/>
                    <a:lstStyle/>
                    <a:p>
                      <a:endParaRPr lang="en-US" sz="1800"/>
                    </a:p>
                  </a:txBody>
                  <a:tcPr marT="45697" marB="45697"/>
                </a:tc>
                <a:tc>
                  <a:txBody>
                    <a:bodyPr/>
                    <a:lstStyle/>
                    <a:p>
                      <a:endParaRPr lang="en-US" sz="1800" dirty="0"/>
                    </a:p>
                  </a:txBody>
                  <a:tcPr marT="45697" marB="45697"/>
                </a:tc>
                <a:tc>
                  <a:txBody>
                    <a:bodyPr/>
                    <a:lstStyle/>
                    <a:p>
                      <a:endParaRPr lang="en-US" sz="1800" dirty="0"/>
                    </a:p>
                  </a:txBody>
                  <a:tcPr marT="45697" marB="45697"/>
                </a:tc>
                <a:extLst>
                  <a:ext uri="{0D108BD9-81ED-4DB2-BD59-A6C34878D82A}">
                    <a16:rowId xmlns="" xmlns:a16="http://schemas.microsoft.com/office/drawing/2014/main" val="10006"/>
                  </a:ext>
                </a:extLst>
              </a:tr>
            </a:tbl>
          </a:graphicData>
        </a:graphic>
      </p:graphicFrame>
      <p:sp>
        <p:nvSpPr>
          <p:cNvPr id="3" name="Title 2"/>
          <p:cNvSpPr>
            <a:spLocks noGrp="1"/>
          </p:cNvSpPr>
          <p:nvPr>
            <p:ph type="title"/>
          </p:nvPr>
        </p:nvSpPr>
        <p:spPr/>
        <p:txBody>
          <a:bodyPr/>
          <a:lstStyle/>
          <a:p>
            <a:pPr>
              <a:defRPr/>
            </a:pPr>
            <a:r>
              <a:rPr lang="en-US" altLang="en-US" dirty="0"/>
              <a:t>Enrollment Step 5: Build Reference Database</a:t>
            </a:r>
            <a:endParaRPr lang="en-US" dirty="0"/>
          </a:p>
        </p:txBody>
      </p:sp>
      <p:pic>
        <p:nvPicPr>
          <p:cNvPr id="36921" name="Picture 3" descr="4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132138"/>
            <a:ext cx="51593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2"/>
          <p:cNvSpPr>
            <a:spLocks noGrp="1"/>
          </p:cNvSpPr>
          <p:nvPr>
            <p:ph type="title"/>
          </p:nvPr>
        </p:nvSpPr>
        <p:spPr/>
        <p:txBody>
          <a:bodyPr/>
          <a:lstStyle/>
          <a:p>
            <a:pPr>
              <a:defRPr/>
            </a:pPr>
            <a:r>
              <a:rPr lang="en-US" altLang="en-US"/>
              <a:t>Scoring: Comparison Process Overview</a:t>
            </a:r>
          </a:p>
        </p:txBody>
      </p:sp>
      <p:sp>
        <p:nvSpPr>
          <p:cNvPr id="37891"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US">
                <a:latin typeface="Georgia" pitchFamily="18" charset="0"/>
              </a:rPr>
              <a:t>Biometric Comparison</a:t>
            </a:r>
          </a:p>
          <a:p>
            <a:pPr lvl="1"/>
            <a:r>
              <a:rPr lang="en-US" altLang="en-US">
                <a:latin typeface="Georgia" pitchFamily="18" charset="0"/>
              </a:rPr>
              <a:t>Enroll Test Document</a:t>
            </a:r>
          </a:p>
          <a:p>
            <a:pPr lvl="1"/>
            <a:r>
              <a:rPr lang="en-US" altLang="en-US">
                <a:latin typeface="Georgia" pitchFamily="18" charset="0"/>
              </a:rPr>
              <a:t>For each Grapheme instance:</a:t>
            </a:r>
          </a:p>
          <a:p>
            <a:pPr lvl="2"/>
            <a:r>
              <a:rPr lang="en-US" altLang="en-US">
                <a:latin typeface="Georgia" pitchFamily="18" charset="0"/>
              </a:rPr>
              <a:t>Compare to Reference Database Competitive Matrix</a:t>
            </a:r>
          </a:p>
          <a:p>
            <a:pPr lvl="1"/>
            <a:r>
              <a:rPr lang="en-US" altLang="en-US">
                <a:latin typeface="Georgia" pitchFamily="18" charset="0"/>
              </a:rPr>
              <a:t>Compute Scores for Each Reference Set Writer</a:t>
            </a:r>
          </a:p>
          <a:p>
            <a:pPr lvl="1"/>
            <a:r>
              <a:rPr lang="en-US" altLang="en-US">
                <a:latin typeface="Georgia" pitchFamily="18" charset="0"/>
              </a:rPr>
              <a:t>Generated Ranked List</a:t>
            </a:r>
          </a:p>
          <a:p>
            <a:endParaRPr lang="en-US" altLang="en-US">
              <a:latin typeface="Georgia" pitchFamily="18" charset="0"/>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defRPr/>
            </a:pPr>
            <a:r>
              <a:rPr lang="en-US" altLang="en-US"/>
              <a:t>Scoring Summary</a:t>
            </a:r>
          </a:p>
        </p:txBody>
      </p:sp>
      <p:sp>
        <p:nvSpPr>
          <p:cNvPr id="3891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US" sz="2400">
                <a:latin typeface="Georgia" pitchFamily="18" charset="0"/>
              </a:rPr>
              <a:t>Each Grapheme in the Questioned Writing is the basis for awarding a score to each Reference Set Writer. </a:t>
            </a:r>
          </a:p>
          <a:p>
            <a:r>
              <a:rPr lang="en-US" altLang="en-US" sz="2400">
                <a:latin typeface="Georgia" pitchFamily="18" charset="0"/>
              </a:rPr>
              <a:t>The Competitive Matrix scoring structure provides writer scores corresponding to each Grapheme in the Questioned Writing.  </a:t>
            </a:r>
          </a:p>
          <a:p>
            <a:r>
              <a:rPr lang="en-US" altLang="en-US" sz="2400">
                <a:latin typeface="Georgia" pitchFamily="18" charset="0"/>
              </a:rPr>
              <a:t>Each Reference Set Writer is ranked by aggregating all of their scores against each Grapheme</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1619250"/>
            <a:ext cx="8305800"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imes New Roman" pitchFamily="18" charset="0"/>
                <a:ea typeface="MS PGothic" pitchFamily="34" charset="-128"/>
              </a:defRPr>
            </a:lvl1pPr>
            <a:lvl2pPr marL="800100" indent="-342900">
              <a:defRPr>
                <a:solidFill>
                  <a:schemeClr val="tx1"/>
                </a:solidFill>
                <a:latin typeface="Times New Roman" pitchFamily="18" charset="0"/>
                <a:ea typeface="MS PGothic" pitchFamily="34" charset="-128"/>
              </a:defRPr>
            </a:lvl2pPr>
            <a:lvl3pPr marL="1257300" indent="-342900">
              <a:defRPr>
                <a:solidFill>
                  <a:schemeClr val="tx1"/>
                </a:solidFill>
                <a:latin typeface="Times New Roman" pitchFamily="18" charset="0"/>
                <a:ea typeface="MS PGothic" pitchFamily="34" charset="-128"/>
              </a:defRPr>
            </a:lvl3pPr>
            <a:lvl4pPr marL="1714500" indent="-342900">
              <a:defRPr>
                <a:solidFill>
                  <a:schemeClr val="tx1"/>
                </a:solidFill>
                <a:latin typeface="Times New Roman" pitchFamily="18" charset="0"/>
                <a:ea typeface="MS PGothic" pitchFamily="34" charset="-128"/>
              </a:defRPr>
            </a:lvl4pPr>
            <a:lvl5pPr marL="2171700" indent="-342900">
              <a:defRPr>
                <a:solidFill>
                  <a:schemeClr val="tx1"/>
                </a:solidFill>
                <a:latin typeface="Times New Roman" pitchFamily="18" charset="0"/>
                <a:ea typeface="MS PGothic" pitchFamily="34" charset="-128"/>
              </a:defRPr>
            </a:lvl5pPr>
            <a:lvl6pPr marL="2628900" indent="-342900" eaLnBrk="0" fontAlgn="base" hangingPunct="0">
              <a:spcBef>
                <a:spcPct val="0"/>
              </a:spcBef>
              <a:spcAft>
                <a:spcPct val="0"/>
              </a:spcAft>
              <a:defRPr>
                <a:solidFill>
                  <a:schemeClr val="tx1"/>
                </a:solidFill>
                <a:latin typeface="Times New Roman" pitchFamily="18" charset="0"/>
                <a:ea typeface="MS PGothic" pitchFamily="34" charset="-128"/>
              </a:defRPr>
            </a:lvl6pPr>
            <a:lvl7pPr marL="3086100" indent="-342900" eaLnBrk="0" fontAlgn="base" hangingPunct="0">
              <a:spcBef>
                <a:spcPct val="0"/>
              </a:spcBef>
              <a:spcAft>
                <a:spcPct val="0"/>
              </a:spcAft>
              <a:defRPr>
                <a:solidFill>
                  <a:schemeClr val="tx1"/>
                </a:solidFill>
                <a:latin typeface="Times New Roman" pitchFamily="18" charset="0"/>
                <a:ea typeface="MS PGothic" pitchFamily="34" charset="-128"/>
              </a:defRPr>
            </a:lvl7pPr>
            <a:lvl8pPr marL="3543300" indent="-342900" eaLnBrk="0" fontAlgn="base" hangingPunct="0">
              <a:spcBef>
                <a:spcPct val="0"/>
              </a:spcBef>
              <a:spcAft>
                <a:spcPct val="0"/>
              </a:spcAft>
              <a:defRPr>
                <a:solidFill>
                  <a:schemeClr val="tx1"/>
                </a:solidFill>
                <a:latin typeface="Times New Roman" pitchFamily="18" charset="0"/>
                <a:ea typeface="MS PGothic" pitchFamily="34" charset="-128"/>
              </a:defRPr>
            </a:lvl8pPr>
            <a:lvl9pPr marL="4000500" indent="-3429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400"/>
              <a:t>For each cell in the appropriate Grapheme Type Competitive Matrix, recall the information stored in training and do the following:</a:t>
            </a:r>
            <a:endParaRPr lang="en-US" altLang="en-US" sz="2000"/>
          </a:p>
          <a:p>
            <a:pPr eaLnBrk="1" hangingPunct="1">
              <a:spcBef>
                <a:spcPct val="50000"/>
              </a:spcBef>
              <a:buFontTx/>
              <a:buAutoNum type="arabicParenR"/>
            </a:pPr>
            <a:r>
              <a:rPr lang="en-US" altLang="en-US" sz="2000"/>
              <a:t>Compute the canonical variable for the test grapheme using the coefficients for that cell.</a:t>
            </a:r>
            <a:br>
              <a:rPr lang="en-US" altLang="en-US" sz="2000"/>
            </a:br>
            <a:r>
              <a:rPr lang="en-US" altLang="en-US" sz="2000"/>
              <a:t/>
            </a:r>
            <a:br>
              <a:rPr lang="en-US" altLang="en-US" sz="2000"/>
            </a:br>
            <a:endParaRPr lang="en-US" altLang="en-US" sz="2000"/>
          </a:p>
          <a:p>
            <a:pPr eaLnBrk="1" hangingPunct="1">
              <a:spcBef>
                <a:spcPct val="220000"/>
              </a:spcBef>
              <a:buFontTx/>
              <a:buAutoNum type="arabicParenR"/>
            </a:pPr>
            <a:r>
              <a:rPr lang="en-US" altLang="en-US" sz="2000"/>
              <a:t>Convert the canonical variable to a row writer z-score AND a column writer z-score using the following formula.  Thus there are two z-scores for each cell.</a:t>
            </a:r>
          </a:p>
        </p:txBody>
      </p:sp>
      <p:sp>
        <p:nvSpPr>
          <p:cNvPr id="2" name="Title 1"/>
          <p:cNvSpPr>
            <a:spLocks noGrp="1"/>
          </p:cNvSpPr>
          <p:nvPr>
            <p:ph type="title"/>
          </p:nvPr>
        </p:nvSpPr>
        <p:spPr/>
        <p:txBody>
          <a:bodyPr/>
          <a:lstStyle/>
          <a:p>
            <a:pPr>
              <a:defRPr/>
            </a:pPr>
            <a:r>
              <a:rPr lang="en-US" dirty="0"/>
              <a:t>Scoring for Each Test Document Grapheme</a:t>
            </a:r>
          </a:p>
        </p:txBody>
      </p:sp>
      <p:graphicFrame>
        <p:nvGraphicFramePr>
          <p:cNvPr id="39940" name="Object 3"/>
          <p:cNvGraphicFramePr>
            <a:graphicFrameLocks noGrp="1" noChangeAspect="1"/>
          </p:cNvGraphicFramePr>
          <p:nvPr>
            <p:ph idx="4294967295"/>
          </p:nvPr>
        </p:nvGraphicFramePr>
        <p:xfrm>
          <a:off x="2209800" y="5416550"/>
          <a:ext cx="4030663" cy="925513"/>
        </p:xfrm>
        <a:graphic>
          <a:graphicData uri="http://schemas.openxmlformats.org/presentationml/2006/ole">
            <mc:AlternateContent xmlns:mc="http://schemas.openxmlformats.org/markup-compatibility/2006">
              <mc:Choice xmlns:v="urn:schemas-microsoft-com:vml" Requires="v">
                <p:oleObj spid="_x0000_s39969" name="Equation" r:id="rId3" imgW="1714500" imgH="393700" progId="Equation.3">
                  <p:embed/>
                </p:oleObj>
              </mc:Choice>
              <mc:Fallback>
                <p:oleObj name="Equation" r:id="rId3" imgW="1714500" imgH="39370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416550"/>
                        <a:ext cx="403066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41" name="Text Box 4"/>
          <p:cNvSpPr txBox="1">
            <a:spLocks noChangeArrowheads="1"/>
          </p:cNvSpPr>
          <p:nvPr/>
        </p:nvSpPr>
        <p:spPr bwMode="auto">
          <a:xfrm>
            <a:off x="261938" y="1017588"/>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800"/>
              <a:t>Steps for each test grapheme:</a:t>
            </a:r>
          </a:p>
        </p:txBody>
      </p:sp>
      <p:sp>
        <p:nvSpPr>
          <p:cNvPr id="39942" name="Text Box 6"/>
          <p:cNvSpPr txBox="1">
            <a:spLocks noChangeArrowheads="1"/>
          </p:cNvSpPr>
          <p:nvPr/>
        </p:nvSpPr>
        <p:spPr bwMode="auto">
          <a:xfrm>
            <a:off x="1671638" y="3578225"/>
            <a:ext cx="5724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000" b="1"/>
              <a:t>canonical variable </a:t>
            </a:r>
            <a:r>
              <a:rPr lang="en-US" altLang="en-US" sz="2000"/>
              <a:t>= r</a:t>
            </a:r>
            <a:r>
              <a:rPr lang="en-US" altLang="en-US" sz="2000" baseline="-25000"/>
              <a:t>1</a:t>
            </a:r>
            <a:r>
              <a:rPr lang="en-US" altLang="en-US" sz="2000"/>
              <a:t>*x</a:t>
            </a:r>
            <a:r>
              <a:rPr lang="en-US" altLang="en-US" sz="2000" baseline="-25000"/>
              <a:t>1</a:t>
            </a:r>
            <a:r>
              <a:rPr lang="en-US" altLang="en-US" sz="2000"/>
              <a:t> + r</a:t>
            </a:r>
            <a:r>
              <a:rPr lang="en-US" altLang="en-US" sz="2000" baseline="-25000"/>
              <a:t>2</a:t>
            </a:r>
            <a:r>
              <a:rPr lang="en-US" altLang="en-US" sz="2000"/>
              <a:t>*x</a:t>
            </a:r>
            <a:r>
              <a:rPr lang="en-US" altLang="en-US" sz="2000" baseline="-25000"/>
              <a:t>2</a:t>
            </a:r>
            <a:r>
              <a:rPr lang="en-US" altLang="en-US" sz="2000"/>
              <a:t> + … + r</a:t>
            </a:r>
            <a:r>
              <a:rPr lang="en-US" altLang="en-US" sz="2000" baseline="-25000"/>
              <a:t>n</a:t>
            </a:r>
            <a:r>
              <a:rPr lang="en-US" altLang="en-US" sz="2000"/>
              <a:t>*x</a:t>
            </a:r>
            <a:r>
              <a:rPr lang="en-US" altLang="en-US" sz="2000" baseline="-25000"/>
              <a:t>n</a:t>
            </a:r>
            <a:r>
              <a:rPr lang="en-US" altLang="en-US" sz="2000"/>
              <a:t> </a:t>
            </a:r>
            <a:br>
              <a:rPr lang="en-US" altLang="en-US" sz="2000"/>
            </a:br>
            <a:r>
              <a:rPr lang="en-US" altLang="en-US" sz="2000"/>
              <a:t>	where  x</a:t>
            </a:r>
            <a:r>
              <a:rPr lang="en-US" altLang="en-US" sz="2000" baseline="-25000"/>
              <a:t>1</a:t>
            </a:r>
            <a:r>
              <a:rPr lang="en-US" altLang="en-US" sz="2000"/>
              <a:t>, x</a:t>
            </a:r>
            <a:r>
              <a:rPr lang="en-US" altLang="en-US" sz="2000" baseline="-25000"/>
              <a:t>2</a:t>
            </a:r>
            <a:r>
              <a:rPr lang="en-US" altLang="en-US" sz="2000"/>
              <a:t>,  …  x</a:t>
            </a:r>
            <a:r>
              <a:rPr lang="en-US" altLang="en-US" sz="2000" baseline="-25000"/>
              <a:t>n </a:t>
            </a:r>
            <a:r>
              <a:rPr lang="en-US" altLang="en-US" sz="2000"/>
              <a:t> are features </a:t>
            </a:r>
            <a:br>
              <a:rPr lang="en-US" altLang="en-US" sz="2000"/>
            </a:br>
            <a:r>
              <a:rPr lang="en-US" altLang="en-US" sz="2000"/>
              <a:t>	and r</a:t>
            </a:r>
            <a:r>
              <a:rPr lang="en-US" altLang="en-US" sz="2000" baseline="-25000"/>
              <a:t>1</a:t>
            </a:r>
            <a:r>
              <a:rPr lang="en-US" altLang="en-US" sz="2000"/>
              <a:t>, r</a:t>
            </a:r>
            <a:r>
              <a:rPr lang="en-US" altLang="en-US" sz="2000" baseline="-25000"/>
              <a:t>2</a:t>
            </a:r>
            <a:r>
              <a:rPr lang="en-US" altLang="en-US" sz="2000"/>
              <a:t>,  …  r</a:t>
            </a:r>
            <a:r>
              <a:rPr lang="en-US" altLang="en-US" sz="2000" baseline="-25000"/>
              <a:t>n</a:t>
            </a:r>
            <a:r>
              <a:rPr lang="en-US" altLang="en-US" sz="2000"/>
              <a:t>  are coefficients. </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1820863"/>
            <a:ext cx="8305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000">
                <a:latin typeface="Georgia" pitchFamily="18" charset="0"/>
              </a:rPr>
              <a:t>3) Convert each of the TWO z-scores in a cell to a </a:t>
            </a:r>
            <a:r>
              <a:rPr lang="ja-JP" altLang="en-US" sz="2000">
                <a:latin typeface="Georgia" pitchFamily="18" charset="0"/>
              </a:rPr>
              <a:t>“</a:t>
            </a:r>
            <a:r>
              <a:rPr lang="en-US" altLang="ja-JP" sz="2000">
                <a:latin typeface="Georgia" pitchFamily="18" charset="0"/>
              </a:rPr>
              <a:t>reward*</a:t>
            </a:r>
            <a:r>
              <a:rPr lang="ja-JP" altLang="en-US" sz="2000">
                <a:latin typeface="Georgia" pitchFamily="18" charset="0"/>
              </a:rPr>
              <a:t>” </a:t>
            </a:r>
            <a:r>
              <a:rPr lang="en-US" altLang="ja-JP" sz="2000">
                <a:latin typeface="Georgia" pitchFamily="18" charset="0"/>
              </a:rPr>
              <a:t>between 0 and 1.  The reward function used is a </a:t>
            </a:r>
            <a:r>
              <a:rPr lang="ja-JP" altLang="en-US" sz="2000">
                <a:latin typeface="Georgia" pitchFamily="18" charset="0"/>
              </a:rPr>
              <a:t>“</a:t>
            </a:r>
            <a:r>
              <a:rPr lang="en-US" altLang="ja-JP" sz="2000">
                <a:latin typeface="Georgia" pitchFamily="18" charset="0"/>
              </a:rPr>
              <a:t>triangle</a:t>
            </a:r>
            <a:r>
              <a:rPr lang="ja-JP" altLang="en-US" sz="2000">
                <a:latin typeface="Georgia" pitchFamily="18" charset="0"/>
              </a:rPr>
              <a:t>”</a:t>
            </a:r>
            <a:r>
              <a:rPr lang="en-US" altLang="ja-JP" sz="2000">
                <a:latin typeface="Georgia" pitchFamily="18" charset="0"/>
              </a:rPr>
              <a:t> with value of one when the z-score is zero tapering down to zero when the absolute value of the z-score is two or more.</a:t>
            </a:r>
            <a:endParaRPr lang="en-US" altLang="en-US" sz="2000">
              <a:latin typeface="Georgia" pitchFamily="18" charset="0"/>
            </a:endParaRPr>
          </a:p>
        </p:txBody>
      </p:sp>
      <p:sp>
        <p:nvSpPr>
          <p:cNvPr id="40963" name="Text Box 3"/>
          <p:cNvSpPr txBox="1">
            <a:spLocks noChangeArrowheads="1"/>
          </p:cNvSpPr>
          <p:nvPr/>
        </p:nvSpPr>
        <p:spPr bwMode="auto">
          <a:xfrm>
            <a:off x="533400" y="5791200"/>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a:latin typeface="Georgia" pitchFamily="18" charset="0"/>
              </a:rPr>
              <a:t>* Note that each writer in a cell can get some reward.</a:t>
            </a:r>
          </a:p>
        </p:txBody>
      </p:sp>
      <p:sp>
        <p:nvSpPr>
          <p:cNvPr id="40964" name="Rectangle 4"/>
          <p:cNvSpPr>
            <a:spLocks noChangeArrowheads="1"/>
          </p:cNvSpPr>
          <p:nvPr/>
        </p:nvSpPr>
        <p:spPr bwMode="auto">
          <a:xfrm>
            <a:off x="2438400" y="3581400"/>
            <a:ext cx="4343400" cy="1524000"/>
          </a:xfrm>
          <a:prstGeom prst="rect">
            <a:avLst/>
          </a:prstGeom>
          <a:solidFill>
            <a:srgbClr val="0066FF"/>
          </a:solidFill>
          <a:ln w="9525">
            <a:solidFill>
              <a:schemeClr val="tx1"/>
            </a:solidFill>
            <a:miter lim="800000"/>
          </a:ln>
        </p:spPr>
        <p:txBody>
          <a:bodyPr wrap="none"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endParaRPr lang="en-US" altLang="en-US"/>
          </a:p>
        </p:txBody>
      </p:sp>
      <p:pic>
        <p:nvPicPr>
          <p:cNvPr id="40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733800"/>
            <a:ext cx="3603625" cy="1295400"/>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en-US" dirty="0"/>
              <a:t>Scoring for Each Test Document Grapheme (Cont’d)</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Scoring for Each Test Document Grapheme (Cont’d)</a:t>
            </a:r>
          </a:p>
        </p:txBody>
      </p:sp>
      <p:grpSp>
        <p:nvGrpSpPr>
          <p:cNvPr id="41987" name="Group 12"/>
          <p:cNvGrpSpPr/>
          <p:nvPr/>
        </p:nvGrpSpPr>
        <p:grpSpPr bwMode="auto">
          <a:xfrm>
            <a:off x="6400800" y="2133600"/>
            <a:ext cx="2389188" cy="1825625"/>
            <a:chOff x="2780145" y="3296803"/>
            <a:chExt cx="2389676" cy="1825336"/>
          </a:xfrm>
        </p:grpSpPr>
        <p:grpSp>
          <p:nvGrpSpPr>
            <p:cNvPr id="41989" name="Group 6"/>
            <p:cNvGrpSpPr/>
            <p:nvPr/>
          </p:nvGrpSpPr>
          <p:grpSpPr bwMode="auto">
            <a:xfrm>
              <a:off x="2780145" y="3296803"/>
              <a:ext cx="2286000" cy="1825336"/>
              <a:chOff x="1219200" y="3425537"/>
              <a:chExt cx="2286000" cy="1825336"/>
            </a:xfrm>
          </p:grpSpPr>
          <p:grpSp>
            <p:nvGrpSpPr>
              <p:cNvPr id="41998" name="Group 5"/>
              <p:cNvGrpSpPr/>
              <p:nvPr/>
            </p:nvGrpSpPr>
            <p:grpSpPr bwMode="auto">
              <a:xfrm>
                <a:off x="1981200" y="4038600"/>
                <a:ext cx="762000" cy="609600"/>
                <a:chOff x="1981200" y="4038600"/>
                <a:chExt cx="762000" cy="609600"/>
              </a:xfrm>
            </p:grpSpPr>
            <p:sp>
              <p:nvSpPr>
                <p:cNvPr id="3" name="Rectangle 2"/>
                <p:cNvSpPr/>
                <p:nvPr/>
              </p:nvSpPr>
              <p:spPr>
                <a:xfrm>
                  <a:off x="1981356" y="4038215"/>
                  <a:ext cx="762156" cy="609503"/>
                </a:xfrm>
                <a:prstGeom prst="rect">
                  <a:avLst/>
                </a:prstGeom>
                <a:solidFill>
                  <a:schemeClr val="bg1"/>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bg2">
                        <a:lumMod val="10000"/>
                      </a:schemeClr>
                    </a:solidFill>
                  </a:endParaRPr>
                </a:p>
              </p:txBody>
            </p:sp>
            <p:cxnSp>
              <p:nvCxnSpPr>
                <p:cNvPr id="5" name="Straight Connector 4"/>
                <p:cNvCxnSpPr/>
                <p:nvPr/>
              </p:nvCxnSpPr>
              <p:spPr>
                <a:xfrm>
                  <a:off x="1981356" y="4038215"/>
                  <a:ext cx="762156" cy="609503"/>
                </a:xfrm>
                <a:prstGeom prst="line">
                  <a:avLst/>
                </a:prstGeom>
                <a:ln w="6350">
                  <a:solidFill>
                    <a:schemeClr val="bg2">
                      <a:lumMod val="10000"/>
                    </a:schemeClr>
                  </a:solidFill>
                </a:ln>
                <a:effectLst/>
              </p:spPr>
              <p:style>
                <a:lnRef idx="2">
                  <a:schemeClr val="accent1"/>
                </a:lnRef>
                <a:fillRef idx="0">
                  <a:schemeClr val="accent1"/>
                </a:fillRef>
                <a:effectRef idx="1">
                  <a:schemeClr val="accent1"/>
                </a:effectRef>
                <a:fontRef idx="minor">
                  <a:schemeClr val="tx1"/>
                </a:fontRef>
              </p:style>
            </p:cxnSp>
          </p:grpSp>
          <p:sp>
            <p:nvSpPr>
              <p:cNvPr id="9" name="Rectangle 8"/>
              <p:cNvSpPr/>
              <p:nvPr/>
            </p:nvSpPr>
            <p:spPr>
              <a:xfrm>
                <a:off x="1219200" y="4038215"/>
                <a:ext cx="762156" cy="609503"/>
              </a:xfrm>
              <a:prstGeom prst="rect">
                <a:avLst/>
              </a:prstGeom>
              <a:solidFill>
                <a:schemeClr val="bg1"/>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2">
                        <a:lumMod val="10000"/>
                      </a:schemeClr>
                    </a:solidFill>
                  </a:rPr>
                  <a:t>R1</a:t>
                </a:r>
              </a:p>
            </p:txBody>
          </p:sp>
          <p:sp>
            <p:nvSpPr>
              <p:cNvPr id="10" name="Rectangle 9"/>
              <p:cNvSpPr/>
              <p:nvPr/>
            </p:nvSpPr>
            <p:spPr>
              <a:xfrm>
                <a:off x="1981356" y="3425537"/>
                <a:ext cx="762156" cy="609503"/>
              </a:xfrm>
              <a:prstGeom prst="rect">
                <a:avLst/>
              </a:prstGeom>
              <a:solidFill>
                <a:schemeClr val="bg1"/>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2">
                        <a:lumMod val="10000"/>
                      </a:schemeClr>
                    </a:solidFill>
                  </a:rPr>
                  <a:t>C1</a:t>
                </a:r>
              </a:p>
            </p:txBody>
          </p:sp>
          <p:sp>
            <p:nvSpPr>
              <p:cNvPr id="11" name="Rectangle 10"/>
              <p:cNvSpPr/>
              <p:nvPr/>
            </p:nvSpPr>
            <p:spPr>
              <a:xfrm>
                <a:off x="2743511" y="3425537"/>
                <a:ext cx="762156" cy="609503"/>
              </a:xfrm>
              <a:prstGeom prst="rect">
                <a:avLst/>
              </a:prstGeom>
              <a:solidFill>
                <a:schemeClr val="bg1"/>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2">
                        <a:lumMod val="10000"/>
                      </a:schemeClr>
                    </a:solidFill>
                  </a:rPr>
                  <a:t>C2</a:t>
                </a:r>
              </a:p>
            </p:txBody>
          </p:sp>
          <p:sp>
            <p:nvSpPr>
              <p:cNvPr id="12" name="Rectangle 11"/>
              <p:cNvSpPr/>
              <p:nvPr/>
            </p:nvSpPr>
            <p:spPr>
              <a:xfrm>
                <a:off x="1219200" y="4641370"/>
                <a:ext cx="762156" cy="609503"/>
              </a:xfrm>
              <a:prstGeom prst="rect">
                <a:avLst/>
              </a:prstGeom>
              <a:solidFill>
                <a:schemeClr val="bg1"/>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bg2">
                        <a:lumMod val="10000"/>
                      </a:schemeClr>
                    </a:solidFill>
                  </a:rPr>
                  <a:t>R2</a:t>
                </a:r>
              </a:p>
            </p:txBody>
          </p:sp>
          <p:grpSp>
            <p:nvGrpSpPr>
              <p:cNvPr id="42003" name="Group 13"/>
              <p:cNvGrpSpPr/>
              <p:nvPr/>
            </p:nvGrpSpPr>
            <p:grpSpPr bwMode="auto">
              <a:xfrm>
                <a:off x="1983509" y="4641273"/>
                <a:ext cx="762000" cy="609600"/>
                <a:chOff x="1981200" y="4038600"/>
                <a:chExt cx="762000" cy="609600"/>
              </a:xfrm>
            </p:grpSpPr>
            <p:sp>
              <p:nvSpPr>
                <p:cNvPr id="15" name="Rectangle 14"/>
                <p:cNvSpPr/>
                <p:nvPr/>
              </p:nvSpPr>
              <p:spPr>
                <a:xfrm>
                  <a:off x="1980635" y="4038697"/>
                  <a:ext cx="762156" cy="609503"/>
                </a:xfrm>
                <a:prstGeom prst="rect">
                  <a:avLst/>
                </a:prstGeom>
                <a:solidFill>
                  <a:schemeClr val="bg1"/>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bg2">
                        <a:lumMod val="10000"/>
                      </a:schemeClr>
                    </a:solidFill>
                  </a:endParaRPr>
                </a:p>
              </p:txBody>
            </p:sp>
            <p:cxnSp>
              <p:nvCxnSpPr>
                <p:cNvPr id="16" name="Straight Connector 15"/>
                <p:cNvCxnSpPr/>
                <p:nvPr/>
              </p:nvCxnSpPr>
              <p:spPr>
                <a:xfrm>
                  <a:off x="1980635" y="4038697"/>
                  <a:ext cx="762156" cy="609503"/>
                </a:xfrm>
                <a:prstGeom prst="line">
                  <a:avLst/>
                </a:prstGeom>
                <a:ln w="6350">
                  <a:solidFill>
                    <a:schemeClr val="bg2">
                      <a:lumMod val="1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2004" name="Group 16"/>
              <p:cNvGrpSpPr/>
              <p:nvPr/>
            </p:nvGrpSpPr>
            <p:grpSpPr bwMode="auto">
              <a:xfrm>
                <a:off x="2743200" y="4040909"/>
                <a:ext cx="762000" cy="609600"/>
                <a:chOff x="1981200" y="4038600"/>
                <a:chExt cx="762000" cy="609600"/>
              </a:xfrm>
            </p:grpSpPr>
            <p:sp>
              <p:nvSpPr>
                <p:cNvPr id="18" name="Rectangle 17"/>
                <p:cNvSpPr/>
                <p:nvPr/>
              </p:nvSpPr>
              <p:spPr>
                <a:xfrm>
                  <a:off x="1981511" y="4039081"/>
                  <a:ext cx="762156" cy="609503"/>
                </a:xfrm>
                <a:prstGeom prst="rect">
                  <a:avLst/>
                </a:prstGeom>
                <a:solidFill>
                  <a:schemeClr val="bg1"/>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bg2">
                        <a:lumMod val="10000"/>
                      </a:schemeClr>
                    </a:solidFill>
                  </a:endParaRPr>
                </a:p>
              </p:txBody>
            </p:sp>
            <p:cxnSp>
              <p:nvCxnSpPr>
                <p:cNvPr id="19" name="Straight Connector 18"/>
                <p:cNvCxnSpPr/>
                <p:nvPr/>
              </p:nvCxnSpPr>
              <p:spPr>
                <a:xfrm>
                  <a:off x="1981511" y="4039081"/>
                  <a:ext cx="762156" cy="609503"/>
                </a:xfrm>
                <a:prstGeom prst="line">
                  <a:avLst/>
                </a:prstGeom>
                <a:ln w="6350">
                  <a:solidFill>
                    <a:schemeClr val="bg2">
                      <a:lumMod val="1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2005" name="Group 19"/>
              <p:cNvGrpSpPr/>
              <p:nvPr/>
            </p:nvGrpSpPr>
            <p:grpSpPr bwMode="auto">
              <a:xfrm>
                <a:off x="2743200" y="4641273"/>
                <a:ext cx="762000" cy="609600"/>
                <a:chOff x="1981200" y="4038600"/>
                <a:chExt cx="762000" cy="609600"/>
              </a:xfrm>
            </p:grpSpPr>
            <p:sp>
              <p:nvSpPr>
                <p:cNvPr id="21" name="Rectangle 20"/>
                <p:cNvSpPr/>
                <p:nvPr/>
              </p:nvSpPr>
              <p:spPr>
                <a:xfrm>
                  <a:off x="1981511" y="4038697"/>
                  <a:ext cx="762156" cy="609503"/>
                </a:xfrm>
                <a:prstGeom prst="rect">
                  <a:avLst/>
                </a:prstGeom>
                <a:solidFill>
                  <a:schemeClr val="bg1"/>
                </a:solidFill>
                <a:ln>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bg2">
                        <a:lumMod val="10000"/>
                      </a:schemeClr>
                    </a:solidFill>
                  </a:endParaRPr>
                </a:p>
              </p:txBody>
            </p:sp>
            <p:cxnSp>
              <p:nvCxnSpPr>
                <p:cNvPr id="22" name="Straight Connector 21"/>
                <p:cNvCxnSpPr/>
                <p:nvPr/>
              </p:nvCxnSpPr>
              <p:spPr>
                <a:xfrm>
                  <a:off x="1981511" y="4038697"/>
                  <a:ext cx="762156" cy="609503"/>
                </a:xfrm>
                <a:prstGeom prst="line">
                  <a:avLst/>
                </a:prstGeom>
                <a:ln w="6350">
                  <a:solidFill>
                    <a:schemeClr val="bg2">
                      <a:lumMod val="10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8" name="TextBox 7"/>
            <p:cNvSpPr txBox="1"/>
            <p:nvPr/>
          </p:nvSpPr>
          <p:spPr>
            <a:xfrm>
              <a:off x="3566119" y="4209471"/>
              <a:ext cx="635130" cy="307926"/>
            </a:xfrm>
            <a:prstGeom prst="rect">
              <a:avLst/>
            </a:prstGeom>
            <a:noFill/>
          </p:spPr>
          <p:txBody>
            <a:bodyPr>
              <a:spAutoFit/>
            </a:bodyPr>
            <a:lstStyle/>
            <a:p>
              <a:pPr>
                <a:defRPr/>
              </a:pPr>
              <a:r>
                <a:rPr lang="en-US" sz="1400" dirty="0">
                  <a:solidFill>
                    <a:schemeClr val="bg2">
                      <a:lumMod val="10000"/>
                    </a:schemeClr>
                  </a:solidFill>
                </a:rPr>
                <a:t>r1c1</a:t>
              </a:r>
            </a:p>
          </p:txBody>
        </p:sp>
        <p:sp>
          <p:nvSpPr>
            <p:cNvPr id="25" name="TextBox 24"/>
            <p:cNvSpPr txBox="1"/>
            <p:nvPr/>
          </p:nvSpPr>
          <p:spPr>
            <a:xfrm>
              <a:off x="3842400" y="4526921"/>
              <a:ext cx="503340" cy="307926"/>
            </a:xfrm>
            <a:prstGeom prst="rect">
              <a:avLst/>
            </a:prstGeom>
            <a:noFill/>
          </p:spPr>
          <p:txBody>
            <a:bodyPr>
              <a:spAutoFit/>
            </a:bodyPr>
            <a:lstStyle/>
            <a:p>
              <a:pPr>
                <a:defRPr/>
              </a:pPr>
              <a:r>
                <a:rPr lang="en-US" sz="1400" dirty="0">
                  <a:solidFill>
                    <a:schemeClr val="bg2">
                      <a:lumMod val="10000"/>
                    </a:schemeClr>
                  </a:solidFill>
                </a:rPr>
                <a:t>r2c1</a:t>
              </a:r>
            </a:p>
          </p:txBody>
        </p:sp>
        <p:sp>
          <p:nvSpPr>
            <p:cNvPr id="26" name="TextBox 25"/>
            <p:cNvSpPr txBox="1"/>
            <p:nvPr/>
          </p:nvSpPr>
          <p:spPr>
            <a:xfrm>
              <a:off x="4345740" y="4214233"/>
              <a:ext cx="749453" cy="307926"/>
            </a:xfrm>
            <a:prstGeom prst="rect">
              <a:avLst/>
            </a:prstGeom>
            <a:noFill/>
          </p:spPr>
          <p:txBody>
            <a:bodyPr>
              <a:spAutoFit/>
            </a:bodyPr>
            <a:lstStyle/>
            <a:p>
              <a:pPr>
                <a:defRPr/>
              </a:pPr>
              <a:r>
                <a:rPr lang="en-US" sz="1400" dirty="0">
                  <a:solidFill>
                    <a:schemeClr val="bg2">
                      <a:lumMod val="10000"/>
                    </a:schemeClr>
                  </a:solidFill>
                </a:rPr>
                <a:t>r1c2</a:t>
              </a:r>
            </a:p>
          </p:txBody>
        </p:sp>
        <p:sp>
          <p:nvSpPr>
            <p:cNvPr id="27" name="TextBox 26"/>
            <p:cNvSpPr txBox="1"/>
            <p:nvPr/>
          </p:nvSpPr>
          <p:spPr>
            <a:xfrm>
              <a:off x="3615341" y="4804689"/>
              <a:ext cx="585908" cy="307926"/>
            </a:xfrm>
            <a:prstGeom prst="rect">
              <a:avLst/>
            </a:prstGeom>
            <a:noFill/>
          </p:spPr>
          <p:txBody>
            <a:bodyPr>
              <a:spAutoFit/>
            </a:bodyPr>
            <a:lstStyle/>
            <a:p>
              <a:pPr>
                <a:defRPr/>
              </a:pPr>
              <a:r>
                <a:rPr lang="en-US" sz="1400" dirty="0">
                  <a:solidFill>
                    <a:schemeClr val="bg2">
                      <a:lumMod val="10000"/>
                    </a:schemeClr>
                  </a:solidFill>
                </a:rPr>
                <a:t>r2c1</a:t>
              </a:r>
            </a:p>
          </p:txBody>
        </p:sp>
        <p:sp>
          <p:nvSpPr>
            <p:cNvPr id="28" name="TextBox 27"/>
            <p:cNvSpPr txBox="1"/>
            <p:nvPr/>
          </p:nvSpPr>
          <p:spPr>
            <a:xfrm>
              <a:off x="4410841" y="4814213"/>
              <a:ext cx="758980" cy="307926"/>
            </a:xfrm>
            <a:prstGeom prst="rect">
              <a:avLst/>
            </a:prstGeom>
            <a:noFill/>
          </p:spPr>
          <p:txBody>
            <a:bodyPr>
              <a:spAutoFit/>
            </a:bodyPr>
            <a:lstStyle/>
            <a:p>
              <a:pPr>
                <a:defRPr/>
              </a:pPr>
              <a:r>
                <a:rPr lang="en-US" sz="1400" dirty="0">
                  <a:solidFill>
                    <a:schemeClr val="bg2">
                      <a:lumMod val="10000"/>
                    </a:schemeClr>
                  </a:solidFill>
                </a:rPr>
                <a:t>r2c2</a:t>
              </a:r>
            </a:p>
          </p:txBody>
        </p:sp>
        <p:sp>
          <p:nvSpPr>
            <p:cNvPr id="29" name="TextBox 28"/>
            <p:cNvSpPr txBox="1"/>
            <p:nvPr/>
          </p:nvSpPr>
          <p:spPr>
            <a:xfrm>
              <a:off x="4529927" y="4514223"/>
              <a:ext cx="533509" cy="307926"/>
            </a:xfrm>
            <a:prstGeom prst="rect">
              <a:avLst/>
            </a:prstGeom>
            <a:noFill/>
          </p:spPr>
          <p:txBody>
            <a:bodyPr>
              <a:spAutoFit/>
            </a:bodyPr>
            <a:lstStyle/>
            <a:p>
              <a:pPr>
                <a:defRPr/>
              </a:pPr>
              <a:r>
                <a:rPr lang="en-US" sz="1400" dirty="0">
                  <a:solidFill>
                    <a:schemeClr val="bg2">
                      <a:lumMod val="10000"/>
                    </a:schemeClr>
                  </a:solidFill>
                </a:rPr>
                <a:t>c2r2</a:t>
              </a:r>
            </a:p>
          </p:txBody>
        </p:sp>
        <p:sp>
          <p:nvSpPr>
            <p:cNvPr id="30" name="TextBox 29"/>
            <p:cNvSpPr txBox="1"/>
            <p:nvPr/>
          </p:nvSpPr>
          <p:spPr>
            <a:xfrm>
              <a:off x="3778887" y="3904720"/>
              <a:ext cx="517631" cy="307926"/>
            </a:xfrm>
            <a:prstGeom prst="rect">
              <a:avLst/>
            </a:prstGeom>
            <a:noFill/>
          </p:spPr>
          <p:txBody>
            <a:bodyPr>
              <a:spAutoFit/>
            </a:bodyPr>
            <a:lstStyle/>
            <a:p>
              <a:pPr>
                <a:defRPr/>
              </a:pPr>
              <a:r>
                <a:rPr lang="en-US" sz="1400" dirty="0">
                  <a:solidFill>
                    <a:schemeClr val="bg2">
                      <a:lumMod val="10000"/>
                    </a:schemeClr>
                  </a:solidFill>
                </a:rPr>
                <a:t>c1r1</a:t>
              </a:r>
            </a:p>
          </p:txBody>
        </p:sp>
        <p:sp>
          <p:nvSpPr>
            <p:cNvPr id="31" name="TextBox 30"/>
            <p:cNvSpPr txBox="1"/>
            <p:nvPr/>
          </p:nvSpPr>
          <p:spPr>
            <a:xfrm>
              <a:off x="4509286" y="3890434"/>
              <a:ext cx="554150" cy="307926"/>
            </a:xfrm>
            <a:prstGeom prst="rect">
              <a:avLst/>
            </a:prstGeom>
            <a:noFill/>
          </p:spPr>
          <p:txBody>
            <a:bodyPr>
              <a:spAutoFit/>
            </a:bodyPr>
            <a:lstStyle/>
            <a:p>
              <a:pPr>
                <a:defRPr/>
              </a:pPr>
              <a:r>
                <a:rPr lang="en-US" sz="1400" dirty="0">
                  <a:solidFill>
                    <a:schemeClr val="bg2">
                      <a:lumMod val="10000"/>
                    </a:schemeClr>
                  </a:solidFill>
                </a:rPr>
                <a:t>c2r1</a:t>
              </a:r>
            </a:p>
          </p:txBody>
        </p:sp>
      </p:grpSp>
      <p:sp>
        <p:nvSpPr>
          <p:cNvPr id="33" name="Text Box 2"/>
          <p:cNvSpPr txBox="1">
            <a:spLocks noRot="1" noChangeAspect="1" noMove="1" noResize="1" noEditPoints="1" noAdjustHandles="1" noChangeArrowheads="1" noChangeShapeType="1" noTextEdit="1"/>
          </p:cNvSpPr>
          <p:nvPr/>
        </p:nvSpPr>
        <p:spPr bwMode="auto">
          <a:xfrm>
            <a:off x="381000" y="1406986"/>
            <a:ext cx="5679443" cy="4796121"/>
          </a:xfrm>
          <a:prstGeom prst="rect">
            <a:avLst/>
          </a:prstGeom>
          <a:blipFill rotWithShape="0">
            <a:blip r:embed="rId2"/>
            <a:stretch>
              <a:fillRect l="-1182" t="-889" r="-150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533400" y="1295400"/>
            <a:ext cx="8305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400">
                <a:latin typeface="Georgia" pitchFamily="18" charset="0"/>
              </a:rPr>
              <a:t>Sum the individual Test Document Grapheme scores for each Row Writer in the Reference Set and rank the Row Writers based on the total score</a:t>
            </a:r>
          </a:p>
        </p:txBody>
      </p:sp>
      <p:sp>
        <p:nvSpPr>
          <p:cNvPr id="2" name="Title 1"/>
          <p:cNvSpPr>
            <a:spLocks noGrp="1"/>
          </p:cNvSpPr>
          <p:nvPr>
            <p:ph type="title"/>
          </p:nvPr>
        </p:nvSpPr>
        <p:spPr/>
        <p:txBody>
          <a:bodyPr/>
          <a:lstStyle/>
          <a:p>
            <a:pPr>
              <a:defRPr/>
            </a:pPr>
            <a:r>
              <a:rPr lang="en-US" dirty="0"/>
              <a:t>Scoring for Each Test Document</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pPr>
              <a:defRPr/>
            </a:pPr>
            <a:r>
              <a:rPr lang="en-US" altLang="en-US"/>
              <a:t>FLASH ID: Building Reference Sets</a:t>
            </a:r>
            <a:endParaRPr lang="en-US" altLang="en-US" dirty="0"/>
          </a:p>
        </p:txBody>
      </p:sp>
      <p:sp>
        <p:nvSpPr>
          <p:cNvPr id="18435" name="Content Placeholder 4"/>
          <p:cNvSpPr>
            <a:spLocks noGrp="1"/>
          </p:cNvSpPr>
          <p:nvPr>
            <p:ph idx="1"/>
          </p:nvPr>
        </p:nvSpPr>
        <p:spPr>
          <a:xfrm>
            <a:off x="457200" y="1219200"/>
            <a:ext cx="8229600" cy="5029200"/>
          </a:xfrm>
        </p:spPr>
        <p:txBody>
          <a:bodyPr/>
          <a:lstStyle/>
          <a:p>
            <a:pPr>
              <a:defRPr/>
            </a:pPr>
            <a:r>
              <a:rPr lang="en-US" altLang="en-US" sz="2000" dirty="0"/>
              <a:t>For each page in the Reference Set:</a:t>
            </a:r>
          </a:p>
          <a:p>
            <a:pPr lvl="1">
              <a:defRPr/>
            </a:pPr>
            <a:r>
              <a:rPr lang="en-US" altLang="en-US" sz="1800" dirty="0"/>
              <a:t>Ingest Image</a:t>
            </a:r>
          </a:p>
          <a:p>
            <a:pPr lvl="1">
              <a:defRPr/>
            </a:pPr>
            <a:r>
              <a:rPr lang="en-US" altLang="en-US" sz="1800" dirty="0"/>
              <a:t>Generate Graphemes</a:t>
            </a:r>
          </a:p>
          <a:p>
            <a:pPr lvl="1">
              <a:defRPr/>
            </a:pPr>
            <a:r>
              <a:rPr lang="en-US" altLang="en-US" sz="1800" dirty="0"/>
              <a:t>Encode Graphemes</a:t>
            </a:r>
          </a:p>
          <a:p>
            <a:pPr lvl="2">
              <a:defRPr/>
            </a:pPr>
            <a:r>
              <a:rPr lang="en-US" altLang="en-US" sz="1600" dirty="0"/>
              <a:t>Generate Isomorphic Key</a:t>
            </a:r>
          </a:p>
          <a:p>
            <a:pPr lvl="2">
              <a:defRPr/>
            </a:pPr>
            <a:r>
              <a:rPr lang="en-US" altLang="en-US" sz="1600" dirty="0"/>
              <a:t>Generate Shape Code</a:t>
            </a:r>
          </a:p>
          <a:p>
            <a:pPr lvl="1">
              <a:defRPr/>
            </a:pPr>
            <a:r>
              <a:rPr lang="en-US" altLang="en-US" sz="1800" dirty="0"/>
              <a:t>Extract Physical Features for each Grapheme</a:t>
            </a:r>
          </a:p>
          <a:p>
            <a:pPr marL="457200" lvl="1" indent="0">
              <a:buFont typeface="Arial" pitchFamily="34" charset="0"/>
              <a:buNone/>
              <a:defRPr/>
            </a:pPr>
            <a:endParaRPr lang="en-US" altLang="en-US" sz="1800" dirty="0"/>
          </a:p>
          <a:p>
            <a:pPr>
              <a:defRPr/>
            </a:pPr>
            <a:r>
              <a:rPr lang="en-US" altLang="en-US" sz="2000" dirty="0"/>
              <a:t>For the Reference Set</a:t>
            </a:r>
            <a:endParaRPr lang="en-US" altLang="en-US" sz="1600" dirty="0"/>
          </a:p>
          <a:p>
            <a:pPr lvl="1">
              <a:defRPr/>
            </a:pPr>
            <a:r>
              <a:rPr lang="en-US" altLang="en-US" sz="1800" dirty="0"/>
              <a:t>Generate a Competitive Matrix for Each Grapheme Type</a:t>
            </a:r>
          </a:p>
          <a:p>
            <a:pPr lvl="1">
              <a:defRPr/>
            </a:pPr>
            <a:r>
              <a:rPr lang="en-US" altLang="en-US" sz="1800" dirty="0"/>
              <a:t>Compute the Canonical Variable data for the Competitive Matrices</a:t>
            </a:r>
          </a:p>
          <a:p>
            <a:pPr lvl="1">
              <a:defRPr/>
            </a:pPr>
            <a:r>
              <a:rPr lang="en-US" altLang="en-US" sz="1800" dirty="0"/>
              <a:t>Store the results</a:t>
            </a:r>
          </a:p>
          <a:p>
            <a:pPr>
              <a:defRPr/>
            </a:pPr>
            <a:endParaRPr lang="en-US" altLang="en-US" sz="2000" dirty="0"/>
          </a:p>
          <a:p>
            <a:pPr>
              <a:defRPr/>
            </a:pPr>
            <a:endParaRPr lang="en-US" altLang="en-US" sz="2000"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ctr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Creating a Reference Set</a:t>
            </a:r>
          </a:p>
        </p:txBody>
      </p:sp>
    </p:spTree>
    <p:extLst>
      <p:ext uri="{BB962C8B-B14F-4D97-AF65-F5344CB8AC3E}">
        <p14:creationId xmlns:p14="http://schemas.microsoft.com/office/powerpoint/2010/main" val="220950077"/>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Creating Reference Sets</a:t>
            </a:r>
          </a:p>
        </p:txBody>
      </p:sp>
      <p:sp>
        <p:nvSpPr>
          <p:cNvPr id="6349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latin typeface="Georgia" panose="02040502050405020303" pitchFamily="18" charset="0"/>
              </a:rPr>
              <a:t>FLASH ID provides a tool to create new Reference Sets</a:t>
            </a:r>
            <a:endParaRPr lang="en-US" altLang="en-US" sz="1800" dirty="0">
              <a:latin typeface="Georgia" panose="02040502050405020303" pitchFamily="18" charset="0"/>
            </a:endParaRPr>
          </a:p>
          <a:p>
            <a:r>
              <a:rPr lang="en-US" altLang="en-US" sz="2000" dirty="0">
                <a:latin typeface="Georgia" panose="02040502050405020303" pitchFamily="18" charset="0"/>
              </a:rPr>
              <a:t>A Reference Set consists of a Base Set of Documents, a Reference Set of Documents, and configuration options to guide the processing </a:t>
            </a:r>
          </a:p>
          <a:p>
            <a:r>
              <a:rPr lang="en-US" altLang="en-US" sz="2000" dirty="0">
                <a:latin typeface="Georgia" panose="02040502050405020303" pitchFamily="18" charset="0"/>
              </a:rPr>
              <a:t>Configuration Options:</a:t>
            </a:r>
          </a:p>
          <a:p>
            <a:pPr lvl="1"/>
            <a:r>
              <a:rPr lang="en-US" altLang="en-US" sz="1800" dirty="0">
                <a:latin typeface="Georgia" panose="02040502050405020303" pitchFamily="18" charset="0"/>
              </a:rPr>
              <a:t>Language of the writing</a:t>
            </a:r>
          </a:p>
          <a:p>
            <a:pPr lvl="1"/>
            <a:r>
              <a:rPr lang="en-US" altLang="en-US" sz="1800" dirty="0">
                <a:latin typeface="Georgia" panose="02040502050405020303" pitchFamily="18" charset="0"/>
              </a:rPr>
              <a:t>Writing style (Cursive vs Print, English only)</a:t>
            </a:r>
          </a:p>
          <a:p>
            <a:pPr lvl="1"/>
            <a:r>
              <a:rPr lang="en-US" altLang="en-US" sz="1800" dirty="0">
                <a:latin typeface="Georgia" panose="02040502050405020303" pitchFamily="18" charset="0"/>
              </a:rPr>
              <a:t>Author Length</a:t>
            </a:r>
          </a:p>
          <a:p>
            <a:r>
              <a:rPr lang="en-US" altLang="en-US" sz="2000" dirty="0">
                <a:latin typeface="Georgia" panose="02040502050405020303" pitchFamily="18" charset="0"/>
              </a:rPr>
              <a:t>Authorship of the known writing is encoded in the filenames of the </a:t>
            </a:r>
            <a:r>
              <a:rPr lang="en-US" altLang="en-US" sz="2000" dirty="0" smtClean="0">
                <a:latin typeface="Georgia" panose="02040502050405020303" pitchFamily="18" charset="0"/>
              </a:rPr>
              <a:t>documents</a:t>
            </a:r>
          </a:p>
          <a:p>
            <a:r>
              <a:rPr lang="en-US" altLang="en-US" sz="2000" dirty="0">
                <a:latin typeface="Georgia" panose="02040502050405020303" pitchFamily="18" charset="0"/>
              </a:rPr>
              <a:t>Start via the </a:t>
            </a:r>
            <a:r>
              <a:rPr lang="en-US" altLang="en-US" sz="2000" i="1" dirty="0">
                <a:latin typeface="Georgia" panose="02040502050405020303" pitchFamily="18" charset="0"/>
              </a:rPr>
              <a:t>Edit-&gt;Create New Reference Set </a:t>
            </a:r>
            <a:r>
              <a:rPr lang="en-US" altLang="en-US" sz="2000" dirty="0">
                <a:latin typeface="Georgia" panose="02040502050405020303" pitchFamily="18" charset="0"/>
              </a:rPr>
              <a:t>Menu Item</a:t>
            </a:r>
          </a:p>
          <a:p>
            <a:endParaRPr lang="en-US" altLang="en-US" sz="2000"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5181600" y="4876800"/>
            <a:ext cx="2743438" cy="951058"/>
          </a:xfrm>
          <a:prstGeom prst="rect">
            <a:avLst/>
          </a:prstGeom>
        </p:spPr>
      </p:pic>
    </p:spTree>
    <p:extLst>
      <p:ext uri="{BB962C8B-B14F-4D97-AF65-F5344CB8AC3E}">
        <p14:creationId xmlns:p14="http://schemas.microsoft.com/office/powerpoint/2010/main" val="22319291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Reference Set Language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101" y="1719810"/>
            <a:ext cx="5715798" cy="3524742"/>
          </a:xfrm>
        </p:spPr>
      </p:pic>
      <p:sp>
        <p:nvSpPr>
          <p:cNvPr id="5" name="Rectangle 4"/>
          <p:cNvSpPr/>
          <p:nvPr/>
        </p:nvSpPr>
        <p:spPr>
          <a:xfrm>
            <a:off x="4495800" y="2286000"/>
            <a:ext cx="2743200" cy="2209800"/>
          </a:xfrm>
          <a:prstGeom prst="rect">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16325142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Reference Set Documents and Metadata</a:t>
            </a:r>
          </a:p>
        </p:txBody>
      </p:sp>
      <p:pic>
        <p:nvPicPr>
          <p:cNvPr id="3" name="Picture 2"/>
          <p:cNvPicPr>
            <a:picLocks noChangeAspect="1"/>
          </p:cNvPicPr>
          <p:nvPr/>
        </p:nvPicPr>
        <p:blipFill>
          <a:blip r:embed="rId2"/>
          <a:stretch>
            <a:fillRect/>
          </a:stretch>
        </p:blipFill>
        <p:spPr>
          <a:xfrm>
            <a:off x="1945253" y="1219200"/>
            <a:ext cx="5634494" cy="4970166"/>
          </a:xfrm>
          <a:prstGeom prst="rect">
            <a:avLst/>
          </a:prstGeom>
        </p:spPr>
      </p:pic>
    </p:spTree>
    <p:extLst>
      <p:ext uri="{BB962C8B-B14F-4D97-AF65-F5344CB8AC3E}">
        <p14:creationId xmlns:p14="http://schemas.microsoft.com/office/powerpoint/2010/main" val="261683146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Base Set Documents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101" y="1929390"/>
            <a:ext cx="5715798" cy="3105583"/>
          </a:xfrm>
        </p:spPr>
      </p:pic>
      <p:sp>
        <p:nvSpPr>
          <p:cNvPr id="3" name="TextBox 2"/>
          <p:cNvSpPr txBox="1"/>
          <p:nvPr/>
        </p:nvSpPr>
        <p:spPr>
          <a:xfrm>
            <a:off x="381000" y="5650597"/>
            <a:ext cx="7513082" cy="646331"/>
          </a:xfrm>
          <a:prstGeom prst="rect">
            <a:avLst/>
          </a:prstGeom>
          <a:noFill/>
        </p:spPr>
        <p:txBody>
          <a:bodyPr wrap="none" rtlCol="0">
            <a:spAutoFit/>
          </a:bodyPr>
          <a:lstStyle/>
          <a:p>
            <a:r>
              <a:rPr lang="en-US" dirty="0"/>
              <a:t>This is the non-matching set of writers referred to earlier. Reference Writes and</a:t>
            </a:r>
          </a:p>
          <a:p>
            <a:r>
              <a:rPr lang="en-US" dirty="0"/>
              <a:t>Base Set Writers are used to form the competitive matrices.</a:t>
            </a:r>
          </a:p>
        </p:txBody>
      </p:sp>
    </p:spTree>
    <p:extLst>
      <p:ext uri="{BB962C8B-B14F-4D97-AF65-F5344CB8AC3E}">
        <p14:creationId xmlns:p14="http://schemas.microsoft.com/office/powerpoint/2010/main" val="1732308037"/>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Create Reference Set Process</a:t>
            </a:r>
          </a:p>
        </p:txBody>
      </p:sp>
      <p:pic>
        <p:nvPicPr>
          <p:cNvPr id="4" name="Picture 3"/>
          <p:cNvPicPr>
            <a:picLocks noChangeAspect="1"/>
          </p:cNvPicPr>
          <p:nvPr/>
        </p:nvPicPr>
        <p:blipFill>
          <a:blip r:embed="rId2"/>
          <a:stretch>
            <a:fillRect/>
          </a:stretch>
        </p:blipFill>
        <p:spPr>
          <a:xfrm>
            <a:off x="1714101" y="1666629"/>
            <a:ext cx="5715798" cy="3524742"/>
          </a:xfrm>
          <a:prstGeom prst="rect">
            <a:avLst/>
          </a:prstGeom>
        </p:spPr>
      </p:pic>
      <p:sp>
        <p:nvSpPr>
          <p:cNvPr id="5" name="Rectangle 4"/>
          <p:cNvSpPr/>
          <p:nvPr/>
        </p:nvSpPr>
        <p:spPr>
          <a:xfrm>
            <a:off x="4648200" y="4495800"/>
            <a:ext cx="1219200" cy="457200"/>
          </a:xfrm>
          <a:prstGeom prst="rect">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12989242"/>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Reference Set Status</a:t>
            </a:r>
          </a:p>
        </p:txBody>
      </p:sp>
      <p:pic>
        <p:nvPicPr>
          <p:cNvPr id="4" name="Picture 3"/>
          <p:cNvPicPr>
            <a:picLocks noChangeAspect="1"/>
          </p:cNvPicPr>
          <p:nvPr/>
        </p:nvPicPr>
        <p:blipFill>
          <a:blip r:embed="rId3"/>
          <a:stretch>
            <a:fillRect/>
          </a:stretch>
        </p:blipFill>
        <p:spPr>
          <a:xfrm>
            <a:off x="414130" y="1219200"/>
            <a:ext cx="4496427" cy="2248214"/>
          </a:xfrm>
          <a:prstGeom prst="rect">
            <a:avLst/>
          </a:prstGeom>
        </p:spPr>
      </p:pic>
      <p:pic>
        <p:nvPicPr>
          <p:cNvPr id="5" name="Picture 4"/>
          <p:cNvPicPr>
            <a:picLocks noChangeAspect="1"/>
          </p:cNvPicPr>
          <p:nvPr/>
        </p:nvPicPr>
        <p:blipFill>
          <a:blip r:embed="rId4"/>
          <a:stretch>
            <a:fillRect/>
          </a:stretch>
        </p:blipFill>
        <p:spPr>
          <a:xfrm>
            <a:off x="3124200" y="1866948"/>
            <a:ext cx="4534533" cy="14670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3810000"/>
            <a:ext cx="2400635" cy="1781424"/>
          </a:xfrm>
          <a:prstGeom prst="rect">
            <a:avLst/>
          </a:prstGeom>
        </p:spPr>
      </p:pic>
      <p:pic>
        <p:nvPicPr>
          <p:cNvPr id="8" name="Picture 7"/>
          <p:cNvPicPr>
            <a:picLocks noChangeAspect="1"/>
          </p:cNvPicPr>
          <p:nvPr/>
        </p:nvPicPr>
        <p:blipFill>
          <a:blip r:embed="rId6"/>
          <a:stretch>
            <a:fillRect/>
          </a:stretch>
        </p:blipFill>
        <p:spPr>
          <a:xfrm>
            <a:off x="5391466" y="3810000"/>
            <a:ext cx="2753109" cy="1762371"/>
          </a:xfrm>
          <a:prstGeom prst="rect">
            <a:avLst/>
          </a:prstGeom>
        </p:spPr>
      </p:pic>
      <p:sp>
        <p:nvSpPr>
          <p:cNvPr id="9" name="Rectangle 8"/>
          <p:cNvSpPr/>
          <p:nvPr/>
        </p:nvSpPr>
        <p:spPr>
          <a:xfrm>
            <a:off x="5257800" y="5105400"/>
            <a:ext cx="3048000" cy="304800"/>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ight Arrow 9"/>
          <p:cNvSpPr/>
          <p:nvPr/>
        </p:nvSpPr>
        <p:spPr>
          <a:xfrm>
            <a:off x="3955372" y="4511869"/>
            <a:ext cx="1100557"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290043943"/>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ctr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Reference Set Maintenance</a:t>
            </a:r>
          </a:p>
        </p:txBody>
      </p:sp>
    </p:spTree>
    <p:extLst>
      <p:ext uri="{BB962C8B-B14F-4D97-AF65-F5344CB8AC3E}">
        <p14:creationId xmlns:p14="http://schemas.microsoft.com/office/powerpoint/2010/main" val="969687974"/>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Modifying Reference Sets</a:t>
            </a:r>
          </a:p>
        </p:txBody>
      </p:sp>
      <p:sp>
        <p:nvSpPr>
          <p:cNvPr id="6349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latin typeface="Georgia" panose="02040502050405020303" pitchFamily="18" charset="0"/>
              </a:rPr>
              <a:t>FLASH ID provides the following features:</a:t>
            </a:r>
          </a:p>
          <a:p>
            <a:pPr lvl="1"/>
            <a:r>
              <a:rPr lang="en-US" altLang="en-US" sz="2400" dirty="0">
                <a:latin typeface="Georgia" panose="02040502050405020303" pitchFamily="18" charset="0"/>
              </a:rPr>
              <a:t>Add/Delete Writer</a:t>
            </a:r>
          </a:p>
          <a:p>
            <a:pPr lvl="1"/>
            <a:r>
              <a:rPr lang="en-US" altLang="en-US" sz="2400" dirty="0">
                <a:latin typeface="Georgia" panose="02040502050405020303" pitchFamily="18" charset="0"/>
              </a:rPr>
              <a:t>Add/Delete Document</a:t>
            </a:r>
          </a:p>
          <a:p>
            <a:pPr lvl="1"/>
            <a:r>
              <a:rPr lang="en-US" altLang="en-US" sz="2400" dirty="0">
                <a:latin typeface="Georgia" panose="02040502050405020303" pitchFamily="18" charset="0"/>
              </a:rPr>
              <a:t>Move Documents between Writers</a:t>
            </a:r>
          </a:p>
          <a:p>
            <a:r>
              <a:rPr lang="en-US" altLang="en-US" sz="2800" dirty="0">
                <a:latin typeface="Georgia" panose="02040502050405020303" pitchFamily="18" charset="0"/>
              </a:rPr>
              <a:t>Changes to a Reference Set result in a new Snapshot being created</a:t>
            </a:r>
          </a:p>
          <a:p>
            <a:r>
              <a:rPr lang="en-US" altLang="en-US" sz="2800" dirty="0">
                <a:latin typeface="Georgia" panose="02040502050405020303" pitchFamily="18" charset="0"/>
              </a:rPr>
              <a:t>Snapshot maintains a history of the Reference Sets</a:t>
            </a:r>
          </a:p>
          <a:p>
            <a:r>
              <a:rPr lang="en-US" altLang="en-US" sz="2800" dirty="0">
                <a:latin typeface="Georgia" panose="02040502050405020303" pitchFamily="18" charset="0"/>
              </a:rPr>
              <a:t>Old Snapshots can be deleted when no longer required</a:t>
            </a:r>
          </a:p>
        </p:txBody>
      </p:sp>
    </p:spTree>
    <p:extLst>
      <p:ext uri="{BB962C8B-B14F-4D97-AF65-F5344CB8AC3E}">
        <p14:creationId xmlns:p14="http://schemas.microsoft.com/office/powerpoint/2010/main" val="137366954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Reference Set Editing Mode</a:t>
            </a:r>
          </a:p>
        </p:txBody>
      </p:sp>
      <p:sp>
        <p:nvSpPr>
          <p:cNvPr id="6451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200" dirty="0">
                <a:latin typeface="Georgia" panose="02040502050405020303" pitchFamily="18" charset="0"/>
              </a:rPr>
              <a:t>Enabled via the </a:t>
            </a:r>
            <a:r>
              <a:rPr lang="en-US" altLang="en-US" sz="2200" i="1" dirty="0">
                <a:latin typeface="Georgia" panose="02040502050405020303" pitchFamily="18" charset="0"/>
              </a:rPr>
              <a:t>Edit-&gt;Enable Reference Set Editing</a:t>
            </a:r>
            <a:r>
              <a:rPr lang="en-US" altLang="en-US" sz="2200" dirty="0">
                <a:latin typeface="Georgia" panose="02040502050405020303" pitchFamily="18" charset="0"/>
              </a:rPr>
              <a:t> Menu Item</a:t>
            </a:r>
          </a:p>
          <a:p>
            <a:r>
              <a:rPr lang="en-US" altLang="en-US" sz="2200" dirty="0" smtClean="0">
                <a:latin typeface="Georgia" panose="02040502050405020303" pitchFamily="18" charset="0"/>
              </a:rPr>
              <a:t>An </a:t>
            </a:r>
            <a:r>
              <a:rPr lang="en-US" altLang="en-US" sz="2200" dirty="0">
                <a:latin typeface="Georgia" panose="02040502050405020303" pitchFamily="18" charset="0"/>
              </a:rPr>
              <a:t>“Edit” Snapshot </a:t>
            </a:r>
            <a:r>
              <a:rPr lang="en-US" altLang="en-US" sz="2200" dirty="0" smtClean="0">
                <a:latin typeface="Georgia" panose="02040502050405020303" pitchFamily="18" charset="0"/>
              </a:rPr>
              <a:t>is shown</a:t>
            </a:r>
            <a:br>
              <a:rPr lang="en-US" altLang="en-US" sz="2200" dirty="0" smtClean="0">
                <a:latin typeface="Georgia" panose="02040502050405020303" pitchFamily="18" charset="0"/>
              </a:rPr>
            </a:br>
            <a:r>
              <a:rPr lang="en-US" altLang="en-US" sz="2200" dirty="0" smtClean="0">
                <a:latin typeface="Georgia" panose="02040502050405020303" pitchFamily="18" charset="0"/>
              </a:rPr>
              <a:t>in each Reference Set</a:t>
            </a:r>
            <a:endParaRPr lang="en-US" altLang="en-US" sz="2200" dirty="0">
              <a:latin typeface="Georgia" panose="02040502050405020303" pitchFamily="18" charset="0"/>
            </a:endParaRPr>
          </a:p>
          <a:p>
            <a:r>
              <a:rPr lang="en-US" altLang="en-US" sz="2200" dirty="0">
                <a:latin typeface="Georgia" panose="02040502050405020303" pitchFamily="18" charset="0"/>
              </a:rPr>
              <a:t>All edits to a Reference Set are made </a:t>
            </a:r>
            <a:r>
              <a:rPr lang="en-US" altLang="en-US" sz="2200" dirty="0" smtClean="0">
                <a:latin typeface="Georgia" panose="02040502050405020303" pitchFamily="18" charset="0"/>
              </a:rPr>
              <a:t>to </a:t>
            </a:r>
            <a:r>
              <a:rPr lang="en-US" altLang="en-US" sz="2200" dirty="0">
                <a:latin typeface="Georgia" panose="02040502050405020303" pitchFamily="18" charset="0"/>
              </a:rPr>
              <a:t>this “Edit” Snapshot</a:t>
            </a:r>
          </a:p>
          <a:p>
            <a:r>
              <a:rPr lang="en-US" altLang="en-US" sz="2200" dirty="0">
                <a:latin typeface="Georgia" panose="02040502050405020303" pitchFamily="18" charset="0"/>
              </a:rPr>
              <a:t>Edits are </a:t>
            </a:r>
            <a:r>
              <a:rPr lang="en-US" altLang="en-US" sz="2200" dirty="0" smtClean="0">
                <a:latin typeface="Georgia" panose="02040502050405020303" pitchFamily="18" charset="0"/>
              </a:rPr>
              <a:t>saved to a new Snapshot </a:t>
            </a:r>
            <a:r>
              <a:rPr lang="en-US" altLang="en-US" sz="2200" dirty="0">
                <a:latin typeface="Georgia" panose="02040502050405020303" pitchFamily="18" charset="0"/>
              </a:rPr>
              <a:t>by right-clicking </a:t>
            </a:r>
            <a:r>
              <a:rPr lang="en-US" altLang="en-US" sz="2200" dirty="0" smtClean="0">
                <a:latin typeface="Georgia" panose="02040502050405020303" pitchFamily="18" charset="0"/>
              </a:rPr>
              <a:t>on </a:t>
            </a:r>
            <a:r>
              <a:rPr lang="en-US" altLang="en-US" sz="2200" dirty="0">
                <a:latin typeface="Georgia" panose="02040502050405020303" pitchFamily="18" charset="0"/>
              </a:rPr>
              <a:t>the “Edit” Snapshot </a:t>
            </a:r>
            <a:r>
              <a:rPr lang="en-US" altLang="en-US" sz="2200" dirty="0" smtClean="0">
                <a:latin typeface="Georgia" panose="02040502050405020303" pitchFamily="18" charset="0"/>
              </a:rPr>
              <a:t>and selecting </a:t>
            </a:r>
            <a:r>
              <a:rPr lang="en-US" altLang="en-US" sz="2200" i="1" dirty="0">
                <a:latin typeface="Georgia" panose="02040502050405020303" pitchFamily="18" charset="0"/>
              </a:rPr>
              <a:t>Save Snapshot</a:t>
            </a:r>
          </a:p>
        </p:txBody>
      </p:sp>
      <p:pic>
        <p:nvPicPr>
          <p:cNvPr id="6451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828800"/>
            <a:ext cx="27908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078055"/>
            <a:ext cx="5258534" cy="1667108"/>
          </a:xfrm>
          <a:prstGeom prst="rect">
            <a:avLst/>
          </a:prstGeom>
        </p:spPr>
      </p:pic>
    </p:spTree>
    <p:extLst>
      <p:ext uri="{BB962C8B-B14F-4D97-AF65-F5344CB8AC3E}">
        <p14:creationId xmlns:p14="http://schemas.microsoft.com/office/powerpoint/2010/main" val="75270766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3349" b="83872"/>
          <a:stretch/>
        </p:blipFill>
        <p:spPr bwMode="auto">
          <a:xfrm>
            <a:off x="685800" y="1905000"/>
            <a:ext cx="769620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8"/>
          <p:cNvSpPr txBox="1">
            <a:spLocks noChangeArrowheads="1"/>
          </p:cNvSpPr>
          <p:nvPr/>
        </p:nvSpPr>
        <p:spPr bwMode="auto">
          <a:xfrm>
            <a:off x="609600" y="1111250"/>
            <a:ext cx="807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b="1" dirty="0">
                <a:latin typeface="Georgia" pitchFamily="18" charset="0"/>
              </a:rPr>
              <a:t>Sentence pathways </a:t>
            </a:r>
            <a:r>
              <a:rPr lang="en-US" altLang="en-US" b="1" dirty="0" smtClean="0">
                <a:latin typeface="Georgia" pitchFamily="18" charset="0"/>
              </a:rPr>
              <a:t>are </a:t>
            </a:r>
            <a:r>
              <a:rPr lang="en-US" altLang="en-US" b="1" dirty="0">
                <a:latin typeface="Georgia" pitchFamily="18" charset="0"/>
              </a:rPr>
              <a:t>established for a page of handwritten text.</a:t>
            </a:r>
            <a:endParaRPr lang="en-US" altLang="en-US" b="1" i="1" dirty="0">
              <a:latin typeface="Georgia" pitchFamily="18" charset="0"/>
            </a:endParaRPr>
          </a:p>
        </p:txBody>
      </p:sp>
      <p:sp>
        <p:nvSpPr>
          <p:cNvPr id="19460" name="Title 1"/>
          <p:cNvSpPr>
            <a:spLocks noGrp="1"/>
          </p:cNvSpPr>
          <p:nvPr>
            <p:ph type="title"/>
          </p:nvPr>
        </p:nvSpPr>
        <p:spPr/>
        <p:txBody>
          <a:bodyPr/>
          <a:lstStyle/>
          <a:p>
            <a:r>
              <a:rPr lang="en-US" altLang="en-US" smtClean="0"/>
              <a:t>Page Processing 1: Ingest Image</a:t>
            </a:r>
            <a:endParaRPr lang="en-US" altLang="en-US" dirty="0"/>
          </a:p>
        </p:txBody>
      </p:sp>
      <p:sp>
        <p:nvSpPr>
          <p:cNvPr id="5" name="Text Box 8"/>
          <p:cNvSpPr txBox="1">
            <a:spLocks noChangeArrowheads="1"/>
          </p:cNvSpPr>
          <p:nvPr/>
        </p:nvSpPr>
        <p:spPr bwMode="auto">
          <a:xfrm>
            <a:off x="609600" y="3352800"/>
            <a:ext cx="807720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b="1" dirty="0" smtClean="0">
                <a:latin typeface="Georgia" pitchFamily="18" charset="0"/>
              </a:rPr>
              <a:t>Each connected segment of ink is converted to a graph containing vertices and edges.</a:t>
            </a:r>
          </a:p>
          <a:p>
            <a:pPr eaLnBrk="1" hangingPunct="1">
              <a:spcBef>
                <a:spcPct val="50000"/>
              </a:spcBef>
            </a:pPr>
            <a:r>
              <a:rPr lang="en-US" altLang="en-US" b="1" dirty="0" smtClean="0">
                <a:latin typeface="Georgia" pitchFamily="18" charset="0"/>
              </a:rPr>
              <a:t>Those graphs are too complex for matching and are segmented into simpler “graphemes” using an algorithm tailored to the language. </a:t>
            </a:r>
            <a:endParaRPr lang="en-US" altLang="en-US" b="1" dirty="0">
              <a:latin typeface="Georgia" pitchFamily="18" charset="0"/>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Add/Delete Writer</a:t>
            </a:r>
          </a:p>
        </p:txBody>
      </p:sp>
      <p:sp>
        <p:nvSpPr>
          <p:cNvPr id="6656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latin typeface="Georgia" panose="02040502050405020303" pitchFamily="18" charset="0"/>
              </a:rPr>
              <a:t>Add Writer by right-clicking in the “Edit” Snapshot and selecting </a:t>
            </a:r>
            <a:r>
              <a:rPr lang="en-US" altLang="en-US" sz="2400" i="1">
                <a:latin typeface="Georgia" panose="02040502050405020303" pitchFamily="18" charset="0"/>
              </a:rPr>
              <a:t>Add Writer</a:t>
            </a:r>
          </a:p>
          <a:p>
            <a:r>
              <a:rPr lang="en-US" altLang="en-US" sz="2400">
                <a:latin typeface="Georgia" panose="02040502050405020303" pitchFamily="18" charset="0"/>
              </a:rPr>
              <a:t>Enter a name for the Writer </a:t>
            </a:r>
            <a:br>
              <a:rPr lang="en-US" altLang="en-US" sz="2400">
                <a:latin typeface="Georgia" panose="02040502050405020303" pitchFamily="18" charset="0"/>
              </a:rPr>
            </a:br>
            <a:r>
              <a:rPr lang="en-US" altLang="en-US" sz="2400">
                <a:latin typeface="Georgia" panose="02040502050405020303" pitchFamily="18" charset="0"/>
              </a:rPr>
              <a:t>in the dialog box that is </a:t>
            </a:r>
            <a:br>
              <a:rPr lang="en-US" altLang="en-US" sz="2400">
                <a:latin typeface="Georgia" panose="02040502050405020303" pitchFamily="18" charset="0"/>
              </a:rPr>
            </a:br>
            <a:r>
              <a:rPr lang="en-US" altLang="en-US" sz="2400">
                <a:latin typeface="Georgia" panose="02040502050405020303" pitchFamily="18" charset="0"/>
              </a:rPr>
              <a:t>displayed</a:t>
            </a:r>
          </a:p>
          <a:p>
            <a:r>
              <a:rPr lang="en-US" altLang="en-US" sz="2400">
                <a:latin typeface="Georgia" panose="02040502050405020303" pitchFamily="18" charset="0"/>
              </a:rPr>
              <a:t>Delete a Writer by right-</a:t>
            </a:r>
            <a:br>
              <a:rPr lang="en-US" altLang="en-US" sz="2400">
                <a:latin typeface="Georgia" panose="02040502050405020303" pitchFamily="18" charset="0"/>
              </a:rPr>
            </a:br>
            <a:r>
              <a:rPr lang="en-US" altLang="en-US" sz="2400">
                <a:latin typeface="Georgia" panose="02040502050405020303" pitchFamily="18" charset="0"/>
              </a:rPr>
              <a:t>clicking on a Writer and </a:t>
            </a:r>
            <a:br>
              <a:rPr lang="en-US" altLang="en-US" sz="2400">
                <a:latin typeface="Georgia" panose="02040502050405020303" pitchFamily="18" charset="0"/>
              </a:rPr>
            </a:br>
            <a:r>
              <a:rPr lang="en-US" altLang="en-US" sz="2400">
                <a:latin typeface="Georgia" panose="02040502050405020303" pitchFamily="18" charset="0"/>
              </a:rPr>
              <a:t>selecting </a:t>
            </a:r>
            <a:r>
              <a:rPr lang="en-US" altLang="en-US" sz="2400" i="1">
                <a:latin typeface="Georgia" panose="02040502050405020303" pitchFamily="18" charset="0"/>
              </a:rPr>
              <a:t>Delete Writer From Snapshot</a:t>
            </a:r>
          </a:p>
          <a:p>
            <a:endParaRPr lang="en-US" altLang="en-US" sz="240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5257800" y="4487656"/>
            <a:ext cx="3191320" cy="1486107"/>
          </a:xfrm>
          <a:prstGeom prst="rect">
            <a:avLst/>
          </a:prstGeom>
        </p:spPr>
      </p:pic>
      <p:pic>
        <p:nvPicPr>
          <p:cNvPr id="5" name="Picture 4"/>
          <p:cNvPicPr>
            <a:picLocks noChangeAspect="1"/>
          </p:cNvPicPr>
          <p:nvPr/>
        </p:nvPicPr>
        <p:blipFill>
          <a:blip r:embed="rId3"/>
          <a:stretch>
            <a:fillRect/>
          </a:stretch>
        </p:blipFill>
        <p:spPr>
          <a:xfrm>
            <a:off x="4762500" y="2031243"/>
            <a:ext cx="4067743" cy="1629002"/>
          </a:xfrm>
          <a:prstGeom prst="rect">
            <a:avLst/>
          </a:prstGeom>
        </p:spPr>
      </p:pic>
    </p:spTree>
    <p:extLst>
      <p:ext uri="{BB962C8B-B14F-4D97-AF65-F5344CB8AC3E}">
        <p14:creationId xmlns:p14="http://schemas.microsoft.com/office/powerpoint/2010/main" val="3971536451"/>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Add Documents</a:t>
            </a:r>
          </a:p>
        </p:txBody>
      </p:sp>
      <p:sp>
        <p:nvSpPr>
          <p:cNvPr id="67587" name="Content Placeholder 2"/>
          <p:cNvSpPr>
            <a:spLocks noGrp="1"/>
          </p:cNvSpPr>
          <p:nvPr>
            <p:ph idx="1"/>
          </p:nvPr>
        </p:nvSpPr>
        <p:spPr bwMode="auto">
          <a:xfrm>
            <a:off x="457200" y="1219200"/>
            <a:ext cx="5562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latin typeface="Georgia" panose="02040502050405020303" pitchFamily="18" charset="0"/>
              </a:rPr>
              <a:t>Documents can be added to a Reference Set from the Test Documents List</a:t>
            </a:r>
          </a:p>
          <a:p>
            <a:r>
              <a:rPr lang="en-US" altLang="en-US" sz="2000" dirty="0">
                <a:latin typeface="Georgia" panose="02040502050405020303" pitchFamily="18" charset="0"/>
              </a:rPr>
              <a:t>Documents are added to a Reference Set Writer by clicking the checkbox next to the Test Document name, then clicking and dragging the Test Document to the Reference Set and dropping on the desired Writer</a:t>
            </a:r>
          </a:p>
          <a:p>
            <a:r>
              <a:rPr lang="en-US" altLang="en-US" sz="2000" dirty="0">
                <a:latin typeface="Georgia" panose="02040502050405020303" pitchFamily="18" charset="0"/>
              </a:rPr>
              <a:t>The mouse cursor changes to         until it is positioned over a  Reference Set Writer name</a:t>
            </a:r>
          </a:p>
          <a:p>
            <a:r>
              <a:rPr lang="en-US" altLang="en-US" sz="2000" dirty="0">
                <a:latin typeface="Georgia" panose="02040502050405020303" pitchFamily="18" charset="0"/>
              </a:rPr>
              <a:t>Documents can also be added by right-clicking on a Writer name and </a:t>
            </a:r>
            <a:br>
              <a:rPr lang="en-US" altLang="en-US" sz="2000" dirty="0">
                <a:latin typeface="Georgia" panose="02040502050405020303" pitchFamily="18" charset="0"/>
              </a:rPr>
            </a:br>
            <a:r>
              <a:rPr lang="en-US" altLang="en-US" sz="2000" dirty="0">
                <a:latin typeface="Georgia" panose="02040502050405020303" pitchFamily="18" charset="0"/>
              </a:rPr>
              <a:t>selecting </a:t>
            </a:r>
            <a:r>
              <a:rPr lang="en-US" altLang="en-US" sz="2000" i="1" dirty="0">
                <a:latin typeface="Georgia" panose="02040502050405020303" pitchFamily="18" charset="0"/>
              </a:rPr>
              <a:t>Add Sample(s)</a:t>
            </a:r>
          </a:p>
        </p:txBody>
      </p:sp>
      <p:pic>
        <p:nvPicPr>
          <p:cNvPr id="67588" name="Picture 3"/>
          <p:cNvPicPr>
            <a:picLocks noChangeAspect="1"/>
          </p:cNvPicPr>
          <p:nvPr/>
        </p:nvPicPr>
        <p:blipFill>
          <a:blip r:embed="rId2">
            <a:extLst>
              <a:ext uri="{28A0092B-C50C-407E-A947-70E740481C1C}">
                <a14:useLocalDpi xmlns:a14="http://schemas.microsoft.com/office/drawing/2010/main" val="0"/>
              </a:ext>
            </a:extLst>
          </a:blip>
          <a:srcRect l="14398" t="10823" r="18243" b="13893"/>
          <a:stretch>
            <a:fillRect/>
          </a:stretch>
        </p:blipFill>
        <p:spPr bwMode="auto">
          <a:xfrm>
            <a:off x="4267200" y="3765550"/>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5486400" y="4191000"/>
            <a:ext cx="3315163" cy="1933845"/>
          </a:xfrm>
          <a:prstGeom prst="rect">
            <a:avLst/>
          </a:prstGeom>
        </p:spPr>
      </p:pic>
      <p:pic>
        <p:nvPicPr>
          <p:cNvPr id="4" name="Picture 3"/>
          <p:cNvPicPr>
            <a:picLocks noChangeAspect="1"/>
          </p:cNvPicPr>
          <p:nvPr/>
        </p:nvPicPr>
        <p:blipFill>
          <a:blip r:embed="rId4"/>
          <a:stretch>
            <a:fillRect/>
          </a:stretch>
        </p:blipFill>
        <p:spPr>
          <a:xfrm>
            <a:off x="6162770" y="1952536"/>
            <a:ext cx="2638793" cy="1276528"/>
          </a:xfrm>
          <a:prstGeom prst="rect">
            <a:avLst/>
          </a:prstGeom>
        </p:spPr>
      </p:pic>
    </p:spTree>
    <p:extLst>
      <p:ext uri="{BB962C8B-B14F-4D97-AF65-F5344CB8AC3E}">
        <p14:creationId xmlns:p14="http://schemas.microsoft.com/office/powerpoint/2010/main" val="206175738"/>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Delete Document</a:t>
            </a:r>
          </a:p>
        </p:txBody>
      </p:sp>
      <p:sp>
        <p:nvSpPr>
          <p:cNvPr id="67587" name="Content Placeholder 2"/>
          <p:cNvSpPr>
            <a:spLocks noGrp="1"/>
          </p:cNvSpPr>
          <p:nvPr>
            <p:ph idx="1"/>
          </p:nvPr>
        </p:nvSpPr>
        <p:spPr bwMode="auto">
          <a:xfrm>
            <a:off x="457200" y="1219200"/>
            <a:ext cx="80772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latin typeface="Georgia" panose="02040502050405020303" pitchFamily="18" charset="0"/>
              </a:rPr>
              <a:t>Documents are deleted by </a:t>
            </a:r>
            <a:r>
              <a:rPr lang="en-US" altLang="en-US" sz="2400" dirty="0" smtClean="0">
                <a:latin typeface="Georgia" panose="02040502050405020303" pitchFamily="18" charset="0"/>
              </a:rPr>
              <a:t>right- clicking </a:t>
            </a:r>
            <a:r>
              <a:rPr lang="en-US" altLang="en-US" sz="2400" dirty="0">
                <a:latin typeface="Georgia" panose="02040502050405020303" pitchFamily="18" charset="0"/>
              </a:rPr>
              <a:t>on a document name and selecting </a:t>
            </a:r>
            <a:r>
              <a:rPr lang="en-US" altLang="en-US" sz="2400" i="1" dirty="0">
                <a:latin typeface="Georgia" panose="02040502050405020303" pitchFamily="18" charset="0"/>
              </a:rPr>
              <a:t>Delete Sample From Writer</a:t>
            </a:r>
          </a:p>
        </p:txBody>
      </p:sp>
      <p:pic>
        <p:nvPicPr>
          <p:cNvPr id="2" name="Picture 1"/>
          <p:cNvPicPr>
            <a:picLocks noChangeAspect="1"/>
          </p:cNvPicPr>
          <p:nvPr/>
        </p:nvPicPr>
        <p:blipFill>
          <a:blip r:embed="rId2"/>
          <a:stretch>
            <a:fillRect/>
          </a:stretch>
        </p:blipFill>
        <p:spPr>
          <a:xfrm>
            <a:off x="3886200" y="2481916"/>
            <a:ext cx="3924848" cy="2000529"/>
          </a:xfrm>
          <a:prstGeom prst="rect">
            <a:avLst/>
          </a:prstGeom>
        </p:spPr>
      </p:pic>
    </p:spTree>
    <p:extLst>
      <p:ext uri="{BB962C8B-B14F-4D97-AF65-F5344CB8AC3E}">
        <p14:creationId xmlns:p14="http://schemas.microsoft.com/office/powerpoint/2010/main" val="1518556169"/>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Move Document</a:t>
            </a:r>
          </a:p>
        </p:txBody>
      </p:sp>
      <p:sp>
        <p:nvSpPr>
          <p:cNvPr id="6861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latin typeface="Georgia" panose="02040502050405020303" pitchFamily="18" charset="0"/>
              </a:rPr>
              <a:t>Drag and Drop editing is supported to move documents from one Writer to another within a Snapshot</a:t>
            </a:r>
          </a:p>
          <a:p>
            <a:r>
              <a:rPr lang="en-US" altLang="en-US" sz="2000" dirty="0">
                <a:latin typeface="Georgia" panose="02040502050405020303" pitchFamily="18" charset="0"/>
              </a:rPr>
              <a:t>Click and drag on the document name, release over the list of documents of the destination Writer or the destination Writer’s name</a:t>
            </a:r>
          </a:p>
          <a:p>
            <a:r>
              <a:rPr lang="en-US" altLang="en-US" sz="2000" dirty="0">
                <a:latin typeface="Georgia" panose="02040502050405020303" pitchFamily="18" charset="0"/>
              </a:rPr>
              <a:t>Documents may also be moved by right clicking on a document and selecting </a:t>
            </a:r>
            <a:r>
              <a:rPr lang="en-US" altLang="en-US" sz="2000" i="1" dirty="0">
                <a:latin typeface="Georgia" panose="02040502050405020303" pitchFamily="18" charset="0"/>
              </a:rPr>
              <a:t>Move Sample to a Different Writer</a:t>
            </a:r>
          </a:p>
        </p:txBody>
      </p:sp>
      <p:pic>
        <p:nvPicPr>
          <p:cNvPr id="3" name="Picture 2"/>
          <p:cNvPicPr>
            <a:picLocks noChangeAspect="1"/>
          </p:cNvPicPr>
          <p:nvPr/>
        </p:nvPicPr>
        <p:blipFill>
          <a:blip r:embed="rId2"/>
          <a:stretch>
            <a:fillRect/>
          </a:stretch>
        </p:blipFill>
        <p:spPr>
          <a:xfrm>
            <a:off x="4742900" y="3697002"/>
            <a:ext cx="3943900" cy="2048161"/>
          </a:xfrm>
          <a:prstGeom prst="rect">
            <a:avLst/>
          </a:prstGeom>
        </p:spPr>
      </p:pic>
    </p:spTree>
    <p:extLst>
      <p:ext uri="{BB962C8B-B14F-4D97-AF65-F5344CB8AC3E}">
        <p14:creationId xmlns:p14="http://schemas.microsoft.com/office/powerpoint/2010/main" val="202885279"/>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Updating the Reference Set</a:t>
            </a:r>
          </a:p>
        </p:txBody>
      </p:sp>
      <p:sp>
        <p:nvSpPr>
          <p:cNvPr id="6963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latin typeface="Georgia" panose="02040502050405020303" pitchFamily="18" charset="0"/>
              </a:rPr>
              <a:t>Once all edits are complete, the Reference Set changes are saved by right-clicking on the “Edit” Reference Set Snapshot and selecting </a:t>
            </a:r>
            <a:r>
              <a:rPr lang="en-US" altLang="en-US" sz="2400" i="1">
                <a:latin typeface="Georgia" panose="02040502050405020303" pitchFamily="18" charset="0"/>
              </a:rPr>
              <a:t>Save Snapshot</a:t>
            </a:r>
          </a:p>
          <a:p>
            <a:r>
              <a:rPr lang="en-US" altLang="en-US" sz="2400">
                <a:latin typeface="Georgia" panose="02040502050405020303" pitchFamily="18" charset="0"/>
              </a:rPr>
              <a:t>A progress dialog is displayed, followed by a completion dialog</a:t>
            </a:r>
          </a:p>
          <a:p>
            <a:r>
              <a:rPr lang="en-US" altLang="en-US" sz="2400">
                <a:latin typeface="Georgia" panose="02040502050405020303" pitchFamily="18" charset="0"/>
              </a:rPr>
              <a:t>Once the update</a:t>
            </a:r>
            <a:br>
              <a:rPr lang="en-US" altLang="en-US" sz="2400">
                <a:latin typeface="Georgia" panose="02040502050405020303" pitchFamily="18" charset="0"/>
              </a:rPr>
            </a:br>
            <a:r>
              <a:rPr lang="en-US" altLang="en-US" sz="2400">
                <a:latin typeface="Georgia" panose="02040502050405020303" pitchFamily="18" charset="0"/>
              </a:rPr>
              <a:t>is complete, a new</a:t>
            </a:r>
            <a:br>
              <a:rPr lang="en-US" altLang="en-US" sz="2400">
                <a:latin typeface="Georgia" panose="02040502050405020303" pitchFamily="18" charset="0"/>
              </a:rPr>
            </a:br>
            <a:r>
              <a:rPr lang="en-US" altLang="en-US" sz="2400">
                <a:latin typeface="Georgia" panose="02040502050405020303" pitchFamily="18" charset="0"/>
              </a:rPr>
              <a:t>Snapshot is saved</a:t>
            </a:r>
          </a:p>
        </p:txBody>
      </p:sp>
      <p:grpSp>
        <p:nvGrpSpPr>
          <p:cNvPr id="69636" name="Group 9"/>
          <p:cNvGrpSpPr>
            <a:grpSpLocks/>
          </p:cNvGrpSpPr>
          <p:nvPr/>
        </p:nvGrpSpPr>
        <p:grpSpPr bwMode="auto">
          <a:xfrm>
            <a:off x="3451402" y="2971800"/>
            <a:ext cx="5246687" cy="2351088"/>
            <a:chOff x="1649405" y="2982296"/>
            <a:chExt cx="6828851" cy="3060178"/>
          </a:xfrm>
        </p:grpSpPr>
        <p:pic>
          <p:nvPicPr>
            <p:cNvPr id="6963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9405" y="3679544"/>
              <a:ext cx="3258095" cy="137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5046" y="4814321"/>
              <a:ext cx="1618929" cy="1228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3746" y="2982296"/>
              <a:ext cx="3044510" cy="1384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Bent Arrow 7"/>
            <p:cNvSpPr/>
            <p:nvPr/>
          </p:nvSpPr>
          <p:spPr>
            <a:xfrm>
              <a:off x="4571038" y="3112473"/>
              <a:ext cx="671520" cy="562031"/>
            </a:xfrm>
            <a:prstGeom prst="bentArrow">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958D85"/>
                </a:solidFill>
              </a:endParaRPr>
            </a:p>
          </p:txBody>
        </p:sp>
        <p:sp>
          <p:nvSpPr>
            <p:cNvPr id="9" name="Bent Arrow 8"/>
            <p:cNvSpPr/>
            <p:nvPr/>
          </p:nvSpPr>
          <p:spPr>
            <a:xfrm rot="10800000">
              <a:off x="7145546" y="4961803"/>
              <a:ext cx="671520" cy="562031"/>
            </a:xfrm>
            <a:prstGeom prst="bentArrow">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958D85"/>
                </a:solidFill>
              </a:endParaRPr>
            </a:p>
          </p:txBody>
        </p:sp>
      </p:grpSp>
    </p:spTree>
    <p:extLst>
      <p:ext uri="{BB962C8B-B14F-4D97-AF65-F5344CB8AC3E}">
        <p14:creationId xmlns:p14="http://schemas.microsoft.com/office/powerpoint/2010/main" val="1368037418"/>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defRPr/>
            </a:pPr>
            <a:r>
              <a:rPr lang="en-US" altLang="en-US" dirty="0"/>
              <a:t>Old Snapshots</a:t>
            </a:r>
          </a:p>
        </p:txBody>
      </p:sp>
      <p:sp>
        <p:nvSpPr>
          <p:cNvPr id="7065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latin typeface="Georgia" panose="02040502050405020303" pitchFamily="18" charset="0"/>
              </a:rPr>
              <a:t>Recognitions are saved with the ID of the Reference Set Snapshot that was used</a:t>
            </a:r>
          </a:p>
          <a:p>
            <a:r>
              <a:rPr lang="en-US" altLang="en-US" sz="2400">
                <a:latin typeface="Georgia" panose="02040502050405020303" pitchFamily="18" charset="0"/>
              </a:rPr>
              <a:t>Changes to the Reference Set preserves the old snapshots (and recognition results) until they are deleted by the User</a:t>
            </a:r>
          </a:p>
          <a:p>
            <a:r>
              <a:rPr lang="en-US" altLang="en-US" sz="2400">
                <a:latin typeface="Georgia" panose="02040502050405020303" pitchFamily="18" charset="0"/>
              </a:rPr>
              <a:t>Old Snapshot can be deleted by right clicking on a Snapshot name and selecting </a:t>
            </a:r>
            <a:r>
              <a:rPr lang="en-US" altLang="en-US" sz="2400" i="1">
                <a:latin typeface="Georgia" panose="02040502050405020303" pitchFamily="18" charset="0"/>
              </a:rPr>
              <a:t>Delete Snapshot</a:t>
            </a:r>
          </a:p>
          <a:p>
            <a:endParaRPr lang="en-US" altLang="en-US" sz="240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3962400" y="4114800"/>
            <a:ext cx="3639058" cy="2086266"/>
          </a:xfrm>
          <a:prstGeom prst="rect">
            <a:avLst/>
          </a:prstGeom>
        </p:spPr>
      </p:pic>
    </p:spTree>
    <p:extLst>
      <p:ext uri="{BB962C8B-B14F-4D97-AF65-F5344CB8AC3E}">
        <p14:creationId xmlns:p14="http://schemas.microsoft.com/office/powerpoint/2010/main" val="61317487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
          <p:cNvSpPr>
            <a:spLocks noChangeArrowheads="1"/>
          </p:cNvSpPr>
          <p:nvPr/>
        </p:nvSpPr>
        <p:spPr bwMode="auto">
          <a:xfrm>
            <a:off x="685800" y="1603375"/>
            <a:ext cx="82296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MS PGothic" pitchFamily="34" charset="-128"/>
              </a:defRPr>
            </a:lvl1pPr>
            <a:lvl2pPr marL="742950" indent="-285750">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0"/>
              </a:spcBef>
              <a:buFontTx/>
              <a:buNone/>
              <a:defRPr/>
            </a:pPr>
            <a:r>
              <a:rPr lang="en-US" altLang="en-US" sz="1200" b="1" dirty="0">
                <a:latin typeface="Georgia" pitchFamily="18" charset="0"/>
              </a:rPr>
              <a:t>Rules For Breakpoints</a:t>
            </a:r>
          </a:p>
          <a:p>
            <a:pPr marL="128905" indent="-128905">
              <a:spcBef>
                <a:spcPct val="0"/>
              </a:spcBef>
              <a:defRPr/>
            </a:pPr>
            <a:r>
              <a:rPr lang="en-US" altLang="en-US" sz="1200" dirty="0">
                <a:latin typeface="Georgia" pitchFamily="18" charset="0"/>
              </a:rPr>
              <a:t>Determine a base curve path for a given segmentation graph, creating an ordered set of edges from left to right</a:t>
            </a:r>
          </a:p>
          <a:p>
            <a:pPr marL="128905" indent="-128905">
              <a:spcBef>
                <a:spcPct val="0"/>
              </a:spcBef>
              <a:defRPr/>
            </a:pPr>
            <a:r>
              <a:rPr lang="en-US" altLang="en-US" sz="1200" dirty="0">
                <a:latin typeface="Georgia" pitchFamily="18" charset="0"/>
              </a:rPr>
              <a:t>For each edge, walk the candidate edge along its pixels in order</a:t>
            </a:r>
          </a:p>
          <a:p>
            <a:pPr marL="128905" indent="-128905">
              <a:spcBef>
                <a:spcPct val="0"/>
              </a:spcBef>
              <a:defRPr/>
            </a:pPr>
            <a:r>
              <a:rPr lang="en-US" altLang="en-US" sz="1200" dirty="0">
                <a:latin typeface="Georgia" pitchFamily="18" charset="0"/>
              </a:rPr>
              <a:t>When a "trough" occurs, add the “lowest” point of the trough to the candidate break point set.</a:t>
            </a:r>
          </a:p>
          <a:p>
            <a:pPr marL="128905" indent="-128905">
              <a:spcBef>
                <a:spcPct val="0"/>
              </a:spcBef>
              <a:defRPr/>
            </a:pPr>
            <a:r>
              <a:rPr lang="en-US" altLang="en-US" sz="1200" dirty="0">
                <a:latin typeface="Georgia" pitchFamily="18" charset="0"/>
              </a:rPr>
              <a:t>If there are no “trough” breakpoints defined for the edge, take the midpoint of the edge as the sole member of the candidate trough point set.</a:t>
            </a:r>
          </a:p>
          <a:p>
            <a:pPr marL="128905" indent="-128905">
              <a:spcBef>
                <a:spcPct val="0"/>
              </a:spcBef>
              <a:defRPr/>
            </a:pPr>
            <a:r>
              <a:rPr lang="en-US" altLang="en-US" sz="1200" dirty="0">
                <a:latin typeface="Georgia" pitchFamily="18" charset="0"/>
              </a:rPr>
              <a:t>Take the set of candidate break points for the edge, and determine the subset of these breakpoints such that no members of the set can be described as an "Illegal Break" (described below)</a:t>
            </a:r>
          </a:p>
          <a:p>
            <a:pPr marL="128905" indent="-128905">
              <a:spcBef>
                <a:spcPct val="0"/>
              </a:spcBef>
              <a:defRPr/>
            </a:pPr>
            <a:r>
              <a:rPr lang="en-US" altLang="en-US" sz="1200" dirty="0">
                <a:latin typeface="Georgia" pitchFamily="18" charset="0"/>
              </a:rPr>
              <a:t>These are the ordered set of break points for the edge</a:t>
            </a:r>
          </a:p>
          <a:p>
            <a:pPr marL="128905" indent="-128905">
              <a:spcBef>
                <a:spcPct val="0"/>
              </a:spcBef>
              <a:defRPr/>
            </a:pPr>
            <a:r>
              <a:rPr lang="en-US" altLang="en-US" sz="1200" dirty="0">
                <a:latin typeface="Georgia" pitchFamily="18" charset="0"/>
              </a:rPr>
              <a:t>This is done for all base curve path edges, determining a set of ordered break points, which become the boundary points for the ordered set of graphemes.</a:t>
            </a:r>
          </a:p>
          <a:p>
            <a:pPr marL="128905" indent="-128905">
              <a:spcBef>
                <a:spcPct val="0"/>
              </a:spcBef>
              <a:defRPr/>
            </a:pPr>
            <a:r>
              <a:rPr lang="en-US" altLang="en-US" sz="1200" dirty="0">
                <a:latin typeface="Georgia" pitchFamily="18" charset="0"/>
              </a:rPr>
              <a:t>Take any neighboring graphemes that are stacked on top of each other within a given threshold, combine them into one grapheme.</a:t>
            </a:r>
          </a:p>
          <a:p>
            <a:pPr eaLnBrk="1" hangingPunct="1">
              <a:spcBef>
                <a:spcPct val="0"/>
              </a:spcBef>
              <a:buFontTx/>
              <a:buNone/>
              <a:defRPr/>
            </a:pPr>
            <a:endParaRPr lang="en-US" altLang="en-US" sz="1200" dirty="0">
              <a:latin typeface="Georgia" pitchFamily="18" charset="0"/>
            </a:endParaRPr>
          </a:p>
          <a:p>
            <a:pPr eaLnBrk="1" hangingPunct="1">
              <a:spcBef>
                <a:spcPct val="0"/>
              </a:spcBef>
              <a:buFontTx/>
              <a:buNone/>
              <a:defRPr/>
            </a:pPr>
            <a:r>
              <a:rPr lang="en-US" altLang="en-US" sz="1200" b="1" dirty="0">
                <a:latin typeface="Georgia" pitchFamily="18" charset="0"/>
              </a:rPr>
              <a:t>Illegal Breaks:</a:t>
            </a:r>
          </a:p>
          <a:p>
            <a:pPr marL="128905" indent="-128905">
              <a:spcBef>
                <a:spcPct val="0"/>
              </a:spcBef>
              <a:defRPr/>
            </a:pPr>
            <a:r>
              <a:rPr lang="en-US" altLang="en-US" sz="1200" dirty="0">
                <a:latin typeface="Georgia" pitchFamily="18" charset="0"/>
              </a:rPr>
              <a:t>No breaking occurs for single stroke edges.</a:t>
            </a:r>
          </a:p>
          <a:p>
            <a:pPr marL="128905" indent="-128905">
              <a:spcBef>
                <a:spcPct val="0"/>
              </a:spcBef>
              <a:defRPr/>
            </a:pPr>
            <a:r>
              <a:rPr lang="en-US" altLang="en-US" sz="1200" dirty="0">
                <a:latin typeface="Georgia" pitchFamily="18" charset="0"/>
              </a:rPr>
              <a:t>No breaking occurs for edges where either vertex has an order of 1 . (order is the number of edges that a given vertex is a part of)</a:t>
            </a:r>
          </a:p>
          <a:p>
            <a:pPr marL="128905" indent="-128905">
              <a:spcBef>
                <a:spcPct val="0"/>
              </a:spcBef>
              <a:defRPr/>
            </a:pPr>
            <a:r>
              <a:rPr lang="en-US" altLang="en-US" sz="1200" dirty="0">
                <a:latin typeface="Georgia" pitchFamily="18" charset="0"/>
              </a:rPr>
              <a:t>No breaking occurs on edges with less than 11 pixels.</a:t>
            </a:r>
          </a:p>
          <a:p>
            <a:pPr marL="128905" indent="-128905">
              <a:spcBef>
                <a:spcPct val="0"/>
              </a:spcBef>
              <a:defRPr/>
            </a:pPr>
            <a:r>
              <a:rPr lang="en-US" altLang="en-US" sz="1200" dirty="0">
                <a:latin typeface="Georgia" pitchFamily="18" charset="0"/>
              </a:rPr>
              <a:t>No breaking occurs on any edge where a path exists between the 2 vertices of the edge that does not contain the edge itself</a:t>
            </a:r>
          </a:p>
          <a:p>
            <a:pPr marL="128905" indent="-128905">
              <a:spcBef>
                <a:spcPct val="0"/>
              </a:spcBef>
              <a:defRPr/>
            </a:pPr>
            <a:r>
              <a:rPr lang="en-US" altLang="en-US" sz="1200" dirty="0">
                <a:latin typeface="Georgia" pitchFamily="18" charset="0"/>
              </a:rPr>
              <a:t>No breaking occurs twice on one edge within 25 pixels (if this occurs, the higher y-Coordinate break is taken).</a:t>
            </a:r>
          </a:p>
          <a:p>
            <a:pPr marL="128905" indent="-128905">
              <a:spcBef>
                <a:spcPct val="0"/>
              </a:spcBef>
              <a:defRPr/>
            </a:pPr>
            <a:r>
              <a:rPr lang="en-US" altLang="en-US" sz="1200" dirty="0">
                <a:latin typeface="Georgia" pitchFamily="18" charset="0"/>
              </a:rPr>
              <a:t>No breaking occurs within 5 pixels to a vertex.</a:t>
            </a:r>
          </a:p>
          <a:p>
            <a:pPr marL="128905" indent="-128905">
              <a:spcBef>
                <a:spcPct val="0"/>
              </a:spcBef>
              <a:defRPr/>
            </a:pPr>
            <a:r>
              <a:rPr lang="en-US" altLang="en-US" sz="1200" dirty="0">
                <a:latin typeface="Georgia" pitchFamily="18" charset="0"/>
              </a:rPr>
              <a:t>No breaking occurs on any point that 2 or more edges have in common.</a:t>
            </a:r>
          </a:p>
          <a:p>
            <a:pPr eaLnBrk="1" hangingPunct="1">
              <a:spcBef>
                <a:spcPct val="50000"/>
              </a:spcBef>
              <a:buFontTx/>
              <a:buNone/>
              <a:defRPr/>
            </a:pPr>
            <a:endParaRPr lang="en-US" altLang="en-US" sz="1200" dirty="0">
              <a:latin typeface="Calibri" pitchFamily="34" charset="0"/>
            </a:endParaRPr>
          </a:p>
        </p:txBody>
      </p:sp>
      <p:sp>
        <p:nvSpPr>
          <p:cNvPr id="16387" name="Text Box 22"/>
          <p:cNvSpPr txBox="1">
            <a:spLocks noChangeArrowheads="1"/>
          </p:cNvSpPr>
          <p:nvPr/>
        </p:nvSpPr>
        <p:spPr bwMode="auto">
          <a:xfrm>
            <a:off x="581025" y="1233488"/>
            <a:ext cx="6343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b="1">
                <a:latin typeface="Georgia" pitchFamily="18" charset="0"/>
              </a:rPr>
              <a:t>Rules for Grapheme Creation For English:</a:t>
            </a:r>
            <a:endParaRPr lang="en-US" altLang="en-US" b="1" i="1">
              <a:latin typeface="Georgia" pitchFamily="18" charset="0"/>
            </a:endParaRPr>
          </a:p>
        </p:txBody>
      </p:sp>
      <p:sp>
        <p:nvSpPr>
          <p:cNvPr id="20484" name="Title 1"/>
          <p:cNvSpPr>
            <a:spLocks noGrp="1"/>
          </p:cNvSpPr>
          <p:nvPr>
            <p:ph type="title"/>
          </p:nvPr>
        </p:nvSpPr>
        <p:spPr/>
        <p:txBody>
          <a:bodyPr/>
          <a:lstStyle/>
          <a:p>
            <a:pPr>
              <a:defRPr/>
            </a:pPr>
            <a:r>
              <a:rPr lang="en-US" altLang="en-US" dirty="0"/>
              <a:t>Enrollment Step 2: Generate Graphemes </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
          <p:cNvGrpSpPr/>
          <p:nvPr/>
        </p:nvGrpSpPr>
        <p:grpSpPr bwMode="auto">
          <a:xfrm>
            <a:off x="838200" y="1371600"/>
            <a:ext cx="5715000" cy="1524000"/>
            <a:chOff x="2057400" y="1225550"/>
            <a:chExt cx="6112317" cy="1514475"/>
          </a:xfrm>
        </p:grpSpPr>
        <p:pic>
          <p:nvPicPr>
            <p:cNvPr id="184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50964"/>
              <a:ext cx="2195637" cy="129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517" y="1225550"/>
              <a:ext cx="3886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5" name="Text Box 11"/>
          <p:cNvSpPr txBox="1">
            <a:spLocks noChangeArrowheads="1"/>
          </p:cNvSpPr>
          <p:nvPr/>
        </p:nvSpPr>
        <p:spPr bwMode="auto">
          <a:xfrm>
            <a:off x="508000" y="1090613"/>
            <a:ext cx="845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ja-JP" b="1">
                <a:latin typeface="Georgia" pitchFamily="18" charset="0"/>
              </a:rPr>
              <a:t>Examples of grapheme segmentation</a:t>
            </a:r>
            <a:endParaRPr lang="en-US" altLang="en-US" b="1">
              <a:latin typeface="Georgia" pitchFamily="18" charset="0"/>
            </a:endParaRPr>
          </a:p>
        </p:txBody>
      </p:sp>
      <p:grpSp>
        <p:nvGrpSpPr>
          <p:cNvPr id="18436" name="Group 7"/>
          <p:cNvGrpSpPr/>
          <p:nvPr/>
        </p:nvGrpSpPr>
        <p:grpSpPr bwMode="auto">
          <a:xfrm>
            <a:off x="762000" y="2971800"/>
            <a:ext cx="7696200" cy="2133600"/>
            <a:chOff x="1371600" y="1752600"/>
            <a:chExt cx="7543800" cy="1994245"/>
          </a:xfrm>
        </p:grpSpPr>
        <p:pic>
          <p:nvPicPr>
            <p:cNvPr id="1843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28800"/>
              <a:ext cx="4419600" cy="191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752600"/>
              <a:ext cx="3352800" cy="168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3" name="Title 2"/>
          <p:cNvSpPr>
            <a:spLocks noGrp="1"/>
          </p:cNvSpPr>
          <p:nvPr>
            <p:ph type="title"/>
          </p:nvPr>
        </p:nvSpPr>
        <p:spPr/>
        <p:txBody>
          <a:bodyPr/>
          <a:lstStyle/>
          <a:p>
            <a:pPr>
              <a:defRPr/>
            </a:pPr>
            <a:r>
              <a:rPr lang="en-US" altLang="en-US"/>
              <a:t>Enrollment Step 2: Generate Graphemes </a:t>
            </a:r>
            <a:endParaRPr lang="en-US" altLang="en-US"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6"/>
          <p:cNvSpPr txBox="1">
            <a:spLocks noChangeArrowheads="1"/>
          </p:cNvSpPr>
          <p:nvPr/>
        </p:nvSpPr>
        <p:spPr bwMode="auto">
          <a:xfrm>
            <a:off x="533400" y="1039813"/>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b="1">
                <a:latin typeface="Georgia" pitchFamily="18" charset="0"/>
              </a:rPr>
              <a:t>Fused Graphemes: Using the concept of a </a:t>
            </a:r>
            <a:r>
              <a:rPr lang="ja-JP" altLang="en-US" b="1">
                <a:latin typeface="Georgia" pitchFamily="18" charset="0"/>
              </a:rPr>
              <a:t>“</a:t>
            </a:r>
            <a:r>
              <a:rPr lang="en-US" altLang="ja-JP" b="1">
                <a:latin typeface="Georgia" pitchFamily="18" charset="0"/>
              </a:rPr>
              <a:t>sliding window</a:t>
            </a:r>
            <a:r>
              <a:rPr lang="ja-JP" altLang="en-US" b="1">
                <a:latin typeface="Georgia" pitchFamily="18" charset="0"/>
              </a:rPr>
              <a:t>”</a:t>
            </a:r>
            <a:r>
              <a:rPr lang="en-US" altLang="ja-JP" b="1">
                <a:latin typeface="Georgia" pitchFamily="18" charset="0"/>
              </a:rPr>
              <a:t> adjacent graphemes are combined to create </a:t>
            </a:r>
            <a:r>
              <a:rPr lang="ja-JP" altLang="en-US" b="1">
                <a:latin typeface="Georgia" pitchFamily="18" charset="0"/>
              </a:rPr>
              <a:t>“</a:t>
            </a:r>
            <a:r>
              <a:rPr lang="en-US" altLang="ja-JP" b="1">
                <a:latin typeface="Georgia" pitchFamily="18" charset="0"/>
              </a:rPr>
              <a:t>fused graphemes</a:t>
            </a:r>
            <a:r>
              <a:rPr lang="ja-JP" altLang="en-US" b="1">
                <a:latin typeface="Georgia" pitchFamily="18" charset="0"/>
              </a:rPr>
              <a:t>”</a:t>
            </a:r>
            <a:r>
              <a:rPr lang="en-US" altLang="ja-JP" b="1">
                <a:latin typeface="Georgia" pitchFamily="18" charset="0"/>
              </a:rPr>
              <a:t>.</a:t>
            </a:r>
            <a:endParaRPr lang="en-US" altLang="en-US" b="1">
              <a:latin typeface="Georgia" pitchFamily="18" charset="0"/>
            </a:endParaRPr>
          </a:p>
        </p:txBody>
      </p:sp>
      <p:pic>
        <p:nvPicPr>
          <p:cNvPr id="19459" name="Picture 7"/>
          <p:cNvPicPr>
            <a:picLocks noChangeAspect="1" noChangeArrowheads="1"/>
          </p:cNvPicPr>
          <p:nvPr/>
        </p:nvPicPr>
        <p:blipFill>
          <a:blip r:embed="rId2">
            <a:extLst>
              <a:ext uri="{28A0092B-C50C-407E-A947-70E740481C1C}">
                <a14:useLocalDpi xmlns:a14="http://schemas.microsoft.com/office/drawing/2010/main" val="0"/>
              </a:ext>
            </a:extLst>
          </a:blip>
          <a:srcRect r="6154"/>
          <a:stretch>
            <a:fillRect/>
          </a:stretch>
        </p:blipFill>
        <p:spPr bwMode="auto">
          <a:xfrm>
            <a:off x="3429000" y="1803400"/>
            <a:ext cx="38862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8"/>
          <p:cNvPicPr>
            <a:picLocks noChangeAspect="1" noChangeArrowheads="1"/>
          </p:cNvPicPr>
          <p:nvPr/>
        </p:nvPicPr>
        <p:blipFill>
          <a:blip r:embed="rId3">
            <a:extLst>
              <a:ext uri="{28A0092B-C50C-407E-A947-70E740481C1C}">
                <a14:useLocalDpi xmlns:a14="http://schemas.microsoft.com/office/drawing/2010/main" val="0"/>
              </a:ext>
            </a:extLst>
          </a:blip>
          <a:srcRect r="4102"/>
          <a:stretch>
            <a:fillRect/>
          </a:stretch>
        </p:blipFill>
        <p:spPr bwMode="auto">
          <a:xfrm>
            <a:off x="3810000" y="3429000"/>
            <a:ext cx="346075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9"/>
          <p:cNvPicPr>
            <a:picLocks noChangeAspect="1" noChangeArrowheads="1"/>
          </p:cNvPicPr>
          <p:nvPr/>
        </p:nvPicPr>
        <p:blipFill>
          <a:blip r:embed="rId4">
            <a:extLst>
              <a:ext uri="{28A0092B-C50C-407E-A947-70E740481C1C}">
                <a14:useLocalDpi xmlns:a14="http://schemas.microsoft.com/office/drawing/2010/main" val="0"/>
              </a:ext>
            </a:extLst>
          </a:blip>
          <a:srcRect r="4839"/>
          <a:stretch>
            <a:fillRect/>
          </a:stretch>
        </p:blipFill>
        <p:spPr bwMode="auto">
          <a:xfrm>
            <a:off x="3810000" y="4983163"/>
            <a:ext cx="3460750"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10"/>
          <p:cNvSpPr txBox="1">
            <a:spLocks noChangeArrowheads="1"/>
          </p:cNvSpPr>
          <p:nvPr/>
        </p:nvSpPr>
        <p:spPr bwMode="auto">
          <a:xfrm>
            <a:off x="762000" y="2282825"/>
            <a:ext cx="24384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1400" b="1">
                <a:latin typeface="Georgia" pitchFamily="18" charset="0"/>
              </a:rPr>
              <a:t>Original Graphemes (Window size equals 1)</a:t>
            </a:r>
          </a:p>
          <a:p>
            <a:pPr eaLnBrk="1" hangingPunct="1">
              <a:spcBef>
                <a:spcPct val="50000"/>
              </a:spcBef>
            </a:pPr>
            <a:endParaRPr lang="en-US" altLang="en-US" sz="1400" b="1" i="1">
              <a:latin typeface="Georgia" pitchFamily="18" charset="0"/>
            </a:endParaRPr>
          </a:p>
        </p:txBody>
      </p:sp>
      <p:sp>
        <p:nvSpPr>
          <p:cNvPr id="19463" name="Text Box 11"/>
          <p:cNvSpPr txBox="1">
            <a:spLocks noChangeArrowheads="1"/>
          </p:cNvSpPr>
          <p:nvPr/>
        </p:nvSpPr>
        <p:spPr bwMode="auto">
          <a:xfrm>
            <a:off x="838200" y="3667125"/>
            <a:ext cx="24384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1400" b="1">
                <a:latin typeface="Georgia" pitchFamily="18" charset="0"/>
              </a:rPr>
              <a:t>Fused Graphemes (Window size equals 2)</a:t>
            </a:r>
          </a:p>
          <a:p>
            <a:pPr eaLnBrk="1" hangingPunct="1">
              <a:spcBef>
                <a:spcPct val="50000"/>
              </a:spcBef>
            </a:pPr>
            <a:endParaRPr lang="en-US" altLang="en-US" sz="1400" b="1" i="1">
              <a:latin typeface="Georgia" pitchFamily="18" charset="0"/>
            </a:endParaRPr>
          </a:p>
        </p:txBody>
      </p:sp>
      <p:sp>
        <p:nvSpPr>
          <p:cNvPr id="19464" name="Text Box 12"/>
          <p:cNvSpPr txBox="1">
            <a:spLocks noChangeArrowheads="1"/>
          </p:cNvSpPr>
          <p:nvPr/>
        </p:nvSpPr>
        <p:spPr bwMode="auto">
          <a:xfrm>
            <a:off x="838200" y="5419725"/>
            <a:ext cx="24384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1400" b="1">
                <a:latin typeface="Georgia" pitchFamily="18" charset="0"/>
              </a:rPr>
              <a:t>Fused Graphemes (Window size equals 3)</a:t>
            </a:r>
          </a:p>
          <a:p>
            <a:pPr eaLnBrk="1" hangingPunct="1">
              <a:spcBef>
                <a:spcPct val="50000"/>
              </a:spcBef>
            </a:pPr>
            <a:endParaRPr lang="en-US" altLang="en-US" sz="1400" b="1" i="1">
              <a:latin typeface="Georgia" pitchFamily="18" charset="0"/>
            </a:endParaRPr>
          </a:p>
        </p:txBody>
      </p:sp>
      <p:sp>
        <p:nvSpPr>
          <p:cNvPr id="24585" name="Title 1"/>
          <p:cNvSpPr>
            <a:spLocks noGrp="1"/>
          </p:cNvSpPr>
          <p:nvPr>
            <p:ph type="title"/>
          </p:nvPr>
        </p:nvSpPr>
        <p:spPr/>
        <p:txBody>
          <a:bodyPr/>
          <a:lstStyle/>
          <a:p>
            <a:pPr>
              <a:defRPr/>
            </a:pPr>
            <a:r>
              <a:rPr lang="en-US" altLang="en-US" dirty="0"/>
              <a:t>Enrollment Step 2: Generate Graphemes</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
          <p:cNvSpPr>
            <a:spLocks noChangeArrowheads="1"/>
          </p:cNvSpPr>
          <p:nvPr/>
        </p:nvSpPr>
        <p:spPr bwMode="auto">
          <a:xfrm>
            <a:off x="533400" y="1630363"/>
            <a:ext cx="77724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MS PGothic" pitchFamily="34" charset="-128"/>
              </a:defRPr>
            </a:lvl1pPr>
            <a:lvl2pPr marL="742950" indent="-285750">
              <a:spcBef>
                <a:spcPct val="20000"/>
              </a:spcBef>
              <a:buChar char="–"/>
              <a:defRPr sz="2800">
                <a:solidFill>
                  <a:schemeClr val="tx1"/>
                </a:solidFill>
                <a:latin typeface="Arial" pitchFamily="34" charset="0"/>
                <a:ea typeface="MS PGothic" pitchFamily="34" charset="-128"/>
              </a:defRPr>
            </a:lvl2pPr>
            <a:lvl3pPr marL="1143000" indent="-228600">
              <a:spcBef>
                <a:spcPct val="20000"/>
              </a:spcBef>
              <a:buChar char="•"/>
              <a:defRPr sz="2400">
                <a:solidFill>
                  <a:schemeClr val="tx1"/>
                </a:solidFill>
                <a:latin typeface="Arial" pitchFamily="34" charset="0"/>
                <a:ea typeface="MS PGothic" pitchFamily="34" charset="-128"/>
              </a:defRPr>
            </a:lvl3pPr>
            <a:lvl4pPr marL="1600200" indent="-228600">
              <a:spcBef>
                <a:spcPct val="20000"/>
              </a:spcBef>
              <a:buChar char="–"/>
              <a:defRPr sz="2000">
                <a:solidFill>
                  <a:schemeClr val="tx1"/>
                </a:solidFill>
                <a:latin typeface="Arial" pitchFamily="34" charset="0"/>
                <a:ea typeface="MS PGothic" pitchFamily="34" charset="-128"/>
              </a:defRPr>
            </a:lvl4pPr>
            <a:lvl5pPr marL="2057400" indent="-228600">
              <a:spcBef>
                <a:spcPct val="20000"/>
              </a:spcBef>
              <a:buChar char="»"/>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MS PGothic" pitchFamily="34" charset="-128"/>
              </a:defRPr>
            </a:lvl9pPr>
          </a:lstStyle>
          <a:p>
            <a:pPr eaLnBrk="1" hangingPunct="1">
              <a:spcBef>
                <a:spcPct val="0"/>
              </a:spcBef>
              <a:buFontTx/>
              <a:buNone/>
              <a:defRPr/>
            </a:pPr>
            <a:endParaRPr lang="en-US" altLang="en-US" sz="1600" dirty="0">
              <a:latin typeface="Calibri" pitchFamily="34" charset="0"/>
            </a:endParaRPr>
          </a:p>
          <a:p>
            <a:pPr eaLnBrk="1" hangingPunct="1">
              <a:spcBef>
                <a:spcPct val="0"/>
              </a:spcBef>
              <a:buFontTx/>
              <a:buNone/>
              <a:defRPr/>
            </a:pPr>
            <a:r>
              <a:rPr lang="en-US" altLang="en-US" sz="2000" b="1" dirty="0">
                <a:latin typeface="Georgia" pitchFamily="18" charset="0"/>
              </a:rPr>
              <a:t>Rules For Breakpoints</a:t>
            </a:r>
          </a:p>
          <a:p>
            <a:pPr marL="128905" indent="-128905">
              <a:spcBef>
                <a:spcPct val="0"/>
              </a:spcBef>
              <a:defRPr/>
            </a:pPr>
            <a:r>
              <a:rPr lang="en-US" altLang="en-US" sz="1600" dirty="0">
                <a:latin typeface="Georgia" pitchFamily="18" charset="0"/>
              </a:rPr>
              <a:t>Breaking can occur at the midpoint of every edge that’s two vertices have an order  greater than or equal to 3.</a:t>
            </a:r>
          </a:p>
          <a:p>
            <a:pPr marL="128905" indent="-128905">
              <a:spcBef>
                <a:spcPct val="0"/>
              </a:spcBef>
              <a:defRPr/>
            </a:pPr>
            <a:r>
              <a:rPr lang="en-US" altLang="en-US" sz="1600" dirty="0">
                <a:latin typeface="Georgia" pitchFamily="18" charset="0"/>
              </a:rPr>
              <a:t>Breaking only occurs at the above midpoints if breaking at a given single edge would create 2 completely separated graphs (i.e. the only path between the two involved vertices is the edge itself).</a:t>
            </a:r>
          </a:p>
          <a:p>
            <a:pPr eaLnBrk="1" hangingPunct="1">
              <a:spcBef>
                <a:spcPct val="0"/>
              </a:spcBef>
              <a:buFontTx/>
              <a:buNone/>
              <a:defRPr/>
            </a:pPr>
            <a:endParaRPr lang="en-US" altLang="en-US" sz="1600" dirty="0">
              <a:latin typeface="Georgia" pitchFamily="18" charset="0"/>
            </a:endParaRPr>
          </a:p>
          <a:p>
            <a:pPr eaLnBrk="1" hangingPunct="1">
              <a:spcBef>
                <a:spcPct val="0"/>
              </a:spcBef>
              <a:buFontTx/>
              <a:buNone/>
              <a:defRPr/>
            </a:pPr>
            <a:r>
              <a:rPr lang="en-US" altLang="en-US" sz="2000" b="1" dirty="0">
                <a:latin typeface="Georgia" pitchFamily="18" charset="0"/>
              </a:rPr>
              <a:t>Illegal Breaks:</a:t>
            </a:r>
          </a:p>
          <a:p>
            <a:pPr marL="128905" indent="-128905">
              <a:spcBef>
                <a:spcPct val="0"/>
              </a:spcBef>
              <a:defRPr/>
            </a:pPr>
            <a:r>
              <a:rPr lang="en-US" altLang="en-US" sz="1600" dirty="0">
                <a:latin typeface="Georgia" pitchFamily="18" charset="0"/>
              </a:rPr>
              <a:t>No breaking occurs for edges with less than 5 pixels.</a:t>
            </a:r>
            <a:endParaRPr lang="en-US" altLang="en-US" sz="1600" dirty="0">
              <a:latin typeface="Calibri" pitchFamily="34" charset="0"/>
            </a:endParaRPr>
          </a:p>
        </p:txBody>
      </p:sp>
      <p:sp>
        <p:nvSpPr>
          <p:cNvPr id="17411" name="Text Box 22"/>
          <p:cNvSpPr txBox="1">
            <a:spLocks noChangeArrowheads="1"/>
          </p:cNvSpPr>
          <p:nvPr/>
        </p:nvSpPr>
        <p:spPr bwMode="auto">
          <a:xfrm>
            <a:off x="352425" y="1260475"/>
            <a:ext cx="6343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spcBef>
                <a:spcPct val="50000"/>
              </a:spcBef>
            </a:pPr>
            <a:r>
              <a:rPr lang="en-US" altLang="en-US" sz="2000" b="1">
                <a:latin typeface="Georgia" pitchFamily="18" charset="0"/>
              </a:rPr>
              <a:t>Rules for Grapheme Creation For Chinese:</a:t>
            </a:r>
            <a:endParaRPr lang="en-US" altLang="en-US" sz="2000" b="1" i="1">
              <a:latin typeface="Georgia" pitchFamily="18" charset="0"/>
            </a:endParaRPr>
          </a:p>
        </p:txBody>
      </p:sp>
      <p:sp>
        <p:nvSpPr>
          <p:cNvPr id="20484" name="Title 1"/>
          <p:cNvSpPr>
            <a:spLocks noGrp="1"/>
          </p:cNvSpPr>
          <p:nvPr>
            <p:ph type="title"/>
          </p:nvPr>
        </p:nvSpPr>
        <p:spPr/>
        <p:txBody>
          <a:bodyPr/>
          <a:lstStyle/>
          <a:p>
            <a:pPr>
              <a:defRPr/>
            </a:pPr>
            <a:r>
              <a:rPr lang="en-US" altLang="en-US" dirty="0"/>
              <a:t>Enrollment Step 2: Generate Graphemes </a:t>
            </a:r>
          </a:p>
        </p:txBody>
      </p:sp>
      <p:pic>
        <p:nvPicPr>
          <p:cNvPr id="1741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429000"/>
            <a:ext cx="1727200"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defRPr/>
            </a:pPr>
            <a:r>
              <a:rPr lang="en-US" altLang="en-US"/>
              <a:t>Enrollment Step 3.1: Generate Isomorphic Key </a:t>
            </a:r>
          </a:p>
        </p:txBody>
      </p:sp>
      <p:sp>
        <p:nvSpPr>
          <p:cNvPr id="20483" name="Content Placeholder 2"/>
          <p:cNvSpPr>
            <a:spLocks noGrp="1"/>
          </p:cNvSpPr>
          <p:nvPr>
            <p:ph idx="4294967295"/>
          </p:nvPr>
        </p:nvSpPr>
        <p:spPr bwMode="auto">
          <a:xfrm>
            <a:off x="381000" y="1295400"/>
            <a:ext cx="5294313" cy="5287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a:t>Order vertices by decreasing connectivity</a:t>
            </a:r>
          </a:p>
          <a:p>
            <a:pPr eaLnBrk="1" hangingPunct="1"/>
            <a:r>
              <a:rPr lang="en-US" altLang="en-US" sz="2000"/>
              <a:t>Create a adjacency matrix for the vertices</a:t>
            </a:r>
          </a:p>
          <a:p>
            <a:pPr eaLnBrk="1" hangingPunct="1"/>
            <a:r>
              <a:rPr lang="en-US" altLang="en-US" sz="2000"/>
              <a:t>Put a “1” in each cell containing connected vertices</a:t>
            </a:r>
          </a:p>
          <a:p>
            <a:pPr eaLnBrk="1" hangingPunct="1"/>
            <a:r>
              <a:rPr lang="en-US" altLang="en-US" sz="2000"/>
              <a:t>Create binary numbers in groups of eight, reading left to right, top to bottom (zero pad final group on the right)</a:t>
            </a:r>
          </a:p>
          <a:p>
            <a:pPr eaLnBrk="1" hangingPunct="1"/>
            <a:r>
              <a:rPr lang="en-US" altLang="en-US" sz="2000"/>
              <a:t>01110000.00</a:t>
            </a:r>
            <a:r>
              <a:rPr lang="en-US" altLang="en-US" sz="2000" i="1" u="sng"/>
              <a:t>000000</a:t>
            </a:r>
          </a:p>
          <a:p>
            <a:pPr eaLnBrk="1" hangingPunct="1"/>
            <a:r>
              <a:rPr lang="en-US" altLang="en-US" sz="2000"/>
              <a:t>Create ISO key from vertex count and generated number in decimal</a:t>
            </a:r>
          </a:p>
          <a:p>
            <a:pPr eaLnBrk="1" hangingPunct="1"/>
            <a:r>
              <a:rPr lang="en-US" altLang="en-US" sz="2000"/>
              <a:t>4;112.0</a:t>
            </a:r>
          </a:p>
        </p:txBody>
      </p:sp>
      <p:graphicFrame>
        <p:nvGraphicFramePr>
          <p:cNvPr id="6" name="Table 5"/>
          <p:cNvGraphicFramePr>
            <a:graphicFrameLocks noGrp="1"/>
          </p:cNvGraphicFramePr>
          <p:nvPr/>
        </p:nvGraphicFramePr>
        <p:xfrm>
          <a:off x="5751513" y="3805238"/>
          <a:ext cx="3119435" cy="2320925"/>
        </p:xfrm>
        <a:graphic>
          <a:graphicData uri="http://schemas.openxmlformats.org/drawingml/2006/table">
            <a:tbl>
              <a:tblPr firstRow="1" bandRow="1">
                <a:tableStyleId>{5940675A-B579-460E-94D1-54222C63F5DA}</a:tableStyleId>
              </a:tblPr>
              <a:tblGrid>
                <a:gridCol w="623887">
                  <a:extLst>
                    <a:ext uri="{9D8B030D-6E8A-4147-A177-3AD203B41FA5}">
                      <a16:colId xmlns="" xmlns:a16="http://schemas.microsoft.com/office/drawing/2014/main" val="20000"/>
                    </a:ext>
                  </a:extLst>
                </a:gridCol>
                <a:gridCol w="623887">
                  <a:extLst>
                    <a:ext uri="{9D8B030D-6E8A-4147-A177-3AD203B41FA5}">
                      <a16:colId xmlns="" xmlns:a16="http://schemas.microsoft.com/office/drawing/2014/main" val="20001"/>
                    </a:ext>
                  </a:extLst>
                </a:gridCol>
                <a:gridCol w="623887">
                  <a:extLst>
                    <a:ext uri="{9D8B030D-6E8A-4147-A177-3AD203B41FA5}">
                      <a16:colId xmlns="" xmlns:a16="http://schemas.microsoft.com/office/drawing/2014/main" val="20002"/>
                    </a:ext>
                  </a:extLst>
                </a:gridCol>
                <a:gridCol w="623887">
                  <a:extLst>
                    <a:ext uri="{9D8B030D-6E8A-4147-A177-3AD203B41FA5}">
                      <a16:colId xmlns="" xmlns:a16="http://schemas.microsoft.com/office/drawing/2014/main" val="20003"/>
                    </a:ext>
                  </a:extLst>
                </a:gridCol>
                <a:gridCol w="623887">
                  <a:extLst>
                    <a:ext uri="{9D8B030D-6E8A-4147-A177-3AD203B41FA5}">
                      <a16:colId xmlns="" xmlns:a16="http://schemas.microsoft.com/office/drawing/2014/main" val="20004"/>
                    </a:ext>
                  </a:extLst>
                </a:gridCol>
              </a:tblGrid>
              <a:tr h="464185">
                <a:tc>
                  <a:txBody>
                    <a:bodyPr/>
                    <a:lstStyle/>
                    <a:p>
                      <a:pPr algn="ctr"/>
                      <a:endParaRPr lang="en-US" sz="1800" b="1" dirty="0">
                        <a:solidFill>
                          <a:srgbClr val="2666A6"/>
                        </a:solidFill>
                      </a:endParaRPr>
                    </a:p>
                  </a:txBody>
                  <a:tcPr marL="91472" marR="91472" marT="45732" marB="45732"/>
                </a:tc>
                <a:tc>
                  <a:txBody>
                    <a:bodyPr/>
                    <a:lstStyle/>
                    <a:p>
                      <a:pPr algn="ctr"/>
                      <a:r>
                        <a:rPr lang="en-US" sz="1800" b="1" dirty="0"/>
                        <a:t>A</a:t>
                      </a:r>
                    </a:p>
                  </a:txBody>
                  <a:tcPr marL="91472" marR="91472" marT="45732" marB="45732"/>
                </a:tc>
                <a:tc>
                  <a:txBody>
                    <a:bodyPr/>
                    <a:lstStyle/>
                    <a:p>
                      <a:pPr algn="ctr"/>
                      <a:r>
                        <a:rPr lang="en-US" sz="1800" b="1" dirty="0"/>
                        <a:t>B</a:t>
                      </a:r>
                    </a:p>
                  </a:txBody>
                  <a:tcPr marL="91472" marR="91472" marT="45732" marB="45732"/>
                </a:tc>
                <a:tc>
                  <a:txBody>
                    <a:bodyPr/>
                    <a:lstStyle/>
                    <a:p>
                      <a:pPr algn="ctr"/>
                      <a:r>
                        <a:rPr lang="en-US" sz="1800" b="1" dirty="0"/>
                        <a:t>C</a:t>
                      </a:r>
                    </a:p>
                  </a:txBody>
                  <a:tcPr marL="91472" marR="91472" marT="45732" marB="45732"/>
                </a:tc>
                <a:tc>
                  <a:txBody>
                    <a:bodyPr/>
                    <a:lstStyle/>
                    <a:p>
                      <a:pPr algn="ctr"/>
                      <a:r>
                        <a:rPr lang="en-US" sz="1800" b="1" dirty="0"/>
                        <a:t>D</a:t>
                      </a:r>
                    </a:p>
                  </a:txBody>
                  <a:tcPr marL="91472" marR="91472" marT="45732" marB="45732"/>
                </a:tc>
                <a:extLst>
                  <a:ext uri="{0D108BD9-81ED-4DB2-BD59-A6C34878D82A}">
                    <a16:rowId xmlns="" xmlns:a16="http://schemas.microsoft.com/office/drawing/2014/main" val="10000"/>
                  </a:ext>
                </a:extLst>
              </a:tr>
              <a:tr h="464185">
                <a:tc>
                  <a:txBody>
                    <a:bodyPr/>
                    <a:lstStyle/>
                    <a:p>
                      <a:pPr algn="ctr"/>
                      <a:r>
                        <a:rPr lang="en-US" sz="1800" b="1" dirty="0"/>
                        <a:t>A</a:t>
                      </a:r>
                    </a:p>
                  </a:txBody>
                  <a:tcPr marL="91472" marR="91472" marT="45732" marB="45732"/>
                </a:tc>
                <a:tc>
                  <a:txBody>
                    <a:bodyPr/>
                    <a:lstStyle/>
                    <a:p>
                      <a:pPr algn="ctr"/>
                      <a:r>
                        <a:rPr lang="en-US" sz="1800" dirty="0"/>
                        <a:t>0</a:t>
                      </a:r>
                    </a:p>
                  </a:txBody>
                  <a:tcPr marL="91472" marR="91472" marT="45732" marB="45732"/>
                </a:tc>
                <a:tc>
                  <a:txBody>
                    <a:bodyPr/>
                    <a:lstStyle/>
                    <a:p>
                      <a:pPr algn="ctr"/>
                      <a:r>
                        <a:rPr lang="en-US" sz="1800" dirty="0"/>
                        <a:t>1</a:t>
                      </a:r>
                    </a:p>
                  </a:txBody>
                  <a:tcPr marL="91472" marR="91472" marT="45732" marB="45732"/>
                </a:tc>
                <a:tc>
                  <a:txBody>
                    <a:bodyPr/>
                    <a:lstStyle/>
                    <a:p>
                      <a:pPr algn="ctr"/>
                      <a:r>
                        <a:rPr lang="en-US" sz="1800" dirty="0"/>
                        <a:t>1</a:t>
                      </a:r>
                    </a:p>
                  </a:txBody>
                  <a:tcPr marL="91472" marR="91472" marT="45732" marB="45732"/>
                </a:tc>
                <a:tc>
                  <a:txBody>
                    <a:bodyPr/>
                    <a:lstStyle/>
                    <a:p>
                      <a:pPr algn="ctr"/>
                      <a:r>
                        <a:rPr lang="en-US" sz="1800" dirty="0"/>
                        <a:t>1</a:t>
                      </a:r>
                    </a:p>
                  </a:txBody>
                  <a:tcPr marL="91472" marR="91472" marT="45732" marB="45732"/>
                </a:tc>
                <a:extLst>
                  <a:ext uri="{0D108BD9-81ED-4DB2-BD59-A6C34878D82A}">
                    <a16:rowId xmlns="" xmlns:a16="http://schemas.microsoft.com/office/drawing/2014/main" val="10001"/>
                  </a:ext>
                </a:extLst>
              </a:tr>
              <a:tr h="464185">
                <a:tc>
                  <a:txBody>
                    <a:bodyPr/>
                    <a:lstStyle/>
                    <a:p>
                      <a:pPr algn="ctr"/>
                      <a:r>
                        <a:rPr lang="en-US" sz="1800" b="1" dirty="0"/>
                        <a:t>B</a:t>
                      </a:r>
                    </a:p>
                  </a:txBody>
                  <a:tcPr marL="91472" marR="91472" marT="45732" marB="45732"/>
                </a:tc>
                <a:tc>
                  <a:txBody>
                    <a:bodyPr/>
                    <a:lstStyle/>
                    <a:p>
                      <a:pPr algn="ctr"/>
                      <a:endParaRPr lang="en-US" sz="1800" dirty="0"/>
                    </a:p>
                  </a:txBody>
                  <a:tcPr marL="91472" marR="91472" marT="45732" marB="45732">
                    <a:solidFill>
                      <a:schemeClr val="bg1">
                        <a:lumMod val="85000"/>
                      </a:schemeClr>
                    </a:solidFill>
                  </a:tcPr>
                </a:tc>
                <a:tc>
                  <a:txBody>
                    <a:bodyPr/>
                    <a:lstStyle/>
                    <a:p>
                      <a:pPr algn="ctr"/>
                      <a:r>
                        <a:rPr lang="en-US" sz="1800" dirty="0"/>
                        <a:t>0</a:t>
                      </a:r>
                    </a:p>
                  </a:txBody>
                  <a:tcPr marL="91472" marR="91472" marT="45732" marB="45732"/>
                </a:tc>
                <a:tc>
                  <a:txBody>
                    <a:bodyPr/>
                    <a:lstStyle/>
                    <a:p>
                      <a:pPr algn="ctr"/>
                      <a:r>
                        <a:rPr lang="en-US" sz="1800" dirty="0"/>
                        <a:t>0</a:t>
                      </a:r>
                    </a:p>
                  </a:txBody>
                  <a:tcPr marL="91472" marR="91472" marT="45732" marB="45732"/>
                </a:tc>
                <a:tc>
                  <a:txBody>
                    <a:bodyPr/>
                    <a:lstStyle/>
                    <a:p>
                      <a:pPr algn="ctr"/>
                      <a:r>
                        <a:rPr lang="en-US" sz="1800" dirty="0"/>
                        <a:t>0</a:t>
                      </a:r>
                    </a:p>
                  </a:txBody>
                  <a:tcPr marL="91472" marR="91472" marT="45732" marB="45732"/>
                </a:tc>
                <a:extLst>
                  <a:ext uri="{0D108BD9-81ED-4DB2-BD59-A6C34878D82A}">
                    <a16:rowId xmlns="" xmlns:a16="http://schemas.microsoft.com/office/drawing/2014/main" val="10002"/>
                  </a:ext>
                </a:extLst>
              </a:tr>
              <a:tr h="464185">
                <a:tc>
                  <a:txBody>
                    <a:bodyPr/>
                    <a:lstStyle/>
                    <a:p>
                      <a:pPr algn="ctr"/>
                      <a:r>
                        <a:rPr lang="en-US" sz="1800" b="1" dirty="0"/>
                        <a:t>C</a:t>
                      </a:r>
                    </a:p>
                  </a:txBody>
                  <a:tcPr marL="91472" marR="91472" marT="45732" marB="45732"/>
                </a:tc>
                <a:tc>
                  <a:txBody>
                    <a:bodyPr/>
                    <a:lstStyle/>
                    <a:p>
                      <a:pPr algn="ctr"/>
                      <a:endParaRPr lang="en-US" sz="1800" dirty="0"/>
                    </a:p>
                  </a:txBody>
                  <a:tcPr marL="91472" marR="91472" marT="45732" marB="45732">
                    <a:solidFill>
                      <a:schemeClr val="bg1">
                        <a:lumMod val="85000"/>
                      </a:schemeClr>
                    </a:solidFill>
                  </a:tcPr>
                </a:tc>
                <a:tc>
                  <a:txBody>
                    <a:bodyPr/>
                    <a:lstStyle/>
                    <a:p>
                      <a:pPr algn="ctr"/>
                      <a:endParaRPr lang="en-US" sz="1800" dirty="0"/>
                    </a:p>
                  </a:txBody>
                  <a:tcPr marL="91472" marR="91472" marT="45732" marB="45732">
                    <a:solidFill>
                      <a:schemeClr val="bg1">
                        <a:lumMod val="85000"/>
                      </a:schemeClr>
                    </a:solidFill>
                  </a:tcPr>
                </a:tc>
                <a:tc>
                  <a:txBody>
                    <a:bodyPr/>
                    <a:lstStyle/>
                    <a:p>
                      <a:pPr algn="ctr"/>
                      <a:r>
                        <a:rPr lang="en-US" sz="1800" dirty="0"/>
                        <a:t>0</a:t>
                      </a:r>
                    </a:p>
                  </a:txBody>
                  <a:tcPr marL="91472" marR="91472" marT="45732" marB="45732"/>
                </a:tc>
                <a:tc>
                  <a:txBody>
                    <a:bodyPr/>
                    <a:lstStyle/>
                    <a:p>
                      <a:pPr algn="ctr"/>
                      <a:r>
                        <a:rPr lang="en-US" sz="1800" dirty="0"/>
                        <a:t>0</a:t>
                      </a:r>
                    </a:p>
                  </a:txBody>
                  <a:tcPr marL="91472" marR="91472" marT="45732" marB="45732"/>
                </a:tc>
                <a:extLst>
                  <a:ext uri="{0D108BD9-81ED-4DB2-BD59-A6C34878D82A}">
                    <a16:rowId xmlns="" xmlns:a16="http://schemas.microsoft.com/office/drawing/2014/main" val="10003"/>
                  </a:ext>
                </a:extLst>
              </a:tr>
              <a:tr h="464185">
                <a:tc>
                  <a:txBody>
                    <a:bodyPr/>
                    <a:lstStyle/>
                    <a:p>
                      <a:pPr algn="ctr"/>
                      <a:r>
                        <a:rPr lang="en-US" sz="1800" b="1" dirty="0"/>
                        <a:t>D</a:t>
                      </a:r>
                    </a:p>
                  </a:txBody>
                  <a:tcPr marL="91472" marR="91472" marT="45732" marB="45732"/>
                </a:tc>
                <a:tc>
                  <a:txBody>
                    <a:bodyPr/>
                    <a:lstStyle/>
                    <a:p>
                      <a:pPr algn="ctr"/>
                      <a:endParaRPr lang="en-US" sz="1800" dirty="0"/>
                    </a:p>
                  </a:txBody>
                  <a:tcPr marL="91472" marR="91472" marT="45732" marB="45732">
                    <a:solidFill>
                      <a:schemeClr val="bg1">
                        <a:lumMod val="85000"/>
                      </a:schemeClr>
                    </a:solidFill>
                  </a:tcPr>
                </a:tc>
                <a:tc>
                  <a:txBody>
                    <a:bodyPr/>
                    <a:lstStyle/>
                    <a:p>
                      <a:pPr algn="ctr"/>
                      <a:endParaRPr lang="en-US" sz="1800" dirty="0"/>
                    </a:p>
                  </a:txBody>
                  <a:tcPr marL="91472" marR="91472" marT="45732" marB="45732">
                    <a:solidFill>
                      <a:schemeClr val="bg1">
                        <a:lumMod val="85000"/>
                      </a:schemeClr>
                    </a:solidFill>
                  </a:tcPr>
                </a:tc>
                <a:tc>
                  <a:txBody>
                    <a:bodyPr/>
                    <a:lstStyle/>
                    <a:p>
                      <a:pPr algn="ctr"/>
                      <a:endParaRPr lang="en-US" sz="1800" dirty="0"/>
                    </a:p>
                  </a:txBody>
                  <a:tcPr marL="91472" marR="91472" marT="45732" marB="45732">
                    <a:solidFill>
                      <a:schemeClr val="bg1">
                        <a:lumMod val="85000"/>
                      </a:schemeClr>
                    </a:solidFill>
                  </a:tcPr>
                </a:tc>
                <a:tc>
                  <a:txBody>
                    <a:bodyPr/>
                    <a:lstStyle/>
                    <a:p>
                      <a:pPr algn="ctr"/>
                      <a:r>
                        <a:rPr lang="en-US" sz="1800" dirty="0"/>
                        <a:t>0</a:t>
                      </a:r>
                    </a:p>
                  </a:txBody>
                  <a:tcPr marL="91472" marR="91472" marT="45732" marB="45732"/>
                </a:tc>
                <a:extLst>
                  <a:ext uri="{0D108BD9-81ED-4DB2-BD59-A6C34878D82A}">
                    <a16:rowId xmlns="" xmlns:a16="http://schemas.microsoft.com/office/drawing/2014/main" val="10004"/>
                  </a:ext>
                </a:extLst>
              </a:tr>
            </a:tbl>
          </a:graphicData>
        </a:graphic>
      </p:graphicFrame>
      <p:grpSp>
        <p:nvGrpSpPr>
          <p:cNvPr id="20522" name="Group 8"/>
          <p:cNvGrpSpPr/>
          <p:nvPr/>
        </p:nvGrpSpPr>
        <p:grpSpPr bwMode="auto">
          <a:xfrm>
            <a:off x="6019800" y="1627188"/>
            <a:ext cx="2162175" cy="1711325"/>
            <a:chOff x="1579264" y="3733800"/>
            <a:chExt cx="2162072" cy="1710714"/>
          </a:xfrm>
        </p:grpSpPr>
        <p:pic>
          <p:nvPicPr>
            <p:cNvPr id="20529"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733800"/>
              <a:ext cx="2046514"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0" name="TextBox 7"/>
            <p:cNvSpPr txBox="1">
              <a:spLocks noChangeArrowheads="1"/>
            </p:cNvSpPr>
            <p:nvPr/>
          </p:nvSpPr>
          <p:spPr bwMode="auto">
            <a:xfrm>
              <a:off x="2518945" y="4126468"/>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a:latin typeface="Arial" pitchFamily="34" charset="0"/>
                </a:rPr>
                <a:t>A</a:t>
              </a:r>
            </a:p>
          </p:txBody>
        </p:sp>
        <p:sp>
          <p:nvSpPr>
            <p:cNvPr id="20531" name="TextBox 15"/>
            <p:cNvSpPr txBox="1">
              <a:spLocks noChangeArrowheads="1"/>
            </p:cNvSpPr>
            <p:nvPr/>
          </p:nvSpPr>
          <p:spPr bwMode="auto">
            <a:xfrm>
              <a:off x="1988703" y="5075182"/>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a:latin typeface="Arial" pitchFamily="34" charset="0"/>
                </a:rPr>
                <a:t>D</a:t>
              </a:r>
            </a:p>
          </p:txBody>
        </p:sp>
        <p:sp>
          <p:nvSpPr>
            <p:cNvPr id="20532" name="TextBox 16"/>
            <p:cNvSpPr txBox="1">
              <a:spLocks noChangeArrowheads="1"/>
            </p:cNvSpPr>
            <p:nvPr/>
          </p:nvSpPr>
          <p:spPr bwMode="auto">
            <a:xfrm>
              <a:off x="3389958" y="5048872"/>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a:latin typeface="Arial" pitchFamily="34" charset="0"/>
                </a:rPr>
                <a:t>C</a:t>
              </a:r>
            </a:p>
          </p:txBody>
        </p:sp>
        <p:sp>
          <p:nvSpPr>
            <p:cNvPr id="20533" name="TextBox 17"/>
            <p:cNvSpPr txBox="1">
              <a:spLocks noChangeArrowheads="1"/>
            </p:cNvSpPr>
            <p:nvPr/>
          </p:nvSpPr>
          <p:spPr bwMode="auto">
            <a:xfrm>
              <a:off x="1579264" y="3955479"/>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a:latin typeface="Arial" pitchFamily="34" charset="0"/>
                </a:rPr>
                <a:t>B</a:t>
              </a:r>
            </a:p>
          </p:txBody>
        </p:sp>
      </p:grpSp>
      <p:sp>
        <p:nvSpPr>
          <p:cNvPr id="20523" name="TextBox 9"/>
          <p:cNvSpPr txBox="1">
            <a:spLocks noChangeArrowheads="1"/>
          </p:cNvSpPr>
          <p:nvPr/>
        </p:nvSpPr>
        <p:spPr bwMode="auto">
          <a:xfrm>
            <a:off x="593725" y="5351463"/>
            <a:ext cx="838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a:latin typeface="Arial" pitchFamily="34" charset="0"/>
              </a:rPr>
              <a:t>Vertex</a:t>
            </a:r>
            <a:br>
              <a:rPr lang="en-US" altLang="en-US">
                <a:latin typeface="Arial" pitchFamily="34" charset="0"/>
              </a:rPr>
            </a:br>
            <a:r>
              <a:rPr lang="en-US" altLang="en-US">
                <a:latin typeface="Arial" pitchFamily="34" charset="0"/>
              </a:rPr>
              <a:t>count</a:t>
            </a:r>
          </a:p>
        </p:txBody>
      </p:sp>
      <p:sp>
        <p:nvSpPr>
          <p:cNvPr id="20524" name="TextBox 20"/>
          <p:cNvSpPr txBox="1">
            <a:spLocks noChangeArrowheads="1"/>
          </p:cNvSpPr>
          <p:nvPr/>
        </p:nvSpPr>
        <p:spPr bwMode="auto">
          <a:xfrm>
            <a:off x="1376363" y="5453063"/>
            <a:ext cx="774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a:latin typeface="Arial" pitchFamily="34" charset="0"/>
              </a:rPr>
              <a:t>1</a:t>
            </a:r>
            <a:r>
              <a:rPr lang="en-US" altLang="en-US" baseline="30000">
                <a:latin typeface="Arial" pitchFamily="34" charset="0"/>
              </a:rPr>
              <a:t>st</a:t>
            </a:r>
            <a:r>
              <a:rPr lang="en-US" altLang="en-US">
                <a:latin typeface="Arial" pitchFamily="34" charset="0"/>
              </a:rPr>
              <a:t/>
            </a:r>
            <a:br>
              <a:rPr lang="en-US" altLang="en-US">
                <a:latin typeface="Arial" pitchFamily="34" charset="0"/>
              </a:rPr>
            </a:br>
            <a:r>
              <a:rPr lang="en-US" altLang="en-US">
                <a:latin typeface="Arial" pitchFamily="34" charset="0"/>
              </a:rPr>
              <a:t>group</a:t>
            </a:r>
          </a:p>
        </p:txBody>
      </p:sp>
      <p:sp>
        <p:nvSpPr>
          <p:cNvPr id="20525" name="TextBox 21"/>
          <p:cNvSpPr txBox="1">
            <a:spLocks noChangeArrowheads="1"/>
          </p:cNvSpPr>
          <p:nvPr/>
        </p:nvSpPr>
        <p:spPr bwMode="auto">
          <a:xfrm>
            <a:off x="2305050" y="5351463"/>
            <a:ext cx="774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a:solidFill>
                  <a:schemeClr val="tx1"/>
                </a:solidFill>
                <a:latin typeface="Times New Roman" pitchFamily="18" charset="0"/>
                <a:ea typeface="MS PGothic" pitchFamily="34" charset="-128"/>
              </a:defRPr>
            </a:lvl9pPr>
          </a:lstStyle>
          <a:p>
            <a:r>
              <a:rPr lang="en-US" altLang="en-US">
                <a:latin typeface="Arial" pitchFamily="34" charset="0"/>
              </a:rPr>
              <a:t>2</a:t>
            </a:r>
            <a:r>
              <a:rPr lang="en-US" altLang="en-US" baseline="30000">
                <a:latin typeface="Arial" pitchFamily="34" charset="0"/>
              </a:rPr>
              <a:t>nd</a:t>
            </a:r>
            <a:r>
              <a:rPr lang="en-US" altLang="en-US">
                <a:latin typeface="Arial" pitchFamily="34" charset="0"/>
              </a:rPr>
              <a:t/>
            </a:r>
            <a:br>
              <a:rPr lang="en-US" altLang="en-US">
                <a:latin typeface="Arial" pitchFamily="34" charset="0"/>
              </a:rPr>
            </a:br>
            <a:r>
              <a:rPr lang="en-US" altLang="en-US">
                <a:latin typeface="Arial" pitchFamily="34" charset="0"/>
              </a:rPr>
              <a:t>group</a:t>
            </a:r>
          </a:p>
        </p:txBody>
      </p:sp>
      <p:cxnSp>
        <p:nvCxnSpPr>
          <p:cNvPr id="14" name="Straight Arrow Connector 13"/>
          <p:cNvCxnSpPr/>
          <p:nvPr/>
        </p:nvCxnSpPr>
        <p:spPr>
          <a:xfrm flipV="1">
            <a:off x="930275" y="5065713"/>
            <a:ext cx="46038" cy="3048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1397000" y="5130800"/>
            <a:ext cx="227013" cy="23971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1770063" y="4972050"/>
            <a:ext cx="488950" cy="3048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fade/>
  </p:transition>
</p:sld>
</file>

<file path=ppt/theme/theme1.xml><?xml version="1.0" encoding="utf-8"?>
<a:theme xmlns:a="http://schemas.openxmlformats.org/drawingml/2006/main" name="1_Custom Design">
  <a:themeElements>
    <a:clrScheme name="Rotary-NewBrand_Pallette">
      <a:dk1>
        <a:srgbClr val="958D85"/>
      </a:dk1>
      <a:lt1>
        <a:sysClr val="window" lastClr="FFFFFF"/>
      </a:lt1>
      <a:dk2>
        <a:srgbClr val="00246C"/>
      </a:dk2>
      <a:lt2>
        <a:srgbClr val="E6E5D8"/>
      </a:lt2>
      <a:accent1>
        <a:srgbClr val="01B4E7"/>
      </a:accent1>
      <a:accent2>
        <a:srgbClr val="FEBD11"/>
      </a:accent2>
      <a:accent3>
        <a:srgbClr val="009999"/>
      </a:accent3>
      <a:accent4>
        <a:srgbClr val="872175"/>
      </a:accent4>
      <a:accent5>
        <a:srgbClr val="D91B5C"/>
      </a:accent5>
      <a:accent6>
        <a:srgbClr val="FF76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Rotary-NewBrand_Pallette">
      <a:dk1>
        <a:srgbClr val="958D85"/>
      </a:dk1>
      <a:lt1>
        <a:sysClr val="window" lastClr="FFFFFF"/>
      </a:lt1>
      <a:dk2>
        <a:srgbClr val="00246C"/>
      </a:dk2>
      <a:lt2>
        <a:srgbClr val="E6E5D8"/>
      </a:lt2>
      <a:accent1>
        <a:srgbClr val="01B4E7"/>
      </a:accent1>
      <a:accent2>
        <a:srgbClr val="FEBD11"/>
      </a:accent2>
      <a:accent3>
        <a:srgbClr val="009999"/>
      </a:accent3>
      <a:accent4>
        <a:srgbClr val="872175"/>
      </a:accent4>
      <a:accent5>
        <a:srgbClr val="D91B5C"/>
      </a:accent5>
      <a:accent6>
        <a:srgbClr val="FF76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raining_presentation_template.potx" id="{8036E30A-C761-4E02-8AE2-B3DE45414EDC}" vid="{077B495E-69CC-456E-9A68-FA18085C781D}"/>
    </a:ext>
  </a:extLst>
</a:theme>
</file>

<file path=ppt/theme/theme4.xml><?xml version="1.0" encoding="utf-8"?>
<a:theme xmlns:a="http://schemas.openxmlformats.org/drawingml/2006/main" name="Custom Design">
  <a:themeElements>
    <a:clrScheme name="Rotary-NewBrand_Pallette">
      <a:dk1>
        <a:srgbClr val="958D85"/>
      </a:dk1>
      <a:lt1>
        <a:sysClr val="window" lastClr="FFFFFF"/>
      </a:lt1>
      <a:dk2>
        <a:srgbClr val="00246C"/>
      </a:dk2>
      <a:lt2>
        <a:srgbClr val="E6E5D8"/>
      </a:lt2>
      <a:accent1>
        <a:srgbClr val="01B4E7"/>
      </a:accent1>
      <a:accent2>
        <a:srgbClr val="FEBD11"/>
      </a:accent2>
      <a:accent3>
        <a:srgbClr val="009999"/>
      </a:accent3>
      <a:accent4>
        <a:srgbClr val="872175"/>
      </a:accent4>
      <a:accent5>
        <a:srgbClr val="D91B5C"/>
      </a:accent5>
      <a:accent6>
        <a:srgbClr val="FF76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ston_rotary_club_presentation.ppt [Compatibility Mode]" id="{EE8E4C82-6251-4A07-9262-D70ED4D74817}" vid="{3563BF26-F37E-468B-B40B-E52251A1936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FLASH ID Training</Template>
  <TotalTime>233</TotalTime>
  <Words>2381</Words>
  <Application>Microsoft Office PowerPoint</Application>
  <PresentationFormat>On-screen Show (4:3)</PresentationFormat>
  <Paragraphs>342</Paragraphs>
  <Slides>45</Slides>
  <Notes>4</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2</vt:i4>
      </vt:variant>
      <vt:variant>
        <vt:lpstr>Slide Titles</vt:lpstr>
      </vt:variant>
      <vt:variant>
        <vt:i4>45</vt:i4>
      </vt:variant>
    </vt:vector>
  </HeadingPairs>
  <TitlesOfParts>
    <vt:vector size="59" baseType="lpstr">
      <vt:lpstr>ＭＳ Ｐゴシック</vt:lpstr>
      <vt:lpstr>ＭＳ Ｐゴシック</vt:lpstr>
      <vt:lpstr>Arial</vt:lpstr>
      <vt:lpstr>Arial Narrow</vt:lpstr>
      <vt:lpstr>Calibri</vt:lpstr>
      <vt:lpstr>Georgia</vt:lpstr>
      <vt:lpstr>Times New Roman</vt:lpstr>
      <vt:lpstr>ヒラギノ角ゴ Pro W3</vt:lpstr>
      <vt:lpstr>1_Custom Design</vt:lpstr>
      <vt:lpstr>2_Custom Design</vt:lpstr>
      <vt:lpstr>3_Custom Design</vt:lpstr>
      <vt:lpstr>Custom Design</vt:lpstr>
      <vt:lpstr>Photo Editor Photo</vt:lpstr>
      <vt:lpstr>Equation</vt:lpstr>
      <vt:lpstr>FLASH ID In Depth</vt:lpstr>
      <vt:lpstr>Review of Key Concepts</vt:lpstr>
      <vt:lpstr>FLASH ID: Building Reference Sets</vt:lpstr>
      <vt:lpstr>Page Processing 1: Ingest Image</vt:lpstr>
      <vt:lpstr>Enrollment Step 2: Generate Graphemes </vt:lpstr>
      <vt:lpstr>Enrollment Step 2: Generate Graphemes </vt:lpstr>
      <vt:lpstr>Enrollment Step 2: Generate Graphemes</vt:lpstr>
      <vt:lpstr>Enrollment Step 2: Generate Graphemes </vt:lpstr>
      <vt:lpstr>Enrollment Step 3.1: Generate Isomorphic Key </vt:lpstr>
      <vt:lpstr>Enrollment Step 3.1: Generate Isomorphic Key </vt:lpstr>
      <vt:lpstr>Enrollment Step 3.1: Generate Isomorphic Key </vt:lpstr>
      <vt:lpstr>Enrollment Step 3.1: Generate Isomorphic Key </vt:lpstr>
      <vt:lpstr>Enrollment Step 3.1: Generate Isomorphic Key </vt:lpstr>
      <vt:lpstr>Enrollment Step 3.1: Generate Isomorphic Key </vt:lpstr>
      <vt:lpstr>Enrollment Step 3.2: Generate Shape Code</vt:lpstr>
      <vt:lpstr>Enrollment Step 3.2: Generate Shape Code</vt:lpstr>
      <vt:lpstr>Enrollment Step 4: Extract Physical Features</vt:lpstr>
      <vt:lpstr>Enrollment Step 4: Extract Physical Features </vt:lpstr>
      <vt:lpstr>Enrollment Step 4: Extract Physical Features </vt:lpstr>
      <vt:lpstr>Enrollment Step 5: Build Reference Database</vt:lpstr>
      <vt:lpstr>Enrollment Step 5: Build Reference Database</vt:lpstr>
      <vt:lpstr>Enrollment Step 5: Build Reference Database</vt:lpstr>
      <vt:lpstr>Enrollment Step 5: Build Reference Database</vt:lpstr>
      <vt:lpstr>Scoring: Comparison Process Overview</vt:lpstr>
      <vt:lpstr>Scoring Summary</vt:lpstr>
      <vt:lpstr>Scoring for Each Test Document Grapheme</vt:lpstr>
      <vt:lpstr>Scoring for Each Test Document Grapheme (Cont’d)</vt:lpstr>
      <vt:lpstr>Scoring for Each Test Document Grapheme (Cont’d)</vt:lpstr>
      <vt:lpstr>Scoring for Each Test Document</vt:lpstr>
      <vt:lpstr>Creating a Reference Set</vt:lpstr>
      <vt:lpstr>Creating Reference Sets</vt:lpstr>
      <vt:lpstr>Select Reference Set Language</vt:lpstr>
      <vt:lpstr>Select Reference Set Documents and Metadata</vt:lpstr>
      <vt:lpstr>Select Base Set Documents</vt:lpstr>
      <vt:lpstr>Start Create Reference Set Process</vt:lpstr>
      <vt:lpstr>Create Reference Set Status</vt:lpstr>
      <vt:lpstr>Reference Set Maintenance</vt:lpstr>
      <vt:lpstr>Modifying Reference Sets</vt:lpstr>
      <vt:lpstr>Reference Set Editing Mode</vt:lpstr>
      <vt:lpstr>Add/Delete Writer</vt:lpstr>
      <vt:lpstr>Add Documents</vt:lpstr>
      <vt:lpstr>Delete Document</vt:lpstr>
      <vt:lpstr>Move Document</vt:lpstr>
      <vt:lpstr>Updating the Reference Set</vt:lpstr>
      <vt:lpstr>Old Snapshots</vt:lpstr>
    </vt:vector>
  </TitlesOfParts>
  <Company>GTG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Walch</dc:creator>
  <cp:lastModifiedBy>Richard Smith</cp:lastModifiedBy>
  <cp:revision>228</cp:revision>
  <dcterms:created xsi:type="dcterms:W3CDTF">2008-10-28T16:01:00Z</dcterms:created>
  <dcterms:modified xsi:type="dcterms:W3CDTF">2016-05-12T19:27:12Z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1033-10.1.0.5507</vt:lpwstr>
  </property>
</Properties>
</file>