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4" r:id="rId4"/>
  </p:sldMasterIdLst>
  <p:notesMasterIdLst>
    <p:notesMasterId r:id="rId46"/>
  </p:notesMasterIdLst>
  <p:sldIdLst>
    <p:sldId id="317" r:id="rId5"/>
    <p:sldId id="318" r:id="rId6"/>
    <p:sldId id="257" r:id="rId7"/>
    <p:sldId id="314" r:id="rId8"/>
    <p:sldId id="316" r:id="rId9"/>
    <p:sldId id="366" r:id="rId10"/>
    <p:sldId id="258" r:id="rId11"/>
    <p:sldId id="298" r:id="rId12"/>
    <p:sldId id="262" r:id="rId13"/>
    <p:sldId id="259" r:id="rId14"/>
    <p:sldId id="261" r:id="rId15"/>
    <p:sldId id="263" r:id="rId16"/>
    <p:sldId id="265" r:id="rId17"/>
    <p:sldId id="301" r:id="rId18"/>
    <p:sldId id="353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8" r:id="rId38"/>
    <p:sldId id="350" r:id="rId39"/>
    <p:sldId id="364" r:id="rId40"/>
    <p:sldId id="365" r:id="rId41"/>
    <p:sldId id="347" r:id="rId42"/>
    <p:sldId id="352" r:id="rId43"/>
    <p:sldId id="351" r:id="rId44"/>
    <p:sldId id="34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" initials="R" lastIdx="1" clrIdx="0"/>
  <p:cmAuthor id="2" name="dgantz" initials="d" lastIdx="6" clrIdx="1">
    <p:extLst>
      <p:ext uri="{19B8F6BF-5375-455C-9EA6-DF929625EA0E}">
        <p15:presenceInfo xmlns:p15="http://schemas.microsoft.com/office/powerpoint/2012/main" userId="dgantz" providerId="None"/>
      </p:ext>
    </p:extLst>
  </p:cmAuthor>
  <p:cmAuthor id="3" name="Brandon Smith" initials="BS" lastIdx="1" clrIdx="2">
    <p:extLst>
      <p:ext uri="{19B8F6BF-5375-455C-9EA6-DF929625EA0E}">
        <p15:presenceInfo xmlns:p15="http://schemas.microsoft.com/office/powerpoint/2012/main" userId="Brandon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>
      <p:cViewPr varScale="1">
        <p:scale>
          <a:sx n="75" d="100"/>
          <a:sy n="75" d="100"/>
        </p:scale>
        <p:origin x="72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17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7297DA6-D47C-4287-970F-0E1B402E7AAD}" type="datetimeFigureOut">
              <a:rPr lang="en-US"/>
              <a:pPr>
                <a:defRPr/>
              </a:pPr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DA7D25-0EDE-48EE-9C83-F7E11BD725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16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" y="457200"/>
            <a:ext cx="9296400" cy="533400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533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 b="1">
                <a:solidFill>
                  <a:schemeClr val="bg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Georgia"/>
                <a:cs typeface="Georgia"/>
              </a:defRPr>
            </a:lvl1pPr>
            <a:lvl2pPr>
              <a:defRPr sz="2600">
                <a:latin typeface="Georgia"/>
                <a:cs typeface="Georgia"/>
              </a:defRPr>
            </a:lvl2pPr>
            <a:lvl3pPr>
              <a:defRPr sz="2200">
                <a:latin typeface="Georgia"/>
                <a:cs typeface="Georgia"/>
              </a:defRPr>
            </a:lvl3pPr>
            <a:lvl4pPr>
              <a:defRPr sz="1800">
                <a:latin typeface="Georgia"/>
                <a:cs typeface="Georgia"/>
              </a:defRPr>
            </a:lvl4pPr>
            <a:lvl5pPr>
              <a:defRPr sz="160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79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52400" y="2667000"/>
            <a:ext cx="9525000" cy="1600200"/>
          </a:xfrm>
          <a:prstGeom prst="rect">
            <a:avLst/>
          </a:prstGeom>
          <a:solidFill>
            <a:srgbClr val="005DAA"/>
          </a:solidFill>
          <a:ln>
            <a:noFill/>
          </a:ln>
          <a:effectLst>
            <a:outerShdw blurRad="88900" dist="61087" dir="5400000" rotWithShape="0">
              <a:srgbClr val="808080">
                <a:alpha val="45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8392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3200" b="1">
                <a:solidFill>
                  <a:schemeClr val="bg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80000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" y="457200"/>
            <a:ext cx="9296400" cy="533400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533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 b="1">
                <a:solidFill>
                  <a:schemeClr val="bg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Georgia"/>
                <a:cs typeface="Georgia"/>
              </a:defRPr>
            </a:lvl1pPr>
            <a:lvl2pPr>
              <a:defRPr sz="2600">
                <a:latin typeface="Georgia"/>
                <a:cs typeface="Georgia"/>
              </a:defRPr>
            </a:lvl2pPr>
            <a:lvl3pPr>
              <a:defRPr sz="2200">
                <a:latin typeface="Georgia"/>
                <a:cs typeface="Georgia"/>
              </a:defRPr>
            </a:lvl3pPr>
            <a:lvl4pPr>
              <a:defRPr sz="1800">
                <a:latin typeface="Georgia"/>
                <a:cs typeface="Georgia"/>
              </a:defRPr>
            </a:lvl4pPr>
            <a:lvl5pPr>
              <a:defRPr sz="160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824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457200"/>
            <a:ext cx="9296400" cy="533400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533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 b="1">
                <a:solidFill>
                  <a:schemeClr val="bg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158128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2575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52400" y="2667000"/>
            <a:ext cx="9525000" cy="1600200"/>
          </a:xfrm>
          <a:prstGeom prst="rect">
            <a:avLst/>
          </a:prstGeom>
          <a:solidFill>
            <a:srgbClr val="005DAA"/>
          </a:solidFill>
          <a:ln>
            <a:noFill/>
          </a:ln>
          <a:effectLst>
            <a:outerShdw blurRad="88900" dist="61087" dir="5400000" rotWithShape="0">
              <a:srgbClr val="808080">
                <a:alpha val="45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8392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3200" b="1">
                <a:solidFill>
                  <a:schemeClr val="bg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72234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1900" y="6580188"/>
            <a:ext cx="1600200" cy="1381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9pPr>
          </a:lstStyle>
          <a:p>
            <a:pPr algn="ctr">
              <a:defRPr/>
            </a:pPr>
            <a:fld id="{9B7A3C82-98CA-483B-9192-2FA665910F75}" type="slidenum">
              <a:rPr lang="en-US" altLang="en-US" sz="900" smtClean="0">
                <a:solidFill>
                  <a:srgbClr val="BCBDC0"/>
                </a:solidFill>
                <a:latin typeface="Arial Narrow" panose="020B0606020202030204" pitchFamily="34" charset="0"/>
              </a:rPr>
              <a:pPr algn="ctr">
                <a:defRPr/>
              </a:pPr>
              <a:t>‹#›</a:t>
            </a:fld>
            <a:r>
              <a:rPr lang="en-US" altLang="en-US" sz="900" dirty="0">
                <a:solidFill>
                  <a:srgbClr val="BCBDC0"/>
                </a:solidFill>
                <a:latin typeface="Arial Narrow" panose="020B0606020202030204" pitchFamily="34" charset="0"/>
              </a:rPr>
              <a:t>  </a:t>
            </a:r>
            <a:endParaRPr lang="en-US" altLang="en-US" sz="900" dirty="0">
              <a:solidFill>
                <a:srgbClr val="958D85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29375"/>
            <a:ext cx="2424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34150"/>
            <a:ext cx="1476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14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6580188"/>
            <a:ext cx="1600200" cy="1381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9pPr>
          </a:lstStyle>
          <a:p>
            <a:pPr algn="ctr">
              <a:defRPr/>
            </a:pPr>
            <a:fld id="{82683B8C-0EB1-4CB8-9785-8D44C07DC42A}" type="slidenum">
              <a:rPr lang="en-US" altLang="en-US" sz="900" smtClean="0">
                <a:solidFill>
                  <a:srgbClr val="BCBDC0"/>
                </a:solidFill>
                <a:latin typeface="Arial Narrow" panose="020B0606020202030204" pitchFamily="34" charset="0"/>
              </a:rPr>
              <a:pPr algn="ctr">
                <a:defRPr/>
              </a:pPr>
              <a:t>‹#›</a:t>
            </a:fld>
            <a:r>
              <a:rPr lang="en-US" altLang="en-US" sz="900" dirty="0">
                <a:solidFill>
                  <a:srgbClr val="BCBDC0"/>
                </a:solidFill>
                <a:latin typeface="Arial Narrow" panose="020B0606020202030204" pitchFamily="34" charset="0"/>
              </a:rPr>
              <a:t>  </a:t>
            </a:r>
            <a:endParaRPr lang="en-US" altLang="en-US" sz="900" dirty="0">
              <a:solidFill>
                <a:srgbClr val="958D85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1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29375"/>
            <a:ext cx="2424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34150"/>
            <a:ext cx="1476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1900" y="6580188"/>
            <a:ext cx="1600200" cy="1381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9pPr>
          </a:lstStyle>
          <a:p>
            <a:pPr algn="ctr">
              <a:defRPr/>
            </a:pPr>
            <a:fld id="{424810D6-AE56-48BB-ADB0-566FA24F9842}" type="slidenum">
              <a:rPr lang="en-US" altLang="en-US" sz="900" smtClean="0">
                <a:solidFill>
                  <a:srgbClr val="BCBDC0"/>
                </a:solidFill>
                <a:latin typeface="Arial Narrow" panose="020B0606020202030204" pitchFamily="34" charset="0"/>
              </a:rPr>
              <a:pPr algn="ctr">
                <a:defRPr/>
              </a:pPr>
              <a:t>‹#›</a:t>
            </a:fld>
            <a:r>
              <a:rPr lang="en-US" altLang="en-US" sz="900" dirty="0">
                <a:solidFill>
                  <a:srgbClr val="BCBDC0"/>
                </a:solidFill>
                <a:latin typeface="Arial Narrow" panose="020B0606020202030204" pitchFamily="34" charset="0"/>
              </a:rPr>
              <a:t>  </a:t>
            </a:r>
            <a:endParaRPr lang="en-US" altLang="en-US" sz="900" dirty="0">
              <a:solidFill>
                <a:srgbClr val="958D85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5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29375"/>
            <a:ext cx="2424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34150"/>
            <a:ext cx="1476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14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0" r:id="rId3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6580188"/>
            <a:ext cx="1600200" cy="1381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84" charset="-128"/>
              </a:defRPr>
            </a:lvl9pPr>
          </a:lstStyle>
          <a:p>
            <a:pPr algn="ctr">
              <a:defRPr/>
            </a:pPr>
            <a:fld id="{C97E4192-9392-41AD-9005-1FA511D2D6B5}" type="slidenum">
              <a:rPr lang="en-US" altLang="en-US" sz="900" smtClean="0">
                <a:solidFill>
                  <a:srgbClr val="BCBDC0"/>
                </a:solidFill>
                <a:latin typeface="Arial Narrow" panose="020B0606020202030204" pitchFamily="34" charset="0"/>
              </a:rPr>
              <a:pPr algn="ctr">
                <a:defRPr/>
              </a:pPr>
              <a:t>‹#›</a:t>
            </a:fld>
            <a:r>
              <a:rPr lang="en-US" altLang="en-US" sz="900" dirty="0">
                <a:solidFill>
                  <a:srgbClr val="BCBDC0"/>
                </a:solidFill>
                <a:latin typeface="Arial Narrow" panose="020B0606020202030204" pitchFamily="34" charset="0"/>
              </a:rPr>
              <a:t>  </a:t>
            </a:r>
            <a:endParaRPr lang="en-US" altLang="en-US" sz="900" dirty="0">
              <a:solidFill>
                <a:srgbClr val="958D85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9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29375"/>
            <a:ext cx="2424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34150"/>
            <a:ext cx="1476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Line 14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FLASH ID </a:t>
            </a:r>
            <a:r>
              <a:rPr lang="en-US" altLang="en-US" dirty="0" smtClean="0"/>
              <a:t>Overview</a:t>
            </a: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999514"/>
            <a:ext cx="3876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849019"/>
            <a:ext cx="1190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93" y="4668838"/>
            <a:ext cx="152558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304800" y="5745163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Handwritten text</a:t>
            </a:r>
            <a:endParaRPr lang="en-US" altLang="en-US" sz="2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2895600" y="5773738"/>
            <a:ext cx="3108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Isomorphism Class 4;112.0</a:t>
            </a:r>
            <a:endParaRPr lang="en-US" altLang="en-US" sz="2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6705600" y="5773738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 Class </a:t>
            </a:r>
            <a:endParaRPr lang="en-US" altLang="en-US" sz="2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dirty="0"/>
              <a:t>FLASH ID: Encoding Handwriting as Data</a:t>
            </a:r>
          </a:p>
        </p:txBody>
      </p:sp>
      <p:sp>
        <p:nvSpPr>
          <p:cNvPr id="28681" name="Content Placeholder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The connectivity pattern of the nodes and edges defines the isomorphism class of graphs.  </a:t>
            </a:r>
          </a:p>
          <a:p>
            <a:pPr lvl="1" eaLnBrk="1" hangingPunct="1"/>
            <a:r>
              <a:rPr lang="en-US" altLang="en-US" sz="2000" dirty="0">
                <a:latin typeface="Georgia" panose="02040502050405020303" pitchFamily="18" charset="0"/>
              </a:rPr>
              <a:t>Neither bending the edges, changing the length of the edges, reorienting the image, nor reflecting the image changes the isomorphism class.  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The </a:t>
            </a:r>
            <a:r>
              <a:rPr lang="en-US" altLang="en-US" sz="2400" dirty="0">
                <a:latin typeface="Georgia" panose="02040502050405020303" pitchFamily="18" charset="0"/>
              </a:rPr>
              <a:t>shape class of a graph is determined by the geometric relationships between parts of the graph. 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Each graph has a Feature Vector of physical measurements.</a:t>
            </a:r>
          </a:p>
          <a:p>
            <a:pPr eaLnBrk="1" hangingPunct="1"/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600868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48"/>
          <a:stretch>
            <a:fillRect/>
          </a:stretch>
        </p:blipFill>
        <p:spPr bwMode="auto">
          <a:xfrm>
            <a:off x="1752600" y="5014913"/>
            <a:ext cx="67103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396875" y="2503488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Graphemes:</a:t>
            </a: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411163" y="3505200"/>
            <a:ext cx="1981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Isomorphic Classes:</a:t>
            </a: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463550" y="4981575"/>
            <a:ext cx="1295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Class Feature Vector: </a:t>
            </a:r>
          </a:p>
        </p:txBody>
      </p:sp>
      <p:sp>
        <p:nvSpPr>
          <p:cNvPr id="358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Encoding Handwriting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Writer Modeling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Modeling based on Writers’ known writings: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The combination of an isomorphism class and a shape class defines a Grapheme Type.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Writing is modeled at the Grapheme Type level.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Physical measurements of the Graphemes </a:t>
            </a:r>
            <a:r>
              <a:rPr lang="en-US" altLang="en-US" sz="2000" dirty="0" smtClean="0">
                <a:latin typeface="Georgia" panose="02040502050405020303" pitchFamily="18" charset="0"/>
              </a:rPr>
              <a:t>of </a:t>
            </a:r>
            <a:r>
              <a:rPr lang="en-US" altLang="en-US" sz="2000" dirty="0">
                <a:latin typeface="Georgia" panose="02040502050405020303" pitchFamily="18" charset="0"/>
              </a:rPr>
              <a:t>each Grapheme </a:t>
            </a:r>
            <a:r>
              <a:rPr lang="en-US" altLang="en-US" sz="2000" dirty="0" smtClean="0">
                <a:latin typeface="Georgia" panose="02040502050405020303" pitchFamily="18" charset="0"/>
              </a:rPr>
              <a:t>Type </a:t>
            </a:r>
            <a:r>
              <a:rPr lang="en-US" altLang="en-US" sz="2000" dirty="0">
                <a:latin typeface="Georgia" panose="02040502050405020303" pitchFamily="18" charset="0"/>
              </a:rPr>
              <a:t>are </a:t>
            </a:r>
            <a:r>
              <a:rPr lang="en-US" altLang="en-US" sz="2000" dirty="0" smtClean="0">
                <a:latin typeface="Georgia" panose="02040502050405020303" pitchFamily="18" charset="0"/>
              </a:rPr>
              <a:t>analyzed using discriminate analysis to identify differences and similarities </a:t>
            </a:r>
            <a:r>
              <a:rPr lang="en-US" altLang="en-US" sz="2000" dirty="0">
                <a:latin typeface="Georgia" panose="02040502050405020303" pitchFamily="18" charset="0"/>
              </a:rPr>
              <a:t>between </a:t>
            </a:r>
            <a:r>
              <a:rPr lang="en-US" altLang="en-US" sz="2000" dirty="0" smtClean="0">
                <a:latin typeface="Georgia" panose="02040502050405020303" pitchFamily="18" charset="0"/>
              </a:rPr>
              <a:t>Reference Writers</a:t>
            </a:r>
            <a:r>
              <a:rPr lang="en-US" altLang="en-US" sz="2000" dirty="0">
                <a:latin typeface="Georgia" panose="02040502050405020303" pitchFamily="18" charset="0"/>
              </a:rPr>
              <a:t>.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Stored data (in a Reference Set) from these discriminant analyses </a:t>
            </a:r>
            <a:r>
              <a:rPr lang="en-US" altLang="en-US" sz="2000" dirty="0" smtClean="0">
                <a:latin typeface="Georgia" panose="02040502050405020303" pitchFamily="18" charset="0"/>
              </a:rPr>
              <a:t>are </a:t>
            </a:r>
            <a:r>
              <a:rPr lang="en-US" altLang="en-US" sz="2000" dirty="0">
                <a:latin typeface="Georgia" panose="02040502050405020303" pitchFamily="18" charset="0"/>
              </a:rPr>
              <a:t>used to identify the Writers of Test Documents.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(More detail in </a:t>
            </a:r>
            <a:r>
              <a:rPr lang="en-US" altLang="en-US" sz="2000" i="1" dirty="0" smtClean="0">
                <a:latin typeface="Georgia" panose="02040502050405020303" pitchFamily="18" charset="0"/>
              </a:rPr>
              <a:t>FLASH ID In Depth</a:t>
            </a:r>
            <a:r>
              <a:rPr lang="en-US" altLang="en-US" sz="2000" dirty="0" smtClean="0">
                <a:latin typeface="Georgia" panose="02040502050405020303" pitchFamily="18" charset="0"/>
              </a:rPr>
              <a:t> presentation</a:t>
            </a:r>
            <a:r>
              <a:rPr lang="en-US" altLang="en-US" sz="2000" dirty="0" smtClean="0">
                <a:latin typeface="Georgia" panose="02040502050405020303" pitchFamily="18" charset="0"/>
              </a:rPr>
              <a:t>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FLASH ID: Reference Writer Scoring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The Test Document is preprocessed, yielding Analysis Graphemes.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Each </a:t>
            </a:r>
            <a:r>
              <a:rPr lang="en-US" altLang="en-US" sz="2400" dirty="0">
                <a:latin typeface="Georgia" panose="02040502050405020303" pitchFamily="18" charset="0"/>
              </a:rPr>
              <a:t>Writer in the database of interest whose known writings contain instances of the Grapheme Type of the Analysis Grapheme receives a Reward Score for the Analysis Grapheme.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Writers’ Reward Scores are accumulated for all Analysis Graphemes in the Questioned Writing.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Writers in the database of interest are ranked according to their cumulative Reward Scores for the Questioned Writing. 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12850"/>
            <a:ext cx="35560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42913" y="1131888"/>
            <a:ext cx="336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en-US" sz="1200" b="1">
                <a:solidFill>
                  <a:srgbClr val="2666A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Reference match 868 and unknown image AAA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971800"/>
            <a:ext cx="3416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6413" y="2895600"/>
            <a:ext cx="32400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en-US" sz="1200" b="1">
                <a:solidFill>
                  <a:srgbClr val="2666A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Reference match 892 and unknown image BBB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1600" b="1">
                <a:solidFill>
                  <a:srgbClr val="2666A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7" b="40508"/>
          <a:stretch>
            <a:fillRect/>
          </a:stretch>
        </p:blipFill>
        <p:spPr bwMode="auto">
          <a:xfrm>
            <a:off x="261938" y="4478338"/>
            <a:ext cx="3730625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498475" y="4297363"/>
            <a:ext cx="3379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en-US" sz="1200" b="1">
                <a:solidFill>
                  <a:srgbClr val="2666A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Reference match 360 and unknown image AA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040188" y="2965450"/>
          <a:ext cx="48768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Rank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Results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Number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Percent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Cumulative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98.2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6-10</a:t>
                      </a:r>
                    </a:p>
                  </a:txBody>
                  <a:tcPr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1.8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100.0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78" name="TextBox 3"/>
          <p:cNvSpPr txBox="1">
            <a:spLocks noChangeArrowheads="1"/>
          </p:cNvSpPr>
          <p:nvPr/>
        </p:nvSpPr>
        <p:spPr bwMode="auto">
          <a:xfrm>
            <a:off x="4192588" y="1524000"/>
            <a:ext cx="472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70C0"/>
                </a:solidFill>
              </a:rPr>
              <a:t>Closed Set Blind Test: 56 London paragraphs had a match among a data base of 1,000 London paragraphs. 55 were top ranked by FLASH ID. </a:t>
            </a:r>
          </a:p>
        </p:txBody>
      </p:sp>
      <p:sp>
        <p:nvSpPr>
          <p:cNvPr id="4102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FLASH ID: Sample Test Results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 Application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User Instructions</a:t>
            </a:r>
          </a:p>
        </p:txBody>
      </p:sp>
      <p:sp>
        <p:nvSpPr>
          <p:cNvPr id="36867" name="Content Placeholder 7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Georgia" panose="02040502050405020303" pitchFamily="18" charset="0"/>
              </a:rPr>
              <a:t>Loading and processing questioned documents</a:t>
            </a:r>
          </a:p>
          <a:p>
            <a:r>
              <a:rPr lang="en-US" altLang="en-US">
                <a:latin typeface="Georgia" panose="02040502050405020303" pitchFamily="18" charset="0"/>
              </a:rPr>
              <a:t>Reviewing processing results</a:t>
            </a:r>
          </a:p>
          <a:p>
            <a:r>
              <a:rPr lang="en-US" altLang="en-US">
                <a:latin typeface="Georgia" panose="02040502050405020303" pitchFamily="18" charset="0"/>
              </a:rPr>
              <a:t>Exporting Data</a:t>
            </a:r>
          </a:p>
          <a:p>
            <a:r>
              <a:rPr lang="en-US" altLang="en-US">
                <a:latin typeface="Georgia" panose="02040502050405020303" pitchFamily="18" charset="0"/>
              </a:rPr>
              <a:t>Updating reference databases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Review of Terms</a:t>
            </a: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447800"/>
            <a:ext cx="6586537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7897" idx="3"/>
            <a:endCxn id="72" idx="1"/>
          </p:cNvCxnSpPr>
          <p:nvPr/>
        </p:nvCxnSpPr>
        <p:spPr>
          <a:xfrm flipV="1">
            <a:off x="1066800" y="1879600"/>
            <a:ext cx="533400" cy="203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898" idx="3"/>
          </p:cNvCxnSpPr>
          <p:nvPr/>
        </p:nvCxnSpPr>
        <p:spPr>
          <a:xfrm flipV="1">
            <a:off x="1063625" y="1947863"/>
            <a:ext cx="612775" cy="5429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90663" y="1730375"/>
            <a:ext cx="1143000" cy="1095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37896" idx="3"/>
          </p:cNvCxnSpPr>
          <p:nvPr/>
        </p:nvCxnSpPr>
        <p:spPr>
          <a:xfrm>
            <a:off x="1058863" y="1706563"/>
            <a:ext cx="425450" cy="46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896" name="TextBox 11"/>
          <p:cNvSpPr txBox="1">
            <a:spLocks noChangeArrowheads="1"/>
          </p:cNvSpPr>
          <p:nvPr/>
        </p:nvSpPr>
        <p:spPr bwMode="auto">
          <a:xfrm>
            <a:off x="152400" y="1522413"/>
            <a:ext cx="906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Action </a:t>
            </a:r>
          </a:p>
          <a:p>
            <a:r>
              <a:rPr lang="en-US" altLang="en-US" sz="900">
                <a:solidFill>
                  <a:srgbClr val="958D85"/>
                </a:solidFill>
              </a:rPr>
              <a:t>Buttons</a:t>
            </a:r>
          </a:p>
        </p:txBody>
      </p:sp>
      <p:sp>
        <p:nvSpPr>
          <p:cNvPr id="37897" name="TextBox 12"/>
          <p:cNvSpPr txBox="1">
            <a:spLocks noChangeArrowheads="1"/>
          </p:cNvSpPr>
          <p:nvPr/>
        </p:nvSpPr>
        <p:spPr bwMode="auto">
          <a:xfrm>
            <a:off x="152400" y="18986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Test Document</a:t>
            </a:r>
          </a:p>
        </p:txBody>
      </p:sp>
      <p:sp>
        <p:nvSpPr>
          <p:cNvPr id="37898" name="TextBox 13"/>
          <p:cNvSpPr txBox="1">
            <a:spLocks noChangeArrowheads="1"/>
          </p:cNvSpPr>
          <p:nvPr/>
        </p:nvSpPr>
        <p:spPr bwMode="auto">
          <a:xfrm>
            <a:off x="149225" y="230505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Recognition</a:t>
            </a:r>
          </a:p>
          <a:p>
            <a:r>
              <a:rPr lang="en-US" altLang="en-US" sz="900">
                <a:solidFill>
                  <a:srgbClr val="958D85"/>
                </a:solidFill>
              </a:rPr>
              <a:t>Result Set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06538" y="1546225"/>
            <a:ext cx="931862" cy="11112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37901" idx="3"/>
          </p:cNvCxnSpPr>
          <p:nvPr/>
        </p:nvCxnSpPr>
        <p:spPr>
          <a:xfrm>
            <a:off x="1066800" y="1279525"/>
            <a:ext cx="439738" cy="3206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901" name="TextBox 18"/>
          <p:cNvSpPr txBox="1">
            <a:spLocks noChangeArrowheads="1"/>
          </p:cNvSpPr>
          <p:nvPr/>
        </p:nvSpPr>
        <p:spPr bwMode="auto">
          <a:xfrm>
            <a:off x="152400" y="1165225"/>
            <a:ext cx="914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Main Menu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89088" y="2681288"/>
            <a:ext cx="87312" cy="9048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37904" idx="3"/>
            <a:endCxn id="21" idx="1"/>
          </p:cNvCxnSpPr>
          <p:nvPr/>
        </p:nvCxnSpPr>
        <p:spPr>
          <a:xfrm flipV="1">
            <a:off x="1063625" y="2727325"/>
            <a:ext cx="525463" cy="698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904" name="TextBox 23"/>
          <p:cNvSpPr txBox="1">
            <a:spLocks noChangeArrowheads="1"/>
          </p:cNvSpPr>
          <p:nvPr/>
        </p:nvSpPr>
        <p:spPr bwMode="auto">
          <a:xfrm>
            <a:off x="149225" y="2681288"/>
            <a:ext cx="9144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Check Box</a:t>
            </a:r>
          </a:p>
        </p:txBody>
      </p:sp>
      <p:cxnSp>
        <p:nvCxnSpPr>
          <p:cNvPr id="27" name="Straight Arrow Connector 26"/>
          <p:cNvCxnSpPr>
            <a:stCxn id="37908" idx="1"/>
            <a:endCxn id="35" idx="3"/>
          </p:cNvCxnSpPr>
          <p:nvPr/>
        </p:nvCxnSpPr>
        <p:spPr>
          <a:xfrm flipH="1" flipV="1">
            <a:off x="7886700" y="1947863"/>
            <a:ext cx="361950" cy="682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7910" idx="1"/>
            <a:endCxn id="40" idx="3"/>
          </p:cNvCxnSpPr>
          <p:nvPr/>
        </p:nvCxnSpPr>
        <p:spPr>
          <a:xfrm flipH="1" flipV="1">
            <a:off x="7620000" y="2120900"/>
            <a:ext cx="635000" cy="3698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7917" idx="1"/>
            <a:endCxn id="39" idx="0"/>
          </p:cNvCxnSpPr>
          <p:nvPr/>
        </p:nvCxnSpPr>
        <p:spPr>
          <a:xfrm flipH="1">
            <a:off x="7308850" y="1646238"/>
            <a:ext cx="931863" cy="2635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908" name="TextBox 29"/>
          <p:cNvSpPr txBox="1">
            <a:spLocks noChangeArrowheads="1"/>
          </p:cNvSpPr>
          <p:nvPr/>
        </p:nvSpPr>
        <p:spPr bwMode="auto">
          <a:xfrm>
            <a:off x="8248650" y="18303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Reference Database</a:t>
            </a:r>
          </a:p>
        </p:txBody>
      </p:sp>
      <p:sp>
        <p:nvSpPr>
          <p:cNvPr id="37909" name="TextBox 30"/>
          <p:cNvSpPr txBox="1">
            <a:spLocks noChangeArrowheads="1"/>
          </p:cNvSpPr>
          <p:nvPr/>
        </p:nvSpPr>
        <p:spPr bwMode="auto">
          <a:xfrm>
            <a:off x="8258175" y="3281363"/>
            <a:ext cx="72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Reference Document</a:t>
            </a:r>
          </a:p>
        </p:txBody>
      </p:sp>
      <p:sp>
        <p:nvSpPr>
          <p:cNvPr id="37910" name="TextBox 31"/>
          <p:cNvSpPr txBox="1">
            <a:spLocks noChangeArrowheads="1"/>
          </p:cNvSpPr>
          <p:nvPr/>
        </p:nvSpPr>
        <p:spPr bwMode="auto">
          <a:xfrm>
            <a:off x="8255000" y="2238375"/>
            <a:ext cx="7350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Reference Set</a:t>
            </a:r>
          </a:p>
          <a:p>
            <a:r>
              <a:rPr lang="en-US" altLang="en-US" sz="900">
                <a:solidFill>
                  <a:srgbClr val="958D85"/>
                </a:solidFill>
              </a:rPr>
              <a:t>Snapshot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05700" y="1909763"/>
            <a:ext cx="381000" cy="762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>
            <a:stCxn id="37909" idx="1"/>
            <a:endCxn id="42" idx="3"/>
          </p:cNvCxnSpPr>
          <p:nvPr/>
        </p:nvCxnSpPr>
        <p:spPr>
          <a:xfrm flipH="1" flipV="1">
            <a:off x="7685088" y="2613025"/>
            <a:ext cx="573087" cy="852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18350" y="1909763"/>
            <a:ext cx="381000" cy="762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73913" y="2082800"/>
            <a:ext cx="446087" cy="762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73900" y="2332038"/>
            <a:ext cx="446088" cy="762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39000" y="2574925"/>
            <a:ext cx="446088" cy="762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37917" name="TextBox 44"/>
          <p:cNvSpPr txBox="1">
            <a:spLocks noChangeArrowheads="1"/>
          </p:cNvSpPr>
          <p:nvPr/>
        </p:nvSpPr>
        <p:spPr bwMode="auto">
          <a:xfrm>
            <a:off x="8240713" y="146208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Reference</a:t>
            </a:r>
          </a:p>
          <a:p>
            <a:r>
              <a:rPr lang="en-US" altLang="en-US" sz="900">
                <a:solidFill>
                  <a:srgbClr val="958D85"/>
                </a:solidFill>
              </a:rPr>
              <a:t>Set</a:t>
            </a:r>
          </a:p>
        </p:txBody>
      </p:sp>
      <p:sp>
        <p:nvSpPr>
          <p:cNvPr id="37918" name="TextBox 64"/>
          <p:cNvSpPr txBox="1">
            <a:spLocks noChangeArrowheads="1"/>
          </p:cNvSpPr>
          <p:nvPr/>
        </p:nvSpPr>
        <p:spPr bwMode="auto">
          <a:xfrm>
            <a:off x="8248650" y="2863850"/>
            <a:ext cx="7286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958D85"/>
                </a:solidFill>
              </a:rPr>
              <a:t>Writer</a:t>
            </a:r>
          </a:p>
        </p:txBody>
      </p:sp>
      <p:cxnSp>
        <p:nvCxnSpPr>
          <p:cNvPr id="66" name="Straight Arrow Connector 65"/>
          <p:cNvCxnSpPr>
            <a:stCxn id="37918" idx="1"/>
            <a:endCxn id="41" idx="3"/>
          </p:cNvCxnSpPr>
          <p:nvPr/>
        </p:nvCxnSpPr>
        <p:spPr>
          <a:xfrm flipH="1" flipV="1">
            <a:off x="7519988" y="2370138"/>
            <a:ext cx="728662" cy="6080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1835150"/>
            <a:ext cx="381000" cy="9048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76400" y="1914525"/>
            <a:ext cx="685800" cy="9048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Loading a Test Document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Test Documents are loaded using the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File:New Test Document From File Menu Item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Or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File:New Test Document From Scanner Menu Item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Existing files may be loaded one at a time or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in batches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Standard bitmap image file formats are supported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87838"/>
            <a:ext cx="2771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543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38600" y="4953000"/>
            <a:ext cx="914400" cy="4572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Loading a Test Document (cont’d)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7086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When loading documents one at a time, metadata may be added as the document is loaded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Metadata for documents loaded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in batches can be added later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Metadata fields can be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customized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User, filename, and date loaded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are automatically stored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Test Document can be opened by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double clicking the Test Document Name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in the list of Test Documents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Only one document at a time can be opened</a:t>
            </a:r>
          </a:p>
        </p:txBody>
      </p:sp>
      <p:pic>
        <p:nvPicPr>
          <p:cNvPr id="3994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228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Day 1 Agenda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FLASH ID Introduction</a:t>
            </a:r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FLASH </a:t>
            </a:r>
            <a:r>
              <a:rPr lang="en-US" altLang="en-US" dirty="0">
                <a:latin typeface="Georgia" panose="02040502050405020303" pitchFamily="18" charset="0"/>
              </a:rPr>
              <a:t>ID Framework Overview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FLASH ID Application</a:t>
            </a: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Processing Test Documents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70104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Test documents are processed using the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 i="1">
                <a:latin typeface="Georgia" panose="02040502050405020303" pitchFamily="18" charset="0"/>
              </a:rPr>
              <a:t>Recognize </a:t>
            </a:r>
            <a:r>
              <a:rPr lang="en-US" altLang="en-US" sz="2000">
                <a:latin typeface="Georgia" panose="02040502050405020303" pitchFamily="18" charset="0"/>
              </a:rPr>
              <a:t>Button above the open document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Or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 i="1">
                <a:latin typeface="Georgia" panose="02040502050405020303" pitchFamily="18" charset="0"/>
              </a:rPr>
              <a:t>Recognize </a:t>
            </a:r>
            <a:r>
              <a:rPr lang="en-US" altLang="en-US" sz="2000">
                <a:latin typeface="Georgia" panose="02040502050405020303" pitchFamily="18" charset="0"/>
              </a:rPr>
              <a:t>Button above the Test Documents List</a:t>
            </a: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endParaRPr lang="en-US" altLang="en-US" sz="2000">
              <a:latin typeface="Georgia" panose="02040502050405020303" pitchFamily="18" charset="0"/>
            </a:endParaRPr>
          </a:p>
          <a:p>
            <a:r>
              <a:rPr lang="en-US" altLang="en-US" sz="2000">
                <a:latin typeface="Georgia" panose="02040502050405020303" pitchFamily="18" charset="0"/>
              </a:rPr>
              <a:t>The </a:t>
            </a:r>
            <a:r>
              <a:rPr lang="en-US" altLang="en-US" sz="2000" i="1">
                <a:latin typeface="Georgia" panose="02040502050405020303" pitchFamily="18" charset="0"/>
              </a:rPr>
              <a:t>Recognize</a:t>
            </a:r>
            <a:r>
              <a:rPr lang="en-US" altLang="en-US" sz="2000">
                <a:latin typeface="Georgia" panose="02040502050405020303" pitchFamily="18" charset="0"/>
              </a:rPr>
              <a:t> button above the Test Documents List operates on all Test Documents that have their Checkbox selected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8600" y="4086225"/>
            <a:ext cx="747713" cy="398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096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02038"/>
            <a:ext cx="22606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98738"/>
            <a:ext cx="2060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743200"/>
            <a:ext cx="251936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038600" y="2857500"/>
            <a:ext cx="747713" cy="398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969" name="TextBox 10"/>
          <p:cNvSpPr txBox="1">
            <a:spLocks noChangeArrowheads="1"/>
          </p:cNvSpPr>
          <p:nvPr/>
        </p:nvSpPr>
        <p:spPr bwMode="auto">
          <a:xfrm>
            <a:off x="2133600" y="3255963"/>
            <a:ext cx="836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958D85"/>
                </a:solidFill>
              </a:rPr>
              <a:t>OR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25550" y="2814638"/>
            <a:ext cx="722313" cy="2667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30388" y="3725863"/>
            <a:ext cx="720725" cy="2667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Processing Test Documents (cont’d)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5410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latin typeface="Georgia" panose="02040502050405020303" pitchFamily="18" charset="0"/>
              </a:rPr>
              <a:t>Multiple Test Documents may be processed at the same time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The Test Documents may be compared against one or more Reference Set Snapshots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326866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5087938"/>
            <a:ext cx="2800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009775"/>
            <a:ext cx="140493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 flipV="1">
            <a:off x="6665913" y="4221163"/>
            <a:ext cx="347662" cy="63817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rot="5400000">
            <a:off x="3890962" y="4859338"/>
            <a:ext cx="790575" cy="1308100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Processing Test Documents (cont’d)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15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>
                <a:latin typeface="Georgia" panose="02040502050405020303" pitchFamily="18" charset="0"/>
              </a:rPr>
              <a:t>Each Test Document can save one Recognition Result Set for each Reference Set Snapshot</a:t>
            </a:r>
          </a:p>
          <a:p>
            <a:r>
              <a:rPr lang="en-US" altLang="en-US" sz="1800">
                <a:latin typeface="Georgia" panose="02040502050405020303" pitchFamily="18" charset="0"/>
              </a:rPr>
              <a:t>When a Recognition Results Set is selected, the corresponding Reference Set Snapshot is sorted accordingly and shows the scores from that result set</a:t>
            </a: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endParaRPr lang="en-US" altLang="en-US" sz="1800">
              <a:latin typeface="Georgia" panose="02040502050405020303" pitchFamily="18" charset="0"/>
            </a:endParaRPr>
          </a:p>
          <a:p>
            <a:r>
              <a:rPr lang="en-US" altLang="en-US" sz="1800">
                <a:latin typeface="Georgia" panose="02040502050405020303" pitchFamily="18" charset="0"/>
              </a:rPr>
              <a:t>Re-processing a test document against a Reference Set Snapshot will replace the Recognition Result Set</a:t>
            </a:r>
          </a:p>
          <a:p>
            <a:endParaRPr lang="en-US" altLang="en-US" sz="1800">
              <a:latin typeface="Georgia" panose="02040502050405020303" pitchFamily="18" charset="0"/>
            </a:endParaRPr>
          </a:p>
        </p:txBody>
      </p:sp>
      <p:pic>
        <p:nvPicPr>
          <p:cNvPr id="430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23145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98800"/>
            <a:ext cx="1908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57800" y="3643313"/>
            <a:ext cx="1404938" cy="104775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aseline="-25000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3100388" y="3505200"/>
            <a:ext cx="2157412" cy="6619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Processing Test Documents (cont’d)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15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Test Documents can be annotated with one or more Regions of Interest using tools in the toolbar above an open Test Document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The Region of Interest restricts the section of the document that will be used for recognition processing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This can be used to focus processing on a particular area of a Test Document or to exclude areas of a Test Document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Region of Interest areas can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be drawn as rectangles or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polygons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Regions of Interest are shown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as blue outlined shapes and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are saved with the Recognition </a:t>
            </a:r>
            <a:br>
              <a:rPr lang="en-US" altLang="en-US" sz="2000">
                <a:latin typeface="Georgia" panose="02040502050405020303" pitchFamily="18" charset="0"/>
              </a:rPr>
            </a:br>
            <a:r>
              <a:rPr lang="en-US" altLang="en-US" sz="2000">
                <a:latin typeface="Georgia" panose="02040502050405020303" pitchFamily="18" charset="0"/>
              </a:rPr>
              <a:t>Result Set</a:t>
            </a:r>
          </a:p>
        </p:txBody>
      </p:sp>
      <p:pic>
        <p:nvPicPr>
          <p:cNvPr id="440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276600"/>
            <a:ext cx="39243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Reviewing Recognition Results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4191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Recognition results are displayed by double clicking on a Recognition Result Set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The Test Document is automatically opened and the corresponding Reference Set Snapshot is shown and sorted by the Recognition Results Scores in descending order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Recognition Results Scores provide a measure of similarity between the Test Document and each Reference Writer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397351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Reviewing Recognition Results (cont’d)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15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>
                <a:latin typeface="Georgia" panose="02040502050405020303" pitchFamily="18" charset="0"/>
              </a:rPr>
              <a:t>The scores represent an aggregation of similarity scores for each grapheme in the test document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Test Documents are compared to Writers 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Scores can be viewed as an aggregate scores or average scores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Reference Documents can be viewed side-by-side with Test Documents to enable comparisons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The User can scroll through </a:t>
            </a:r>
            <a:br>
              <a:rPr lang="en-US" altLang="en-US" sz="1800" dirty="0">
                <a:latin typeface="Georgia" panose="02040502050405020303" pitchFamily="18" charset="0"/>
              </a:rPr>
            </a:br>
            <a:r>
              <a:rPr lang="en-US" altLang="en-US" sz="1800" dirty="0">
                <a:latin typeface="Georgia" panose="02040502050405020303" pitchFamily="18" charset="0"/>
              </a:rPr>
              <a:t>Reference Documents using </a:t>
            </a:r>
            <a:br>
              <a:rPr lang="en-US" altLang="en-US" sz="1800" dirty="0">
                <a:latin typeface="Georgia" panose="02040502050405020303" pitchFamily="18" charset="0"/>
              </a:rPr>
            </a:br>
            <a:r>
              <a:rPr lang="en-US" altLang="en-US" sz="1800" dirty="0">
                <a:latin typeface="Georgia" panose="02040502050405020303" pitchFamily="18" charset="0"/>
              </a:rPr>
              <a:t>the arrow keys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Zooming of the two views </a:t>
            </a:r>
            <a:br>
              <a:rPr lang="en-US" altLang="en-US" sz="1800" dirty="0">
                <a:latin typeface="Georgia" panose="02040502050405020303" pitchFamily="18" charset="0"/>
              </a:rPr>
            </a:br>
            <a:r>
              <a:rPr lang="en-US" altLang="en-US" sz="1800" dirty="0">
                <a:latin typeface="Georgia" panose="02040502050405020303" pitchFamily="18" charset="0"/>
              </a:rPr>
              <a:t>can be synchronized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0713"/>
            <a:ext cx="50101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Detailed Recognition Results Review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latin typeface="Georgia" panose="02040502050405020303" pitchFamily="18" charset="0"/>
              </a:rPr>
              <a:t>FLASH ID has several features that facilitate a more detailed review of the Recognition Results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Show Heat Map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Show Traceability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Show Average Scores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Show Original Document</a:t>
            </a:r>
          </a:p>
          <a:p>
            <a:pPr lvl="1"/>
            <a:r>
              <a:rPr lang="en-US" altLang="en-US" sz="2400">
                <a:latin typeface="Georgia" panose="02040502050405020303" pitchFamily="18" charset="0"/>
              </a:rPr>
              <a:t>Show Image Thumbnail</a:t>
            </a:r>
          </a:p>
          <a:p>
            <a:r>
              <a:rPr lang="en-US" altLang="en-US" sz="2800">
                <a:latin typeface="Georgia" panose="02040502050405020303" pitchFamily="18" charset="0"/>
              </a:rPr>
              <a:t>Enabled via the View Menu Item on the Main Menu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30194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Heat Map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latin typeface="Georgia" panose="02040502050405020303" pitchFamily="18" charset="0"/>
              </a:rPr>
              <a:t>The Heat Map is a visual representation of the relative strength of the scoring of each grapheme in the Test Document for a specific writer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Only displays on Test Documents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The warmer the color, the stronger the match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Must have a Test Document open, a Reference Writer selected, and the Show Heat Map option enabled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Useful for helping to identify interesting areas of the Test Document to review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Sample </a:t>
            </a:r>
            <a:r>
              <a:rPr lang="en-US" altLang="en-US" dirty="0" err="1"/>
              <a:t>Heatmap</a:t>
            </a:r>
            <a:endParaRPr lang="en-US" altLang="en-US" dirty="0"/>
          </a:p>
        </p:txBody>
      </p:sp>
      <p:pic>
        <p:nvPicPr>
          <p:cNvPr id="501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47800"/>
            <a:ext cx="69913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Traceability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latin typeface="Georgia" panose="02040502050405020303" pitchFamily="18" charset="0"/>
              </a:rPr>
              <a:t>The Traceability Matrix is a grid display of the graphemes in the Test Document and the scores for each  grapheme for each of the top 20 Writers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Only displays with Test Documents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Must have a Test Document open, a Reference Set Snapshot selected, and the Show Traceability option enabled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Traceability Matrix columns are sortable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Clicking on an individual grapheme in the matrix zooms the display and highlights the selected grapheme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Right clicking on the Traceability Matrix and selecting the </a:t>
            </a:r>
            <a:r>
              <a:rPr lang="en-US" altLang="en-US" sz="2000" i="1" dirty="0">
                <a:latin typeface="Georgia" panose="02040502050405020303" pitchFamily="18" charset="0"/>
              </a:rPr>
              <a:t>Select All </a:t>
            </a:r>
            <a:r>
              <a:rPr lang="en-US" altLang="en-US" sz="2000" dirty="0">
                <a:latin typeface="Georgia" panose="02040502050405020303" pitchFamily="18" charset="0"/>
              </a:rPr>
              <a:t>menu option highlights all graphemes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Useful for analyzing the scoring results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Introduction</a:t>
            </a:r>
          </a:p>
        </p:txBody>
      </p:sp>
      <p:sp>
        <p:nvSpPr>
          <p:cNvPr id="22531" name="Content Placeholder 7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latin typeface="Georgia" panose="02040502050405020303" pitchFamily="18" charset="0"/>
              </a:rPr>
              <a:t>FLASH ID: Forensic Language Independent Analysis System for Handwriting Identification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Language independent - tested on many different languages </a:t>
            </a:r>
          </a:p>
          <a:p>
            <a:r>
              <a:rPr lang="en-US" altLang="en-US" sz="2800" dirty="0" smtClean="0">
                <a:latin typeface="Georgia" panose="02040502050405020303" pitchFamily="18" charset="0"/>
              </a:rPr>
              <a:t>In </a:t>
            </a:r>
            <a:r>
              <a:rPr lang="en-US" altLang="en-US" sz="2800" dirty="0">
                <a:latin typeface="Georgia" panose="02040502050405020303" pitchFamily="18" charset="0"/>
              </a:rPr>
              <a:t>its current configuration, it is designed handle over 20,000 enrolled handwriting samples 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The system can be laptop, desktop or server based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Sample Traceability Views</a:t>
            </a: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95400"/>
            <a:ext cx="3943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14713"/>
            <a:ext cx="38100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00238"/>
            <a:ext cx="426720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Show Average Scores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By default, the scores displayed in the Recognition Results Snapshot list are the aggregation of the scores for each Test Document grapheme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Selecting the Show Average Scores menu item toggles between showing aggregate scores and average scores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This can help identify Writers with strong matching graphemes but with limited quantity</a:t>
            </a:r>
          </a:p>
          <a:p>
            <a:endParaRPr lang="en-US" altLang="en-US" sz="2000">
              <a:latin typeface="Georgia" panose="02040502050405020303" pitchFamily="18" charset="0"/>
            </a:endParaRPr>
          </a:p>
        </p:txBody>
      </p:sp>
      <p:pic>
        <p:nvPicPr>
          <p:cNvPr id="532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8098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97288"/>
            <a:ext cx="28098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Show Original Document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Each Test Document is converted to a bi-tonal image when it is loaded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The bi-tonal image is stored along with the original image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The default view of a Test Document is the bi-tonal image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The user can toggle between the bi-tonal version and the original version of the image by selecting the </a:t>
            </a:r>
            <a:r>
              <a:rPr lang="en-US" altLang="en-US" sz="2000" i="1">
                <a:latin typeface="Georgia" panose="02040502050405020303" pitchFamily="18" charset="0"/>
              </a:rPr>
              <a:t>Show Original Document </a:t>
            </a:r>
            <a:r>
              <a:rPr lang="en-US" altLang="en-US" sz="2000">
                <a:latin typeface="Georgia" panose="02040502050405020303" pitchFamily="18" charset="0"/>
              </a:rPr>
              <a:t>menu item</a:t>
            </a: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05250"/>
            <a:ext cx="2811463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1113"/>
            <a:ext cx="3048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Show Image Thumbnail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latin typeface="Georgia" panose="02040502050405020303" pitchFamily="18" charset="0"/>
              </a:rPr>
              <a:t>Selecting the Show Image Thumbnail menu item displays a image thumbnail at the bottom right corner of the Test Document and Reference Document</a:t>
            </a:r>
          </a:p>
          <a:p>
            <a:r>
              <a:rPr lang="en-US" altLang="en-US" sz="2800">
                <a:latin typeface="Georgia" panose="02040502050405020303" pitchFamily="18" charset="0"/>
              </a:rPr>
              <a:t>The thumbnail shows the whole image along with the current view port</a:t>
            </a:r>
          </a:p>
          <a:p>
            <a:r>
              <a:rPr lang="en-US" altLang="en-US" sz="2800">
                <a:latin typeface="Georgia" panose="02040502050405020303" pitchFamily="18" charset="0"/>
              </a:rPr>
              <a:t>Clicking and drag the view port </a:t>
            </a:r>
            <a:br>
              <a:rPr lang="en-US" altLang="en-US" sz="2800">
                <a:latin typeface="Georgia" panose="02040502050405020303" pitchFamily="18" charset="0"/>
              </a:rPr>
            </a:br>
            <a:r>
              <a:rPr lang="en-US" altLang="en-US" sz="2800">
                <a:latin typeface="Georgia" panose="02040502050405020303" pitchFamily="18" charset="0"/>
              </a:rPr>
              <a:t>indicator can be used to scroll </a:t>
            </a:r>
            <a:br>
              <a:rPr lang="en-US" altLang="en-US" sz="2800">
                <a:latin typeface="Georgia" panose="02040502050405020303" pitchFamily="18" charset="0"/>
              </a:rPr>
            </a:br>
            <a:r>
              <a:rPr lang="en-US" altLang="en-US" sz="2800">
                <a:latin typeface="Georgia" panose="02040502050405020303" pitchFamily="18" charset="0"/>
              </a:rPr>
              <a:t>around the document</a:t>
            </a:r>
          </a:p>
        </p:txBody>
      </p:sp>
      <p:pic>
        <p:nvPicPr>
          <p:cNvPr id="553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132013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Managing Test Documents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latin typeface="Georgia" panose="02040502050405020303" pitchFamily="18" charset="0"/>
              </a:rPr>
              <a:t>Test Documents and their Recognition Result Sets are stored in a SQL Server database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Test Documents and Recognition Result Sets can be deleted individually using context sensitive menus 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Test Documents can be renamed using the context sensitive menu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FLASH ID provides a line removal function to eliminate horizontal lines on Test Documents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After running line removal the updated image is stored in place of the original bi-tonal image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Metadata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FLASH ID provides the ability to associate metadata with Test Documents, Reference Set Writers, and Reference Set Documents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Metadata is stored in the database and can be exported and used to filter the Test Document list and Reference Set list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Test Document metadata can be added during the Test Document load process if they are added one at a time</a:t>
            </a:r>
          </a:p>
          <a:p>
            <a:r>
              <a:rPr lang="en-US" sz="2000" dirty="0"/>
              <a:t>Metadata can be added after loading by right-clicking on a Test Document name and selecting </a:t>
            </a:r>
            <a:r>
              <a:rPr lang="en-US" sz="2000" i="1" dirty="0" smtClean="0"/>
              <a:t>View Metadata </a:t>
            </a:r>
            <a:r>
              <a:rPr lang="en-US" sz="2000" dirty="0" smtClean="0"/>
              <a:t>from the popup menu</a:t>
            </a:r>
            <a:endParaRPr lang="en-US" sz="2000" i="1" dirty="0"/>
          </a:p>
          <a:p>
            <a:r>
              <a:rPr lang="en-US" sz="2000" dirty="0"/>
              <a:t>Note, Test Document metadata fields </a:t>
            </a:r>
            <a:br>
              <a:rPr lang="en-US" sz="2000" dirty="0"/>
            </a:br>
            <a:r>
              <a:rPr lang="en-US" sz="2000" dirty="0"/>
              <a:t>are set via system configuration and</a:t>
            </a:r>
            <a:br>
              <a:rPr lang="en-US" sz="2000" dirty="0"/>
            </a:br>
            <a:r>
              <a:rPr lang="en-US" sz="2000" dirty="0"/>
              <a:t>cannot be added during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10731"/>
            <a:ext cx="2895066" cy="187658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16200000" flipH="1">
            <a:off x="5592763" y="4557149"/>
            <a:ext cx="790575" cy="1308100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75" y="3733800"/>
            <a:ext cx="2541691" cy="25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147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Set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4525963"/>
          </a:xfrm>
        </p:spPr>
        <p:txBody>
          <a:bodyPr/>
          <a:lstStyle/>
          <a:p>
            <a:r>
              <a:rPr lang="en-US" sz="1800" dirty="0"/>
              <a:t>Metadata can be associated with Reference Set Writers and Reference Set Documents</a:t>
            </a:r>
          </a:p>
          <a:p>
            <a:r>
              <a:rPr lang="en-US" sz="1800" dirty="0"/>
              <a:t>Reference Set Metadata are Key-Value pairs</a:t>
            </a:r>
          </a:p>
          <a:p>
            <a:r>
              <a:rPr lang="en-US" sz="1800" dirty="0"/>
              <a:t>The set of Keys are dynamic and can be expanded as needed during operation</a:t>
            </a:r>
          </a:p>
          <a:p>
            <a:r>
              <a:rPr lang="en-US" sz="1800" dirty="0"/>
              <a:t>Metadata can be edited by right-clicking</a:t>
            </a:r>
            <a:br>
              <a:rPr lang="en-US" sz="1800" dirty="0"/>
            </a:br>
            <a:r>
              <a:rPr lang="en-US" sz="1800" dirty="0"/>
              <a:t>on a Reference Set Writer or Reference Set Document and selecting </a:t>
            </a:r>
            <a:r>
              <a:rPr lang="en-US" sz="1800" i="1" dirty="0"/>
              <a:t>View/Edit Metadata</a:t>
            </a:r>
          </a:p>
          <a:p>
            <a:r>
              <a:rPr lang="en-US" sz="1800" dirty="0"/>
              <a:t>New Key/Value pairs can be added, deleted, or modified from this view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New</a:t>
            </a:r>
            <a:r>
              <a:rPr lang="en-US" sz="1400" dirty="0"/>
              <a:t> button to add a new entry</a:t>
            </a:r>
          </a:p>
          <a:p>
            <a:pPr lvl="1"/>
            <a:r>
              <a:rPr lang="en-US" sz="1400" dirty="0"/>
              <a:t>Edit the entries “in place” in the table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Delete</a:t>
            </a:r>
            <a:r>
              <a:rPr lang="en-US" sz="1400" dirty="0"/>
              <a:t> button to delete entries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Save</a:t>
            </a:r>
            <a:r>
              <a:rPr lang="en-US" sz="1400" dirty="0"/>
              <a:t> button to save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1510231"/>
            <a:ext cx="2751628" cy="169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150302"/>
            <a:ext cx="2857899" cy="19052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993184" y="3352800"/>
            <a:ext cx="347662" cy="63817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899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Exporting Data</a:t>
            </a:r>
          </a:p>
        </p:txBody>
      </p:sp>
      <p:sp>
        <p:nvSpPr>
          <p:cNvPr id="56323" name="Content Placeholder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FLASH ID provides the ability to export the following information: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Test Document image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Test Document metadata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Recognition results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Traceability matrix data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Reference Set Snapshot Writer and Document list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Reference Set Snapshot Writer and Document metadata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Export features are accessed via context sensitive menus on the Test Document list, Reference Sets tree view, and the Traceability Matrix grid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Test Document Filtering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4648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>
                <a:latin typeface="Georgia" panose="02040502050405020303" pitchFamily="18" charset="0"/>
              </a:rPr>
              <a:t>The list of Test Documents can be filtered using previously entered metadata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Expand the Filter control by clicking the </a:t>
            </a:r>
            <a:r>
              <a:rPr lang="en-US" altLang="en-US" sz="1800" i="1" dirty="0">
                <a:latin typeface="Georgia" panose="02040502050405020303" pitchFamily="18" charset="0"/>
              </a:rPr>
              <a:t>Filter Test Documents</a:t>
            </a:r>
            <a:r>
              <a:rPr lang="en-US" altLang="en-US" sz="1800" dirty="0">
                <a:latin typeface="Georgia" panose="02040502050405020303" pitchFamily="18" charset="0"/>
              </a:rPr>
              <a:t> item at the bottom of the Test Documents window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In the control that appears, click the </a:t>
            </a:r>
            <a:r>
              <a:rPr lang="en-US" altLang="en-US" sz="1800" i="1" dirty="0">
                <a:latin typeface="Georgia" panose="02040502050405020303" pitchFamily="18" charset="0"/>
              </a:rPr>
              <a:t>Add Filter Criteria</a:t>
            </a:r>
            <a:r>
              <a:rPr lang="en-US" altLang="en-US" sz="1800" dirty="0">
                <a:latin typeface="Georgia" panose="02040502050405020303" pitchFamily="18" charset="0"/>
              </a:rPr>
              <a:t> button to add filter criteria, then click the </a:t>
            </a:r>
            <a:r>
              <a:rPr lang="en-US" altLang="en-US" sz="1800" i="1" dirty="0">
                <a:latin typeface="Georgia" panose="02040502050405020303" pitchFamily="18" charset="0"/>
              </a:rPr>
              <a:t>Update Test Documents </a:t>
            </a:r>
            <a:r>
              <a:rPr lang="en-US" altLang="en-US" sz="1800" dirty="0">
                <a:latin typeface="Georgia" panose="02040502050405020303" pitchFamily="18" charset="0"/>
              </a:rPr>
              <a:t>button to filter the list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To clear the filter click the </a:t>
            </a:r>
            <a:r>
              <a:rPr lang="en-US" altLang="en-US" sz="1800" i="1" dirty="0">
                <a:latin typeface="Georgia" panose="02040502050405020303" pitchFamily="18" charset="0"/>
              </a:rPr>
              <a:t>X </a:t>
            </a:r>
            <a:r>
              <a:rPr lang="en-US" altLang="en-US" sz="1800" dirty="0">
                <a:latin typeface="Georgia" panose="02040502050405020303" pitchFamily="18" charset="0"/>
              </a:rPr>
              <a:t>button nest to a filter, then click the </a:t>
            </a:r>
            <a:r>
              <a:rPr lang="en-US" altLang="en-US" sz="1800" i="1" dirty="0">
                <a:latin typeface="Georgia" panose="02040502050405020303" pitchFamily="18" charset="0"/>
              </a:rPr>
              <a:t>Update Test Documents </a:t>
            </a:r>
            <a:r>
              <a:rPr lang="en-US" altLang="en-US" sz="1800" dirty="0">
                <a:latin typeface="Georgia" panose="02040502050405020303" pitchFamily="18" charset="0"/>
              </a:rPr>
              <a:t>button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Multiple entries in the filter list are combined using an AND operation</a:t>
            </a:r>
          </a:p>
          <a:p>
            <a:endParaRPr lang="en-US" altLang="en-US" sz="18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68" y="1089195"/>
            <a:ext cx="2465961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36718"/>
            <a:ext cx="2787057" cy="3362954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10800000" flipH="1">
            <a:off x="7766112" y="1219200"/>
            <a:ext cx="790575" cy="1308100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Reference Database Definitions</a:t>
            </a:r>
            <a:endParaRPr lang="en-US" altLang="en-US" dirty="0"/>
          </a:p>
        </p:txBody>
      </p:sp>
      <p:sp>
        <p:nvSpPr>
          <p:cNvPr id="23555" name="Content Placeholder 4"/>
          <p:cNvSpPr>
            <a:spLocks noGrp="1"/>
          </p:cNvSpPr>
          <p:nvPr>
            <p:ph sz="half" idx="1"/>
          </p:nvPr>
        </p:nvSpPr>
        <p:spPr bwMode="auto">
          <a:xfrm>
            <a:off x="457200" y="1219200"/>
            <a:ext cx="5562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latin typeface="Georgia" panose="02040502050405020303" pitchFamily="18" charset="0"/>
              </a:rPr>
              <a:t>Reference Database – Database of sets of known writing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Reference Set – Set of known writing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Reference Set Snapshot – Version of a Reference Set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Writer – Individual Writer within a Reference Set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Document – Individual Document for a Writer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Score – Matching Score for a Writer against a Test Document</a:t>
            </a:r>
          </a:p>
        </p:txBody>
      </p:sp>
      <p:pic>
        <p:nvPicPr>
          <p:cNvPr id="2355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495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Reference Set Filtering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4648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>
                <a:latin typeface="Georgia" panose="02040502050405020303" pitchFamily="18" charset="0"/>
              </a:rPr>
              <a:t>The list of Reference Set Writers and Documents can be filtered using previously entered metadata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Expand the Filter control by clicking the Filter Reference Sets item at the bottom of the Reference Sets window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In the control that appears, click the </a:t>
            </a:r>
            <a:r>
              <a:rPr lang="en-US" altLang="en-US" sz="1800" i="1" dirty="0">
                <a:latin typeface="Georgia" panose="02040502050405020303" pitchFamily="18" charset="0"/>
              </a:rPr>
              <a:t>Add Filter Criteria</a:t>
            </a:r>
            <a:r>
              <a:rPr lang="en-US" altLang="en-US" sz="1800" dirty="0">
                <a:latin typeface="Georgia" panose="02040502050405020303" pitchFamily="18" charset="0"/>
              </a:rPr>
              <a:t> button to add filter criteria, then click the </a:t>
            </a:r>
            <a:r>
              <a:rPr lang="en-US" altLang="en-US" sz="1800" i="1" dirty="0">
                <a:latin typeface="Georgia" panose="02040502050405020303" pitchFamily="18" charset="0"/>
              </a:rPr>
              <a:t>Update Reference Set </a:t>
            </a:r>
            <a:r>
              <a:rPr lang="en-US" altLang="en-US" sz="1800" dirty="0">
                <a:latin typeface="Georgia" panose="02040502050405020303" pitchFamily="18" charset="0"/>
              </a:rPr>
              <a:t>button to filter the list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To clear the filter click the </a:t>
            </a:r>
            <a:r>
              <a:rPr lang="en-US" altLang="en-US" sz="1800" i="1" dirty="0">
                <a:latin typeface="Georgia" panose="02040502050405020303" pitchFamily="18" charset="0"/>
              </a:rPr>
              <a:t>X </a:t>
            </a:r>
            <a:r>
              <a:rPr lang="en-US" altLang="en-US" sz="1800" dirty="0">
                <a:latin typeface="Georgia" panose="02040502050405020303" pitchFamily="18" charset="0"/>
              </a:rPr>
              <a:t>button next to a filter item, then click the </a:t>
            </a:r>
            <a:r>
              <a:rPr lang="en-US" altLang="en-US" sz="1800" i="1" dirty="0">
                <a:latin typeface="Georgia" panose="02040502050405020303" pitchFamily="18" charset="0"/>
              </a:rPr>
              <a:t>Update Reference Set </a:t>
            </a:r>
            <a:r>
              <a:rPr lang="en-US" altLang="en-US" sz="1800" dirty="0">
                <a:latin typeface="Georgia" panose="02040502050405020303" pitchFamily="18" charset="0"/>
              </a:rPr>
              <a:t>button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Multiple entries in the filter list are combined using an AND operation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8" r="967" b="1743"/>
          <a:stretch/>
        </p:blipFill>
        <p:spPr>
          <a:xfrm>
            <a:off x="5110018" y="1066800"/>
            <a:ext cx="2377440" cy="374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48000"/>
            <a:ext cx="2488075" cy="320074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10800000" flipH="1">
            <a:off x="7721037" y="1524000"/>
            <a:ext cx="790575" cy="1308100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Bulk Operations</a:t>
            </a:r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latin typeface="Georgia" panose="02040502050405020303" pitchFamily="18" charset="0"/>
              </a:rPr>
              <a:t>FLASH ID support bulk operation of the following functions: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Running recognitions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Deleting Test Documents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Clearing Recognition Results Sets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Exporting Recognition Results</a:t>
            </a:r>
          </a:p>
          <a:p>
            <a:pPr lvl="1"/>
            <a:r>
              <a:rPr lang="en-US" altLang="en-US" sz="1800">
                <a:latin typeface="Georgia" panose="02040502050405020303" pitchFamily="18" charset="0"/>
              </a:rPr>
              <a:t>Exporting Traceability Matrix data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Bulk operations are performed by selecting multiple Test Documents using the checkbox next to each document 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Action buttons for bulk operations include </a:t>
            </a:r>
            <a:r>
              <a:rPr lang="en-US" altLang="en-US" sz="2000" i="1">
                <a:latin typeface="Georgia" panose="02040502050405020303" pitchFamily="18" charset="0"/>
              </a:rPr>
              <a:t>Recognize</a:t>
            </a:r>
            <a:r>
              <a:rPr lang="en-US" altLang="en-US" sz="2000">
                <a:latin typeface="Georgia" panose="02040502050405020303" pitchFamily="18" charset="0"/>
              </a:rPr>
              <a:t>, </a:t>
            </a:r>
            <a:r>
              <a:rPr lang="en-US" altLang="en-US" sz="2000" i="1">
                <a:latin typeface="Georgia" panose="02040502050405020303" pitchFamily="18" charset="0"/>
              </a:rPr>
              <a:t>Clear Results</a:t>
            </a:r>
            <a:r>
              <a:rPr lang="en-US" altLang="en-US" sz="2000">
                <a:latin typeface="Georgia" panose="02040502050405020303" pitchFamily="18" charset="0"/>
              </a:rPr>
              <a:t>, and </a:t>
            </a:r>
            <a:r>
              <a:rPr lang="en-US" altLang="en-US" sz="2000" i="1">
                <a:latin typeface="Georgia" panose="02040502050405020303" pitchFamily="18" charset="0"/>
              </a:rPr>
              <a:t>Delete</a:t>
            </a:r>
            <a:r>
              <a:rPr lang="en-US" altLang="en-US" sz="2000">
                <a:latin typeface="Georgia" panose="02040502050405020303" pitchFamily="18" charset="0"/>
              </a:rPr>
              <a:t> [Test Document]</a:t>
            </a:r>
          </a:p>
          <a:p>
            <a:r>
              <a:rPr lang="en-US" altLang="en-US" sz="2000">
                <a:latin typeface="Georgia" panose="02040502050405020303" pitchFamily="18" charset="0"/>
              </a:rPr>
              <a:t>Exporting of recognition results and traceability matrix data can be exported in bulk by selecting multiple Test Documents and selecting the appropriate menu items on the </a:t>
            </a:r>
            <a:r>
              <a:rPr lang="en-US" altLang="en-US" sz="2000" i="1">
                <a:latin typeface="Georgia" panose="02040502050405020303" pitchFamily="18" charset="0"/>
              </a:rPr>
              <a:t>Export</a:t>
            </a:r>
            <a:r>
              <a:rPr lang="en-US" altLang="en-US" sz="2000">
                <a:latin typeface="Georgia" panose="02040502050405020303" pitchFamily="18" charset="0"/>
              </a:rPr>
              <a:t> main menu item</a:t>
            </a:r>
          </a:p>
          <a:p>
            <a:pPr lvl="1"/>
            <a:endParaRPr lang="en-US" altLang="en-US" sz="180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Test Documents Definitions</a:t>
            </a:r>
          </a:p>
        </p:txBody>
      </p:sp>
      <p:sp>
        <p:nvSpPr>
          <p:cNvPr id="24579" name="Content Placeholder 11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5486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latin typeface="Georgia" panose="02040502050405020303" pitchFamily="18" charset="0"/>
              </a:rPr>
              <a:t>Test Document – Document of questioned writing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Recognition Result Set – Set of comparison results for a Test Document against a Reference Set Snapshot</a:t>
            </a:r>
          </a:p>
          <a:p>
            <a:r>
              <a:rPr lang="en-US" altLang="en-US" sz="2400">
                <a:latin typeface="Georgia" panose="02040502050405020303" pitchFamily="18" charset="0"/>
              </a:rPr>
              <a:t>Test Document Database – Database of Test Documents and their Recognition Result Sets</a:t>
            </a:r>
          </a:p>
          <a:p>
            <a:endParaRPr lang="en-US" altLang="en-US" sz="2400">
              <a:latin typeface="Georgia" panose="02040502050405020303" pitchFamily="18" charset="0"/>
            </a:endParaRPr>
          </a:p>
        </p:txBody>
      </p:sp>
      <p:pic>
        <p:nvPicPr>
          <p:cNvPr id="24580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r="5849"/>
          <a:stretch>
            <a:fillRect/>
          </a:stretch>
        </p:blipFill>
        <p:spPr bwMode="auto">
          <a:xfrm>
            <a:off x="6096000" y="1371600"/>
            <a:ext cx="26511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/>
              <a:t>FLASH ID Framework Overview</a:t>
            </a:r>
          </a:p>
        </p:txBody>
      </p:sp>
    </p:spTree>
    <p:extLst>
      <p:ext uri="{BB962C8B-B14F-4D97-AF65-F5344CB8AC3E}">
        <p14:creationId xmlns:p14="http://schemas.microsoft.com/office/powerpoint/2010/main" val="265186875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Framework</a:t>
            </a:r>
          </a:p>
        </p:txBody>
      </p:sp>
      <p:sp>
        <p:nvSpPr>
          <p:cNvPr id="317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800" dirty="0"/>
              <a:t>FLASH ID has a well-defined framework for comparing handwriting; it combines </a:t>
            </a:r>
          </a:p>
          <a:p>
            <a:pPr lvl="1">
              <a:defRPr/>
            </a:pPr>
            <a:r>
              <a:rPr lang="en-US" altLang="en-US" sz="1600" dirty="0"/>
              <a:t>a method for segmenting writing into graphs;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 lvl="1">
              <a:defRPr/>
            </a:pPr>
            <a:r>
              <a:rPr lang="en-US" altLang="en-US" sz="1600" dirty="0"/>
              <a:t>A method for automatic isomorphic classification for graphs;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 lvl="1">
              <a:defRPr/>
            </a:pPr>
            <a:r>
              <a:rPr lang="en-US" altLang="en-US" sz="1600" dirty="0"/>
              <a:t>a method for assigning a meaningful shape definition for graphs. </a:t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>
              <a:defRPr/>
            </a:pPr>
            <a:r>
              <a:rPr lang="en-US" altLang="en-US" sz="1800" dirty="0"/>
              <a:t>This framework allows that writings be compared in a “like to like” manner.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90750"/>
            <a:ext cx="6419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3224213"/>
            <a:ext cx="2667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4083050" y="3249613"/>
            <a:ext cx="3108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Isomorphism Class 4;112.0</a:t>
            </a:r>
            <a:endParaRPr lang="en-US" altLang="en-US" sz="2000" b="1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000500"/>
            <a:ext cx="746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2"/>
          <p:cNvSpPr txBox="1">
            <a:spLocks noChangeArrowheads="1"/>
          </p:cNvSpPr>
          <p:nvPr/>
        </p:nvSpPr>
        <p:spPr bwMode="auto">
          <a:xfrm>
            <a:off x="3092450" y="4122738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 Code</a:t>
            </a:r>
            <a:endParaRPr lang="en-US" altLang="en-US" sz="2000" b="1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4"/>
          <a:stretch>
            <a:fillRect/>
          </a:stretch>
        </p:blipFill>
        <p:spPr bwMode="auto">
          <a:xfrm>
            <a:off x="4310063" y="2967038"/>
            <a:ext cx="3984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5"/>
          <a:stretch>
            <a:fillRect/>
          </a:stretch>
        </p:blipFill>
        <p:spPr bwMode="auto">
          <a:xfrm>
            <a:off x="4310063" y="4097338"/>
            <a:ext cx="39147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235075" y="3378200"/>
            <a:ext cx="22113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Original Word</a:t>
            </a:r>
            <a:r>
              <a:rPr lang="en-US" altLang="en-US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1287463" y="4297363"/>
            <a:ext cx="25447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Original Word with skeleton exposed:</a:t>
            </a:r>
          </a:p>
        </p:txBody>
      </p:sp>
      <p:pic>
        <p:nvPicPr>
          <p:cNvPr id="2663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5"/>
          <a:stretch>
            <a:fillRect/>
          </a:stretch>
        </p:blipFill>
        <p:spPr bwMode="auto">
          <a:xfrm>
            <a:off x="4240213" y="5151438"/>
            <a:ext cx="3984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1295400" y="5151438"/>
            <a:ext cx="22875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Extracted Skeleton (graph):</a:t>
            </a:r>
          </a:p>
        </p:txBody>
      </p:sp>
      <p:sp>
        <p:nvSpPr>
          <p:cNvPr id="21512" name="Title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dirty="0"/>
              <a:t>FLASH ID: Image Processing</a:t>
            </a:r>
          </a:p>
        </p:txBody>
      </p:sp>
      <p:sp>
        <p:nvSpPr>
          <p:cNvPr id="2663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28738"/>
            <a:ext cx="8229600" cy="154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>
                <a:latin typeface="Georgia" panose="02040502050405020303" pitchFamily="18" charset="0"/>
              </a:rPr>
              <a:t>Image Processing:  FLASH ID takes a scanned image (300 dpi) of a document, segments it, and skeletonizes each segment, yielding a one pixel wide skeleton. The skeleton is converted into graphs. The writing can be regarded as a combination of graphs with nodes and edges.  </a:t>
            </a:r>
          </a:p>
          <a:p>
            <a:pPr eaLnBrk="1" hangingPunct="1"/>
            <a:endParaRPr lang="en-US" altLang="en-US" sz="2000">
              <a:latin typeface="Georgia" panose="02040502050405020303" pitchFamily="18" charset="0"/>
            </a:endParaRPr>
          </a:p>
          <a:p>
            <a:pPr eaLnBrk="1" hangingPunct="1"/>
            <a:endParaRPr lang="en-US" altLang="en-US" sz="2000">
              <a:latin typeface="Georgia" panose="02040502050405020303" pitchFamily="18" charset="0"/>
            </a:endParaRPr>
          </a:p>
          <a:p>
            <a:pPr eaLnBrk="1" hangingPunct="1"/>
            <a:endParaRPr lang="en-US" altLang="en-US" sz="200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533400" y="1311275"/>
            <a:ext cx="8229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Handwritten English and Handwritten Arabic are segmented into graphemes by a common algorithm. Chinese (and related scripts use a different algorithm).</a:t>
            </a:r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685800" y="2362200"/>
            <a:ext cx="8229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English Script:</a:t>
            </a:r>
          </a:p>
        </p:txBody>
      </p:sp>
      <p:sp>
        <p:nvSpPr>
          <p:cNvPr id="27652" name="Text Box 9"/>
          <p:cNvSpPr txBox="1">
            <a:spLocks noChangeArrowheads="1"/>
          </p:cNvSpPr>
          <p:nvPr/>
        </p:nvSpPr>
        <p:spPr bwMode="auto">
          <a:xfrm>
            <a:off x="677863" y="3530600"/>
            <a:ext cx="8229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Arabic:</a:t>
            </a:r>
          </a:p>
        </p:txBody>
      </p:sp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FLASH ID: Language Independence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685800" y="4838700"/>
            <a:ext cx="8229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Chinese:</a:t>
            </a:r>
          </a:p>
        </p:txBody>
      </p:sp>
      <p:pic>
        <p:nvPicPr>
          <p:cNvPr id="2765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53000"/>
            <a:ext cx="42052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10013"/>
            <a:ext cx="5434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86050"/>
            <a:ext cx="6096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ustom Design">
  <a:themeElements>
    <a:clrScheme name="Rotary-NewBrand_Pallette">
      <a:dk1>
        <a:srgbClr val="958D85"/>
      </a:dk1>
      <a:lt1>
        <a:sysClr val="window" lastClr="FFFFFF"/>
      </a:lt1>
      <a:dk2>
        <a:srgbClr val="00246C"/>
      </a:dk2>
      <a:lt2>
        <a:srgbClr val="E6E5D8"/>
      </a:lt2>
      <a:accent1>
        <a:srgbClr val="01B4E7"/>
      </a:accent1>
      <a:accent2>
        <a:srgbClr val="FEBD11"/>
      </a:accent2>
      <a:accent3>
        <a:srgbClr val="009999"/>
      </a:accent3>
      <a:accent4>
        <a:srgbClr val="872175"/>
      </a:accent4>
      <a:accent5>
        <a:srgbClr val="D91B5C"/>
      </a:accent5>
      <a:accent6>
        <a:srgbClr val="FF76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ston_rotary_club_presentation.ppt [Compatibility Mode]" id="{EE8E4C82-6251-4A07-9262-D70ED4D74817}" vid="{3563BF26-F37E-468B-B40B-E52251A19367}"/>
    </a:ext>
  </a:extLst>
</a:theme>
</file>

<file path=ppt/theme/theme2.xml><?xml version="1.0" encoding="utf-8"?>
<a:theme xmlns:a="http://schemas.openxmlformats.org/drawingml/2006/main" name="2_Custom Design">
  <a:themeElements>
    <a:clrScheme name="Rotary-NewBrand_Pallette">
      <a:dk1>
        <a:srgbClr val="958D85"/>
      </a:dk1>
      <a:lt1>
        <a:sysClr val="window" lastClr="FFFFFF"/>
      </a:lt1>
      <a:dk2>
        <a:srgbClr val="00246C"/>
      </a:dk2>
      <a:lt2>
        <a:srgbClr val="E6E5D8"/>
      </a:lt2>
      <a:accent1>
        <a:srgbClr val="01B4E7"/>
      </a:accent1>
      <a:accent2>
        <a:srgbClr val="FEBD11"/>
      </a:accent2>
      <a:accent3>
        <a:srgbClr val="009999"/>
      </a:accent3>
      <a:accent4>
        <a:srgbClr val="872175"/>
      </a:accent4>
      <a:accent5>
        <a:srgbClr val="D91B5C"/>
      </a:accent5>
      <a:accent6>
        <a:srgbClr val="FF76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ston_rotary_club_presentation.ppt [Compatibility Mode]" id="{EE8E4C82-6251-4A07-9262-D70ED4D74817}" vid="{444F136A-A809-44C3-8070-0AFC11D2BED5}"/>
    </a:ext>
  </a:extLst>
</a:theme>
</file>

<file path=ppt/theme/theme3.xml><?xml version="1.0" encoding="utf-8"?>
<a:theme xmlns:a="http://schemas.openxmlformats.org/drawingml/2006/main" name="1_Custom Design">
  <a:themeElements>
    <a:clrScheme name="Rotary-NewBrand_Pallette">
      <a:dk1>
        <a:srgbClr val="958D85"/>
      </a:dk1>
      <a:lt1>
        <a:sysClr val="window" lastClr="FFFFFF"/>
      </a:lt1>
      <a:dk2>
        <a:srgbClr val="00246C"/>
      </a:dk2>
      <a:lt2>
        <a:srgbClr val="E6E5D8"/>
      </a:lt2>
      <a:accent1>
        <a:srgbClr val="01B4E7"/>
      </a:accent1>
      <a:accent2>
        <a:srgbClr val="FEBD11"/>
      </a:accent2>
      <a:accent3>
        <a:srgbClr val="009999"/>
      </a:accent3>
      <a:accent4>
        <a:srgbClr val="872175"/>
      </a:accent4>
      <a:accent5>
        <a:srgbClr val="D91B5C"/>
      </a:accent5>
      <a:accent6>
        <a:srgbClr val="FF76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_presentation_template.potx" id="{8036E30A-C761-4E02-8AE2-B3DE45414EDC}" vid="{611B54D5-225A-427F-8589-CBA0872A0429}"/>
    </a:ext>
  </a:extLst>
</a:theme>
</file>

<file path=ppt/theme/theme4.xml><?xml version="1.0" encoding="utf-8"?>
<a:theme xmlns:a="http://schemas.openxmlformats.org/drawingml/2006/main" name="3_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_presentation_template.potx" id="{8036E30A-C761-4E02-8AE2-B3DE45414EDC}" vid="{077B495E-69CC-456E-9A68-FA18085C781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training_presentation_template</Template>
  <TotalTime>4261</TotalTime>
  <Words>1938</Words>
  <Application>Microsoft Office PowerPoint</Application>
  <PresentationFormat>On-screen Show (4:3)</PresentationFormat>
  <Paragraphs>265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MS PGothic</vt:lpstr>
      <vt:lpstr>MS PGothic</vt:lpstr>
      <vt:lpstr>Arial</vt:lpstr>
      <vt:lpstr>Arial Narrow</vt:lpstr>
      <vt:lpstr>Calibri</vt:lpstr>
      <vt:lpstr>Georgia</vt:lpstr>
      <vt:lpstr>Times New Roman</vt:lpstr>
      <vt:lpstr>ヒラギノ角ゴ Pro W3</vt:lpstr>
      <vt:lpstr>Custom Design</vt:lpstr>
      <vt:lpstr>2_Custom Design</vt:lpstr>
      <vt:lpstr>1_Custom Design</vt:lpstr>
      <vt:lpstr>3_Custom Design</vt:lpstr>
      <vt:lpstr>FLASH ID Overview</vt:lpstr>
      <vt:lpstr>Day 1 Agenda</vt:lpstr>
      <vt:lpstr>FLASH ID: Introduction</vt:lpstr>
      <vt:lpstr>Reference Database Definitions</vt:lpstr>
      <vt:lpstr>Test Documents Definitions</vt:lpstr>
      <vt:lpstr>FLASH ID Framework Overview</vt:lpstr>
      <vt:lpstr>FLASH ID: Framework</vt:lpstr>
      <vt:lpstr>FLASH ID: Image Processing</vt:lpstr>
      <vt:lpstr>FLASH ID: Language Independence</vt:lpstr>
      <vt:lpstr>FLASH ID: Encoding Handwriting as Data</vt:lpstr>
      <vt:lpstr>FLASH ID: Encoding Handwriting</vt:lpstr>
      <vt:lpstr>FLASH ID: Writer Modeling</vt:lpstr>
      <vt:lpstr>FLASH ID: Reference Writer Scoring</vt:lpstr>
      <vt:lpstr>FLASH ID: Sample Test Results</vt:lpstr>
      <vt:lpstr>FLASH ID Application</vt:lpstr>
      <vt:lpstr>FLASH ID: User Instructions</vt:lpstr>
      <vt:lpstr>Review of Terms</vt:lpstr>
      <vt:lpstr>Loading a Test Document</vt:lpstr>
      <vt:lpstr>Loading a Test Document (cont’d)</vt:lpstr>
      <vt:lpstr>Processing Test Documents</vt:lpstr>
      <vt:lpstr>Processing Test Documents (cont’d)</vt:lpstr>
      <vt:lpstr>Processing Test Documents (cont’d)</vt:lpstr>
      <vt:lpstr>Processing Test Documents (cont’d)</vt:lpstr>
      <vt:lpstr>Reviewing Recognition Results</vt:lpstr>
      <vt:lpstr>Reviewing Recognition Results (cont’d)</vt:lpstr>
      <vt:lpstr>Detailed Recognition Results Review</vt:lpstr>
      <vt:lpstr>Heat Map</vt:lpstr>
      <vt:lpstr>Sample Heatmap</vt:lpstr>
      <vt:lpstr>Traceability</vt:lpstr>
      <vt:lpstr>Sample Traceability Views</vt:lpstr>
      <vt:lpstr>Show Average Scores</vt:lpstr>
      <vt:lpstr>Show Original Document</vt:lpstr>
      <vt:lpstr>Show Image Thumbnail</vt:lpstr>
      <vt:lpstr>Managing Test Documents</vt:lpstr>
      <vt:lpstr>Metadata</vt:lpstr>
      <vt:lpstr>Test Document Metadata</vt:lpstr>
      <vt:lpstr>Reference Set Metadata</vt:lpstr>
      <vt:lpstr>Exporting Data</vt:lpstr>
      <vt:lpstr>Test Document Filtering</vt:lpstr>
      <vt:lpstr>Reference Set Filtering</vt:lpstr>
      <vt:lpstr>Bulk Operations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dgantz</dc:creator>
  <cp:lastModifiedBy>Richard Smith</cp:lastModifiedBy>
  <cp:revision>146</cp:revision>
  <dcterms:created xsi:type="dcterms:W3CDTF">2013-05-27T14:29:51Z</dcterms:created>
  <dcterms:modified xsi:type="dcterms:W3CDTF">2017-06-15T14:37:47Z</dcterms:modified>
</cp:coreProperties>
</file>