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9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D8B51-0A76-44B6-8066-563D70131F60}" type="datetimeFigureOut">
              <a:rPr lang="en-US" smtClean="0"/>
              <a:t>1/13/2015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CA0ED-EB34-4017-8519-2891FBBC486B}" type="slidenum">
              <a:rPr lang="en-US" smtClean="0"/>
              <a:t>‹#›</a:t>
            </a:fld>
            <a:endParaRPr lang="en-US"/>
          </a:p>
        </p:txBody>
      </p:sp>
    </p:spTree>
    <p:extLst>
      <p:ext uri="{BB962C8B-B14F-4D97-AF65-F5344CB8AC3E}">
        <p14:creationId xmlns:p14="http://schemas.microsoft.com/office/powerpoint/2010/main" val="275402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CA0ED-EB34-4017-8519-2891FBBC486B}" type="slidenum">
              <a:rPr lang="en-US" smtClean="0"/>
              <a:t>2</a:t>
            </a:fld>
            <a:endParaRPr lang="en-US"/>
          </a:p>
        </p:txBody>
      </p:sp>
    </p:spTree>
    <p:extLst>
      <p:ext uri="{BB962C8B-B14F-4D97-AF65-F5344CB8AC3E}">
        <p14:creationId xmlns:p14="http://schemas.microsoft.com/office/powerpoint/2010/main" val="807630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236380-D492-4719-B808-C67A6F734671}"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160003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36380-D492-4719-B808-C67A6F734671}"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321717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36380-D492-4719-B808-C67A6F734671}"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395273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36380-D492-4719-B808-C67A6F734671}"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grpSp>
        <p:nvGrpSpPr>
          <p:cNvPr id="13" name="Group 12"/>
          <p:cNvGrpSpPr/>
          <p:nvPr userDrawn="1"/>
        </p:nvGrpSpPr>
        <p:grpSpPr>
          <a:xfrm>
            <a:off x="10777498" y="230188"/>
            <a:ext cx="1150245" cy="1093141"/>
            <a:chOff x="10870098" y="230188"/>
            <a:chExt cx="1150245" cy="1093141"/>
          </a:xfrm>
        </p:grpSpPr>
        <p:grpSp>
          <p:nvGrpSpPr>
            <p:cNvPr id="11" name="Group 10"/>
            <p:cNvGrpSpPr/>
            <p:nvPr userDrawn="1"/>
          </p:nvGrpSpPr>
          <p:grpSpPr>
            <a:xfrm>
              <a:off x="10870098" y="230188"/>
              <a:ext cx="967404" cy="1047973"/>
              <a:chOff x="5753100" y="2971800"/>
              <a:chExt cx="967404" cy="1047973"/>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53100" y="2971800"/>
                <a:ext cx="685800" cy="9144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797944">
                <a:off x="5938294" y="3018100"/>
                <a:ext cx="685800" cy="9144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184660">
                <a:off x="6034704" y="3105373"/>
                <a:ext cx="685800" cy="914400"/>
              </a:xfrm>
              <a:prstGeom prst="rect">
                <a:avLst/>
              </a:prstGeom>
            </p:spPr>
          </p:pic>
        </p:grpSp>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3567479">
              <a:off x="11220243" y="523229"/>
              <a:ext cx="685800" cy="914400"/>
            </a:xfrm>
            <a:prstGeom prst="rect">
              <a:avLst/>
            </a:prstGeom>
          </p:spPr>
        </p:pic>
      </p:grpSp>
    </p:spTree>
    <p:extLst>
      <p:ext uri="{BB962C8B-B14F-4D97-AF65-F5344CB8AC3E}">
        <p14:creationId xmlns:p14="http://schemas.microsoft.com/office/powerpoint/2010/main" val="10868103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36380-D492-4719-B808-C67A6F734671}"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380334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236380-D492-4719-B808-C67A6F734671}"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77927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236380-D492-4719-B808-C67A6F734671}" type="datetimeFigureOut">
              <a:rPr lang="en-US" smtClean="0"/>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66837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236380-D492-4719-B808-C67A6F734671}" type="datetimeFigureOut">
              <a:rPr lang="en-US" smtClean="0"/>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234968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36380-D492-4719-B808-C67A6F734671}"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416997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36380-D492-4719-B808-C67A6F734671}"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288688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36380-D492-4719-B808-C67A6F734671}"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106202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36380-D492-4719-B808-C67A6F734671}" type="datetimeFigureOut">
              <a:rPr lang="en-US" smtClean="0"/>
              <a:t>1/13/2015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73764-8F5B-4D74-B166-DDEA8B7F6F09}" type="slidenum">
              <a:rPr lang="en-US" smtClean="0"/>
              <a:t>‹#›</a:t>
            </a:fld>
            <a:endParaRPr lang="en-US"/>
          </a:p>
        </p:txBody>
      </p:sp>
    </p:spTree>
    <p:extLst>
      <p:ext uri="{BB962C8B-B14F-4D97-AF65-F5344CB8AC3E}">
        <p14:creationId xmlns:p14="http://schemas.microsoft.com/office/powerpoint/2010/main" val="100117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8.png"/><Relationship Id="rId7" Type="http://schemas.openxmlformats.org/officeDocument/2006/relationships/image" Target="../media/image21.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7.postimage.org/tmyd8zawr/war_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1567814"/>
            <a:ext cx="10880328" cy="348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724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Basics</a:t>
            </a:r>
            <a:endParaRPr lang="en-US" dirty="0"/>
          </a:p>
        </p:txBody>
      </p:sp>
      <p:sp>
        <p:nvSpPr>
          <p:cNvPr id="3" name="Content Placeholder 2"/>
          <p:cNvSpPr>
            <a:spLocks noGrp="1"/>
          </p:cNvSpPr>
          <p:nvPr>
            <p:ph idx="1"/>
          </p:nvPr>
        </p:nvSpPr>
        <p:spPr/>
        <p:txBody>
          <a:bodyPr>
            <a:normAutofit/>
          </a:bodyPr>
          <a:lstStyle/>
          <a:p>
            <a:pPr marL="3206750" indent="-3206750">
              <a:buNone/>
              <a:tabLst>
                <a:tab pos="2974975" algn="r"/>
                <a:tab pos="3206750" algn="l"/>
              </a:tabLst>
            </a:pPr>
            <a:r>
              <a:rPr lang="en-US" i="1" dirty="0" smtClean="0"/>
              <a:t>	</a:t>
            </a:r>
            <a:r>
              <a:rPr lang="en-US" b="1" i="1" dirty="0" smtClean="0"/>
              <a:t>Players</a:t>
            </a:r>
            <a:r>
              <a:rPr lang="en-US" i="1" dirty="0" smtClean="0"/>
              <a:t> 	</a:t>
            </a:r>
            <a:r>
              <a:rPr lang="en-US" dirty="0" smtClean="0"/>
              <a:t>2</a:t>
            </a:r>
          </a:p>
          <a:p>
            <a:pPr marL="3206750" indent="-3206750">
              <a:buNone/>
              <a:tabLst>
                <a:tab pos="2974975" algn="r"/>
                <a:tab pos="3206750" algn="l"/>
              </a:tabLst>
            </a:pPr>
            <a:r>
              <a:rPr lang="en-US" i="1" dirty="0" smtClean="0"/>
              <a:t>	</a:t>
            </a:r>
            <a:r>
              <a:rPr lang="en-US" b="1" i="1" dirty="0" smtClean="0"/>
              <a:t>Deck</a:t>
            </a:r>
            <a:r>
              <a:rPr lang="en-US" i="1" dirty="0" smtClean="0"/>
              <a:t>	</a:t>
            </a:r>
            <a:r>
              <a:rPr lang="en-US" dirty="0" smtClean="0"/>
              <a:t>52 cards</a:t>
            </a:r>
          </a:p>
          <a:p>
            <a:pPr marL="3206750" indent="-3206750">
              <a:buNone/>
              <a:tabLst>
                <a:tab pos="2974975" algn="r"/>
                <a:tab pos="3206750" algn="l"/>
              </a:tabLst>
            </a:pPr>
            <a:r>
              <a:rPr lang="en-US" dirty="0"/>
              <a:t>	</a:t>
            </a:r>
            <a:r>
              <a:rPr lang="en-US" b="1" i="1" dirty="0" smtClean="0"/>
              <a:t>Suits</a:t>
            </a:r>
            <a:r>
              <a:rPr lang="en-US" dirty="0" smtClean="0"/>
              <a:t>	</a:t>
            </a:r>
            <a:r>
              <a:rPr lang="en-US" dirty="0" smtClean="0"/>
              <a:t>Spades, </a:t>
            </a:r>
            <a:r>
              <a:rPr lang="en-US" dirty="0" smtClean="0"/>
              <a:t>Hearts, Clubs </a:t>
            </a:r>
            <a:r>
              <a:rPr lang="en-US" dirty="0" smtClean="0"/>
              <a:t>and</a:t>
            </a:r>
            <a:r>
              <a:rPr lang="en-US" dirty="0" smtClean="0"/>
              <a:t> Diamonds</a:t>
            </a:r>
          </a:p>
          <a:p>
            <a:pPr marL="3206750" indent="-3206750">
              <a:buNone/>
              <a:tabLst>
                <a:tab pos="2974975" algn="r"/>
                <a:tab pos="3206750" algn="l"/>
              </a:tabLst>
            </a:pPr>
            <a:r>
              <a:rPr lang="en-US" i="1" dirty="0" smtClean="0"/>
              <a:t>	</a:t>
            </a:r>
            <a:r>
              <a:rPr lang="en-US" b="1" i="1" dirty="0" smtClean="0"/>
              <a:t>Rank </a:t>
            </a:r>
            <a:r>
              <a:rPr lang="en-US" b="1" i="1" dirty="0"/>
              <a:t>of </a:t>
            </a:r>
            <a:r>
              <a:rPr lang="en-US" b="1" i="1" dirty="0" smtClean="0"/>
              <a:t>Cards</a:t>
            </a:r>
            <a:r>
              <a:rPr lang="en-US" i="1" dirty="0" smtClean="0"/>
              <a:t>	</a:t>
            </a:r>
            <a:r>
              <a:rPr lang="en-US" dirty="0"/>
              <a:t>K, Q, J, 10, 9, 8, 7, 6, 5, 4, 3, 2, </a:t>
            </a:r>
            <a:r>
              <a:rPr lang="en-US" dirty="0" smtClean="0"/>
              <a:t>A (High to Low)</a:t>
            </a:r>
          </a:p>
          <a:p>
            <a:pPr marL="3206750" indent="-3206750">
              <a:buNone/>
              <a:tabLst>
                <a:tab pos="2974975" algn="r"/>
                <a:tab pos="3206750" algn="l"/>
              </a:tabLst>
            </a:pPr>
            <a:r>
              <a:rPr lang="en-US" i="1" dirty="0" smtClean="0"/>
              <a:t>	</a:t>
            </a:r>
            <a:r>
              <a:rPr lang="en-US" b="1" i="1" dirty="0" smtClean="0"/>
              <a:t>The Deal</a:t>
            </a:r>
            <a:r>
              <a:rPr lang="en-US" i="1" dirty="0" smtClean="0"/>
              <a:t>	</a:t>
            </a:r>
            <a:r>
              <a:rPr lang="en-US" dirty="0"/>
              <a:t>The deck is </a:t>
            </a:r>
            <a:r>
              <a:rPr lang="en-US" dirty="0" smtClean="0"/>
              <a:t>shuffled, then divided </a:t>
            </a:r>
            <a:r>
              <a:rPr lang="en-US" dirty="0"/>
              <a:t>evenly, with each player receiving 26 cards, dealt one at a time, face down. </a:t>
            </a:r>
            <a:r>
              <a:rPr lang="en-US" dirty="0" smtClean="0"/>
              <a:t>Any player </a:t>
            </a:r>
            <a:r>
              <a:rPr lang="en-US" dirty="0"/>
              <a:t>may deal first. </a:t>
            </a:r>
            <a:endParaRPr lang="en-US" dirty="0" smtClean="0"/>
          </a:p>
          <a:p>
            <a:pPr marL="3206750" indent="-3206750">
              <a:buNone/>
              <a:tabLst>
                <a:tab pos="2974975" algn="r"/>
                <a:tab pos="3206750" algn="l"/>
              </a:tabLst>
            </a:pPr>
            <a:r>
              <a:rPr lang="en-US" dirty="0"/>
              <a:t>	</a:t>
            </a:r>
            <a:r>
              <a:rPr lang="en-US" b="1" i="1" dirty="0"/>
              <a:t>Object of the </a:t>
            </a:r>
            <a:r>
              <a:rPr lang="en-US" b="1" i="1" dirty="0" smtClean="0"/>
              <a:t>Game</a:t>
            </a:r>
            <a:r>
              <a:rPr lang="en-US" i="1" dirty="0" smtClean="0"/>
              <a:t>	</a:t>
            </a:r>
            <a:r>
              <a:rPr lang="en-US" dirty="0" smtClean="0"/>
              <a:t>Goal </a:t>
            </a:r>
            <a:r>
              <a:rPr lang="en-US" dirty="0"/>
              <a:t>is to be the first player to win all 52 cards</a:t>
            </a:r>
            <a:r>
              <a:rPr lang="en-US" dirty="0" smtClean="0"/>
              <a:t>.</a:t>
            </a:r>
          </a:p>
          <a:p>
            <a:pPr marL="2570163" indent="-2570163">
              <a:buNone/>
              <a:tabLst>
                <a:tab pos="2292350" algn="r"/>
                <a:tab pos="2570163" algn="l"/>
              </a:tabLst>
            </a:pPr>
            <a:endParaRPr lang="en-US" i="1" dirty="0"/>
          </a:p>
          <a:p>
            <a:pPr marL="3657600" indent="-3657600">
              <a:buNone/>
              <a:tabLst>
                <a:tab pos="2743200" algn="r"/>
                <a:tab pos="3657600" algn="l"/>
              </a:tabLst>
            </a:pPr>
            <a:endParaRPr lang="en-US" dirty="0" smtClean="0"/>
          </a:p>
          <a:p>
            <a:pPr marL="0" indent="0">
              <a:buNone/>
            </a:pPr>
            <a:endParaRPr lang="en-US" i="1" dirty="0"/>
          </a:p>
          <a:p>
            <a:pPr marL="0" indent="0">
              <a:buNone/>
            </a:pPr>
            <a:endParaRPr lang="en-US" i="1" dirty="0"/>
          </a:p>
          <a:p>
            <a:pPr>
              <a:tabLst>
                <a:tab pos="3657600" algn="r"/>
                <a:tab pos="4572000" algn="l"/>
              </a:tabLst>
            </a:pPr>
            <a:endParaRPr lang="en-US" dirty="0"/>
          </a:p>
        </p:txBody>
      </p:sp>
      <p:grpSp>
        <p:nvGrpSpPr>
          <p:cNvPr id="42" name="Group 41"/>
          <p:cNvGrpSpPr/>
          <p:nvPr/>
        </p:nvGrpSpPr>
        <p:grpSpPr>
          <a:xfrm>
            <a:off x="328915" y="5746719"/>
            <a:ext cx="11527664" cy="914400"/>
            <a:chOff x="294190" y="5330032"/>
            <a:chExt cx="11527664" cy="9144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90" y="5330032"/>
              <a:ext cx="685800" cy="9144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679" y="5330032"/>
              <a:ext cx="685800" cy="9144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1168" y="5330032"/>
              <a:ext cx="685800" cy="9144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4657" y="5330032"/>
              <a:ext cx="685800" cy="91440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8146" y="5330032"/>
              <a:ext cx="685800" cy="914400"/>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15124" y="5330032"/>
              <a:ext cx="685800" cy="914400"/>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18613" y="5330032"/>
              <a:ext cx="685800" cy="914400"/>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1635" y="5330032"/>
              <a:ext cx="685800" cy="914400"/>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22102" y="5330032"/>
              <a:ext cx="685800" cy="914400"/>
            </a:xfrm>
            <a:prstGeom prst="rect">
              <a:avLst/>
            </a:prstGeom>
          </p:spPr>
        </p:pic>
        <p:pic>
          <p:nvPicPr>
            <p:cNvPr id="38" name="Picture 3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25591" y="5330032"/>
              <a:ext cx="685800" cy="914400"/>
            </a:xfrm>
            <a:prstGeom prst="rect">
              <a:avLst/>
            </a:prstGeom>
          </p:spPr>
        </p:pic>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29080" y="5330032"/>
              <a:ext cx="685800" cy="914400"/>
            </a:xfrm>
            <a:prstGeom prst="rect">
              <a:avLst/>
            </a:prstGeom>
          </p:spPr>
        </p:pic>
        <p:pic>
          <p:nvPicPr>
            <p:cNvPr id="40" name="Picture 3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32569" y="5330032"/>
              <a:ext cx="685800" cy="914400"/>
            </a:xfrm>
            <a:prstGeom prst="rect">
              <a:avLst/>
            </a:prstGeom>
          </p:spPr>
        </p:pic>
        <p:pic>
          <p:nvPicPr>
            <p:cNvPr id="41" name="Picture 4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36054" y="5330032"/>
              <a:ext cx="685800" cy="914400"/>
            </a:xfrm>
            <a:prstGeom prst="rect">
              <a:avLst/>
            </a:prstGeom>
          </p:spPr>
        </p:pic>
      </p:grpSp>
    </p:spTree>
    <p:extLst>
      <p:ext uri="{BB962C8B-B14F-4D97-AF65-F5344CB8AC3E}">
        <p14:creationId xmlns:p14="http://schemas.microsoft.com/office/powerpoint/2010/main" val="11100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Game Play</a:t>
            </a:r>
            <a:endParaRPr lang="en-US" dirty="0"/>
          </a:p>
        </p:txBody>
      </p:sp>
      <p:sp>
        <p:nvSpPr>
          <p:cNvPr id="3" name="Content Placeholder 2"/>
          <p:cNvSpPr>
            <a:spLocks noGrp="1"/>
          </p:cNvSpPr>
          <p:nvPr>
            <p:ph idx="1"/>
          </p:nvPr>
        </p:nvSpPr>
        <p:spPr/>
        <p:txBody>
          <a:bodyPr/>
          <a:lstStyle/>
          <a:p>
            <a:r>
              <a:rPr lang="en-US" dirty="0" smtClean="0"/>
              <a:t>Each player turns up a card </a:t>
            </a:r>
          </a:p>
          <a:p>
            <a:r>
              <a:rPr lang="en-US" dirty="0" smtClean="0"/>
              <a:t>The player with the higher card takes both cards and puts them on the bottom of their stack. </a:t>
            </a:r>
          </a:p>
          <a:p>
            <a:r>
              <a:rPr lang="en-US" dirty="0" smtClean="0"/>
              <a:t>If the cards are the same rank, it is War. </a:t>
            </a:r>
          </a:p>
          <a:p>
            <a:pPr lvl="1"/>
            <a:r>
              <a:rPr lang="en-US" dirty="0" smtClean="0"/>
              <a:t>Each player turns up one card face down and one card face up. </a:t>
            </a:r>
          </a:p>
          <a:p>
            <a:pPr lvl="1"/>
            <a:r>
              <a:rPr lang="en-US" dirty="0" smtClean="0"/>
              <a:t>The player with the higher cards takes both piles (six cards). </a:t>
            </a:r>
          </a:p>
          <a:p>
            <a:pPr lvl="1"/>
            <a:r>
              <a:rPr lang="en-US" dirty="0" smtClean="0"/>
              <a:t>If the turned-up cards are again the same rank, each player places another card face down and turns another card face up. The player with the higher card takes all 10 cards, and so on. </a:t>
            </a:r>
          </a:p>
          <a:p>
            <a:r>
              <a:rPr lang="en-US" dirty="0" smtClean="0"/>
              <a:t>The game ends when one player has won all the cards.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1828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806" y="1808015"/>
            <a:ext cx="602737" cy="814968"/>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74" y="1856299"/>
            <a:ext cx="602737" cy="814968"/>
          </a:xfrm>
          <a:prstGeom prst="rect">
            <a:avLst/>
          </a:prstGeom>
        </p:spPr>
      </p:pic>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942" y="1904583"/>
            <a:ext cx="602737" cy="814968"/>
          </a:xfrm>
          <a:prstGeom prst="rect">
            <a:avLst/>
          </a:prstGeom>
        </p:spPr>
      </p:pic>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510" y="1952867"/>
            <a:ext cx="602737" cy="814968"/>
          </a:xfrm>
          <a:prstGeom prst="rect">
            <a:avLst/>
          </a:prstGeom>
        </p:spPr>
      </p:pic>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078" y="2001151"/>
            <a:ext cx="602737" cy="814968"/>
          </a:xfrm>
          <a:prstGeom prst="rect">
            <a:avLst/>
          </a:prstGeom>
        </p:spPr>
      </p:pic>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46" y="2049435"/>
            <a:ext cx="602737" cy="814968"/>
          </a:xfrm>
          <a:prstGeom prst="rect">
            <a:avLst/>
          </a:prstGeom>
        </p:spPr>
      </p:pic>
      <p:pic>
        <p:nvPicPr>
          <p:cNvPr id="10"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214" y="2097719"/>
            <a:ext cx="602737" cy="814968"/>
          </a:xfrm>
          <a:prstGeom prst="rect">
            <a:avLst/>
          </a:prstGeom>
        </p:spPr>
      </p:pic>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782" y="2146004"/>
            <a:ext cx="602737" cy="814968"/>
          </a:xfrm>
          <a:prstGeom prst="rect">
            <a:avLst/>
          </a:prstGeom>
        </p:spPr>
      </p:pic>
      <p:grpSp>
        <p:nvGrpSpPr>
          <p:cNvPr id="19" name="Group 18"/>
          <p:cNvGrpSpPr/>
          <p:nvPr/>
        </p:nvGrpSpPr>
        <p:grpSpPr>
          <a:xfrm>
            <a:off x="513400" y="2415286"/>
            <a:ext cx="781216" cy="994801"/>
            <a:chOff x="1901816" y="3130755"/>
            <a:chExt cx="1099796" cy="1400481"/>
          </a:xfrm>
        </p:grpSpPr>
        <p:pic>
          <p:nvPicPr>
            <p:cNvPr id="1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816" y="3130755"/>
              <a:ext cx="954800" cy="1290997"/>
            </a:xfrm>
            <a:prstGeom prst="rect">
              <a:avLst/>
            </a:prstGeom>
          </p:spPr>
        </p:pic>
        <p:pic>
          <p:nvPicPr>
            <p:cNvPr id="1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314" y="3185497"/>
              <a:ext cx="954800" cy="1290997"/>
            </a:xfrm>
            <a:prstGeom prst="rect">
              <a:avLst/>
            </a:prstGeom>
          </p:spPr>
        </p:pic>
        <p:pic>
          <p:nvPicPr>
            <p:cNvPr id="1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812" y="3240239"/>
              <a:ext cx="954800" cy="1290997"/>
            </a:xfrm>
            <a:prstGeom prst="rect">
              <a:avLst/>
            </a:prstGeom>
          </p:spPr>
        </p:pic>
      </p:grpSp>
      <p:grpSp>
        <p:nvGrpSpPr>
          <p:cNvPr id="18" name="Group 17"/>
          <p:cNvGrpSpPr/>
          <p:nvPr/>
        </p:nvGrpSpPr>
        <p:grpSpPr>
          <a:xfrm>
            <a:off x="3285122" y="2493056"/>
            <a:ext cx="816297" cy="1028519"/>
            <a:chOff x="7652706" y="3580408"/>
            <a:chExt cx="1126450" cy="1419307"/>
          </a:xfrm>
        </p:grpSpPr>
        <p:pic>
          <p:nvPicPr>
            <p:cNvPr id="1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706" y="3580408"/>
              <a:ext cx="954800" cy="1290997"/>
            </a:xfrm>
            <a:prstGeom prst="rect">
              <a:avLst/>
            </a:prstGeom>
          </p:spPr>
        </p:pic>
        <p:pic>
          <p:nvPicPr>
            <p:cNvPr id="1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653" y="3635685"/>
              <a:ext cx="954800" cy="1290997"/>
            </a:xfrm>
            <a:prstGeom prst="rect">
              <a:avLst/>
            </a:prstGeom>
          </p:spPr>
        </p:pic>
        <p:pic>
          <p:nvPicPr>
            <p:cNvPr id="1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356" y="3708718"/>
              <a:ext cx="954800" cy="1290997"/>
            </a:xfrm>
            <a:prstGeom prst="rect">
              <a:avLst/>
            </a:prstGeom>
          </p:spPr>
        </p:pic>
      </p:gr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945" y="3928112"/>
            <a:ext cx="754380" cy="100584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6364" y="4035430"/>
            <a:ext cx="685800" cy="914400"/>
          </a:xfrm>
          <a:prstGeom prst="rect">
            <a:avLst/>
          </a:prstGeom>
        </p:spPr>
      </p:pic>
      <p:pic>
        <p:nvPicPr>
          <p:cNvPr id="2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086" y="4103380"/>
            <a:ext cx="785865" cy="1062578"/>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4712" y="4296134"/>
            <a:ext cx="754380" cy="1005840"/>
          </a:xfrm>
          <a:prstGeom prst="rect">
            <a:avLst/>
          </a:prstGeom>
        </p:spPr>
      </p:pic>
      <p:pic>
        <p:nvPicPr>
          <p:cNvPr id="2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744" y="4241957"/>
            <a:ext cx="714423" cy="965980"/>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025" y="4432132"/>
            <a:ext cx="685800" cy="914400"/>
          </a:xfrm>
          <a:prstGeom prst="rect">
            <a:avLst/>
          </a:prstGeom>
        </p:spPr>
      </p:pic>
      <p:sp>
        <p:nvSpPr>
          <p:cNvPr id="27" name="TextBox 26"/>
          <p:cNvSpPr txBox="1"/>
          <p:nvPr/>
        </p:nvSpPr>
        <p:spPr>
          <a:xfrm>
            <a:off x="1496448" y="3004304"/>
            <a:ext cx="1678729" cy="369332"/>
          </a:xfrm>
          <a:prstGeom prst="rect">
            <a:avLst/>
          </a:prstGeom>
          <a:noFill/>
        </p:spPr>
        <p:txBody>
          <a:bodyPr wrap="none" rtlCol="0">
            <a:spAutoFit/>
          </a:bodyPr>
          <a:lstStyle/>
          <a:p>
            <a:r>
              <a:rPr lang="en-US" dirty="0" smtClean="0"/>
              <a:t>(</a:t>
            </a:r>
            <a:r>
              <a:rPr lang="en-US" dirty="0" err="1" smtClean="0"/>
              <a:t>CardDeck</a:t>
            </a:r>
            <a:r>
              <a:rPr lang="en-US" dirty="0" smtClean="0"/>
              <a:t>)Deck</a:t>
            </a:r>
            <a:endParaRPr lang="en-US" dirty="0"/>
          </a:p>
        </p:txBody>
      </p:sp>
      <p:sp>
        <p:nvSpPr>
          <p:cNvPr id="28" name="TextBox 27"/>
          <p:cNvSpPr txBox="1"/>
          <p:nvPr/>
        </p:nvSpPr>
        <p:spPr>
          <a:xfrm>
            <a:off x="2463711" y="5459063"/>
            <a:ext cx="1690976" cy="369332"/>
          </a:xfrm>
          <a:prstGeom prst="rect">
            <a:avLst/>
          </a:prstGeom>
          <a:noFill/>
        </p:spPr>
        <p:txBody>
          <a:bodyPr wrap="none" rtlCol="0">
            <a:spAutoFit/>
          </a:bodyPr>
          <a:lstStyle/>
          <a:p>
            <a:r>
              <a:rPr lang="en-US" dirty="0" smtClean="0"/>
              <a:t>(</a:t>
            </a:r>
            <a:r>
              <a:rPr lang="en-US" dirty="0" err="1" smtClean="0"/>
              <a:t>CardList</a:t>
            </a:r>
            <a:r>
              <a:rPr lang="en-US" dirty="0" smtClean="0"/>
              <a:t>)</a:t>
            </a:r>
            <a:r>
              <a:rPr lang="en-US" dirty="0" err="1" smtClean="0"/>
              <a:t>StackB</a:t>
            </a:r>
            <a:endParaRPr lang="en-US" dirty="0"/>
          </a:p>
        </p:txBody>
      </p:sp>
      <p:sp>
        <p:nvSpPr>
          <p:cNvPr id="29" name="TextBox 28"/>
          <p:cNvSpPr txBox="1"/>
          <p:nvPr/>
        </p:nvSpPr>
        <p:spPr>
          <a:xfrm>
            <a:off x="757844" y="5388299"/>
            <a:ext cx="1698991" cy="369332"/>
          </a:xfrm>
          <a:prstGeom prst="rect">
            <a:avLst/>
          </a:prstGeom>
          <a:noFill/>
        </p:spPr>
        <p:txBody>
          <a:bodyPr wrap="none" rtlCol="0">
            <a:spAutoFit/>
          </a:bodyPr>
          <a:lstStyle/>
          <a:p>
            <a:r>
              <a:rPr lang="en-US" dirty="0" smtClean="0"/>
              <a:t>(</a:t>
            </a:r>
            <a:r>
              <a:rPr lang="en-US" dirty="0" err="1" smtClean="0"/>
              <a:t>CardList</a:t>
            </a:r>
            <a:r>
              <a:rPr lang="en-US" dirty="0" smtClean="0"/>
              <a:t>)</a:t>
            </a:r>
            <a:r>
              <a:rPr lang="en-US" dirty="0" err="1" smtClean="0"/>
              <a:t>StackA</a:t>
            </a:r>
            <a:endParaRPr lang="en-US" dirty="0"/>
          </a:p>
        </p:txBody>
      </p:sp>
      <p:sp>
        <p:nvSpPr>
          <p:cNvPr id="30" name="TextBox 29"/>
          <p:cNvSpPr txBox="1"/>
          <p:nvPr/>
        </p:nvSpPr>
        <p:spPr>
          <a:xfrm>
            <a:off x="0" y="3448972"/>
            <a:ext cx="1705019" cy="369332"/>
          </a:xfrm>
          <a:prstGeom prst="rect">
            <a:avLst/>
          </a:prstGeom>
          <a:noFill/>
        </p:spPr>
        <p:txBody>
          <a:bodyPr wrap="none" rtlCol="0">
            <a:spAutoFit/>
          </a:bodyPr>
          <a:lstStyle/>
          <a:p>
            <a:r>
              <a:rPr lang="en-US" dirty="0" smtClean="0"/>
              <a:t>(</a:t>
            </a:r>
            <a:r>
              <a:rPr lang="en-US" dirty="0" err="1" smtClean="0"/>
              <a:t>CardList</a:t>
            </a:r>
            <a:r>
              <a:rPr lang="en-US" dirty="0" smtClean="0"/>
              <a:t>)</a:t>
            </a:r>
            <a:r>
              <a:rPr lang="en-US" dirty="0" err="1" smtClean="0"/>
              <a:t>HandA</a:t>
            </a:r>
            <a:endParaRPr lang="en-US" dirty="0"/>
          </a:p>
        </p:txBody>
      </p:sp>
      <p:sp>
        <p:nvSpPr>
          <p:cNvPr id="31" name="TextBox 30"/>
          <p:cNvSpPr txBox="1"/>
          <p:nvPr/>
        </p:nvSpPr>
        <p:spPr>
          <a:xfrm>
            <a:off x="2918352" y="3510969"/>
            <a:ext cx="1697003" cy="369332"/>
          </a:xfrm>
          <a:prstGeom prst="rect">
            <a:avLst/>
          </a:prstGeom>
          <a:noFill/>
        </p:spPr>
        <p:txBody>
          <a:bodyPr wrap="none" rtlCol="0">
            <a:spAutoFit/>
          </a:bodyPr>
          <a:lstStyle/>
          <a:p>
            <a:r>
              <a:rPr lang="en-US" dirty="0" smtClean="0"/>
              <a:t>(</a:t>
            </a:r>
            <a:r>
              <a:rPr lang="en-US" dirty="0" err="1" smtClean="0"/>
              <a:t>CardList</a:t>
            </a:r>
            <a:r>
              <a:rPr lang="en-US" dirty="0" smtClean="0"/>
              <a:t>)</a:t>
            </a:r>
            <a:r>
              <a:rPr lang="en-US" dirty="0" err="1" smtClean="0"/>
              <a:t>HandB</a:t>
            </a:r>
            <a:endParaRPr lang="en-US" dirty="0"/>
          </a:p>
        </p:txBody>
      </p:sp>
      <p:pic>
        <p:nvPicPr>
          <p:cNvPr id="58" name="Picture 57"/>
          <p:cNvPicPr>
            <a:picLocks noChangeAspect="1"/>
          </p:cNvPicPr>
          <p:nvPr/>
        </p:nvPicPr>
        <p:blipFill>
          <a:blip r:embed="rId7"/>
          <a:stretch>
            <a:fillRect/>
          </a:stretch>
        </p:blipFill>
        <p:spPr>
          <a:xfrm>
            <a:off x="8525795" y="1552460"/>
            <a:ext cx="3339697" cy="5292224"/>
          </a:xfrm>
          <a:prstGeom prst="rect">
            <a:avLst/>
          </a:prstGeom>
        </p:spPr>
      </p:pic>
      <p:pic>
        <p:nvPicPr>
          <p:cNvPr id="59" name="Picture 58"/>
          <p:cNvPicPr>
            <a:picLocks noChangeAspect="1"/>
          </p:cNvPicPr>
          <p:nvPr/>
        </p:nvPicPr>
        <p:blipFill>
          <a:blip r:embed="rId8"/>
          <a:stretch>
            <a:fillRect/>
          </a:stretch>
        </p:blipFill>
        <p:spPr>
          <a:xfrm>
            <a:off x="4741083" y="631559"/>
            <a:ext cx="3580993" cy="4584770"/>
          </a:xfrm>
          <a:prstGeom prst="rect">
            <a:avLst/>
          </a:prstGeom>
        </p:spPr>
      </p:pic>
    </p:spTree>
    <p:extLst>
      <p:ext uri="{BB962C8B-B14F-4D97-AF65-F5344CB8AC3E}">
        <p14:creationId xmlns:p14="http://schemas.microsoft.com/office/powerpoint/2010/main" val="28348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2082343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132</Words>
  <Application>Microsoft Office PowerPoint</Application>
  <PresentationFormat>Widescreen</PresentationFormat>
  <Paragraphs>29</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Game Basics</vt:lpstr>
      <vt:lpstr>Game Play</vt:lpstr>
      <vt:lpstr>Design</vt:lpstr>
      <vt:lpstr>Implementation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Irwin</dc:creator>
  <cp:lastModifiedBy>Don Irwin</cp:lastModifiedBy>
  <cp:revision>26</cp:revision>
  <dcterms:created xsi:type="dcterms:W3CDTF">2015-01-14T02:02:26Z</dcterms:created>
  <dcterms:modified xsi:type="dcterms:W3CDTF">2015-01-14T07:26:38Z</dcterms:modified>
</cp:coreProperties>
</file>