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Questrial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Shape 5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2" y="21764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7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7" y="14288"/>
              <a:ext cx="376238" cy="1801813"/>
            </a:xfrm>
            <a:custGeom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4" cy="1425574"/>
            </a:xfrm>
            <a:custGeom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399" cy="91281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099" cy="522288"/>
            </a:xfrm>
            <a:custGeom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7" y="155416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7" y="5622925"/>
              <a:ext cx="338137" cy="1216024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2" cy="157162"/>
            </a:xfrm>
            <a:custGeom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2"/>
              <a:ext cx="133349" cy="266699"/>
            </a:xfrm>
            <a:custGeom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49" cy="269874"/>
            </a:xfrm>
            <a:custGeom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2" cy="155892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799" cy="17780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7" y="6610350"/>
              <a:ext cx="23813" cy="24288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2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2" y="1801813"/>
              <a:ext cx="214312" cy="755649"/>
            </a:xfrm>
            <a:custGeom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2" y="2547938"/>
              <a:ext cx="166688" cy="160337"/>
            </a:xfrm>
            <a:custGeom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2" y="4763"/>
              <a:ext cx="638174" cy="402589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2" y="1382712"/>
              <a:ext cx="142875" cy="4762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2" y="1849438"/>
              <a:ext cx="109537" cy="107949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7" y="3417887"/>
              <a:ext cx="142875" cy="474663"/>
            </a:xfrm>
            <a:custGeom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7" cy="109537"/>
            </a:xfrm>
            <a:custGeom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7" cy="109537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2" y="5041900"/>
              <a:ext cx="371474" cy="1801813"/>
            </a:xfrm>
            <a:custGeom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2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7"/>
              <a:ext cx="347662" cy="286067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2" y="3806825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2" y="486727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7" y="5422900"/>
              <a:ext cx="371474" cy="1425574"/>
            </a:xfrm>
            <a:custGeom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7"/>
              <a:ext cx="152399" cy="912813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099" cy="527050"/>
            </a:xfrm>
            <a:custGeom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2"/>
              <a:ext cx="157162" cy="147638"/>
            </a:xfrm>
            <a:custGeom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2" y="5103812"/>
              <a:ext cx="185738" cy="185738"/>
            </a:xfrm>
            <a:custGeom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077510" y="541020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9896910" y="5410198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141409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1141411" y="606425"/>
            <a:ext cx="9912353" cy="3299777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141363" y="5124019"/>
            <a:ext cx="9910858" cy="682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141455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41409" y="4419598"/>
            <a:ext cx="9904458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720643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85" name="Shape 185"/>
          <p:cNvSpPr txBox="1"/>
          <p:nvPr/>
        </p:nvSpPr>
        <p:spPr>
          <a:xfrm>
            <a:off x="903512" y="73239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537370" y="276497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41409" y="2134041"/>
            <a:ext cx="9906000" cy="2511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41363" y="4657655"/>
            <a:ext cx="9904505" cy="11406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41409" y="2674463"/>
            <a:ext cx="31968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1127917" y="3360262"/>
            <a:ext cx="3208734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4514766" y="2677634"/>
            <a:ext cx="3184385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4" type="body"/>
          </p:nvPr>
        </p:nvSpPr>
        <p:spPr>
          <a:xfrm>
            <a:off x="4504212" y="3363435"/>
            <a:ext cx="3195829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5" type="body"/>
          </p:nvPr>
        </p:nvSpPr>
        <p:spPr>
          <a:xfrm>
            <a:off x="7852442" y="2674463"/>
            <a:ext cx="3194967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6" type="body"/>
          </p:nvPr>
        </p:nvSpPr>
        <p:spPr>
          <a:xfrm>
            <a:off x="7852442" y="3360262"/>
            <a:ext cx="3194967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141411" y="609600"/>
            <a:ext cx="9905998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141412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Shape 207"/>
          <p:cNvSpPr/>
          <p:nvPr>
            <p:ph idx="2" type="pic"/>
          </p:nvPr>
        </p:nvSpPr>
        <p:spPr>
          <a:xfrm>
            <a:off x="1141412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1141412" y="4980857"/>
            <a:ext cx="3195240" cy="817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4" type="body"/>
          </p:nvPr>
        </p:nvSpPr>
        <p:spPr>
          <a:xfrm>
            <a:off x="4489053" y="4404596"/>
            <a:ext cx="320039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0" name="Shape 21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6" type="body"/>
          </p:nvPr>
        </p:nvSpPr>
        <p:spPr>
          <a:xfrm>
            <a:off x="4487592" y="4980857"/>
            <a:ext cx="3200399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7" type="body"/>
          </p:nvPr>
        </p:nvSpPr>
        <p:spPr>
          <a:xfrm>
            <a:off x="7852567" y="4404594"/>
            <a:ext cx="31907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9" type="body"/>
          </p:nvPr>
        </p:nvSpPr>
        <p:spPr>
          <a:xfrm>
            <a:off x="7852442" y="4980853"/>
            <a:ext cx="3194967" cy="8103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 rot="5400000">
            <a:off x="4323554" y="-932655"/>
            <a:ext cx="3541713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 rot="5400000">
            <a:off x="7454104" y="2197894"/>
            <a:ext cx="5181601" cy="2005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 rot="5400000">
            <a:off x="2424904" y="-673895"/>
            <a:ext cx="5181601" cy="7748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141411" y="1419225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141411" y="4424362"/>
            <a:ext cx="9906000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141409" y="2249485"/>
            <a:ext cx="487838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6172200" y="2249485"/>
            <a:ext cx="4875211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141411" y="619125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370019" y="2249485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141409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3" type="body"/>
          </p:nvPr>
        </p:nvSpPr>
        <p:spPr>
          <a:xfrm>
            <a:off x="6400807" y="2249484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4" type="body"/>
          </p:nvPr>
        </p:nvSpPr>
        <p:spPr>
          <a:xfrm>
            <a:off x="6172200" y="3073397"/>
            <a:ext cx="4875209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46704" y="609600"/>
            <a:ext cx="3856037" cy="16398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156200" y="592666"/>
            <a:ext cx="5891208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1146704" y="2249485"/>
            <a:ext cx="3856037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141412" y="609600"/>
            <a:ext cx="5934507" cy="16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0" name="Shape 160"/>
          <p:cNvSpPr/>
          <p:nvPr>
            <p:ph idx="2" type="pic"/>
          </p:nvPr>
        </p:nvSpPr>
        <p:spPr>
          <a:xfrm>
            <a:off x="7380721" y="609600"/>
            <a:ext cx="3666689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41409" y="2249485"/>
            <a:ext cx="5934510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Shape 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7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7"/>
              </a:xfrm>
              <a:custGeom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399" cy="9128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4" cy="127000"/>
              </a:xfrm>
              <a:custGeom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6" y="1382712"/>
                <a:ext cx="142875" cy="476249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6" y="1849438"/>
                <a:ext cx="114300" cy="107949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7"/>
                <a:ext cx="85724" cy="1216024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49" cy="1425574"/>
              </a:xfrm>
              <a:custGeom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7"/>
                <a:ext cx="152399" cy="912813"/>
              </a:xfrm>
              <a:custGeom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4"/>
              </a:xfrm>
              <a:custGeom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2"/>
                <a:ext cx="157162" cy="147638"/>
              </a:xfrm>
              <a:custGeom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1" y="0"/>
              <a:ext cx="674688" cy="6848476"/>
              <a:chOff x="11364911" y="0"/>
              <a:chExt cx="674688" cy="6848476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1" y="474662"/>
                <a:ext cx="157162" cy="152399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1" y="1539875"/>
                <a:ext cx="188913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7"/>
                <a:ext cx="157162" cy="155574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6" y="4763"/>
                <a:ext cx="304799" cy="1544638"/>
              </a:xfrm>
              <a:custGeom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1" y="5046662"/>
                <a:ext cx="307974" cy="1801813"/>
              </a:xfrm>
              <a:custGeom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6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POPPIN’ SHELLS</a:t>
            </a:r>
          </a:p>
        </p:txBody>
      </p:sp>
      <p:sp>
        <p:nvSpPr>
          <p:cNvPr id="235" name="Shape 235"/>
          <p:cNvSpPr txBox="1"/>
          <p:nvPr>
            <p:ph idx="1" type="subTitle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BY ANDREW SNEED</a:t>
            </a: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0314" y="1501100"/>
            <a:ext cx="5541685" cy="4017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WHAT IS A SHELL?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user interface that allows one to access the services of an operating system.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CLI (Command-line Interface) - MS-DOS, Unix shells(terminal for Linux &amp; OSX)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GUI (Graphical User Interface) – MS Windows, X Window System, Finder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Called such because it is a layer around the kernel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BOURNE-AGAIN SHELL (BASH	) AKA “TERMINAL”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Developed by the GNU Project as a free alternative to the original Bourne shell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Default shell on OS X, and most Linux distros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Weaknesses: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Shellshock(CVE-2014-6271) – A privilege escalation vulnerability wasn’t discovered for 22 years. Allowed for the execution of arbitrary commands if they were added to the ends of function definitions.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COMMAND PROMPT(CMD.EXE)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Default windows CLI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Successor to MS-DOS Prompt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 major vulnerabilities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Under certain circumstances, untrusted input was able to be run as a command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WHAT KINDS OF SHELLS ARE THERE?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Reverse Shell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Target machine talks back to the attacking machine, which has a listener port open.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Bind Shell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Target machine opens up it’s own listener port so the attacking machine can connect.    This leads to payload being sent to the attacker and executed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POPULAR SHELL FILES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Meterpreter – Part of metasploit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Netcat – A back-end networking utility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EXPLOITS THAT POP SHELLS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ms08_067_netapi (CVE-2008-4250) 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Reliably pops root shells on WinXP boxes, can also be used against Vista and servers 2003 and 2008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Common Vulnerability Scoring System Rating: 10/10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Metasploit Reliability Rating: Excellent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“Exploits a parsing flaw in the path canonicalization code of NetAPI32.dll through the Server Service” – cvedetails.com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EXPLOITS THAT POP SHELLS, CONT.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Username Map Script(CVE-2007-2447)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Can be used to pop user shells on Linux</a:t>
            </a:r>
          </a:p>
          <a:p>
            <a:pPr indent="-228600" lvl="2" marL="685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Common Vulnerability Scoring System Rating: 6/10</a:t>
            </a:r>
          </a:p>
          <a:p>
            <a:pPr indent="-228600" lvl="2" marL="685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Metasploit Reliability Rating: Excellent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EXPLOITS THAT POP SHELLS, CONT.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WebDAV Elevation of Privilege Vulnerability (MS16)-2 (CVE-2016-0051)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According to the entry in exploit_db, if run from a shell connection, will get the privileged shell in new GUI windows.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Common Vulnerability Scoring System Rating: 7.2/10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Metasploit Reliability Rating: Excellent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