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66"/>
  </p:notesMasterIdLst>
  <p:sldIdLst>
    <p:sldId id="256" r:id="rId5"/>
    <p:sldId id="257" r:id="rId6"/>
    <p:sldId id="330" r:id="rId7"/>
    <p:sldId id="331" r:id="rId8"/>
    <p:sldId id="336" r:id="rId9"/>
    <p:sldId id="332" r:id="rId10"/>
    <p:sldId id="260" r:id="rId11"/>
    <p:sldId id="262" r:id="rId12"/>
    <p:sldId id="275" r:id="rId13"/>
    <p:sldId id="276" r:id="rId14"/>
    <p:sldId id="334" r:id="rId15"/>
    <p:sldId id="277" r:id="rId16"/>
    <p:sldId id="278" r:id="rId17"/>
    <p:sldId id="271" r:id="rId18"/>
    <p:sldId id="333" r:id="rId19"/>
    <p:sldId id="296" r:id="rId20"/>
    <p:sldId id="294" r:id="rId21"/>
    <p:sldId id="298" r:id="rId22"/>
    <p:sldId id="295" r:id="rId23"/>
    <p:sldId id="299" r:id="rId24"/>
    <p:sldId id="292" r:id="rId25"/>
    <p:sldId id="314" r:id="rId26"/>
    <p:sldId id="300" r:id="rId27"/>
    <p:sldId id="301" r:id="rId28"/>
    <p:sldId id="338" r:id="rId29"/>
    <p:sldId id="310" r:id="rId30"/>
    <p:sldId id="318" r:id="rId31"/>
    <p:sldId id="305" r:id="rId32"/>
    <p:sldId id="317" r:id="rId33"/>
    <p:sldId id="307" r:id="rId34"/>
    <p:sldId id="308" r:id="rId35"/>
    <p:sldId id="319" r:id="rId36"/>
    <p:sldId id="328" r:id="rId37"/>
    <p:sldId id="329" r:id="rId38"/>
    <p:sldId id="320" r:id="rId39"/>
    <p:sldId id="315" r:id="rId40"/>
    <p:sldId id="321" r:id="rId41"/>
    <p:sldId id="322" r:id="rId42"/>
    <p:sldId id="323" r:id="rId43"/>
    <p:sldId id="316" r:id="rId44"/>
    <p:sldId id="324" r:id="rId45"/>
    <p:sldId id="325" r:id="rId46"/>
    <p:sldId id="326" r:id="rId47"/>
    <p:sldId id="269" r:id="rId48"/>
    <p:sldId id="270" r:id="rId49"/>
    <p:sldId id="263" r:id="rId50"/>
    <p:sldId id="272" r:id="rId51"/>
    <p:sldId id="282" r:id="rId52"/>
    <p:sldId id="283" r:id="rId53"/>
    <p:sldId id="284" r:id="rId54"/>
    <p:sldId id="287" r:id="rId55"/>
    <p:sldId id="285" r:id="rId56"/>
    <p:sldId id="286" r:id="rId57"/>
    <p:sldId id="264" r:id="rId58"/>
    <p:sldId id="290" r:id="rId59"/>
    <p:sldId id="288" r:id="rId60"/>
    <p:sldId id="289" r:id="rId61"/>
    <p:sldId id="291" r:id="rId62"/>
    <p:sldId id="335" r:id="rId63"/>
    <p:sldId id="337" r:id="rId64"/>
    <p:sldId id="268" r:id="rId65"/>
  </p:sldIdLst>
  <p:sldSz cx="9144000" cy="5143500" type="screen16x9"/>
  <p:notesSz cx="6858000" cy="9144000"/>
  <p:embeddedFontLst>
    <p:embeddedFont>
      <p:font typeface="Comfortaa" panose="020B0604020202020204" charset="0"/>
      <p:regular r:id="rId67"/>
      <p:bold r:id="rId68"/>
    </p:embeddedFont>
    <p:embeddedFont>
      <p:font typeface="Roboto Mono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Stam (0913788)" initials="RS(" lastIdx="2" clrIdx="0">
    <p:extLst>
      <p:ext uri="{19B8F6BF-5375-455C-9EA6-DF929625EA0E}">
        <p15:presenceInfo xmlns:p15="http://schemas.microsoft.com/office/powerpoint/2012/main" userId="S::0913788@hr.nl::f07c65e9-06e0-4f09-9ca6-1f1219f3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A303C-B6BD-447C-A6BB-E68712961683}" v="302" dt="2020-05-26T12:36:22.995"/>
    <p1510:client id="{CA647322-9B73-C3FD-E474-FCCBF1460FE4}" v="18" dt="2020-05-26T12:35:02.352"/>
    <p1510:client id="{CB79DECA-90EF-722D-E6D7-1827793D2901}" v="782" dt="2020-05-26T12:03:46.16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4" autoAdjust="0"/>
    <p:restoredTop sz="94660"/>
  </p:normalViewPr>
  <p:slideViewPr>
    <p:cSldViewPr snapToGrid="0">
      <p:cViewPr>
        <p:scale>
          <a:sx n="75" d="100"/>
          <a:sy n="75" d="100"/>
        </p:scale>
        <p:origin x="-84" y="10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12:30:59.618" idx="1">
    <p:pos x="10" y="10"/>
    <p:text>Aanpassen naar format van hr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12:30:59.618" idx="1">
    <p:pos x="10" y="10"/>
    <p:text>Aanpassen naar format van hr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7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8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9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47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875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1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82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04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31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3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8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896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&gt;&gt;</a:t>
            </a:r>
            <a:r>
              <a:rPr lang="en-GB" err="1"/>
              <a:t>Checken</a:t>
            </a:r>
            <a:r>
              <a:rPr lang="en-GB"/>
              <a:t>&lt;&lt;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101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7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28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1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757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08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r>
              <a:rPr lang="en-GB" err="1"/>
              <a:t>toevoegen</a:t>
            </a:r>
            <a:r>
              <a:rPr lang="en-GB"/>
              <a:t>;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7990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81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656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9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405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937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4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06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7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50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500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944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76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459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847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692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4184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048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188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76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28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0796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261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8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978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5396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38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58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263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5168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20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2754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2912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5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6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8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74000" y="43626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278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2808900"/>
            <a:ext cx="8520600" cy="13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330125" y="4314125"/>
            <a:ext cx="51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24500" y="155700"/>
            <a:ext cx="2895300" cy="6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020650"/>
            <a:ext cx="34452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65500" y="1049825"/>
            <a:ext cx="4045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/>
              <a:t>Dev 8 Functional 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2000" b="1" u="sng" dirty="0">
                <a:latin typeface="Comfortaa"/>
              </a:rPr>
              <a:t>Object oriented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Main concept: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i="1" dirty="0" err="1">
                <a:latin typeface="Comfortaa"/>
              </a:rPr>
              <a:t>Alles</a:t>
            </a:r>
            <a:r>
              <a:rPr lang="en-US" sz="1500" i="1" dirty="0">
                <a:latin typeface="Comfortaa"/>
              </a:rPr>
              <a:t> is </a:t>
            </a:r>
            <a:r>
              <a:rPr lang="en-US" sz="1500" i="1" dirty="0" err="1">
                <a:latin typeface="Comfortaa"/>
              </a:rPr>
              <a:t>een</a:t>
            </a:r>
            <a:r>
              <a:rPr lang="en-US" sz="1500" i="1" dirty="0">
                <a:latin typeface="Comfortaa"/>
              </a:rPr>
              <a:t> object.</a:t>
            </a:r>
            <a:br>
              <a:rPr lang="en-US" sz="1500" dirty="0">
                <a:latin typeface="Comfortaa"/>
              </a:rPr>
            </a:br>
            <a:r>
              <a:rPr lang="en-US" sz="100" dirty="0">
                <a:latin typeface="Comfortaa"/>
              </a:rPr>
              <a:t>  																			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Wat </a:t>
            </a:r>
            <a:r>
              <a:rPr lang="en-US" sz="1500" b="1" dirty="0" err="1">
                <a:latin typeface="Comfortaa"/>
              </a:rPr>
              <a:t>programmeren</a:t>
            </a:r>
            <a:r>
              <a:rPr lang="en-US" sz="1500" b="1" dirty="0">
                <a:latin typeface="Comfortaa"/>
              </a:rPr>
              <a:t> we?</a:t>
            </a:r>
            <a:br>
              <a:rPr lang="en-US" sz="1500" dirty="0">
                <a:latin typeface="Comfortaa"/>
              </a:rPr>
            </a:br>
            <a:r>
              <a:rPr lang="en-US" sz="1500" i="1" dirty="0">
                <a:latin typeface="Comfortaa"/>
              </a:rPr>
              <a:t>Classes die </a:t>
            </a:r>
            <a:r>
              <a:rPr lang="en-US" sz="1500" i="1" dirty="0" err="1">
                <a:latin typeface="Comfortaa"/>
              </a:rPr>
              <a:t>objecten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representeren</a:t>
            </a:r>
            <a:r>
              <a:rPr lang="en-US" sz="1500" i="1" dirty="0">
                <a:latin typeface="Comfortaa"/>
              </a:rPr>
              <a:t>.</a:t>
            </a:r>
            <a:br>
              <a:rPr lang="en-US" sz="1500" dirty="0">
                <a:latin typeface="Comfortaa"/>
              </a:rPr>
            </a:br>
            <a:r>
              <a:rPr lang="en-US" sz="100" dirty="0">
                <a:latin typeface="Comfortaa"/>
              </a:rPr>
              <a:t>																					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Hoe </a:t>
            </a:r>
            <a:r>
              <a:rPr lang="en-US" sz="1500" b="1" dirty="0" err="1">
                <a:latin typeface="Comfortaa"/>
              </a:rPr>
              <a:t>wordt</a:t>
            </a:r>
            <a:r>
              <a:rPr lang="en-US" sz="1500" b="1" dirty="0">
                <a:latin typeface="Comfortaa"/>
              </a:rPr>
              <a:t> het </a:t>
            </a:r>
            <a:r>
              <a:rPr lang="en-US" sz="1500" b="1" dirty="0" err="1">
                <a:latin typeface="Comfortaa"/>
              </a:rPr>
              <a:t>programma</a:t>
            </a:r>
            <a:r>
              <a:rPr lang="en-US" sz="1500" b="1" dirty="0">
                <a:latin typeface="Comfortaa"/>
              </a:rPr>
              <a:t> </a:t>
            </a:r>
            <a:r>
              <a:rPr lang="en-US" sz="1500" b="1" dirty="0" err="1">
                <a:latin typeface="Comfortaa"/>
              </a:rPr>
              <a:t>uitgevoerd</a:t>
            </a:r>
            <a:r>
              <a:rPr lang="en-US" sz="1500" b="1" dirty="0">
                <a:latin typeface="Comfortaa"/>
              </a:rPr>
              <a:t>?</a:t>
            </a:r>
            <a:br>
              <a:rPr lang="en-US" sz="1500" b="1" dirty="0">
                <a:latin typeface="Comfortaa"/>
              </a:rPr>
            </a:br>
            <a:r>
              <a:rPr lang="en-US" sz="1500" i="1" dirty="0" err="1">
                <a:latin typeface="Comfortaa"/>
              </a:rPr>
              <a:t>Objecten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versturen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berichten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naar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elkaar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voeren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hierdoor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verschillende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acties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uit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veranderen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hierbij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hun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staat</a:t>
            </a:r>
            <a:r>
              <a:rPr lang="en-US" sz="1500" i="1" dirty="0">
                <a:latin typeface="Comfortaa"/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00" dirty="0">
                <a:latin typeface="Comfortaa"/>
              </a:rPr>
              <a:t> 																			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Wat is het </a:t>
            </a:r>
            <a:r>
              <a:rPr lang="en-US" sz="1500" b="1" dirty="0" err="1">
                <a:latin typeface="Comfortaa"/>
              </a:rPr>
              <a:t>resultaat</a:t>
            </a:r>
            <a:r>
              <a:rPr lang="en-US" sz="1500" b="1" dirty="0">
                <a:latin typeface="Comfortaa"/>
              </a:rPr>
              <a:t>?</a:t>
            </a:r>
            <a:br>
              <a:rPr lang="en-US" sz="1500" b="1" dirty="0">
                <a:latin typeface="Comfortaa"/>
              </a:rPr>
            </a:br>
            <a:r>
              <a:rPr lang="en-US" sz="1500" i="1" dirty="0">
                <a:latin typeface="Comfortaa"/>
              </a:rPr>
              <a:t>De (final) </a:t>
            </a:r>
            <a:r>
              <a:rPr lang="en-US" sz="1500" i="1" dirty="0" err="1">
                <a:latin typeface="Comfortaa"/>
              </a:rPr>
              <a:t>staat</a:t>
            </a:r>
            <a:r>
              <a:rPr lang="en-US" sz="1500" i="1" dirty="0">
                <a:latin typeface="Comfortaa"/>
              </a:rPr>
              <a:t> van de </a:t>
            </a:r>
            <a:r>
              <a:rPr lang="en-US" sz="1500" i="1" dirty="0" err="1">
                <a:latin typeface="Comfortaa"/>
              </a:rPr>
              <a:t>objecten</a:t>
            </a:r>
            <a:endParaRPr lang="en-US" sz="1500" i="1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US" dirty="0" err="1">
                <a:latin typeface="Comfortaa"/>
              </a:rPr>
              <a:t>Paradigmas</a:t>
            </a:r>
            <a:r>
              <a:rPr lang="en-US" dirty="0">
                <a:latin typeface="Comfortaa"/>
              </a:rPr>
              <a:t>: OO vs </a:t>
            </a:r>
            <a:r>
              <a:rPr lang="en-US" dirty="0" err="1">
                <a:latin typeface="Comfortaa"/>
              </a:rPr>
              <a:t>Functioneel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B72EEEB-A60C-4F8E-BE7B-445022B5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37" y="914775"/>
            <a:ext cx="2318325" cy="399857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US" dirty="0" err="1">
                <a:latin typeface="Comfortaa"/>
              </a:rPr>
              <a:t>Paradigmas</a:t>
            </a:r>
            <a:r>
              <a:rPr lang="en-US" dirty="0">
                <a:latin typeface="Comfortaa"/>
              </a:rPr>
              <a:t>: OO vs </a:t>
            </a:r>
            <a:r>
              <a:rPr lang="en-US" dirty="0" err="1">
                <a:latin typeface="Comfortaa"/>
              </a:rPr>
              <a:t>Functioneel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2000" b="1" u="sng" dirty="0" err="1">
                <a:latin typeface="Comfortaa"/>
              </a:rPr>
              <a:t>Functioneel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Main concept: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i="1" dirty="0">
                <a:latin typeface="Comfortaa"/>
              </a:rPr>
              <a:t>“</a:t>
            </a:r>
            <a:r>
              <a:rPr lang="en-US" sz="1500" i="1" dirty="0" err="1">
                <a:latin typeface="Comfortaa"/>
              </a:rPr>
              <a:t>Alles</a:t>
            </a:r>
            <a:r>
              <a:rPr lang="en-US" sz="1500" i="1" dirty="0">
                <a:latin typeface="Comfortaa"/>
              </a:rPr>
              <a:t>” is </a:t>
            </a:r>
            <a:r>
              <a:rPr lang="en-US" sz="1500" i="1" dirty="0" err="1">
                <a:latin typeface="Comfortaa"/>
              </a:rPr>
              <a:t>een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functie</a:t>
            </a:r>
            <a:r>
              <a:rPr lang="en-US" sz="1500" i="1" dirty="0">
                <a:latin typeface="Comfortaa"/>
              </a:rPr>
              <a:t>.</a:t>
            </a:r>
            <a:br>
              <a:rPr lang="en-US" sz="1500" dirty="0">
                <a:latin typeface="Comfortaa"/>
              </a:rPr>
            </a:br>
            <a:r>
              <a:rPr lang="en-US" sz="100" dirty="0">
                <a:latin typeface="Comfortaa"/>
              </a:rPr>
              <a:t>  																			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Wat </a:t>
            </a:r>
            <a:r>
              <a:rPr lang="en-US" sz="1500" b="1" dirty="0" err="1">
                <a:latin typeface="Comfortaa"/>
              </a:rPr>
              <a:t>programmeren</a:t>
            </a:r>
            <a:r>
              <a:rPr lang="en-US" sz="1500" b="1" dirty="0">
                <a:latin typeface="Comfortaa"/>
              </a:rPr>
              <a:t> we?</a:t>
            </a:r>
            <a:br>
              <a:rPr lang="en-US" sz="1500" dirty="0">
                <a:latin typeface="Comfortaa"/>
              </a:rPr>
            </a:br>
            <a:r>
              <a:rPr lang="en-US" sz="1500" i="1" dirty="0" err="1">
                <a:latin typeface="Comfortaa"/>
              </a:rPr>
              <a:t>Functies</a:t>
            </a:r>
            <a:r>
              <a:rPr lang="en-US" sz="1500" i="1" dirty="0">
                <a:latin typeface="Comfortaa"/>
              </a:rPr>
              <a:t>, </a:t>
            </a:r>
            <a:r>
              <a:rPr lang="en-US" sz="1500" i="1" dirty="0" err="1">
                <a:latin typeface="Comfortaa"/>
              </a:rPr>
              <a:t>welke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een</a:t>
            </a:r>
            <a:r>
              <a:rPr lang="en-US" sz="1500" i="1" dirty="0">
                <a:latin typeface="Comfortaa"/>
              </a:rPr>
              <a:t> input </a:t>
            </a:r>
            <a:r>
              <a:rPr lang="en-US" sz="1500" i="1" dirty="0" err="1">
                <a:latin typeface="Comfortaa"/>
              </a:rPr>
              <a:t>nemen</a:t>
            </a:r>
            <a:r>
              <a:rPr lang="en-US" sz="1500" i="1" dirty="0">
                <a:latin typeface="Comfortaa"/>
              </a:rPr>
              <a:t>, </a:t>
            </a:r>
            <a:r>
              <a:rPr lang="en-US" sz="1500" i="1" dirty="0" err="1">
                <a:latin typeface="Comfortaa"/>
              </a:rPr>
              <a:t>hiermee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actie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uitvoeren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een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nieuwe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waarde</a:t>
            </a:r>
            <a:r>
              <a:rPr lang="en-US" sz="1500" i="1" dirty="0">
                <a:latin typeface="Comfortaa"/>
              </a:rPr>
              <a:t> </a:t>
            </a:r>
            <a:r>
              <a:rPr lang="en-US" sz="1500" i="1" dirty="0" err="1">
                <a:latin typeface="Comfortaa"/>
              </a:rPr>
              <a:t>teruggeven</a:t>
            </a:r>
            <a:r>
              <a:rPr lang="en-US" sz="1500" i="1" dirty="0">
                <a:latin typeface="Comfortaa"/>
              </a:rPr>
              <a:t>.</a:t>
            </a:r>
            <a:br>
              <a:rPr lang="en-US" sz="1500" dirty="0">
                <a:latin typeface="Comfortaa"/>
              </a:rPr>
            </a:br>
            <a:r>
              <a:rPr lang="en-US" sz="100" dirty="0">
                <a:latin typeface="Comfortaa"/>
              </a:rPr>
              <a:t>																					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Hoe </a:t>
            </a:r>
            <a:r>
              <a:rPr lang="en-US" sz="1500" b="1" dirty="0" err="1">
                <a:latin typeface="Comfortaa"/>
              </a:rPr>
              <a:t>wordt</a:t>
            </a:r>
            <a:r>
              <a:rPr lang="en-US" sz="1500" b="1" dirty="0">
                <a:latin typeface="Comfortaa"/>
              </a:rPr>
              <a:t> het </a:t>
            </a:r>
            <a:r>
              <a:rPr lang="en-US" sz="1500" b="1" dirty="0" err="1">
                <a:latin typeface="Comfortaa"/>
              </a:rPr>
              <a:t>programma</a:t>
            </a:r>
            <a:r>
              <a:rPr lang="en-US" sz="1500" b="1" dirty="0">
                <a:latin typeface="Comfortaa"/>
              </a:rPr>
              <a:t> </a:t>
            </a:r>
            <a:r>
              <a:rPr lang="en-US" sz="1500" b="1" dirty="0" err="1">
                <a:latin typeface="Comfortaa"/>
              </a:rPr>
              <a:t>uitgevoerd</a:t>
            </a:r>
            <a:r>
              <a:rPr lang="en-US" sz="1500" b="1" dirty="0">
                <a:latin typeface="Comfortaa"/>
              </a:rPr>
              <a:t>?</a:t>
            </a:r>
            <a:br>
              <a:rPr lang="en-US" sz="1500" b="1" dirty="0">
                <a:latin typeface="Comfortaa"/>
              </a:rPr>
            </a:br>
            <a:r>
              <a:rPr lang="en-US" sz="1500" i="1" dirty="0" err="1">
                <a:latin typeface="Comfortaa"/>
              </a:rPr>
              <a:t>Evaluatie</a:t>
            </a:r>
            <a:r>
              <a:rPr lang="en-US" sz="1500" i="1" dirty="0">
                <a:latin typeface="Comfortaa"/>
              </a:rPr>
              <a:t> van de </a:t>
            </a:r>
            <a:r>
              <a:rPr lang="en-US" sz="1500" i="1" dirty="0" err="1">
                <a:latin typeface="Comfortaa"/>
              </a:rPr>
              <a:t>functies</a:t>
            </a:r>
            <a:r>
              <a:rPr lang="en-US" sz="1500" i="1" dirty="0">
                <a:latin typeface="Comfortaa"/>
              </a:rPr>
              <a:t>.</a:t>
            </a:r>
            <a:endParaRPr lang="en-US" sz="1500" b="1" i="1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00" b="1" dirty="0">
                <a:latin typeface="Comfortaa"/>
              </a:rPr>
              <a:t> 																			</a:t>
            </a:r>
            <a:endParaRPr lang="en-US" sz="1500" b="1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>
                <a:latin typeface="Comfortaa"/>
              </a:rPr>
              <a:t>Wat is het </a:t>
            </a:r>
            <a:r>
              <a:rPr lang="en-US" sz="1500" b="1" dirty="0" err="1">
                <a:latin typeface="Comfortaa"/>
              </a:rPr>
              <a:t>resultaat</a:t>
            </a:r>
            <a:r>
              <a:rPr lang="en-US" sz="1500" b="1" dirty="0">
                <a:latin typeface="Comfortaa"/>
              </a:rPr>
              <a:t>?</a:t>
            </a:r>
            <a:br>
              <a:rPr lang="en-US" sz="1500" b="1" dirty="0">
                <a:latin typeface="Comfortaa"/>
              </a:rPr>
            </a:br>
            <a:r>
              <a:rPr lang="en-US" sz="1500" i="1" dirty="0">
                <a:latin typeface="Comfortaa"/>
              </a:rPr>
              <a:t>De (final) </a:t>
            </a:r>
            <a:r>
              <a:rPr lang="en-US" sz="1500" i="1" dirty="0" err="1">
                <a:latin typeface="Comfortaa"/>
              </a:rPr>
              <a:t>uitkomst</a:t>
            </a:r>
            <a:r>
              <a:rPr lang="en-US" sz="1500" i="1" dirty="0">
                <a:latin typeface="Comfortaa"/>
              </a:rPr>
              <a:t> van de “Main” </a:t>
            </a:r>
            <a:r>
              <a:rPr lang="en-US" sz="1500" i="1" dirty="0" err="1">
                <a:latin typeface="Comfortaa"/>
              </a:rPr>
              <a:t>functie</a:t>
            </a:r>
            <a:r>
              <a:rPr lang="en-US" sz="1500" i="1" dirty="0">
                <a:latin typeface="Comfortaa"/>
              </a:rPr>
              <a:t>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US" err="1">
                <a:latin typeface="Comfortaa"/>
              </a:rPr>
              <a:t>Paradigmas</a:t>
            </a:r>
            <a:r>
              <a:rPr lang="en-US">
                <a:latin typeface="Comfortaa"/>
              </a:rPr>
              <a:t>: OOP vs </a:t>
            </a:r>
            <a:r>
              <a:rPr lang="en-US" err="1">
                <a:latin typeface="Comfortaa"/>
              </a:rPr>
              <a:t>Functioneel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-US" sz="4800">
                <a:latin typeface="Comfortaa"/>
              </a:rPr>
              <a:t>Lambda calculus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omfortaa"/>
              </a:rPr>
              <a:t>Onderdelen</a:t>
            </a:r>
            <a:br>
              <a:rPr lang="en-US" sz="2000" dirty="0">
                <a:latin typeface="Comfortaa"/>
              </a:rPr>
            </a:br>
            <a:endParaRPr lang="en-US" sz="2000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mfortaa"/>
              </a:rPr>
              <a:t>Variabele</a:t>
            </a:r>
            <a:r>
              <a:rPr lang="en-US" b="1" dirty="0">
                <a:latin typeface="Comfortaa"/>
              </a:rPr>
              <a:t>:</a:t>
            </a:r>
            <a:r>
              <a:rPr lang="en-US" dirty="0">
                <a:latin typeface="Comfortaa"/>
              </a:rPr>
              <a:t> a, b, c, ab, </a:t>
            </a:r>
            <a:r>
              <a:rPr lang="en-US" dirty="0" err="1">
                <a:latin typeface="Comfortaa"/>
              </a:rPr>
              <a:t>acd</a:t>
            </a:r>
            <a:r>
              <a:rPr lang="en-US" dirty="0">
                <a:latin typeface="Comfortaa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mfortaa"/>
              </a:rPr>
              <a:t>Functie</a:t>
            </a:r>
            <a:r>
              <a:rPr lang="en-US" b="1" dirty="0">
                <a:latin typeface="Comfortaa"/>
              </a:rPr>
              <a:t>:</a:t>
            </a:r>
            <a:r>
              <a:rPr lang="en-US" dirty="0">
                <a:latin typeface="Comfortaa"/>
              </a:rPr>
              <a:t> fun x -&gt; 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mfortaa"/>
              </a:rPr>
              <a:t>Functie</a:t>
            </a:r>
            <a:r>
              <a:rPr lang="en-US" b="1" dirty="0">
                <a:latin typeface="Comfortaa"/>
              </a:rPr>
              <a:t> </a:t>
            </a:r>
            <a:r>
              <a:rPr lang="en-US" b="1" dirty="0" err="1">
                <a:latin typeface="Comfortaa"/>
              </a:rPr>
              <a:t>applicatie</a:t>
            </a:r>
            <a:r>
              <a:rPr lang="en-US" b="1" dirty="0">
                <a:latin typeface="Comfortaa"/>
              </a:rPr>
              <a:t>: </a:t>
            </a:r>
            <a:r>
              <a:rPr lang="en-US" dirty="0">
                <a:latin typeface="Comfortaa"/>
              </a:rPr>
              <a:t>(fun x -&gt; t)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mfortaa"/>
              </a:rPr>
              <a:t>Function call: </a:t>
            </a:r>
            <a:r>
              <a:rPr lang="en-US" dirty="0">
                <a:latin typeface="Comfortaa"/>
              </a:rPr>
              <a:t>t u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9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u="sng" dirty="0">
                <a:latin typeface="Comfortaa"/>
              </a:rPr>
              <a:t>Wat </a:t>
            </a:r>
            <a:r>
              <a:rPr lang="en-US" b="1" u="sng" dirty="0" err="1">
                <a:latin typeface="Comfortaa"/>
              </a:rPr>
              <a:t>zien</a:t>
            </a:r>
            <a:r>
              <a:rPr lang="en-US" b="1" u="sng" dirty="0">
                <a:latin typeface="Comfortaa"/>
              </a:rPr>
              <a:t> we?</a:t>
            </a:r>
            <a:endParaRPr lang="en-US" u="sng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: fun x -&gt; 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Comfortaa"/>
              </a:rPr>
              <a:t>Deze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, </a:t>
            </a:r>
            <a:r>
              <a:rPr lang="en-US" dirty="0" err="1">
                <a:latin typeface="Comfortaa"/>
              </a:rPr>
              <a:t>accepteert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één</a:t>
            </a:r>
            <a:r>
              <a:rPr lang="en-US" dirty="0">
                <a:latin typeface="Comfortaa"/>
              </a:rPr>
              <a:t> parameter (x)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De body van de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is 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</a:rPr>
              <a:t>“</a:t>
            </a:r>
            <a:r>
              <a:rPr lang="en-US" dirty="0" err="1">
                <a:latin typeface="Comfortaa"/>
              </a:rPr>
              <a:t>Leesbaar</a:t>
            </a:r>
            <a:r>
              <a:rPr lang="en-US" dirty="0">
                <a:latin typeface="Comfortaa"/>
              </a:rPr>
              <a:t>” </a:t>
            </a:r>
            <a:r>
              <a:rPr lang="en-US" dirty="0" err="1">
                <a:latin typeface="Comfortaa"/>
              </a:rPr>
              <a:t>geschreven</a:t>
            </a:r>
            <a:r>
              <a:rPr lang="en-US" dirty="0">
                <a:latin typeface="Comfortaa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</a:rPr>
              <a:t>	fun var -&gt; body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Comfortaa"/>
              </a:rPr>
              <a:t>Wat </a:t>
            </a:r>
            <a:r>
              <a:rPr lang="en-US" sz="2000" b="1" u="sng" dirty="0" err="1">
                <a:latin typeface="Comfortaa"/>
              </a:rPr>
              <a:t>zien</a:t>
            </a:r>
            <a:r>
              <a:rPr lang="en-US" sz="2000" b="1" u="sng" dirty="0">
                <a:latin typeface="Comfortaa"/>
              </a:rPr>
              <a:t> we?</a:t>
            </a:r>
          </a:p>
          <a:p>
            <a:pPr marL="0" lvl="0" indent="0">
              <a:buNone/>
            </a:pPr>
            <a:endParaRPr lang="en-US" dirty="0">
              <a:latin typeface="Comfortaa"/>
            </a:endParaRPr>
          </a:p>
          <a:p>
            <a:pPr marL="0" lvl="0" indent="0"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: fun x -&gt; 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E332E29-D2BE-447A-BF7C-6C054430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571750"/>
            <a:ext cx="1733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u="sng" dirty="0">
                <a:latin typeface="Comfortaa"/>
              </a:rPr>
              <a:t>Wat </a:t>
            </a:r>
            <a:r>
              <a:rPr lang="en-US" b="1" u="sng" dirty="0" err="1">
                <a:latin typeface="Comfortaa"/>
              </a:rPr>
              <a:t>zien</a:t>
            </a:r>
            <a:r>
              <a:rPr lang="en-US" b="1" u="sng" dirty="0">
                <a:latin typeface="Comfortaa"/>
              </a:rPr>
              <a:t> we?</a:t>
            </a:r>
          </a:p>
          <a:p>
            <a:pPr marL="0" lvl="0" indent="0">
              <a:buNone/>
            </a:pPr>
            <a:endParaRPr lang="en-US" b="1" u="sng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applicatie</a:t>
            </a:r>
            <a:r>
              <a:rPr lang="en-US" dirty="0">
                <a:latin typeface="Comfortaa"/>
              </a:rPr>
              <a:t>: (fun x -&gt; t)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fun x -&gt; 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Comfortaa"/>
              </a:rPr>
              <a:t>Deze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voeren</a:t>
            </a:r>
            <a:r>
              <a:rPr lang="en-US" dirty="0">
                <a:latin typeface="Comfortaa"/>
              </a:rPr>
              <a:t> we </a:t>
            </a:r>
            <a:r>
              <a:rPr lang="en-US" dirty="0" err="1">
                <a:latin typeface="Comfortaa"/>
              </a:rPr>
              <a:t>uit</a:t>
            </a:r>
            <a:r>
              <a:rPr lang="en-US" dirty="0">
                <a:latin typeface="Comfortaa"/>
              </a:rPr>
              <a:t> met </a:t>
            </a:r>
            <a:r>
              <a:rPr lang="en-US" dirty="0" err="1">
                <a:latin typeface="Comfortaa"/>
              </a:rPr>
              <a:t>als</a:t>
            </a:r>
            <a:r>
              <a:rPr lang="en-US" dirty="0">
                <a:latin typeface="Comfortaa"/>
              </a:rPr>
              <a:t> input A (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applicatie</a:t>
            </a:r>
            <a:r>
              <a:rPr lang="en-US" dirty="0">
                <a:latin typeface="Comfortaa"/>
              </a:rPr>
              <a:t>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omfortaa"/>
            </a:endParaRPr>
          </a:p>
          <a:p>
            <a:pPr marL="0" lvl="0" indent="0">
              <a:buNone/>
            </a:pPr>
            <a:r>
              <a:rPr lang="en-US" dirty="0">
                <a:latin typeface="Comfortaa"/>
              </a:rPr>
              <a:t>“</a:t>
            </a:r>
            <a:r>
              <a:rPr lang="en-US" dirty="0" err="1">
                <a:latin typeface="Comfortaa"/>
              </a:rPr>
              <a:t>Leesbaar</a:t>
            </a:r>
            <a:r>
              <a:rPr lang="en-US" dirty="0">
                <a:latin typeface="Comfortaa"/>
              </a:rPr>
              <a:t>” </a:t>
            </a:r>
            <a:r>
              <a:rPr lang="en-US" dirty="0" err="1">
                <a:latin typeface="Comfortaa"/>
              </a:rPr>
              <a:t>geschreven</a:t>
            </a:r>
            <a:r>
              <a:rPr lang="en-US" dirty="0">
                <a:latin typeface="Comfortaa"/>
              </a:rPr>
              <a:t>: </a:t>
            </a:r>
          </a:p>
          <a:p>
            <a:pPr marL="0" lvl="0" indent="0">
              <a:buNone/>
            </a:pPr>
            <a:r>
              <a:rPr lang="en-US" dirty="0">
                <a:latin typeface="Comfortaa"/>
              </a:rPr>
              <a:t>	(fun var -&gt; body) input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9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Comfortaa"/>
              </a:rPr>
              <a:t>Wat </a:t>
            </a:r>
            <a:r>
              <a:rPr lang="en-US" b="1" dirty="0" err="1">
                <a:latin typeface="Comfortaa"/>
              </a:rPr>
              <a:t>zien</a:t>
            </a:r>
            <a:r>
              <a:rPr lang="en-US" b="1" dirty="0">
                <a:latin typeface="Comfortaa"/>
              </a:rPr>
              <a:t> we?</a:t>
            </a:r>
          </a:p>
          <a:p>
            <a:pPr marL="0" lvl="0" indent="0">
              <a:buNone/>
            </a:pPr>
            <a:endParaRPr lang="en-US" b="1" dirty="0">
              <a:latin typeface="Comfortaa"/>
            </a:endParaRPr>
          </a:p>
          <a:p>
            <a:pPr marL="0" lvl="0" indent="0"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applicatie</a:t>
            </a:r>
            <a:r>
              <a:rPr lang="en-US" dirty="0">
                <a:latin typeface="Comfortaa"/>
              </a:rPr>
              <a:t>: (fun x -&gt; t) A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E1753B3-32B5-45AC-B695-CA43B98F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2540475"/>
            <a:ext cx="1666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9023775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mfortaa"/>
              </a:rPr>
              <a:t>Wat </a:t>
            </a:r>
            <a:r>
              <a:rPr lang="en-US" b="1" dirty="0" err="1">
                <a:latin typeface="Comfortaa"/>
              </a:rPr>
              <a:t>zien</a:t>
            </a:r>
            <a:r>
              <a:rPr lang="en-US" b="1" dirty="0">
                <a:latin typeface="Comfortaa"/>
              </a:rPr>
              <a:t> we?</a:t>
            </a:r>
          </a:p>
          <a:p>
            <a:pPr marL="0" indent="0">
              <a:buNone/>
            </a:pPr>
            <a:endParaRPr lang="en-US" b="1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call:  t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In </a:t>
            </a:r>
            <a:r>
              <a:rPr lang="en-US" dirty="0" err="1">
                <a:latin typeface="Comfortaa"/>
              </a:rPr>
              <a:t>principe</a:t>
            </a:r>
            <a:r>
              <a:rPr lang="en-US" dirty="0">
                <a:latin typeface="Comfortaa"/>
              </a:rPr>
              <a:t> is </a:t>
            </a:r>
            <a:r>
              <a:rPr lang="en-US" dirty="0" err="1">
                <a:latin typeface="Comfortaa"/>
              </a:rPr>
              <a:t>dit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applicatie</a:t>
            </a:r>
            <a:r>
              <a:rPr lang="en-US" dirty="0">
                <a:latin typeface="Comfortaa"/>
              </a:rPr>
              <a:t>… maar…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t is </a:t>
            </a:r>
            <a:r>
              <a:rPr lang="en-US" dirty="0" err="1">
                <a:latin typeface="Comfortaa"/>
              </a:rPr>
              <a:t>geen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of </a:t>
            </a:r>
            <a:r>
              <a:rPr lang="en-US" dirty="0" err="1">
                <a:latin typeface="Comfortaa"/>
              </a:rPr>
              <a:t>variabele</a:t>
            </a:r>
            <a:r>
              <a:rPr lang="en-US" dirty="0">
                <a:latin typeface="Comfortaa"/>
              </a:rPr>
              <a:t>*</a:t>
            </a:r>
          </a:p>
          <a:p>
            <a:pPr marL="342900">
              <a:buFont typeface="Roboto Mono"/>
              <a:buAutoNum type="arabicPeriod"/>
            </a:pPr>
            <a:r>
              <a:rPr lang="en-US" dirty="0">
                <a:latin typeface="Comfortaa"/>
              </a:rPr>
              <a:t>u is </a:t>
            </a:r>
            <a:r>
              <a:rPr lang="en-US" dirty="0" err="1">
                <a:latin typeface="Comfortaa"/>
              </a:rPr>
              <a:t>geen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of </a:t>
            </a:r>
            <a:r>
              <a:rPr lang="en-US" dirty="0" err="1">
                <a:latin typeface="Comfortaa"/>
              </a:rPr>
              <a:t>variabele</a:t>
            </a:r>
            <a:r>
              <a:rPr lang="en-US" dirty="0">
                <a:latin typeface="Comfortaa"/>
              </a:rPr>
              <a:t>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</a:rPr>
              <a:t>* - </a:t>
            </a:r>
            <a:r>
              <a:rPr lang="en-US" dirty="0" err="1">
                <a:latin typeface="Comfortaa"/>
              </a:rPr>
              <a:t>Dit</a:t>
            </a:r>
            <a:r>
              <a:rPr lang="en-US" dirty="0">
                <a:latin typeface="Comfortaa"/>
              </a:rPr>
              <a:t> is </a:t>
            </a:r>
            <a:r>
              <a:rPr lang="en-US" dirty="0" err="1">
                <a:latin typeface="Comfortaa"/>
              </a:rPr>
              <a:t>dus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een</a:t>
            </a:r>
            <a:r>
              <a:rPr lang="en-US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functie</a:t>
            </a:r>
            <a:r>
              <a:rPr lang="en-US" b="1" u="sng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applicatie</a:t>
            </a:r>
            <a:r>
              <a:rPr lang="en-US" b="1" dirty="0">
                <a:latin typeface="Comfortaa"/>
              </a:rPr>
              <a:t> </a:t>
            </a:r>
            <a:r>
              <a:rPr lang="en-US" dirty="0">
                <a:latin typeface="Comfortaa"/>
              </a:rPr>
              <a:t>of </a:t>
            </a:r>
            <a:r>
              <a:rPr lang="en-US" dirty="0" err="1">
                <a:latin typeface="Comfortaa"/>
              </a:rPr>
              <a:t>een</a:t>
            </a:r>
            <a:r>
              <a:rPr lang="en-US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functie</a:t>
            </a:r>
            <a:r>
              <a:rPr lang="en-US" b="1" u="sng" dirty="0">
                <a:latin typeface="Comfortaa"/>
              </a:rPr>
              <a:t> call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Comfortaa"/>
              </a:rPr>
              <a:t>Vooraf</a:t>
            </a:r>
            <a:endParaRPr err="1">
              <a:latin typeface="Comfortaa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-US" sz="4800" dirty="0" err="1">
                <a:latin typeface="Comfortaa"/>
              </a:rPr>
              <a:t>Voor</a:t>
            </a:r>
            <a:r>
              <a:rPr lang="en-US" sz="4800" dirty="0">
                <a:latin typeface="Comfortaa"/>
              </a:rPr>
              <a:t> </a:t>
            </a:r>
            <a:r>
              <a:rPr lang="en-US" sz="4800" dirty="0" err="1">
                <a:latin typeface="Comfortaa"/>
              </a:rPr>
              <a:t>vragen</a:t>
            </a:r>
            <a:r>
              <a:rPr lang="en-US" sz="4800" dirty="0">
                <a:latin typeface="Comfortaa"/>
              </a:rPr>
              <a:t>: </a:t>
            </a: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4800" dirty="0">
                <a:latin typeface="Comfortaa"/>
              </a:rPr>
              <a:t>1) </a:t>
            </a:r>
            <a:r>
              <a:rPr lang="en-US" sz="4800" dirty="0" err="1">
                <a:latin typeface="Comfortaa"/>
              </a:rPr>
              <a:t>Steek</a:t>
            </a:r>
            <a:r>
              <a:rPr lang="en-US" sz="4800" dirty="0">
                <a:latin typeface="Comfortaa"/>
              </a:rPr>
              <a:t> je hand op</a:t>
            </a: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4800" dirty="0">
                <a:latin typeface="Comfortaa"/>
              </a:rPr>
              <a:t>2) </a:t>
            </a:r>
            <a:r>
              <a:rPr lang="en-US" sz="4800" dirty="0" err="1">
                <a:latin typeface="Comfortaa"/>
              </a:rPr>
              <a:t>Stel</a:t>
            </a:r>
            <a:r>
              <a:rPr lang="en-US" sz="4800" dirty="0">
                <a:latin typeface="Comfortaa"/>
              </a:rPr>
              <a:t> ze in de chat</a:t>
            </a:r>
          </a:p>
          <a:p>
            <a:pPr marL="0" indent="0" algn="ctr">
              <a:lnSpc>
                <a:spcPct val="114999"/>
              </a:lnSpc>
              <a:buNone/>
            </a:pPr>
            <a:endParaRPr lang="en-US" sz="4800" dirty="0">
              <a:latin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9023775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mfortaa"/>
              </a:rPr>
              <a:t>Wat </a:t>
            </a:r>
            <a:r>
              <a:rPr lang="en-US" b="1" dirty="0" err="1">
                <a:latin typeface="Comfortaa"/>
              </a:rPr>
              <a:t>zien</a:t>
            </a:r>
            <a:r>
              <a:rPr lang="en-US" b="1" dirty="0">
                <a:latin typeface="Comfortaa"/>
              </a:rPr>
              <a:t> we?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</a:rPr>
              <a:t>Function calls:  t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7745F9-7F25-4266-8800-A1D890E1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40" y="863966"/>
            <a:ext cx="2955741" cy="33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 err="1">
                <a:latin typeface="Comfortaa"/>
              </a:rPr>
              <a:t>Variabelen</a:t>
            </a:r>
            <a:r>
              <a:rPr lang="en-US" sz="2000" dirty="0">
                <a:latin typeface="Comfortaa"/>
              </a:rPr>
              <a:t>: a, b, c, ab, </a:t>
            </a:r>
            <a:r>
              <a:rPr lang="en-US" sz="2000" dirty="0" err="1">
                <a:latin typeface="Comfortaa"/>
              </a:rPr>
              <a:t>acd</a:t>
            </a:r>
            <a:r>
              <a:rPr lang="en-US" sz="2000" dirty="0">
                <a:latin typeface="Comfortaa"/>
              </a:rPr>
              <a:t>…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Eval (a) 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a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3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 err="1">
                <a:latin typeface="Comfortaa"/>
              </a:rPr>
              <a:t>Variabelen</a:t>
            </a:r>
            <a:r>
              <a:rPr lang="en-US" sz="2000" dirty="0">
                <a:latin typeface="Comfortaa"/>
              </a:rPr>
              <a:t>: a, b, c, ab, </a:t>
            </a:r>
            <a:r>
              <a:rPr lang="en-US" sz="2000" dirty="0" err="1">
                <a:latin typeface="Comfortaa"/>
              </a:rPr>
              <a:t>acd</a:t>
            </a:r>
            <a:r>
              <a:rPr lang="en-US" sz="2000" dirty="0">
                <a:latin typeface="Comfortaa"/>
              </a:rPr>
              <a:t>…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Eval (a b)  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 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a b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6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: fun x -&gt; t 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lvl="0" indent="0" algn="ctr">
              <a:buNone/>
            </a:pPr>
            <a:r>
              <a:rPr lang="en-US" sz="2000" dirty="0">
                <a:latin typeface="Comfortaa"/>
              </a:rPr>
              <a:t>Eval (fun x -&gt; t)</a:t>
            </a:r>
          </a:p>
          <a:p>
            <a:pPr marL="0" lvl="0" indent="0" algn="ctr">
              <a:buNone/>
            </a:pPr>
            <a:r>
              <a:rPr lang="en-US" sz="2000" dirty="0">
                <a:latin typeface="Comfortaa"/>
              </a:rPr>
              <a:t>== </a:t>
            </a:r>
          </a:p>
          <a:p>
            <a:pPr marL="0" lvl="0" indent="0" algn="ctr">
              <a:buNone/>
            </a:pPr>
            <a:r>
              <a:rPr lang="en-US" sz="2000" dirty="0">
                <a:latin typeface="Comfortaa"/>
              </a:rPr>
              <a:t>fun x -&gt; 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8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8809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applicatie</a:t>
            </a:r>
            <a:r>
              <a:rPr lang="en-US" sz="2000" dirty="0">
                <a:latin typeface="Comfortaa"/>
              </a:rPr>
              <a:t> : (fun x -&gt; t) A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Eval (fun x -&gt; t) A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fun x -&gt; t 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 t[x -&gt; A]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0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8809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applicatie</a:t>
            </a:r>
            <a:r>
              <a:rPr lang="en-US" sz="2000" dirty="0">
                <a:latin typeface="Comfortaa"/>
              </a:rPr>
              <a:t> : (fun x -&gt; t) A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Eval (fun x -&gt; t) A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fun x -&gt; t 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 t[x -&gt; A]</a:t>
            </a:r>
          </a:p>
          <a:p>
            <a:pPr marL="0" indent="0" algn="ctr">
              <a:buNone/>
            </a:pPr>
            <a:endParaRPr lang="en-US" sz="2000" dirty="0">
              <a:latin typeface="Comfortaa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i="1" dirty="0">
                <a:latin typeface="Comfortaa"/>
                <a:sym typeface="Wingdings" panose="05000000000000000000" pitchFamily="2" charset="2"/>
              </a:rPr>
              <a:t>In de body van de </a:t>
            </a:r>
            <a:r>
              <a:rPr lang="en-US" i="1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i="1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i="1" dirty="0" err="1">
                <a:latin typeface="Comfortaa"/>
                <a:sym typeface="Wingdings" panose="05000000000000000000" pitchFamily="2" charset="2"/>
              </a:rPr>
              <a:t>veranderen</a:t>
            </a:r>
            <a:r>
              <a:rPr lang="en-US" i="1" dirty="0">
                <a:latin typeface="Comfortaa"/>
                <a:sym typeface="Wingdings" panose="05000000000000000000" pitchFamily="2" charset="2"/>
              </a:rPr>
              <a:t> we </a:t>
            </a:r>
            <a:r>
              <a:rPr lang="en-US" i="1" dirty="0" err="1">
                <a:latin typeface="Comfortaa"/>
                <a:sym typeface="Wingdings" panose="05000000000000000000" pitchFamily="2" charset="2"/>
              </a:rPr>
              <a:t>elke</a:t>
            </a:r>
            <a:r>
              <a:rPr lang="en-US" i="1" dirty="0">
                <a:latin typeface="Comfortaa"/>
                <a:sym typeface="Wingdings" panose="05000000000000000000" pitchFamily="2" charset="2"/>
              </a:rPr>
              <a:t> x </a:t>
            </a:r>
            <a:r>
              <a:rPr lang="en-US" i="1" dirty="0" err="1">
                <a:latin typeface="Comfortaa"/>
                <a:sym typeface="Wingdings" panose="05000000000000000000" pitchFamily="2" charset="2"/>
              </a:rPr>
              <a:t>naar</a:t>
            </a:r>
            <a:r>
              <a:rPr lang="en-US" i="1" dirty="0">
                <a:latin typeface="Comfortaa"/>
                <a:sym typeface="Wingdings" panose="05000000000000000000" pitchFamily="2" charset="2"/>
              </a:rPr>
              <a:t> A.</a:t>
            </a:r>
            <a:endParaRPr lang="en-US" sz="2000" dirty="0">
              <a:latin typeface="Comfortaa"/>
              <a:sym typeface="Wingdings" panose="05000000000000000000" pitchFamily="2" charset="2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7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12541" y="767921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Voorbeeld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applicatie</a:t>
            </a:r>
            <a:br>
              <a:rPr lang="en-US" sz="2000" dirty="0">
                <a:latin typeface="Comfortaa"/>
                <a:sym typeface="Wingdings" panose="05000000000000000000" pitchFamily="2" charset="2"/>
              </a:rPr>
            </a:b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Abstracte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omschrijving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</a:t>
            </a:r>
            <a:r>
              <a:rPr lang="en-US" sz="1600" dirty="0">
                <a:latin typeface="Comfortaa"/>
              </a:rPr>
              <a:t>Eval (fun x -&gt; t) A == fun x -&gt; t 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 t[x -&gt; A]</a:t>
            </a:r>
            <a:br>
              <a:rPr lang="en-US" sz="1600" dirty="0">
                <a:latin typeface="Comfortaa"/>
                <a:sym typeface="Wingdings" panose="05000000000000000000" pitchFamily="2" charset="2"/>
              </a:rPr>
            </a:br>
            <a:endParaRPr lang="en-US" sz="2000" dirty="0">
              <a:latin typeface="Comforta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Opdracht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(fun f -&gt; f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f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g) Z</a:t>
            </a:r>
          </a:p>
          <a:p>
            <a:pPr marL="0" indent="0">
              <a:buNone/>
            </a:pPr>
            <a:endParaRPr lang="en-US" sz="1600" dirty="0">
              <a:latin typeface="Comforta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x = f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t = f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f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g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A = Z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t[x -&gt; A] = Z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Z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g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9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89068" y="767921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Opdracht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 (5 min):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applicatie</a:t>
            </a:r>
            <a:br>
              <a:rPr lang="en-US" sz="2000" dirty="0">
                <a:latin typeface="Comfortaa"/>
                <a:sym typeface="Wingdings" panose="05000000000000000000" pitchFamily="2" charset="2"/>
              </a:rPr>
            </a:b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Abstracte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omschrijving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</a:t>
            </a:r>
            <a:r>
              <a:rPr lang="en-US" sz="1600" dirty="0">
                <a:latin typeface="Comfortaa"/>
              </a:rPr>
              <a:t>Eval (fun x -&gt; t) A == fun x -&gt; t 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 t[x -&gt; A]</a:t>
            </a:r>
          </a:p>
          <a:p>
            <a:pPr marL="0" indent="0">
              <a:buNone/>
            </a:pPr>
            <a:endParaRPr lang="en-US" sz="2000" dirty="0">
              <a:latin typeface="Comforta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Opdracht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(fun a -&gt; fun -&gt; b -&gt; a b) (fun x -&gt; x)</a:t>
            </a:r>
          </a:p>
          <a:p>
            <a:pPr marL="0" indent="0">
              <a:buNone/>
            </a:pPr>
            <a:br>
              <a:rPr lang="en-US" sz="1600" dirty="0">
                <a:latin typeface="Comfortaa"/>
                <a:sym typeface="Wingdings" panose="05000000000000000000" pitchFamily="2" charset="2"/>
              </a:rPr>
            </a:br>
            <a:r>
              <a:rPr lang="en-US" sz="1600" dirty="0">
                <a:latin typeface="Comfortaa"/>
                <a:sym typeface="Wingdings" panose="05000000000000000000" pitchFamily="2" charset="2"/>
              </a:rPr>
              <a:t>x = 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t = 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A = </a:t>
            </a:r>
          </a:p>
          <a:p>
            <a:pPr marL="0" indent="0">
              <a:buNone/>
            </a:pPr>
            <a:r>
              <a:rPr lang="en-US" sz="1600" dirty="0">
                <a:latin typeface="Comfortaa"/>
                <a:sym typeface="Wingdings" panose="05000000000000000000" pitchFamily="2" charset="2"/>
              </a:rPr>
              <a:t>t[x -&gt; A] =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1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lvl="0" indent="0">
              <a:buNone/>
            </a:pPr>
            <a:br>
              <a:rPr lang="en-US" sz="2000" dirty="0">
                <a:latin typeface="Comfortaa"/>
              </a:rPr>
            </a:br>
            <a:r>
              <a:rPr lang="en-US" sz="2000" dirty="0">
                <a:latin typeface="Comfortaa"/>
              </a:rPr>
              <a:t>Function calls:  t u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t u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(eval t == t’ &amp;&amp; eval u == u’) 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==</a:t>
            </a: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eval t’ u’ == v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2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9023775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mfortaa"/>
              </a:rPr>
              <a:t>Even </a:t>
            </a:r>
            <a:r>
              <a:rPr lang="en-US" b="1" dirty="0" err="1">
                <a:latin typeface="Comfortaa"/>
              </a:rPr>
              <a:t>een</a:t>
            </a:r>
            <a:r>
              <a:rPr lang="en-US" b="1" dirty="0">
                <a:latin typeface="Comfortaa"/>
              </a:rPr>
              <a:t> </a:t>
            </a:r>
            <a:r>
              <a:rPr lang="en-US" b="1" dirty="0" err="1">
                <a:latin typeface="Comfortaa"/>
              </a:rPr>
              <a:t>stapje</a:t>
            </a:r>
            <a:r>
              <a:rPr lang="en-US" b="1" dirty="0">
                <a:latin typeface="Comfortaa"/>
              </a:rPr>
              <a:t> </a:t>
            </a:r>
            <a:r>
              <a:rPr lang="en-US" b="1" dirty="0" err="1">
                <a:latin typeface="Comfortaa"/>
              </a:rPr>
              <a:t>terug</a:t>
            </a:r>
            <a:r>
              <a:rPr lang="en-US" b="1" dirty="0">
                <a:latin typeface="Comfortaa"/>
              </a:rPr>
              <a:t>..</a:t>
            </a:r>
          </a:p>
          <a:p>
            <a:pPr marL="0" indent="0">
              <a:buNone/>
            </a:pPr>
            <a:endParaRPr lang="en-US" b="1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call:  t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In </a:t>
            </a:r>
            <a:r>
              <a:rPr lang="en-US" dirty="0" err="1">
                <a:latin typeface="Comfortaa"/>
              </a:rPr>
              <a:t>principe</a:t>
            </a:r>
            <a:r>
              <a:rPr lang="en-US" dirty="0">
                <a:latin typeface="Comfortaa"/>
              </a:rPr>
              <a:t> is </a:t>
            </a:r>
            <a:r>
              <a:rPr lang="en-US" dirty="0" err="1">
                <a:latin typeface="Comfortaa"/>
              </a:rPr>
              <a:t>dit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applicatie</a:t>
            </a:r>
            <a:r>
              <a:rPr lang="en-US" dirty="0">
                <a:latin typeface="Comfortaa"/>
              </a:rPr>
              <a:t>… maar…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omfortaa"/>
              </a:rPr>
              <a:t>t is </a:t>
            </a:r>
            <a:r>
              <a:rPr lang="en-US" dirty="0" err="1">
                <a:latin typeface="Comfortaa"/>
              </a:rPr>
              <a:t>geen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of </a:t>
            </a:r>
            <a:r>
              <a:rPr lang="en-US" dirty="0" err="1">
                <a:latin typeface="Comfortaa"/>
              </a:rPr>
              <a:t>variabele</a:t>
            </a:r>
            <a:r>
              <a:rPr lang="en-US" dirty="0">
                <a:latin typeface="Comfortaa"/>
              </a:rPr>
              <a:t>*</a:t>
            </a:r>
          </a:p>
          <a:p>
            <a:pPr marL="342900">
              <a:buFont typeface="Roboto Mono"/>
              <a:buAutoNum type="arabicPeriod"/>
            </a:pPr>
            <a:r>
              <a:rPr lang="en-US" dirty="0">
                <a:latin typeface="Comfortaa"/>
              </a:rPr>
              <a:t>u is </a:t>
            </a:r>
            <a:r>
              <a:rPr lang="en-US" dirty="0" err="1">
                <a:latin typeface="Comfortaa"/>
              </a:rPr>
              <a:t>geen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functie</a:t>
            </a:r>
            <a:r>
              <a:rPr lang="en-US" dirty="0">
                <a:latin typeface="Comfortaa"/>
              </a:rPr>
              <a:t> of </a:t>
            </a:r>
            <a:r>
              <a:rPr lang="en-US" dirty="0" err="1">
                <a:latin typeface="Comfortaa"/>
              </a:rPr>
              <a:t>variabele</a:t>
            </a:r>
            <a:r>
              <a:rPr lang="en-US" dirty="0">
                <a:latin typeface="Comfortaa"/>
              </a:rPr>
              <a:t>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</a:rPr>
              <a:t>* - </a:t>
            </a:r>
            <a:r>
              <a:rPr lang="en-US" dirty="0" err="1">
                <a:latin typeface="Comfortaa"/>
              </a:rPr>
              <a:t>Dit</a:t>
            </a:r>
            <a:r>
              <a:rPr lang="en-US" dirty="0">
                <a:latin typeface="Comfortaa"/>
              </a:rPr>
              <a:t> is </a:t>
            </a:r>
            <a:r>
              <a:rPr lang="en-US" dirty="0" err="1">
                <a:latin typeface="Comfortaa"/>
              </a:rPr>
              <a:t>dus</a:t>
            </a:r>
            <a:r>
              <a:rPr lang="en-US" dirty="0">
                <a:latin typeface="Comfortaa"/>
              </a:rPr>
              <a:t> </a:t>
            </a:r>
            <a:r>
              <a:rPr lang="en-US" dirty="0" err="1">
                <a:latin typeface="Comfortaa"/>
              </a:rPr>
              <a:t>een</a:t>
            </a:r>
            <a:r>
              <a:rPr lang="en-US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functie</a:t>
            </a:r>
            <a:r>
              <a:rPr lang="en-US" b="1" u="sng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applicatie</a:t>
            </a:r>
            <a:r>
              <a:rPr lang="en-US" b="1" dirty="0">
                <a:latin typeface="Comfortaa"/>
              </a:rPr>
              <a:t> </a:t>
            </a:r>
            <a:r>
              <a:rPr lang="en-US" dirty="0">
                <a:latin typeface="Comfortaa"/>
              </a:rPr>
              <a:t>of </a:t>
            </a:r>
            <a:r>
              <a:rPr lang="en-US" dirty="0" err="1">
                <a:latin typeface="Comfortaa"/>
              </a:rPr>
              <a:t>een</a:t>
            </a:r>
            <a:r>
              <a:rPr lang="en-US" dirty="0">
                <a:latin typeface="Comfortaa"/>
              </a:rPr>
              <a:t> </a:t>
            </a:r>
            <a:r>
              <a:rPr lang="en-US" b="1" u="sng" dirty="0" err="1">
                <a:latin typeface="Comfortaa"/>
              </a:rPr>
              <a:t>functie</a:t>
            </a:r>
            <a:r>
              <a:rPr lang="en-US" b="1" u="sng" dirty="0">
                <a:latin typeface="Comfortaa"/>
              </a:rPr>
              <a:t> call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  <a:ea typeface="Roboto Mono"/>
                <a:cs typeface="Roboto Mono"/>
                <a:sym typeface="Roboto Mono"/>
              </a:rPr>
              <a:t>Wie </a:t>
            </a:r>
            <a:r>
              <a:rPr lang="en-US" dirty="0" err="1">
                <a:latin typeface="Comfortaa"/>
                <a:ea typeface="Roboto Mono"/>
                <a:cs typeface="Roboto Mono"/>
                <a:sym typeface="Roboto Mono"/>
              </a:rPr>
              <a:t>zijn</a:t>
            </a:r>
            <a:r>
              <a:rPr lang="en-US" dirty="0">
                <a:latin typeface="Comfortaa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latin typeface="Comfortaa"/>
                <a:ea typeface="Roboto Mono"/>
                <a:cs typeface="Roboto Mono"/>
                <a:sym typeface="Roboto Mono"/>
              </a:rPr>
              <a:t>wij</a:t>
            </a:r>
            <a:r>
              <a:rPr lang="en-US" dirty="0">
                <a:latin typeface="Comfortaa"/>
                <a:ea typeface="Roboto Mono"/>
                <a:cs typeface="Roboto Mono"/>
                <a:sym typeface="Roboto Mono"/>
              </a:rPr>
              <a:t>?</a:t>
            </a:r>
            <a:endParaRPr dirty="0">
              <a:latin typeface="Comfortaa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724544" y="946050"/>
            <a:ext cx="304559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fortaa"/>
              </a:rPr>
              <a:t>Ricardo Stam</a:t>
            </a: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r>
              <a:rPr lang="en-US" sz="2400" dirty="0">
                <a:latin typeface="Comfortaa"/>
              </a:rPr>
              <a:t>0913788@hr.nl</a:t>
            </a:r>
          </a:p>
        </p:txBody>
      </p:sp>
      <p:sp>
        <p:nvSpPr>
          <p:cNvPr id="4" name="Google Shape;64;p15">
            <a:extLst>
              <a:ext uri="{FF2B5EF4-FFF2-40B4-BE49-F238E27FC236}">
                <a16:creationId xmlns:a16="http://schemas.microsoft.com/office/drawing/2014/main" id="{4597647F-8010-4EB9-8F2C-5D5D65CDC1A3}"/>
              </a:ext>
            </a:extLst>
          </p:cNvPr>
          <p:cNvSpPr txBox="1">
            <a:spLocks/>
          </p:cNvSpPr>
          <p:nvPr/>
        </p:nvSpPr>
        <p:spPr>
          <a:xfrm>
            <a:off x="4572000" y="920597"/>
            <a:ext cx="3045597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2400" dirty="0">
                <a:latin typeface="Comfortaa"/>
              </a:rPr>
              <a:t>Marcel </a:t>
            </a:r>
            <a:r>
              <a:rPr lang="en-US" sz="2400" dirty="0" err="1">
                <a:latin typeface="Comfortaa"/>
              </a:rPr>
              <a:t>Bostelaar</a:t>
            </a:r>
            <a:endParaRPr lang="en-US" sz="2400" dirty="0">
              <a:latin typeface="Comfortaa"/>
            </a:endParaRPr>
          </a:p>
          <a:p>
            <a:pPr marL="0" indent="0">
              <a:buFont typeface="Roboto Mono"/>
              <a:buNone/>
            </a:pPr>
            <a:endParaRPr lang="en-US" sz="2400" dirty="0">
              <a:latin typeface="Comfortaa"/>
            </a:endParaRPr>
          </a:p>
          <a:p>
            <a:pPr marL="0" indent="0">
              <a:buFont typeface="Roboto Mono"/>
              <a:buNone/>
            </a:pPr>
            <a:endParaRPr lang="en-US" sz="2400" dirty="0">
              <a:latin typeface="Comfortaa"/>
            </a:endParaRPr>
          </a:p>
          <a:p>
            <a:pPr marL="0" indent="0">
              <a:buFont typeface="Roboto Mono"/>
              <a:buNone/>
            </a:pPr>
            <a:endParaRPr lang="en-US" sz="2400" dirty="0">
              <a:latin typeface="Comfortaa"/>
            </a:endParaRPr>
          </a:p>
          <a:p>
            <a:pPr marL="0" indent="0">
              <a:buFont typeface="Roboto Mono"/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r>
              <a:rPr lang="en-NL" sz="2400" dirty="0">
                <a:latin typeface="Comfortaa"/>
              </a:rPr>
              <a:t>0917554</a:t>
            </a:r>
            <a:r>
              <a:rPr lang="en-US" sz="2400" dirty="0">
                <a:latin typeface="Comfortaa"/>
              </a:rPr>
              <a:t>@hr.nl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33EB63B-52C7-4260-B519-25F0939B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80" y="1579691"/>
            <a:ext cx="1510304" cy="14141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0875637-165D-4CA3-BCBA-6474A144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07" y="1612373"/>
            <a:ext cx="1333038" cy="13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32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endParaRPr lang="en-US" sz="2000" b="1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b="1" u="sng" dirty="0">
                <a:latin typeface="Comfortaa"/>
              </a:rPr>
              <a:t>(eval t == t’ &amp;&amp; eval u == u’) </a:t>
            </a:r>
          </a:p>
          <a:p>
            <a:pPr marL="0" indent="0" algn="ctr">
              <a:buNone/>
            </a:pPr>
            <a:r>
              <a:rPr lang="en-US" sz="2000" i="1" dirty="0">
                <a:latin typeface="Comfortaa"/>
              </a:rPr>
              <a:t>== </a:t>
            </a:r>
          </a:p>
          <a:p>
            <a:pPr marL="0" indent="0" algn="ctr">
              <a:buNone/>
            </a:pPr>
            <a:r>
              <a:rPr lang="en-US" sz="2000" i="1" dirty="0">
                <a:latin typeface="Comfortaa"/>
              </a:rPr>
              <a:t>eval t’ u’ == v</a:t>
            </a:r>
          </a:p>
          <a:p>
            <a:pPr marL="0" indent="0" algn="ctr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mfortaa"/>
              </a:rPr>
              <a:t>Wanneer</a:t>
            </a:r>
            <a:r>
              <a:rPr lang="en-US" sz="2000" dirty="0">
                <a:latin typeface="Comfortaa"/>
              </a:rPr>
              <a:t> we </a:t>
            </a:r>
            <a:r>
              <a:rPr lang="en-US" sz="2000" dirty="0" err="1">
                <a:latin typeface="Comfortaa"/>
              </a:rPr>
              <a:t>een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applicatie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tegenkomen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waarbij</a:t>
            </a:r>
            <a:r>
              <a:rPr lang="en-US" sz="2000" dirty="0">
                <a:latin typeface="Comfortaa"/>
              </a:rPr>
              <a:t> t </a:t>
            </a:r>
            <a:r>
              <a:rPr lang="en-US" sz="2000" dirty="0" err="1">
                <a:latin typeface="Comfortaa"/>
              </a:rPr>
              <a:t>en</a:t>
            </a:r>
            <a:r>
              <a:rPr lang="en-US" sz="2000" dirty="0">
                <a:latin typeface="Comfortaa"/>
              </a:rPr>
              <a:t>/of u </a:t>
            </a:r>
            <a:r>
              <a:rPr lang="en-US" sz="2000" dirty="0" err="1">
                <a:latin typeface="Comfortaa"/>
              </a:rPr>
              <a:t>verder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kunnen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worden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gereduceerd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doen</a:t>
            </a:r>
            <a:r>
              <a:rPr lang="en-US" sz="2000" dirty="0">
                <a:latin typeface="Comfortaa"/>
              </a:rPr>
              <a:t> we </a:t>
            </a:r>
            <a:r>
              <a:rPr lang="en-US" sz="2000" dirty="0" err="1">
                <a:latin typeface="Comfortaa"/>
              </a:rPr>
              <a:t>dit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eerst</a:t>
            </a:r>
            <a:r>
              <a:rPr lang="en-US" sz="2000" dirty="0">
                <a:latin typeface="Comfortaa"/>
              </a:rPr>
              <a:t>.</a:t>
            </a:r>
          </a:p>
          <a:p>
            <a:pPr marL="0" indent="0" algn="ctr">
              <a:buNone/>
            </a:pPr>
            <a:r>
              <a:rPr lang="en-US" sz="2000" i="1" u="sng" dirty="0">
                <a:latin typeface="Comfortaa"/>
              </a:rPr>
              <a:t>t’/u’ </a:t>
            </a:r>
            <a:r>
              <a:rPr lang="en-US" sz="2000" i="1" u="sng" dirty="0" err="1">
                <a:latin typeface="Comfortaa"/>
              </a:rPr>
              <a:t>zijn</a:t>
            </a:r>
            <a:r>
              <a:rPr lang="en-US" sz="2000" i="1" u="sng" dirty="0">
                <a:latin typeface="Comfortaa"/>
              </a:rPr>
              <a:t> </a:t>
            </a:r>
            <a:r>
              <a:rPr lang="en-US" sz="2000" i="1" u="sng" dirty="0" err="1">
                <a:latin typeface="Comfortaa"/>
              </a:rPr>
              <a:t>dus</a:t>
            </a:r>
            <a:r>
              <a:rPr lang="en-US" sz="2000" i="1" u="sng" dirty="0">
                <a:latin typeface="Comfortaa"/>
              </a:rPr>
              <a:t> de </a:t>
            </a:r>
            <a:r>
              <a:rPr lang="en-US" sz="2000" i="1" u="sng" dirty="0" err="1">
                <a:latin typeface="Comfortaa"/>
              </a:rPr>
              <a:t>gereduceerde</a:t>
            </a:r>
            <a:r>
              <a:rPr lang="en-US" sz="2000" i="1" u="sng" dirty="0">
                <a:latin typeface="Comfortaa"/>
              </a:rPr>
              <a:t> </a:t>
            </a:r>
            <a:r>
              <a:rPr lang="en-US" sz="2000" i="1" u="sng" dirty="0" err="1">
                <a:latin typeface="Comfortaa"/>
              </a:rPr>
              <a:t>vormen</a:t>
            </a:r>
            <a:r>
              <a:rPr lang="en-US" sz="2000" i="1" u="sng" dirty="0">
                <a:latin typeface="Comfortaa"/>
              </a:rPr>
              <a:t> van t/u.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4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 err="1">
                <a:latin typeface="Comfortaa"/>
              </a:rPr>
              <a:t>Evaluatie</a:t>
            </a: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endParaRPr lang="en-US" sz="2000" i="1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i="1" dirty="0">
                <a:latin typeface="Comfortaa"/>
              </a:rPr>
              <a:t>(eval t == t’ &amp;&amp; eval u == u’)</a:t>
            </a:r>
            <a:r>
              <a:rPr lang="en-US" sz="2000" b="1" dirty="0">
                <a:latin typeface="Comfortaa"/>
              </a:rPr>
              <a:t> </a:t>
            </a:r>
          </a:p>
          <a:p>
            <a:pPr marL="0" indent="0" algn="ctr">
              <a:buNone/>
            </a:pPr>
            <a:r>
              <a:rPr lang="en-US" sz="2000" i="1" dirty="0">
                <a:latin typeface="Comfortaa"/>
              </a:rPr>
              <a:t>== </a:t>
            </a:r>
          </a:p>
          <a:p>
            <a:pPr marL="0" indent="0" algn="ctr">
              <a:buNone/>
            </a:pPr>
            <a:r>
              <a:rPr lang="en-US" sz="2000" b="1" u="sng" dirty="0">
                <a:latin typeface="Comfortaa"/>
              </a:rPr>
              <a:t>eval t’ u’ == v</a:t>
            </a:r>
          </a:p>
          <a:p>
            <a:pPr marL="0" indent="0" algn="ctr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buNone/>
            </a:pPr>
            <a:r>
              <a:rPr lang="en-US" sz="2000" dirty="0">
                <a:latin typeface="Comfortaa"/>
              </a:rPr>
              <a:t>De </a:t>
            </a:r>
            <a:r>
              <a:rPr lang="en-US" sz="2000" dirty="0" err="1">
                <a:latin typeface="Comfortaa"/>
              </a:rPr>
              <a:t>gerduceerde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vormen</a:t>
            </a:r>
            <a:r>
              <a:rPr lang="en-US" sz="2000" dirty="0">
                <a:latin typeface="Comfortaa"/>
              </a:rPr>
              <a:t> van de t’ u’ </a:t>
            </a:r>
            <a:r>
              <a:rPr lang="en-US" sz="2000" dirty="0" err="1">
                <a:latin typeface="Comfortaa"/>
              </a:rPr>
              <a:t>geeft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ons</a:t>
            </a:r>
            <a:r>
              <a:rPr lang="en-US" sz="2000" dirty="0">
                <a:latin typeface="Comfortaa"/>
              </a:rPr>
              <a:t> </a:t>
            </a:r>
            <a:r>
              <a:rPr lang="en-US" sz="2000">
                <a:latin typeface="Comfortaa"/>
              </a:rPr>
              <a:t>de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eind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waarde</a:t>
            </a:r>
            <a:r>
              <a:rPr lang="en-US" sz="2000" dirty="0">
                <a:latin typeface="Comfortaa"/>
              </a:rPr>
              <a:t> v.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2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Voorbeeld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 call</a:t>
            </a:r>
            <a:br>
              <a:rPr lang="en-US" sz="2000" dirty="0">
                <a:latin typeface="Comfortaa"/>
                <a:sym typeface="Wingdings" panose="05000000000000000000" pitchFamily="2" charset="2"/>
              </a:rPr>
            </a:b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Abstracte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omschrijving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</a:t>
            </a:r>
            <a:r>
              <a:rPr lang="en-US" sz="2000" dirty="0">
                <a:latin typeface="Comfortaa"/>
              </a:rPr>
              <a:t>t u == (eval t == t’ &amp;&amp; eval u == u’) == eval t’ u’ == v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 err="1">
                <a:latin typeface="Comfortaa"/>
              </a:rPr>
              <a:t>Opdracht</a:t>
            </a:r>
            <a:r>
              <a:rPr lang="en-US" sz="2000" dirty="0">
                <a:latin typeface="Comfortaa"/>
              </a:rPr>
              <a:t>: ((fun x -&gt; x) 4) ((fun y -&gt; y) 5)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t = ??</a:t>
            </a: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u = ??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7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5773429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Voorbeeld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b="1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b="1" dirty="0">
                <a:latin typeface="Comfortaa"/>
                <a:sym typeface="Wingdings" panose="05000000000000000000" pitchFamily="2" charset="2"/>
              </a:rPr>
              <a:t> call</a:t>
            </a: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((fun x -&gt; x) 4) ((fun </a:t>
            </a:r>
            <a:r>
              <a:rPr lang="en-US" sz="2000">
                <a:latin typeface="Comfortaa"/>
              </a:rPr>
              <a:t>y</a:t>
            </a:r>
            <a:r>
              <a:rPr lang="en-US" sz="2000" dirty="0">
                <a:latin typeface="Comfortaa"/>
              </a:rPr>
              <a:t> -&gt; </a:t>
            </a:r>
            <a:r>
              <a:rPr lang="en-US" sz="2000">
                <a:latin typeface="Comfortaa"/>
              </a:rPr>
              <a:t>y</a:t>
            </a:r>
            <a:r>
              <a:rPr lang="en-US" sz="2000" dirty="0">
                <a:latin typeface="Comfortaa"/>
              </a:rPr>
              <a:t>) 5)</a:t>
            </a:r>
          </a:p>
          <a:p>
            <a:pPr marL="0" indent="0">
              <a:buNone/>
            </a:pPr>
            <a:endParaRPr lang="en-US" dirty="0">
              <a:latin typeface="Comfortaa"/>
            </a:endParaRPr>
          </a:p>
          <a:p>
            <a:pPr marL="0" indent="0">
              <a:buNone/>
            </a:pPr>
            <a:r>
              <a:rPr lang="en-US" dirty="0">
                <a:latin typeface="Comfortaa"/>
              </a:rPr>
              <a:t>t = ((fun x -&gt; x) 4)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u = ((fun </a:t>
            </a:r>
            <a:r>
              <a:rPr lang="en-US">
                <a:latin typeface="Comfortaa"/>
              </a:rPr>
              <a:t>y</a:t>
            </a:r>
            <a:r>
              <a:rPr lang="en-US" dirty="0">
                <a:latin typeface="Comfortaa"/>
              </a:rPr>
              <a:t> -&gt; </a:t>
            </a:r>
            <a:r>
              <a:rPr lang="en-US">
                <a:latin typeface="Comfortaa"/>
              </a:rPr>
              <a:t>y</a:t>
            </a:r>
            <a:r>
              <a:rPr lang="en-US" dirty="0">
                <a:latin typeface="Comfortaa"/>
              </a:rPr>
              <a:t>) 5)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t’ = 4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u’ = 5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v = 4 5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1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5688904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Voorbeeld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b="1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b="1" dirty="0">
                <a:latin typeface="Comfortaa"/>
                <a:sym typeface="Wingdings" panose="05000000000000000000" pitchFamily="2" charset="2"/>
              </a:rPr>
              <a:t> call</a:t>
            </a: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((fun x -&gt; x) 4) ((fun y -&gt; y) 5)</a:t>
            </a:r>
          </a:p>
          <a:p>
            <a:pPr marL="0" indent="0">
              <a:buNone/>
            </a:pPr>
            <a:endParaRPr lang="en-US" dirty="0">
              <a:latin typeface="Comfortaa"/>
            </a:endParaRPr>
          </a:p>
          <a:p>
            <a:pPr marL="0" indent="0">
              <a:buNone/>
            </a:pPr>
            <a:r>
              <a:rPr lang="en-US" dirty="0">
                <a:latin typeface="Comfortaa"/>
              </a:rPr>
              <a:t>t = ((fun x -&gt; x) 4)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u = ((fun y -&gt; y) 5)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t’ = 4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u’ = 5</a:t>
            </a:r>
          </a:p>
          <a:p>
            <a:pPr marL="0" indent="0">
              <a:buNone/>
            </a:pPr>
            <a:r>
              <a:rPr lang="en-US" dirty="0">
                <a:latin typeface="Comfortaa"/>
              </a:rPr>
              <a:t>v = 4 5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27103ED-AB08-4D7F-B8EF-07BA441B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20" y="860129"/>
            <a:ext cx="6742418" cy="39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fortaa"/>
              </a:rPr>
              <a:t>Opdracht</a:t>
            </a:r>
            <a:r>
              <a:rPr lang="en-US" sz="2000" b="1" dirty="0">
                <a:latin typeface="Comfortaa"/>
              </a:rPr>
              <a:t> </a:t>
            </a:r>
            <a:r>
              <a:rPr lang="en-US" sz="2000" b="1" dirty="0" err="1">
                <a:latin typeface="Comfortaa"/>
              </a:rPr>
              <a:t>evaluatie</a:t>
            </a:r>
            <a:r>
              <a:rPr lang="en-US" sz="2000" b="1" dirty="0">
                <a:latin typeface="Comfortaa"/>
              </a:rPr>
              <a:t> (5 min): 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Functie</a:t>
            </a:r>
            <a:r>
              <a:rPr lang="en-US" sz="20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mfortaa"/>
                <a:sym typeface="Wingdings" panose="05000000000000000000" pitchFamily="2" charset="2"/>
              </a:rPr>
              <a:t>applicatie</a:t>
            </a:r>
            <a:br>
              <a:rPr lang="en-US" sz="2000" dirty="0">
                <a:latin typeface="Comfortaa"/>
                <a:sym typeface="Wingdings" panose="05000000000000000000" pitchFamily="2" charset="2"/>
              </a:rPr>
            </a:b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1600" dirty="0" err="1">
                <a:latin typeface="Comfortaa"/>
                <a:sym typeface="Wingdings" panose="05000000000000000000" pitchFamily="2" charset="2"/>
              </a:rPr>
              <a:t>Abstracte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mfortaa"/>
                <a:sym typeface="Wingdings" panose="05000000000000000000" pitchFamily="2" charset="2"/>
              </a:rPr>
              <a:t>omschrijving</a:t>
            </a:r>
            <a:r>
              <a:rPr lang="en-US" sz="1600" dirty="0">
                <a:latin typeface="Comfortaa"/>
                <a:sym typeface="Wingdings" panose="05000000000000000000" pitchFamily="2" charset="2"/>
              </a:rPr>
              <a:t>: </a:t>
            </a:r>
            <a:r>
              <a:rPr lang="en-US" sz="2000" dirty="0">
                <a:latin typeface="Comfortaa"/>
              </a:rPr>
              <a:t>t u == (eval t == t’ &amp;&amp; eval u == u’) == eval t’ u’ == v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 err="1">
                <a:latin typeface="Comfortaa"/>
              </a:rPr>
              <a:t>Opdracht</a:t>
            </a:r>
            <a:r>
              <a:rPr lang="en-US" sz="2000" dirty="0">
                <a:latin typeface="Comfortaa"/>
              </a:rPr>
              <a:t>: ((fun x -&gt; fun y -&gt; y x) 2) ((fun z -&gt; fun x-&gt; x + z) 5)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61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Comfortaa"/>
              </a:rPr>
              <a:t>Currying</a:t>
            </a:r>
            <a:endParaRPr lang="en-US" sz="4800" dirty="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6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omfortaa"/>
              </a:rPr>
              <a:t>Currying</a:t>
            </a:r>
          </a:p>
          <a:p>
            <a:pPr marL="0" indent="0">
              <a:buNone/>
            </a:pP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r>
              <a:rPr lang="en-US" sz="2000" dirty="0" err="1">
                <a:latin typeface="Comfortaa"/>
              </a:rPr>
              <a:t>Een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die X parameters </a:t>
            </a:r>
            <a:r>
              <a:rPr lang="en-US" sz="2000" dirty="0" err="1">
                <a:latin typeface="Comfortaa"/>
              </a:rPr>
              <a:t>accepteerd</a:t>
            </a:r>
            <a:r>
              <a:rPr lang="en-US" sz="2000" dirty="0">
                <a:latin typeface="Comfortaa"/>
              </a:rPr>
              <a:t> is om </a:t>
            </a:r>
            <a:r>
              <a:rPr lang="en-US" sz="2000" dirty="0" err="1">
                <a:latin typeface="Comfortaa"/>
              </a:rPr>
              <a:t>om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te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schrijven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naar</a:t>
            </a:r>
            <a:r>
              <a:rPr lang="en-US" sz="2000" dirty="0">
                <a:latin typeface="Comfortaa"/>
              </a:rPr>
              <a:t> X </a:t>
            </a:r>
            <a:r>
              <a:rPr lang="en-US" sz="2000" dirty="0" err="1">
                <a:latin typeface="Comfortaa"/>
              </a:rPr>
              <a:t>functies</a:t>
            </a:r>
            <a:r>
              <a:rPr lang="en-US" sz="2000" dirty="0">
                <a:latin typeface="Comfortaa"/>
              </a:rPr>
              <a:t> die elk </a:t>
            </a:r>
            <a:r>
              <a:rPr lang="en-US" sz="2000" dirty="0" err="1">
                <a:latin typeface="Comfortaa"/>
              </a:rPr>
              <a:t>één</a:t>
            </a:r>
            <a:r>
              <a:rPr lang="en-US" sz="2000" dirty="0">
                <a:latin typeface="Comfortaa"/>
              </a:rPr>
              <a:t> parameter </a:t>
            </a:r>
            <a:r>
              <a:rPr lang="en-US" sz="2000" dirty="0" err="1">
                <a:latin typeface="Comfortaa"/>
              </a:rPr>
              <a:t>accepteren</a:t>
            </a:r>
            <a:r>
              <a:rPr lang="en-US" sz="2000" dirty="0">
                <a:latin typeface="Comfortaa"/>
              </a:rPr>
              <a:t>.</a:t>
            </a:r>
          </a:p>
          <a:p>
            <a:pPr marL="0" indent="0">
              <a:buNone/>
            </a:pP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(Fun y z -&gt; t) == (fun y -&gt; fun z -&gt; t)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6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 err="1">
                <a:latin typeface="Comfortaa"/>
              </a:rPr>
              <a:t>Uncurrying</a:t>
            </a: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r>
              <a:rPr lang="en-US" sz="2000" dirty="0" err="1">
                <a:latin typeface="Comfortaa"/>
              </a:rPr>
              <a:t>Wanneer</a:t>
            </a:r>
            <a:r>
              <a:rPr lang="en-US" sz="2000" dirty="0">
                <a:latin typeface="Comfortaa"/>
              </a:rPr>
              <a:t> je </a:t>
            </a:r>
            <a:r>
              <a:rPr lang="en-US" sz="2000">
                <a:latin typeface="Comfortaa"/>
              </a:rPr>
              <a:t>X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functies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hebt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welke</a:t>
            </a:r>
            <a:r>
              <a:rPr lang="en-US" sz="2000" dirty="0">
                <a:latin typeface="Comfortaa"/>
              </a:rPr>
              <a:t> elk </a:t>
            </a:r>
            <a:r>
              <a:rPr lang="en-US" sz="2000" dirty="0" err="1">
                <a:latin typeface="Comfortaa"/>
              </a:rPr>
              <a:t>één</a:t>
            </a:r>
            <a:r>
              <a:rPr lang="en-US" sz="2000" dirty="0">
                <a:latin typeface="Comfortaa"/>
              </a:rPr>
              <a:t> parameter </a:t>
            </a:r>
            <a:r>
              <a:rPr lang="en-US" sz="2000" dirty="0" err="1">
                <a:latin typeface="Comfortaa"/>
              </a:rPr>
              <a:t>accepteren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kunnen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deze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worden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omgeschreven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naar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een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functie</a:t>
            </a:r>
            <a:r>
              <a:rPr lang="en-US" sz="2000" dirty="0">
                <a:latin typeface="Comfortaa"/>
              </a:rPr>
              <a:t> die </a:t>
            </a:r>
            <a:r>
              <a:rPr lang="en-US" sz="2000">
                <a:latin typeface="Comfortaa"/>
              </a:rPr>
              <a:t>X</a:t>
            </a:r>
            <a:r>
              <a:rPr lang="en-US" sz="2000" dirty="0">
                <a:latin typeface="Comfortaa"/>
              </a:rPr>
              <a:t> parameters </a:t>
            </a:r>
            <a:r>
              <a:rPr lang="en-US" sz="2000" dirty="0" err="1">
                <a:latin typeface="Comfortaa"/>
              </a:rPr>
              <a:t>accepteerd</a:t>
            </a:r>
            <a:r>
              <a:rPr lang="en-US" sz="2000" dirty="0">
                <a:latin typeface="Comfortaa"/>
              </a:rPr>
              <a:t>.</a:t>
            </a:r>
          </a:p>
          <a:p>
            <a:pPr marL="0" indent="0">
              <a:buNone/>
            </a:pPr>
            <a:endParaRPr lang="en-US" sz="2000" b="1" u="sng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(fun y -&gt; fun z -&gt; t) == (Fun y z -&gt; t)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94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omfortaa"/>
              </a:rPr>
              <a:t>(un)currying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59993F3-12A8-4AD4-BDEF-D73B7B8B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733" y="817535"/>
            <a:ext cx="2814533" cy="37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Roboto Mono"/>
                <a:cs typeface="Roboto Mono"/>
                <a:sym typeface="Roboto Mono"/>
              </a:rPr>
              <a:t>Het plan</a:t>
            </a:r>
            <a:endParaRPr>
              <a:latin typeface="Comfortaa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-US" sz="2400" dirty="0">
              <a:latin typeface="Comfortaa"/>
            </a:endParaRPr>
          </a:p>
          <a:p>
            <a:pPr marL="0" indent="0" algn="ctr">
              <a:buNone/>
            </a:pPr>
            <a:endParaRPr lang="en-US" sz="2400" dirty="0">
              <a:latin typeface="Comfortaa"/>
            </a:endParaRPr>
          </a:p>
          <a:p>
            <a:pPr marL="0" indent="0" algn="ctr">
              <a:buNone/>
            </a:pPr>
            <a:r>
              <a:rPr lang="en-US" sz="2400" dirty="0">
                <a:latin typeface="Comfortaa"/>
              </a:rPr>
              <a:t>Extra lessen </a:t>
            </a:r>
            <a:r>
              <a:rPr lang="en-US" sz="2400" dirty="0" err="1">
                <a:latin typeface="Comfortaa"/>
              </a:rPr>
              <a:t>i.c.m</a:t>
            </a:r>
            <a:r>
              <a:rPr lang="en-US" sz="2400" dirty="0">
                <a:latin typeface="Comfortaa"/>
              </a:rPr>
              <a:t> de dev videos.</a:t>
            </a:r>
          </a:p>
          <a:p>
            <a:pPr marL="0" indent="0" algn="ctr">
              <a:lnSpc>
                <a:spcPct val="114999"/>
              </a:lnSpc>
              <a:buNone/>
            </a:pPr>
            <a:endParaRPr lang="en-US" sz="2400" dirty="0">
              <a:latin typeface="Comfortaa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2400" dirty="0">
                <a:latin typeface="Comfortaa"/>
              </a:rPr>
              <a:t>We </a:t>
            </a:r>
            <a:r>
              <a:rPr lang="en-US" sz="2400" dirty="0" err="1">
                <a:latin typeface="Comfortaa"/>
              </a:rPr>
              <a:t>gaan</a:t>
            </a:r>
            <a:r>
              <a:rPr lang="en-US" sz="2400" dirty="0">
                <a:latin typeface="Comfortaa"/>
              </a:rPr>
              <a:t> </a:t>
            </a:r>
            <a:r>
              <a:rPr lang="en-US" sz="2400" dirty="0" err="1">
                <a:latin typeface="Comfortaa"/>
              </a:rPr>
              <a:t>ervan</a:t>
            </a:r>
            <a:r>
              <a:rPr lang="en-US" sz="2400" dirty="0">
                <a:latin typeface="Comfortaa"/>
              </a:rPr>
              <a:t> </a:t>
            </a:r>
            <a:r>
              <a:rPr lang="en-US" sz="2400" dirty="0" err="1">
                <a:latin typeface="Comfortaa"/>
              </a:rPr>
              <a:t>uit</a:t>
            </a:r>
            <a:r>
              <a:rPr lang="en-US" sz="2400" dirty="0">
                <a:latin typeface="Comfortaa"/>
              </a:rPr>
              <a:t> </a:t>
            </a:r>
            <a:r>
              <a:rPr lang="en-US" sz="2400" dirty="0" err="1">
                <a:latin typeface="Comfortaa"/>
              </a:rPr>
              <a:t>dat</a:t>
            </a:r>
            <a:r>
              <a:rPr lang="en-US" sz="2400" dirty="0">
                <a:latin typeface="Comfortaa"/>
              </a:rPr>
              <a:t> je de dev videos al </a:t>
            </a:r>
            <a:r>
              <a:rPr lang="en-US" sz="2400" dirty="0" err="1">
                <a:latin typeface="Comfortaa"/>
              </a:rPr>
              <a:t>bekeken</a:t>
            </a:r>
            <a:r>
              <a:rPr lang="en-US" sz="2400" dirty="0">
                <a:latin typeface="Comfortaa"/>
              </a:rPr>
              <a:t> </a:t>
            </a:r>
            <a:r>
              <a:rPr lang="en-US" sz="2400" dirty="0" err="1">
                <a:latin typeface="Comfortaa"/>
              </a:rPr>
              <a:t>hebt</a:t>
            </a:r>
            <a:r>
              <a:rPr lang="en-US" sz="2400" dirty="0">
                <a:latin typeface="Comfortaa"/>
              </a:rPr>
              <a:t>.</a:t>
            </a:r>
            <a:endParaRPr lang="en-US" sz="2400" b="1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76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Comfortaa"/>
              </a:rPr>
              <a:t>Shadowing</a:t>
            </a:r>
            <a:endParaRPr lang="en-US" sz="4800" dirty="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76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omfortaa"/>
              </a:rPr>
              <a:t>Shadowing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r>
              <a:rPr lang="en-US" sz="2000" dirty="0">
                <a:latin typeface="Comfortaa"/>
              </a:rPr>
              <a:t>De </a:t>
            </a:r>
            <a:r>
              <a:rPr lang="en-US" sz="2000" dirty="0" err="1">
                <a:latin typeface="Comfortaa"/>
              </a:rPr>
              <a:t>innerscope</a:t>
            </a:r>
            <a:r>
              <a:rPr lang="en-US" sz="2000" dirty="0">
                <a:latin typeface="Comfortaa"/>
              </a:rPr>
              <a:t>, </a:t>
            </a:r>
            <a:r>
              <a:rPr lang="en-US" sz="2000" dirty="0" err="1">
                <a:latin typeface="Comfortaa"/>
              </a:rPr>
              <a:t>overschrijft</a:t>
            </a:r>
            <a:r>
              <a:rPr lang="en-US" sz="2000" dirty="0">
                <a:latin typeface="Comfortaa"/>
              </a:rPr>
              <a:t> de </a:t>
            </a:r>
            <a:r>
              <a:rPr lang="en-US" sz="2000" dirty="0" err="1">
                <a:latin typeface="Comfortaa"/>
              </a:rPr>
              <a:t>outerscope</a:t>
            </a:r>
            <a:r>
              <a:rPr lang="en-US" sz="2000" dirty="0">
                <a:latin typeface="Comfortaa"/>
              </a:rPr>
              <a:t>. (local vs global scope)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89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omfortaa"/>
              </a:rPr>
              <a:t>Shadowing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4D7ABF4-3A06-49A4-A7DB-90C36DB3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182" y="844121"/>
            <a:ext cx="3089450" cy="41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5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4" y="914775"/>
            <a:ext cx="8825367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omfortaa"/>
              </a:rPr>
              <a:t>Shadowing</a:t>
            </a: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endParaRPr lang="en-US" sz="2000" b="1" dirty="0">
              <a:latin typeface="Comfortaa"/>
            </a:endParaRPr>
          </a:p>
          <a:p>
            <a:pPr marL="0" indent="0">
              <a:buNone/>
            </a:pPr>
            <a:r>
              <a:rPr lang="en-US" sz="2000" b="1" dirty="0">
                <a:latin typeface="Comfortaa"/>
              </a:rPr>
              <a:t>				</a:t>
            </a:r>
            <a:r>
              <a:rPr lang="en-US" sz="2000" dirty="0">
                <a:latin typeface="Comfortaa"/>
              </a:rPr>
              <a:t>=&gt; (((fun x y x -&gt; x + y + x) 1) 2) 3</a:t>
            </a:r>
            <a:endParaRPr lang="en-US" sz="2000" b="1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Lambda calculus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392AB96-229B-4A9B-8324-D977B016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8" y="1442025"/>
            <a:ext cx="3381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8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Comfortaa"/>
              </a:rPr>
              <a:t>Intro to F#</a:t>
            </a:r>
          </a:p>
          <a:p>
            <a:pPr marL="0" indent="0" algn="ctr">
              <a:lnSpc>
                <a:spcPct val="114999"/>
              </a:lnSpc>
              <a:buNone/>
            </a:pPr>
            <a:r>
              <a:rPr lang="en-US" dirty="0"/>
              <a:t>Syntax </a:t>
            </a:r>
            <a:r>
              <a:rPr lang="en-US" dirty="0" err="1"/>
              <a:t>cheatsheet</a:t>
            </a:r>
            <a:r>
              <a:rPr lang="en-US" dirty="0"/>
              <a:t>: https://pastebin.com/fXH0RpWe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70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endParaRPr lang="en-US" sz="2000">
              <a:latin typeface="Comfortaa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2000" b="1" u="sng">
                <a:latin typeface="Comfortaa"/>
              </a:rPr>
              <a:t>Top to bottom compilation</a:t>
            </a:r>
          </a:p>
          <a:p>
            <a:pPr marL="0" indent="0" algn="ctr">
              <a:lnSpc>
                <a:spcPct val="114999"/>
              </a:lnSpc>
              <a:buNone/>
            </a:pPr>
            <a:endParaRPr lang="en-US" sz="2000" b="1" u="sng">
              <a:latin typeface="Comfortaa"/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 sz="2000" b="1" u="sng">
              <a:latin typeface="Comfortaa" panose="020B0604020202020204" charset="0"/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 sz="2000" b="1" u="sng">
              <a:latin typeface="Comfortaa" panose="020B0604020202020204" charset="0"/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 sz="2000" b="1" u="sng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2000">
                <a:latin typeface="Comfortaa"/>
              </a:rPr>
              <a:t>                                         </a:t>
            </a:r>
            <a:r>
              <a:rPr lang="en-US" sz="2000" b="1" u="sng" err="1">
                <a:latin typeface="Comfortaa"/>
              </a:rPr>
              <a:t>Werkt</a:t>
            </a:r>
            <a:r>
              <a:rPr lang="en-US" sz="2000" b="1" u="sng">
                <a:latin typeface="Comfortaa"/>
              </a:rPr>
              <a:t> </a:t>
            </a:r>
            <a:r>
              <a:rPr lang="en-US" sz="2000" b="1" u="sng" err="1">
                <a:latin typeface="Comfortaa"/>
              </a:rPr>
              <a:t>niet</a:t>
            </a: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 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1C7C4B-2EEA-4896-85C3-BB9E5DDA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1" y="2177302"/>
            <a:ext cx="3833532" cy="73510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0DF5B4C-ACB6-4F44-BE3A-0FFEC6FDA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24" y="2177770"/>
            <a:ext cx="3946711" cy="734172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87949B83-EA1D-472B-837E-21956BC7CDA9}"/>
              </a:ext>
            </a:extLst>
          </p:cNvPr>
          <p:cNvSpPr/>
          <p:nvPr/>
        </p:nvSpPr>
        <p:spPr>
          <a:xfrm rot="20640000">
            <a:off x="3199568" y="2493235"/>
            <a:ext cx="188259" cy="981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Comfortaa"/>
              </a:rPr>
              <a:t>Let &amp; Fun</a:t>
            </a:r>
            <a:endParaRPr lang="en-US" sz="480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28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2000" b="1" u="sng">
                <a:solidFill>
                  <a:schemeClr val="tx1"/>
                </a:solidFill>
                <a:latin typeface="Comfortaa"/>
              </a:rPr>
              <a:t>Maar in </a:t>
            </a:r>
            <a:r>
              <a:rPr lang="en-US" sz="2000" b="1" u="sng" err="1">
                <a:solidFill>
                  <a:schemeClr val="tx1"/>
                </a:solidFill>
                <a:latin typeface="Comfortaa"/>
              </a:rPr>
              <a:t>principe</a:t>
            </a:r>
            <a:r>
              <a:rPr lang="en-US" sz="2000" b="1" u="sng">
                <a:solidFill>
                  <a:schemeClr val="tx1"/>
                </a:solidFill>
                <a:latin typeface="Comfortaa"/>
              </a:rPr>
              <a:t> </a:t>
            </a:r>
            <a:r>
              <a:rPr lang="en-US" sz="2000" b="1" u="sng" err="1">
                <a:solidFill>
                  <a:schemeClr val="tx1"/>
                </a:solidFill>
                <a:latin typeface="Comfortaa"/>
              </a:rPr>
              <a:t>doen</a:t>
            </a:r>
            <a:r>
              <a:rPr lang="en-US" sz="2000" b="1" u="sng">
                <a:solidFill>
                  <a:schemeClr val="tx1"/>
                </a:solidFill>
                <a:latin typeface="Comfortaa"/>
              </a:rPr>
              <a:t> ze </a:t>
            </a:r>
            <a:r>
              <a:rPr lang="en-US" sz="2000" b="1" u="sng" err="1">
                <a:solidFill>
                  <a:schemeClr val="tx1"/>
                </a:solidFill>
                <a:latin typeface="Comfortaa"/>
              </a:rPr>
              <a:t>hetzelfde</a:t>
            </a: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FF7D03-17AC-42B5-90CC-6571F18CF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03836"/>
              </p:ext>
            </p:extLst>
          </p:nvPr>
        </p:nvGraphicFramePr>
        <p:xfrm>
          <a:off x="605117" y="1378323"/>
          <a:ext cx="7538932" cy="41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466">
                  <a:extLst>
                    <a:ext uri="{9D8B030D-6E8A-4147-A177-3AD203B41FA5}">
                      <a16:colId xmlns:a16="http://schemas.microsoft.com/office/drawing/2014/main" val="1242973784"/>
                    </a:ext>
                  </a:extLst>
                </a:gridCol>
                <a:gridCol w="3769466">
                  <a:extLst>
                    <a:ext uri="{9D8B030D-6E8A-4147-A177-3AD203B41FA5}">
                      <a16:colId xmlns:a16="http://schemas.microsoft.com/office/drawing/2014/main" val="101196695"/>
                    </a:ext>
                  </a:extLst>
                </a:gridCol>
              </a:tblGrid>
              <a:tr h="4101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Let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zet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waarde</a:t>
                      </a:r>
                      <a:endParaRPr lang="en-US" sz="2000">
                        <a:latin typeface="Comforta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Fun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maakt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functie</a:t>
                      </a:r>
                      <a:endParaRPr lang="en-US" sz="2000" b="0" i="0" u="none" strike="noStrike" noProof="0">
                        <a:latin typeface="Comforta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49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FF7D03-17AC-42B5-90CC-6571F18CF2AD}"/>
              </a:ext>
            </a:extLst>
          </p:cNvPr>
          <p:cNvGraphicFramePr>
            <a:graphicFrameLocks noGrp="1"/>
          </p:cNvGraphicFramePr>
          <p:nvPr/>
        </p:nvGraphicFramePr>
        <p:xfrm>
          <a:off x="605117" y="1378323"/>
          <a:ext cx="7538932" cy="41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466">
                  <a:extLst>
                    <a:ext uri="{9D8B030D-6E8A-4147-A177-3AD203B41FA5}">
                      <a16:colId xmlns:a16="http://schemas.microsoft.com/office/drawing/2014/main" val="1242973784"/>
                    </a:ext>
                  </a:extLst>
                </a:gridCol>
                <a:gridCol w="3769466">
                  <a:extLst>
                    <a:ext uri="{9D8B030D-6E8A-4147-A177-3AD203B41FA5}">
                      <a16:colId xmlns:a16="http://schemas.microsoft.com/office/drawing/2014/main" val="101196695"/>
                    </a:ext>
                  </a:extLst>
                </a:gridCol>
              </a:tblGrid>
              <a:tr h="4101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Let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zet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waarde</a:t>
                      </a:r>
                      <a:endParaRPr lang="en-US" sz="2000">
                        <a:latin typeface="Comforta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Fun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maakt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functie</a:t>
                      </a:r>
                      <a:endParaRPr lang="en-US" sz="2000" b="0" i="0" u="none" strike="noStrike" noProof="0">
                        <a:latin typeface="Comforta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2185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553D6F4E-0748-4209-A73E-1B720DDA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16" y="2065804"/>
            <a:ext cx="5190004" cy="12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7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631" y="921499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FF7D03-17AC-42B5-90CC-6571F18CF2AD}"/>
              </a:ext>
            </a:extLst>
          </p:cNvPr>
          <p:cNvGraphicFramePr>
            <a:graphicFrameLocks noGrp="1"/>
          </p:cNvGraphicFramePr>
          <p:nvPr/>
        </p:nvGraphicFramePr>
        <p:xfrm>
          <a:off x="605117" y="1378323"/>
          <a:ext cx="7538932" cy="41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466">
                  <a:extLst>
                    <a:ext uri="{9D8B030D-6E8A-4147-A177-3AD203B41FA5}">
                      <a16:colId xmlns:a16="http://schemas.microsoft.com/office/drawing/2014/main" val="1242973784"/>
                    </a:ext>
                  </a:extLst>
                </a:gridCol>
                <a:gridCol w="3769466">
                  <a:extLst>
                    <a:ext uri="{9D8B030D-6E8A-4147-A177-3AD203B41FA5}">
                      <a16:colId xmlns:a16="http://schemas.microsoft.com/office/drawing/2014/main" val="101196695"/>
                    </a:ext>
                  </a:extLst>
                </a:gridCol>
              </a:tblGrid>
              <a:tr h="4101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Let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zet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waarde</a:t>
                      </a:r>
                      <a:endParaRPr lang="en-US" sz="2000">
                        <a:latin typeface="Comforta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Fun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maakt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functie</a:t>
                      </a:r>
                      <a:endParaRPr lang="en-US" sz="2000" b="0" i="0" u="none" strike="noStrike" noProof="0">
                        <a:latin typeface="Comforta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2185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4848DD1E-504F-4E7B-9115-B387E77F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88" y="1967176"/>
            <a:ext cx="4484594" cy="19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-US" sz="2400" dirty="0">
              <a:latin typeface="Comfortaa"/>
            </a:endParaRPr>
          </a:p>
          <a:p>
            <a:pPr marL="0" indent="0" algn="ctr">
              <a:buNone/>
            </a:pPr>
            <a:endParaRPr lang="en-US" sz="2400" dirty="0">
              <a:latin typeface="Comfortaa"/>
            </a:endParaRPr>
          </a:p>
          <a:p>
            <a:pPr marL="0" indent="0" algn="ctr">
              <a:buNone/>
            </a:pPr>
            <a:endParaRPr lang="en-US" sz="2000" dirty="0">
              <a:latin typeface="Comfortaa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2400" dirty="0"/>
              <a:t>github.com/</a:t>
            </a:r>
            <a:r>
              <a:rPr lang="en-US" sz="2400" dirty="0" err="1"/>
              <a:t>CSARotterdam</a:t>
            </a:r>
            <a:r>
              <a:rPr lang="en-US" sz="2400" dirty="0"/>
              <a:t>/Dev_8_Extra_lessen</a:t>
            </a:r>
          </a:p>
        </p:txBody>
      </p:sp>
    </p:spTree>
    <p:extLst>
      <p:ext uri="{BB962C8B-B14F-4D97-AF65-F5344CB8AC3E}">
        <p14:creationId xmlns:p14="http://schemas.microsoft.com/office/powerpoint/2010/main" val="42137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631" y="921499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FF7D03-17AC-42B5-90CC-6571F18CF2AD}"/>
              </a:ext>
            </a:extLst>
          </p:cNvPr>
          <p:cNvGraphicFramePr>
            <a:graphicFrameLocks noGrp="1"/>
          </p:cNvGraphicFramePr>
          <p:nvPr/>
        </p:nvGraphicFramePr>
        <p:xfrm>
          <a:off x="605117" y="1378323"/>
          <a:ext cx="7538932" cy="41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466">
                  <a:extLst>
                    <a:ext uri="{9D8B030D-6E8A-4147-A177-3AD203B41FA5}">
                      <a16:colId xmlns:a16="http://schemas.microsoft.com/office/drawing/2014/main" val="1242973784"/>
                    </a:ext>
                  </a:extLst>
                </a:gridCol>
                <a:gridCol w="3769466">
                  <a:extLst>
                    <a:ext uri="{9D8B030D-6E8A-4147-A177-3AD203B41FA5}">
                      <a16:colId xmlns:a16="http://schemas.microsoft.com/office/drawing/2014/main" val="101196695"/>
                    </a:ext>
                  </a:extLst>
                </a:gridCol>
              </a:tblGrid>
              <a:tr h="4101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Let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zet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waarde</a:t>
                      </a:r>
                      <a:endParaRPr lang="en-US" sz="2000">
                        <a:latin typeface="Comforta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mfortaa"/>
                        </a:rPr>
                        <a:t>Fun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maakt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0" i="0" u="none" strike="noStrike" noProof="0" err="1">
                          <a:latin typeface="Comfortaa"/>
                        </a:rPr>
                        <a:t>een</a:t>
                      </a:r>
                      <a:r>
                        <a:rPr lang="en-US" sz="2000" b="0" i="0" u="none" strike="noStrike" noProof="0">
                          <a:latin typeface="Comfortaa"/>
                        </a:rPr>
                        <a:t> </a:t>
                      </a:r>
                      <a:r>
                        <a:rPr lang="en-US" sz="2000" b="1" i="0" u="sng" strike="noStrike" noProof="0" err="1">
                          <a:latin typeface="Comfortaa"/>
                        </a:rPr>
                        <a:t>functie</a:t>
                      </a:r>
                      <a:endParaRPr lang="en-US" sz="2000" b="0" i="0" u="none" strike="noStrike" noProof="0">
                        <a:latin typeface="Comforta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2185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235D3D0A-F182-4284-BD31-27E62293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89" y="2201991"/>
            <a:ext cx="6313394" cy="1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6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631" y="921499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fortaa"/>
              </a:rPr>
              <a:t>Shadowing</a:t>
            </a:r>
            <a:endParaRPr lang="en-US" sz="2000" dirty="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56863E4-3DC4-4D4D-A51B-31AF0FC1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1505510"/>
            <a:ext cx="4424081" cy="35746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4799F4C-84C6-4C51-BB6A-BBA5B615D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70" y="1314731"/>
            <a:ext cx="2113429" cy="10953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5CE62DA-891B-49AD-BACC-FA39BA4F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399" y="2638145"/>
            <a:ext cx="2139202" cy="105055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DA5152F-73BC-4C9B-B029-FB9131F33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23" y="3036496"/>
            <a:ext cx="4471146" cy="3009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2E958-E9C5-43FC-BBDD-344A7D7AF1D0}"/>
              </a:ext>
            </a:extLst>
          </p:cNvPr>
          <p:cNvCxnSpPr/>
          <p:nvPr/>
        </p:nvCxnSpPr>
        <p:spPr>
          <a:xfrm>
            <a:off x="4766982" y="3210485"/>
            <a:ext cx="1001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02FAB-1D24-441F-BB3D-1A853BF53DBC}"/>
              </a:ext>
            </a:extLst>
          </p:cNvPr>
          <p:cNvCxnSpPr>
            <a:cxnSpLocks/>
          </p:cNvCxnSpPr>
          <p:nvPr/>
        </p:nvCxnSpPr>
        <p:spPr>
          <a:xfrm>
            <a:off x="4787152" y="1684244"/>
            <a:ext cx="1001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95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Comfortaa"/>
              </a:rPr>
              <a:t>If / Else 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2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631" y="921499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Intro to F#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094C0E6-CDD7-4FD9-9BCE-79B45C79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1821979"/>
            <a:ext cx="6905064" cy="14726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3C213-3C28-4E04-8AF4-0FB9F84D9952}"/>
              </a:ext>
            </a:extLst>
          </p:cNvPr>
          <p:cNvCxnSpPr/>
          <p:nvPr/>
        </p:nvCxnSpPr>
        <p:spPr>
          <a:xfrm flipH="1" flipV="1">
            <a:off x="7128621" y="2042272"/>
            <a:ext cx="605117" cy="309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E6CB39-617C-4219-959A-D5D4E133C4CC}"/>
              </a:ext>
            </a:extLst>
          </p:cNvPr>
          <p:cNvSpPr txBox="1"/>
          <p:nvPr/>
        </p:nvSpPr>
        <p:spPr>
          <a:xfrm>
            <a:off x="7634568" y="229944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Comfortaa"/>
              </a:rPr>
              <a:t>Expressie</a:t>
            </a:r>
            <a:endParaRPr lang="en-US" sz="2000">
              <a:latin typeface="Comforta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E47754-C257-4CD0-B4D2-5F4D3C287C31}"/>
              </a:ext>
            </a:extLst>
          </p:cNvPr>
          <p:cNvSpPr/>
          <p:nvPr/>
        </p:nvSpPr>
        <p:spPr>
          <a:xfrm>
            <a:off x="2943225" y="1823758"/>
            <a:ext cx="4148417" cy="2891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04AC9-7274-47CA-A839-B4917B2CB793}"/>
              </a:ext>
            </a:extLst>
          </p:cNvPr>
          <p:cNvSpPr/>
          <p:nvPr/>
        </p:nvSpPr>
        <p:spPr>
          <a:xfrm>
            <a:off x="838760" y="2502834"/>
            <a:ext cx="1035423" cy="2891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2C1C3-6949-44C0-80FE-953623B86CB8}"/>
              </a:ext>
            </a:extLst>
          </p:cNvPr>
          <p:cNvSpPr/>
          <p:nvPr/>
        </p:nvSpPr>
        <p:spPr>
          <a:xfrm flipV="1">
            <a:off x="1033742" y="2791946"/>
            <a:ext cx="1122830" cy="1748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324DA-9607-4408-AF53-1E5F489B4DE4}"/>
              </a:ext>
            </a:extLst>
          </p:cNvPr>
          <p:cNvSpPr/>
          <p:nvPr/>
        </p:nvSpPr>
        <p:spPr>
          <a:xfrm flipV="1">
            <a:off x="1033743" y="3007098"/>
            <a:ext cx="1089211" cy="2218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0EBEC5-A453-4AC0-96BB-CC2272F1AAB1}"/>
              </a:ext>
            </a:extLst>
          </p:cNvPr>
          <p:cNvCxnSpPr>
            <a:cxnSpLocks/>
          </p:cNvCxnSpPr>
          <p:nvPr/>
        </p:nvCxnSpPr>
        <p:spPr>
          <a:xfrm flipH="1" flipV="1">
            <a:off x="1870821" y="2613771"/>
            <a:ext cx="5768788" cy="1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D3CC5D-2507-4D0E-9CA6-176E554C547C}"/>
              </a:ext>
            </a:extLst>
          </p:cNvPr>
          <p:cNvCxnSpPr>
            <a:cxnSpLocks/>
          </p:cNvCxnSpPr>
          <p:nvPr/>
        </p:nvCxnSpPr>
        <p:spPr>
          <a:xfrm flipH="1">
            <a:off x="2159933" y="2627219"/>
            <a:ext cx="5533464" cy="221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8E8CA7-6B7B-4BB0-A305-C3EC797BC3D8}"/>
              </a:ext>
            </a:extLst>
          </p:cNvPr>
          <p:cNvCxnSpPr>
            <a:cxnSpLocks/>
          </p:cNvCxnSpPr>
          <p:nvPr/>
        </p:nvCxnSpPr>
        <p:spPr>
          <a:xfrm flipH="1">
            <a:off x="2139762" y="2627219"/>
            <a:ext cx="5553635" cy="57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39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Comfortaa"/>
              </a:rPr>
              <a:t>Type annotation 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00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2000" err="1">
                <a:solidFill>
                  <a:schemeClr val="tx1"/>
                </a:solidFill>
                <a:latin typeface="Comfortaa"/>
              </a:rPr>
              <a:t>Handig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om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te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gebruiken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niet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</a:t>
            </a:r>
            <a:r>
              <a:rPr lang="en-US" sz="2000" b="1" u="sng">
                <a:solidFill>
                  <a:schemeClr val="tx1"/>
                </a:solidFill>
                <a:latin typeface="Comfortaa"/>
              </a:rPr>
              <a:t>per se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nodig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2000" err="1">
                <a:solidFill>
                  <a:schemeClr val="tx1"/>
                </a:solidFill>
                <a:latin typeface="Comfortaa"/>
              </a:rPr>
              <a:t>Helpt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om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duidelijkheid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te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geven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 over je </a:t>
            </a:r>
            <a:r>
              <a:rPr lang="en-US" sz="2000" err="1">
                <a:solidFill>
                  <a:schemeClr val="tx1"/>
                </a:solidFill>
                <a:latin typeface="Comfortaa"/>
              </a:rPr>
              <a:t>functie</a:t>
            </a:r>
            <a:r>
              <a:rPr lang="en-US" sz="2000">
                <a:solidFill>
                  <a:schemeClr val="tx1"/>
                </a:solidFill>
                <a:latin typeface="Comfortaa"/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Type annotation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A25189E-8A22-4513-AD76-1E1515AF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8" y="2220827"/>
            <a:ext cx="7086600" cy="11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3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>
                <a:latin typeface="Comfortaa"/>
              </a:rPr>
              <a:t>Recursion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28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631" y="921499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0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200">
              <a:latin typeface="Comfortaa" panose="020B060402020202020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000" b="1" u="sng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/>
              </a:rPr>
              <a:t>Recursion</a:t>
            </a:r>
            <a:endParaRPr lang="en-US">
              <a:latin typeface="Comfortaa" panose="020B0604020202020204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AC79E56-7855-4CDD-A073-B3515571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9" y="1311165"/>
            <a:ext cx="3953435" cy="92096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D697582-9291-4DA2-BA6C-A7AB2CCF0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759" y="1310868"/>
            <a:ext cx="3435723" cy="1304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CABA0-F5C1-4AAB-BD0F-A62BFB261C18}"/>
              </a:ext>
            </a:extLst>
          </p:cNvPr>
          <p:cNvSpPr txBox="1"/>
          <p:nvPr/>
        </p:nvSpPr>
        <p:spPr>
          <a:xfrm>
            <a:off x="1848971" y="96482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Comfortaa"/>
              </a:rPr>
              <a:t>F#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A3619-DD18-4559-9A7C-55006EFA5BB9}"/>
              </a:ext>
            </a:extLst>
          </p:cNvPr>
          <p:cNvSpPr txBox="1"/>
          <p:nvPr/>
        </p:nvSpPr>
        <p:spPr>
          <a:xfrm>
            <a:off x="6488206" y="96482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Comfortaa"/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CA1E-225E-4642-A90B-2089C17E79D1}"/>
              </a:ext>
            </a:extLst>
          </p:cNvPr>
          <p:cNvSpPr txBox="1"/>
          <p:nvPr/>
        </p:nvSpPr>
        <p:spPr>
          <a:xfrm>
            <a:off x="1660712" y="32642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fortaa"/>
              </a:rPr>
              <a:t>Base case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FAE39-CE9C-44F8-99FA-A7D0CF6FCCD7}"/>
              </a:ext>
            </a:extLst>
          </p:cNvPr>
          <p:cNvSpPr txBox="1"/>
          <p:nvPr/>
        </p:nvSpPr>
        <p:spPr>
          <a:xfrm>
            <a:off x="4661087" y="32726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fortaa"/>
              </a:rPr>
              <a:t>Recursive case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5D5761-22F6-4BEC-A9D0-5EC7E9738A00}"/>
              </a:ext>
            </a:extLst>
          </p:cNvPr>
          <p:cNvSpPr/>
          <p:nvPr/>
        </p:nvSpPr>
        <p:spPr>
          <a:xfrm>
            <a:off x="1611967" y="3262593"/>
            <a:ext cx="1896035" cy="356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F3A85C-2D84-41D9-A7F8-3204604753EC}"/>
              </a:ext>
            </a:extLst>
          </p:cNvPr>
          <p:cNvSpPr/>
          <p:nvPr/>
        </p:nvSpPr>
        <p:spPr>
          <a:xfrm>
            <a:off x="455520" y="1561540"/>
            <a:ext cx="1391771" cy="369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821541-4B78-4662-92A2-5F749C6A1A75}"/>
              </a:ext>
            </a:extLst>
          </p:cNvPr>
          <p:cNvSpPr/>
          <p:nvPr/>
        </p:nvSpPr>
        <p:spPr>
          <a:xfrm>
            <a:off x="5545232" y="1642222"/>
            <a:ext cx="1391771" cy="383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0B532-521E-44DB-991A-C4B98E999DAF}"/>
              </a:ext>
            </a:extLst>
          </p:cNvPr>
          <p:cNvSpPr/>
          <p:nvPr/>
        </p:nvSpPr>
        <p:spPr>
          <a:xfrm>
            <a:off x="4657726" y="3262593"/>
            <a:ext cx="2198594" cy="4034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762E0-E0A6-4F6D-A679-13A230A32AB7}"/>
              </a:ext>
            </a:extLst>
          </p:cNvPr>
          <p:cNvSpPr/>
          <p:nvPr/>
        </p:nvSpPr>
        <p:spPr>
          <a:xfrm>
            <a:off x="455520" y="1964951"/>
            <a:ext cx="3704665" cy="2958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947F41-BA73-4667-9B75-A6CD717C4E5E}"/>
              </a:ext>
            </a:extLst>
          </p:cNvPr>
          <p:cNvSpPr/>
          <p:nvPr/>
        </p:nvSpPr>
        <p:spPr>
          <a:xfrm>
            <a:off x="5518337" y="2085975"/>
            <a:ext cx="3247465" cy="463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02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C59-4883-4EBB-9448-20E3DC86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EA065A2-90C6-4D81-A7C7-1D89C956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" y="1672234"/>
            <a:ext cx="5123329" cy="1799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5702FE-CFA8-43CE-8A06-78E4A9E0F3B0}"/>
              </a:ext>
            </a:extLst>
          </p:cNvPr>
          <p:cNvSpPr txBox="1"/>
          <p:nvPr/>
        </p:nvSpPr>
        <p:spPr>
          <a:xfrm>
            <a:off x="6149078" y="24139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fortaa"/>
              </a:rPr>
              <a:t>Meer </a:t>
            </a:r>
            <a:r>
              <a:rPr lang="en-US" sz="2000" dirty="0" err="1">
                <a:latin typeface="Comfortaa"/>
              </a:rPr>
              <a:t>voorbeelden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64639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C59-4883-4EBB-9448-20E3DC86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F#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702FE-CFA8-43CE-8A06-78E4A9E0F3B0}"/>
              </a:ext>
            </a:extLst>
          </p:cNvPr>
          <p:cNvSpPr txBox="1"/>
          <p:nvPr/>
        </p:nvSpPr>
        <p:spPr>
          <a:xfrm>
            <a:off x="583296" y="1004721"/>
            <a:ext cx="833971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fortaa"/>
              </a:rPr>
              <a:t>Pro</a:t>
            </a: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Geen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verborgen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staat</a:t>
            </a:r>
            <a:endParaRPr lang="en-US" sz="2000" dirty="0">
              <a:latin typeface="Comforta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Functies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geven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altijd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dezelfde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uitkomst</a:t>
            </a:r>
            <a:endParaRPr lang="en-US" sz="2000" dirty="0">
              <a:latin typeface="Comforta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Functies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zijn</a:t>
            </a:r>
            <a:r>
              <a:rPr lang="en-US" sz="2000" dirty="0">
                <a:latin typeface="Comfortaa"/>
              </a:rPr>
              <a:t> direct </a:t>
            </a:r>
            <a:r>
              <a:rPr lang="en-US" sz="2000" dirty="0" err="1">
                <a:latin typeface="Comfortaa"/>
              </a:rPr>
              <a:t>vervangbaar</a:t>
            </a:r>
            <a:endParaRPr lang="en-US" sz="2000" dirty="0">
              <a:latin typeface="Comfortaa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omfortaa"/>
              </a:rPr>
              <a:t>Goede </a:t>
            </a:r>
            <a:r>
              <a:rPr lang="en-US" sz="2000" dirty="0" err="1">
                <a:latin typeface="Comfortaa"/>
              </a:rPr>
              <a:t>ondersteuning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recursieve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datatypen</a:t>
            </a:r>
            <a:r>
              <a:rPr lang="en-US" sz="2000" dirty="0">
                <a:latin typeface="Comfortaa"/>
              </a:rPr>
              <a:t> / tree structures</a:t>
            </a:r>
          </a:p>
        </p:txBody>
      </p:sp>
    </p:spTree>
    <p:extLst>
      <p:ext uri="{BB962C8B-B14F-4D97-AF65-F5344CB8AC3E}">
        <p14:creationId xmlns:p14="http://schemas.microsoft.com/office/powerpoint/2010/main" val="20139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/>
                <a:ea typeface="Roboto Mono"/>
                <a:cs typeface="Roboto Mono"/>
                <a:sym typeface="Roboto Mono"/>
              </a:rPr>
              <a:t>De planning</a:t>
            </a:r>
            <a:endParaRPr dirty="0">
              <a:latin typeface="Comfortaa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fortaa"/>
              </a:rPr>
              <a:t>Week 1 – Lambda calculus &amp; F# basics</a:t>
            </a: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r>
              <a:rPr lang="en-US" sz="2400" dirty="0">
                <a:latin typeface="Comfortaa"/>
              </a:rPr>
              <a:t>Week 2 – F#; Data </a:t>
            </a:r>
            <a:r>
              <a:rPr lang="en-US" sz="2400" dirty="0" err="1">
                <a:latin typeface="Comfortaa"/>
              </a:rPr>
              <a:t>structuren</a:t>
            </a:r>
            <a:r>
              <a:rPr lang="en-US" sz="2400" dirty="0">
                <a:latin typeface="Comfortaa"/>
              </a:rPr>
              <a:t> &amp; pattern matching</a:t>
            </a:r>
          </a:p>
          <a:p>
            <a:pPr marL="0" indent="0">
              <a:buNone/>
            </a:pPr>
            <a:endParaRPr lang="en-US" sz="2400" dirty="0">
              <a:latin typeface="Comfortaa"/>
            </a:endParaRPr>
          </a:p>
          <a:p>
            <a:pPr marL="0" indent="0">
              <a:buNone/>
            </a:pPr>
            <a:r>
              <a:rPr lang="en-US" sz="2400" dirty="0">
                <a:latin typeface="Comfortaa"/>
              </a:rPr>
              <a:t>Week 3 – F#; </a:t>
            </a:r>
            <a:r>
              <a:rPr lang="en-US" sz="2400" dirty="0" err="1">
                <a:latin typeface="Comfortaa"/>
              </a:rPr>
              <a:t>Functie</a:t>
            </a:r>
            <a:r>
              <a:rPr lang="en-US" sz="2400" dirty="0">
                <a:latin typeface="Comfortaa"/>
              </a:rPr>
              <a:t> </a:t>
            </a:r>
            <a:r>
              <a:rPr lang="en-US" sz="2400" dirty="0" err="1">
                <a:latin typeface="Comfortaa"/>
              </a:rPr>
              <a:t>compositie</a:t>
            </a:r>
            <a:r>
              <a:rPr lang="en-US" sz="2400" dirty="0">
                <a:latin typeface="Comfortaa"/>
              </a:rPr>
              <a:t> &amp; pipe </a:t>
            </a:r>
            <a:r>
              <a:rPr lang="en-US" sz="2400" dirty="0" err="1">
                <a:latin typeface="Comfortaa"/>
              </a:rPr>
              <a:t>opperators</a:t>
            </a:r>
            <a:endParaRPr lang="en-US" sz="2400" dirty="0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38276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C59-4883-4EBB-9448-20E3DC86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Voor</a:t>
            </a:r>
            <a:r>
              <a:rPr lang="en-US"/>
              <a:t> en </a:t>
            </a:r>
            <a:r>
              <a:rPr lang="en-US" err="1"/>
              <a:t>nadelen</a:t>
            </a:r>
            <a:r>
              <a:rPr lang="en-US"/>
              <a:t> F#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702FE-CFA8-43CE-8A06-78E4A9E0F3B0}"/>
              </a:ext>
            </a:extLst>
          </p:cNvPr>
          <p:cNvSpPr txBox="1"/>
          <p:nvPr/>
        </p:nvSpPr>
        <p:spPr>
          <a:xfrm>
            <a:off x="583296" y="1004721"/>
            <a:ext cx="833971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fortaa"/>
              </a:rPr>
              <a:t>Con</a:t>
            </a: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Mogelijk</a:t>
            </a:r>
            <a:r>
              <a:rPr lang="en-US" sz="2000" dirty="0">
                <a:latin typeface="Comfortaa"/>
              </a:rPr>
              <a:t> minder performance</a:t>
            </a: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Moeilijk</a:t>
            </a:r>
            <a:r>
              <a:rPr lang="en-US" sz="2000" dirty="0">
                <a:latin typeface="Comfortaa"/>
              </a:rPr>
              <a:t> toe </a:t>
            </a:r>
            <a:r>
              <a:rPr lang="en-US" sz="2000" dirty="0" err="1">
                <a:latin typeface="Comfortaa"/>
              </a:rPr>
              <a:t>te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passen</a:t>
            </a:r>
            <a:r>
              <a:rPr lang="en-US" sz="2000" dirty="0">
                <a:latin typeface="Comfortaa"/>
              </a:rPr>
              <a:t> op data met </a:t>
            </a:r>
            <a:r>
              <a:rPr lang="en-US" sz="2000" dirty="0" err="1">
                <a:latin typeface="Comfortaa"/>
              </a:rPr>
              <a:t>referenties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naar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elkaar</a:t>
            </a:r>
            <a:endParaRPr lang="en-US" sz="2000" dirty="0">
              <a:latin typeface="Comforta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Comfortaa"/>
              </a:rPr>
              <a:t>Slechte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ondersteuning</a:t>
            </a:r>
            <a:r>
              <a:rPr lang="en-US" sz="2000" dirty="0">
                <a:latin typeface="Comfortaa"/>
              </a:rPr>
              <a:t> / </a:t>
            </a:r>
            <a:r>
              <a:rPr lang="en-US" sz="2000" dirty="0" err="1">
                <a:latin typeface="Comfortaa"/>
              </a:rPr>
              <a:t>valkuilen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als</a:t>
            </a:r>
            <a:r>
              <a:rPr lang="en-US" sz="2000" dirty="0">
                <a:latin typeface="Comfortaa"/>
              </a:rPr>
              <a:t> je </a:t>
            </a:r>
            <a:r>
              <a:rPr lang="en-US" sz="2000" dirty="0" err="1">
                <a:latin typeface="Comfortaa"/>
              </a:rPr>
              <a:t>toch</a:t>
            </a:r>
            <a:r>
              <a:rPr lang="en-US" sz="2000" dirty="0">
                <a:latin typeface="Comfortaa"/>
              </a:rPr>
              <a:t> met </a:t>
            </a:r>
            <a:r>
              <a:rPr lang="en-US" sz="2000" dirty="0" err="1">
                <a:latin typeface="Comfortaa"/>
              </a:rPr>
              <a:t>staat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gaat</a:t>
            </a:r>
            <a:r>
              <a:rPr lang="en-US" sz="2000" dirty="0">
                <a:latin typeface="Comfortaa"/>
              </a:rPr>
              <a:t> </a:t>
            </a:r>
            <a:r>
              <a:rPr lang="en-US" sz="2000" dirty="0" err="1">
                <a:latin typeface="Comfortaa"/>
              </a:rPr>
              <a:t>werken</a:t>
            </a:r>
            <a:endParaRPr lang="en-US" sz="2000" dirty="0"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47448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22244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omfortaa" panose="020B0604020202020204" charset="0"/>
            </a:endParaRPr>
          </a:p>
          <a:p>
            <a:pPr>
              <a:lnSpc>
                <a:spcPct val="114999"/>
              </a:lnSpc>
            </a:pPr>
            <a:endParaRPr lang="en-US" sz="2000">
              <a:latin typeface="Comfortaa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4800">
                <a:latin typeface="Comfortaa" panose="020B0604020202020204" charset="0"/>
              </a:rPr>
              <a:t>Dank </a:t>
            </a:r>
            <a:r>
              <a:rPr lang="en-US" sz="4800" err="1">
                <a:latin typeface="Comfortaa" panose="020B0604020202020204" charset="0"/>
              </a:rPr>
              <a:t>voor</a:t>
            </a:r>
            <a:r>
              <a:rPr lang="en-US" sz="4800">
                <a:latin typeface="Comfortaa" panose="020B0604020202020204" charset="0"/>
              </a:rPr>
              <a:t> </a:t>
            </a:r>
            <a:r>
              <a:rPr lang="en-US" sz="4800" err="1">
                <a:latin typeface="Comfortaa" panose="020B0604020202020204" charset="0"/>
              </a:rPr>
              <a:t>jullie</a:t>
            </a:r>
            <a:r>
              <a:rPr lang="en-US" sz="4800">
                <a:latin typeface="Comfortaa" panose="020B0604020202020204" charset="0"/>
              </a:rPr>
              <a:t> </a:t>
            </a:r>
            <a:r>
              <a:rPr lang="en-US" sz="4800" err="1">
                <a:latin typeface="Comfortaa" panose="020B0604020202020204" charset="0"/>
              </a:rPr>
              <a:t>aandacht</a:t>
            </a:r>
            <a:r>
              <a:rPr lang="en-US" sz="4800">
                <a:latin typeface="Comfortaa" panose="020B0604020202020204" charset="0"/>
              </a:rPr>
              <a:t> </a:t>
            </a:r>
            <a:r>
              <a:rPr lang="en-US" sz="4800" err="1">
                <a:latin typeface="Comfortaa" panose="020B0604020202020204" charset="0"/>
              </a:rPr>
              <a:t>en</a:t>
            </a:r>
            <a:r>
              <a:rPr lang="en-US" sz="4800">
                <a:latin typeface="Comfortaa" panose="020B0604020202020204" charset="0"/>
              </a:rPr>
              <a:t> </a:t>
            </a:r>
            <a:r>
              <a:rPr lang="en-US" sz="4800" err="1">
                <a:latin typeface="Comfortaa" panose="020B0604020202020204" charset="0"/>
              </a:rPr>
              <a:t>tijd</a:t>
            </a:r>
            <a:r>
              <a:rPr lang="en-US" sz="4800">
                <a:latin typeface="Comfortaa" panose="020B0604020202020204" charset="0"/>
              </a:rPr>
              <a:t>!</a:t>
            </a:r>
            <a:br>
              <a:rPr lang="en-US" sz="4800">
                <a:latin typeface="Comfortaa" panose="020B0604020202020204" charset="0"/>
              </a:rPr>
            </a:br>
            <a:endParaRPr lang="en-US" sz="4800">
              <a:latin typeface="Comfortaa" panose="020B0604020202020204" charset="0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4800">
                <a:latin typeface="Comfortaa" panose="020B0604020202020204" charset="0"/>
              </a:rPr>
              <a:t>Tot </a:t>
            </a:r>
            <a:r>
              <a:rPr lang="en-US" sz="4800" err="1">
                <a:latin typeface="Comfortaa" panose="020B0604020202020204" charset="0"/>
              </a:rPr>
              <a:t>volgende</a:t>
            </a:r>
            <a:r>
              <a:rPr lang="en-US" sz="4800">
                <a:latin typeface="Comfortaa" panose="020B0604020202020204" charset="0"/>
              </a:rPr>
              <a:t> week</a:t>
            </a:r>
          </a:p>
          <a:p>
            <a:pPr marL="0" indent="0" algn="ctr">
              <a:lnSpc>
                <a:spcPct val="114999"/>
              </a:lnSpc>
              <a:buNone/>
            </a:pPr>
            <a:endParaRPr lang="en-US" sz="480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000" dirty="0">
                <a:latin typeface="Comfortaa"/>
              </a:rPr>
              <a:t>Lambda calculus</a:t>
            </a:r>
          </a:p>
          <a:p>
            <a:pPr marL="800100" lvl="1"/>
            <a:r>
              <a:rPr lang="en-US" sz="1600" dirty="0">
                <a:latin typeface="Comfortaa"/>
              </a:rPr>
              <a:t>Extra </a:t>
            </a:r>
            <a:r>
              <a:rPr lang="en-US" sz="1600" dirty="0" err="1">
                <a:latin typeface="Comfortaa"/>
              </a:rPr>
              <a:t>opdrachten</a:t>
            </a:r>
            <a:endParaRPr lang="en-US" sz="1600" dirty="0">
              <a:latin typeface="Comfortaa"/>
            </a:endParaRPr>
          </a:p>
          <a:p>
            <a:pPr marL="342900"/>
            <a:r>
              <a:rPr lang="en-US" sz="2000" dirty="0">
                <a:latin typeface="Comfortaa"/>
              </a:rPr>
              <a:t>F# (refresh)</a:t>
            </a:r>
          </a:p>
          <a:p>
            <a:pPr marL="800100" lvl="1"/>
            <a:r>
              <a:rPr lang="en-US" sz="1600" dirty="0" err="1">
                <a:latin typeface="Comfortaa"/>
              </a:rPr>
              <a:t>Uitwerking</a:t>
            </a:r>
            <a:r>
              <a:rPr lang="en-US" sz="1600" dirty="0">
                <a:latin typeface="Comfortaa"/>
              </a:rPr>
              <a:t> van </a:t>
            </a:r>
            <a:r>
              <a:rPr lang="en-US" sz="1600" dirty="0" err="1">
                <a:latin typeface="Comfortaa"/>
              </a:rPr>
              <a:t>een</a:t>
            </a:r>
            <a:r>
              <a:rPr lang="en-US" sz="1600" dirty="0">
                <a:latin typeface="Comfortaa"/>
              </a:rPr>
              <a:t> </a:t>
            </a:r>
            <a:r>
              <a:rPr lang="en-US" sz="1600" dirty="0" err="1">
                <a:latin typeface="Comfortaa"/>
              </a:rPr>
              <a:t>opdracht</a:t>
            </a:r>
            <a:endParaRPr lang="en-US" sz="1600" dirty="0">
              <a:latin typeface="Comfortaa"/>
            </a:endParaRPr>
          </a:p>
          <a:p>
            <a:pPr marL="0" indent="0">
              <a:buNone/>
            </a:pPr>
            <a:endParaRPr lang="en-US" sz="2000" dirty="0">
              <a:latin typeface="Comfortaa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Comfortaa" panose="020B0604020202020204" charset="0"/>
              </a:rPr>
              <a:t>Voor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vandaag</a:t>
            </a:r>
            <a:endParaRPr lang="en-NL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-US" sz="4800" dirty="0" err="1">
                <a:latin typeface="Comfortaa"/>
              </a:rPr>
              <a:t>Paradigmas</a:t>
            </a:r>
            <a:r>
              <a:rPr lang="en-US" sz="4800" dirty="0">
                <a:latin typeface="Comfortaa"/>
              </a:rPr>
              <a:t>:</a:t>
            </a: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4800" dirty="0">
                <a:latin typeface="Comfortaa"/>
              </a:rPr>
              <a:t>OO vs </a:t>
            </a:r>
            <a:r>
              <a:rPr lang="en-US" sz="4800" dirty="0" err="1">
                <a:latin typeface="Comfortaa"/>
              </a:rPr>
              <a:t>Functioneel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2000" b="1" u="sng" dirty="0" err="1">
                <a:latin typeface="Comfortaa"/>
              </a:rPr>
              <a:t>Paradigma’s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dirty="0" err="1">
                <a:latin typeface="Comfortaa"/>
              </a:rPr>
              <a:t>Paradigma’s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zijn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concepten</a:t>
            </a:r>
            <a:r>
              <a:rPr lang="en-US" sz="1500" dirty="0">
                <a:latin typeface="Comfortaa"/>
              </a:rPr>
              <a:t> die </a:t>
            </a:r>
            <a:r>
              <a:rPr lang="en-US" sz="1500" dirty="0" err="1">
                <a:latin typeface="Comfortaa"/>
              </a:rPr>
              <a:t>toegepast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worden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binnen</a:t>
            </a:r>
            <a:r>
              <a:rPr lang="en-US" sz="1500" dirty="0">
                <a:latin typeface="Comfortaa"/>
              </a:rPr>
              <a:t> het </a:t>
            </a:r>
            <a:r>
              <a:rPr lang="en-US" sz="1500" dirty="0" err="1">
                <a:latin typeface="Comfortaa"/>
              </a:rPr>
              <a:t>programmeren</a:t>
            </a:r>
            <a:r>
              <a:rPr lang="en-US" sz="1500" dirty="0">
                <a:latin typeface="Comfortaa"/>
              </a:rPr>
              <a:t>. 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dirty="0" err="1">
                <a:latin typeface="Comfortaa"/>
              </a:rPr>
              <a:t>Een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programmeer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taal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kan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ontwikkeld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zijn</a:t>
            </a:r>
            <a:r>
              <a:rPr lang="en-US" sz="1500" dirty="0">
                <a:latin typeface="Comfortaa"/>
              </a:rPr>
              <a:t> om </a:t>
            </a:r>
            <a:r>
              <a:rPr lang="en-US" sz="1500" dirty="0" err="1">
                <a:latin typeface="Comfortaa"/>
              </a:rPr>
              <a:t>één</a:t>
            </a:r>
            <a:r>
              <a:rPr lang="en-US" sz="1500" dirty="0">
                <a:latin typeface="Comfortaa"/>
              </a:rPr>
              <a:t> of </a:t>
            </a:r>
            <a:r>
              <a:rPr lang="en-US" sz="1500" dirty="0" err="1">
                <a:latin typeface="Comfortaa"/>
              </a:rPr>
              <a:t>meerdere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paradigma’s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te</a:t>
            </a:r>
            <a:r>
              <a:rPr lang="en-US" sz="1500" dirty="0">
                <a:latin typeface="Comfortaa"/>
              </a:rPr>
              <a:t> </a:t>
            </a:r>
            <a:r>
              <a:rPr lang="en-US" sz="1500" dirty="0" err="1">
                <a:latin typeface="Comfortaa"/>
              </a:rPr>
              <a:t>ondersteunen</a:t>
            </a:r>
            <a:r>
              <a:rPr lang="en-US" sz="1500" dirty="0">
                <a:latin typeface="Comfortaa"/>
              </a:rPr>
              <a:t>. </a:t>
            </a:r>
            <a:br>
              <a:rPr lang="en-US" sz="1500" dirty="0">
                <a:latin typeface="Comfortaa"/>
              </a:rPr>
            </a:b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b="1" dirty="0" err="1">
                <a:latin typeface="Comfortaa"/>
              </a:rPr>
              <a:t>Voorbeelden</a:t>
            </a:r>
            <a:r>
              <a:rPr lang="en-US" sz="1500" b="1" dirty="0">
                <a:latin typeface="Comfortaa"/>
              </a:rPr>
              <a:t> van </a:t>
            </a:r>
            <a:r>
              <a:rPr lang="en-US" sz="1500" b="1" dirty="0" err="1">
                <a:latin typeface="Comfortaa"/>
              </a:rPr>
              <a:t>paradigma’s</a:t>
            </a:r>
            <a:r>
              <a:rPr lang="en-US" sz="1500" b="1" dirty="0">
                <a:latin typeface="Comfortaa"/>
              </a:rPr>
              <a:t>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dirty="0" err="1">
                <a:latin typeface="Comfortaa"/>
              </a:rPr>
              <a:t>Imperatief</a:t>
            </a:r>
            <a:r>
              <a:rPr lang="en-US" sz="1500" dirty="0">
                <a:latin typeface="Comfortaa"/>
              </a:rPr>
              <a:t>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dirty="0" err="1">
                <a:latin typeface="Comfortaa"/>
              </a:rPr>
              <a:t>Functioneel</a:t>
            </a:r>
            <a:endParaRPr lang="en-US" sz="1500" dirty="0">
              <a:latin typeface="Comfortaa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500" dirty="0">
                <a:latin typeface="Comfortaa"/>
              </a:rPr>
              <a:t>Object oriented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US" dirty="0" err="1">
                <a:latin typeface="Comfortaa"/>
              </a:rPr>
              <a:t>Paradigmas</a:t>
            </a:r>
            <a:r>
              <a:rPr lang="en-US" dirty="0">
                <a:latin typeface="Comfortaa"/>
              </a:rPr>
              <a:t>: OO vs </a:t>
            </a:r>
            <a:r>
              <a:rPr lang="en-US" dirty="0" err="1">
                <a:latin typeface="Comfortaa"/>
              </a:rPr>
              <a:t>Functioneel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2287"/>
      </p:ext>
    </p:extLst>
  </p:cSld>
  <p:clrMapOvr>
    <a:masterClrMapping/>
  </p:clrMapOvr>
</p:sld>
</file>

<file path=ppt/theme/theme1.xml><?xml version="1.0" encoding="utf-8"?>
<a:theme xmlns:a="http://schemas.openxmlformats.org/drawingml/2006/main" name="CSA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7D5DA9971044A13D6941A9F6A74C" ma:contentTypeVersion="11" ma:contentTypeDescription="Een nieuw document maken." ma:contentTypeScope="" ma:versionID="ce2b38d100428014f6bef32a33c7e0e4">
  <xsd:schema xmlns:xsd="http://www.w3.org/2001/XMLSchema" xmlns:xs="http://www.w3.org/2001/XMLSchema" xmlns:p="http://schemas.microsoft.com/office/2006/metadata/properties" xmlns:ns2="faba2298-1819-4d1f-a3bc-1a5fa4f2229f" xmlns:ns3="ad0862c4-3de1-4760-873d-0cfe37efc462" targetNamespace="http://schemas.microsoft.com/office/2006/metadata/properties" ma:root="true" ma:fieldsID="dcfea626affda241f7a719358b6333f7" ns2:_="" ns3:_="">
    <xsd:import namespace="faba2298-1819-4d1f-a3bc-1a5fa4f2229f"/>
    <xsd:import namespace="ad0862c4-3de1-4760-873d-0cfe37efc4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a2298-1819-4d1f-a3bc-1a5fa4f222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862c4-3de1-4760-873d-0cfe37ef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DBE16-9B5E-4F18-868E-604F1D8A0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92531B-CCBF-4305-9797-CF9ADB552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a2298-1819-4d1f-a3bc-1a5fa4f2229f"/>
    <ds:schemaRef ds:uri="ad0862c4-3de1-4760-873d-0cfe37efc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4606AC-0460-483C-930F-004E218F64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926</Words>
  <Application>Microsoft Office PowerPoint</Application>
  <PresentationFormat>On-screen Show (16:9)</PresentationFormat>
  <Paragraphs>360</Paragraphs>
  <Slides>61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CSAR</vt:lpstr>
      <vt:lpstr>Dev 8 Functional Programming</vt:lpstr>
      <vt:lpstr>Vooraf</vt:lpstr>
      <vt:lpstr>Wie zijn wij?</vt:lpstr>
      <vt:lpstr>Het plan</vt:lpstr>
      <vt:lpstr>PowerPoint Presentation</vt:lpstr>
      <vt:lpstr>De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Voor en nadelen F#</vt:lpstr>
      <vt:lpstr>Voor en nadelen F#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TITEL</dc:title>
  <dc:creator>Ricardo</dc:creator>
  <cp:lastModifiedBy>Ricardo Stam</cp:lastModifiedBy>
  <cp:revision>24</cp:revision>
  <dcterms:modified xsi:type="dcterms:W3CDTF">2020-05-26T12:43:49Z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0x0101008C9D7D5DA9971044A13D6941A9F6A74C</vt:lpwstr>
  </property>
</Properties>
</file>