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Pangolin"/>
      <p:regular r:id="rId37"/>
    </p:embeddedFont>
    <p:embeddedFont>
      <p:font typeface="Baloo 2"/>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angolin-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Baloo2-bold.fntdata"/><Relationship Id="rId16" Type="http://schemas.openxmlformats.org/officeDocument/2006/relationships/slide" Target="slides/slide12.xml"/><Relationship Id="rId38" Type="http://schemas.openxmlformats.org/officeDocument/2006/relationships/font" Target="fonts/Baloo2-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1c7d10726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1c7d10726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7320df5f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7320df5f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7320df5f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27320df5f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9845f80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9845f80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9845f809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9845f809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9845f809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9845f809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7320df5f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7320df5f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27320df5f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27320df5f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7320df5f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7320df5f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29845f8099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29845f8099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27320df5f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27320df5f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9367074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9367074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29845f809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29845f809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live loops and ring and ticking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29845f809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29845f809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29845f8099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29845f8099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29845f809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29845f809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29845f809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29845f809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29845f809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29845f809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29845f809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29845f809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29845f809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29845f809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9845f809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9845f809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29845f809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29845f809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c30da526c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c30da526c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MIDI note values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29845f809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29845f809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29845f8099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29845f8099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29845f8099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29845f8099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2ff0b6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2ff0b6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9845f80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9845f80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9367074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936707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c30da526c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c30da526c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7320df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7320df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320df5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320df5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02625" y="1175971"/>
            <a:ext cx="2369644" cy="236964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noFill/>
          <a:ln cap="flat" cmpd="sng" w="2857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06350" y="849896"/>
            <a:ext cx="2369644" cy="236964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4419293" y="10313"/>
            <a:ext cx="4725535" cy="2943187"/>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4547056" y="-30325"/>
            <a:ext cx="4624894" cy="2878584"/>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10800000">
            <a:off x="11" y="1666968"/>
            <a:ext cx="10175022" cy="3480512"/>
            <a:chOff x="1367050" y="3059225"/>
            <a:chExt cx="1407100" cy="848450"/>
          </a:xfrm>
        </p:grpSpPr>
        <p:sp>
          <p:nvSpPr>
            <p:cNvPr id="14" name="Google Shape;14;p2"/>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619050" y="2590575"/>
            <a:ext cx="3657600" cy="14265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619050" y="3889425"/>
            <a:ext cx="3657600" cy="5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angolin"/>
              <a:buNone/>
              <a:defRPr sz="2400">
                <a:latin typeface="Pangolin"/>
                <a:ea typeface="Pangolin"/>
                <a:cs typeface="Pangolin"/>
                <a:sym typeface="Pangolin"/>
              </a:defRPr>
            </a:lvl1pPr>
            <a:lvl2pPr lvl="1" rtl="0">
              <a:lnSpc>
                <a:spcPct val="100000"/>
              </a:lnSpc>
              <a:spcBef>
                <a:spcPts val="0"/>
              </a:spcBef>
              <a:spcAft>
                <a:spcPts val="0"/>
              </a:spcAft>
              <a:buSzPts val="2800"/>
              <a:buFont typeface="Pangolin"/>
              <a:buNone/>
              <a:defRPr sz="2800">
                <a:latin typeface="Pangolin"/>
                <a:ea typeface="Pangolin"/>
                <a:cs typeface="Pangolin"/>
                <a:sym typeface="Pangolin"/>
              </a:defRPr>
            </a:lvl2pPr>
            <a:lvl3pPr lvl="2" rtl="0">
              <a:lnSpc>
                <a:spcPct val="100000"/>
              </a:lnSpc>
              <a:spcBef>
                <a:spcPts val="0"/>
              </a:spcBef>
              <a:spcAft>
                <a:spcPts val="0"/>
              </a:spcAft>
              <a:buSzPts val="2800"/>
              <a:buFont typeface="Pangolin"/>
              <a:buNone/>
              <a:defRPr sz="2800">
                <a:latin typeface="Pangolin"/>
                <a:ea typeface="Pangolin"/>
                <a:cs typeface="Pangolin"/>
                <a:sym typeface="Pangolin"/>
              </a:defRPr>
            </a:lvl3pPr>
            <a:lvl4pPr lvl="3" rtl="0">
              <a:lnSpc>
                <a:spcPct val="100000"/>
              </a:lnSpc>
              <a:spcBef>
                <a:spcPts val="0"/>
              </a:spcBef>
              <a:spcAft>
                <a:spcPts val="0"/>
              </a:spcAft>
              <a:buSzPts val="2800"/>
              <a:buFont typeface="Pangolin"/>
              <a:buNone/>
              <a:defRPr sz="2800">
                <a:latin typeface="Pangolin"/>
                <a:ea typeface="Pangolin"/>
                <a:cs typeface="Pangolin"/>
                <a:sym typeface="Pangolin"/>
              </a:defRPr>
            </a:lvl4pPr>
            <a:lvl5pPr lvl="4" rtl="0">
              <a:lnSpc>
                <a:spcPct val="100000"/>
              </a:lnSpc>
              <a:spcBef>
                <a:spcPts val="0"/>
              </a:spcBef>
              <a:spcAft>
                <a:spcPts val="0"/>
              </a:spcAft>
              <a:buSzPts val="2800"/>
              <a:buFont typeface="Pangolin"/>
              <a:buNone/>
              <a:defRPr sz="2800">
                <a:latin typeface="Pangolin"/>
                <a:ea typeface="Pangolin"/>
                <a:cs typeface="Pangolin"/>
                <a:sym typeface="Pangolin"/>
              </a:defRPr>
            </a:lvl5pPr>
            <a:lvl6pPr lvl="5" rtl="0">
              <a:lnSpc>
                <a:spcPct val="100000"/>
              </a:lnSpc>
              <a:spcBef>
                <a:spcPts val="0"/>
              </a:spcBef>
              <a:spcAft>
                <a:spcPts val="0"/>
              </a:spcAft>
              <a:buSzPts val="2800"/>
              <a:buFont typeface="Pangolin"/>
              <a:buNone/>
              <a:defRPr sz="2800">
                <a:latin typeface="Pangolin"/>
                <a:ea typeface="Pangolin"/>
                <a:cs typeface="Pangolin"/>
                <a:sym typeface="Pangolin"/>
              </a:defRPr>
            </a:lvl6pPr>
            <a:lvl7pPr lvl="6" rtl="0">
              <a:lnSpc>
                <a:spcPct val="100000"/>
              </a:lnSpc>
              <a:spcBef>
                <a:spcPts val="0"/>
              </a:spcBef>
              <a:spcAft>
                <a:spcPts val="0"/>
              </a:spcAft>
              <a:buSzPts val="2800"/>
              <a:buFont typeface="Pangolin"/>
              <a:buNone/>
              <a:defRPr sz="2800">
                <a:latin typeface="Pangolin"/>
                <a:ea typeface="Pangolin"/>
                <a:cs typeface="Pangolin"/>
                <a:sym typeface="Pangolin"/>
              </a:defRPr>
            </a:lvl7pPr>
            <a:lvl8pPr lvl="7" rtl="0">
              <a:lnSpc>
                <a:spcPct val="100000"/>
              </a:lnSpc>
              <a:spcBef>
                <a:spcPts val="0"/>
              </a:spcBef>
              <a:spcAft>
                <a:spcPts val="0"/>
              </a:spcAft>
              <a:buSzPts val="2800"/>
              <a:buFont typeface="Pangolin"/>
              <a:buNone/>
              <a:defRPr sz="2800">
                <a:latin typeface="Pangolin"/>
                <a:ea typeface="Pangolin"/>
                <a:cs typeface="Pangolin"/>
                <a:sym typeface="Pangolin"/>
              </a:defRPr>
            </a:lvl8pPr>
            <a:lvl9pPr lvl="8" rtl="0">
              <a:lnSpc>
                <a:spcPct val="100000"/>
              </a:lnSpc>
              <a:spcBef>
                <a:spcPts val="0"/>
              </a:spcBef>
              <a:spcAft>
                <a:spcPts val="0"/>
              </a:spcAft>
              <a:buSzPts val="2800"/>
              <a:buFont typeface="Pangolin"/>
              <a:buNone/>
              <a:defRPr sz="2800">
                <a:latin typeface="Pangolin"/>
                <a:ea typeface="Pangolin"/>
                <a:cs typeface="Pangolin"/>
                <a:sym typeface="Pangoli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p:nvPr/>
        </p:nvSpPr>
        <p:spPr>
          <a:xfrm rot="5400000">
            <a:off x="3040209" y="-2879854"/>
            <a:ext cx="3066412" cy="9225819"/>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5400000">
            <a:off x="3040216" y="-3040221"/>
            <a:ext cx="3066412" cy="9146855"/>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txBox="1"/>
          <p:nvPr>
            <p:ph hasCustomPrompt="1" type="title"/>
          </p:nvPr>
        </p:nvSpPr>
        <p:spPr>
          <a:xfrm>
            <a:off x="713100" y="1063088"/>
            <a:ext cx="7717500" cy="123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subTitle"/>
          </p:nvPr>
        </p:nvSpPr>
        <p:spPr>
          <a:xfrm>
            <a:off x="1608925" y="3442800"/>
            <a:ext cx="59253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sp>
        <p:nvSpPr>
          <p:cNvPr id="76" name="Google Shape;76;p13"/>
          <p:cNvSpPr/>
          <p:nvPr/>
        </p:nvSpPr>
        <p:spPr>
          <a:xfrm>
            <a:off x="-83050" y="1228675"/>
            <a:ext cx="9309944" cy="3209964"/>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3"/>
          <p:cNvGrpSpPr/>
          <p:nvPr/>
        </p:nvGrpSpPr>
        <p:grpSpPr>
          <a:xfrm>
            <a:off x="-25" y="1390650"/>
            <a:ext cx="9144000" cy="3752700"/>
            <a:chOff x="-25" y="1390650"/>
            <a:chExt cx="9144000" cy="3752700"/>
          </a:xfrm>
        </p:grpSpPr>
        <p:sp>
          <p:nvSpPr>
            <p:cNvPr id="78" name="Google Shape;78;p13"/>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5" y="4210050"/>
              <a:ext cx="9144000" cy="9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13"/>
          <p:cNvSpPr txBox="1"/>
          <p:nvPr>
            <p:ph hasCustomPrompt="1" idx="2" type="title"/>
          </p:nvPr>
        </p:nvSpPr>
        <p:spPr>
          <a:xfrm>
            <a:off x="1220324"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2" name="Google Shape;82;p13"/>
          <p:cNvSpPr txBox="1"/>
          <p:nvPr>
            <p:ph idx="1" type="subTitle"/>
          </p:nvPr>
        </p:nvSpPr>
        <p:spPr>
          <a:xfrm>
            <a:off x="713100" y="3043200"/>
            <a:ext cx="1819800" cy="4482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Pangolin"/>
              <a:buNone/>
              <a:defRPr b="1" sz="1800">
                <a:latin typeface="Pangolin"/>
                <a:ea typeface="Pangolin"/>
                <a:cs typeface="Pangolin"/>
                <a:sym typeface="Pangolin"/>
              </a:defRPr>
            </a:lvl1pPr>
            <a:lvl2pPr lvl="1" algn="ctr">
              <a:spcBef>
                <a:spcPts val="0"/>
              </a:spcBef>
              <a:spcAft>
                <a:spcPts val="0"/>
              </a:spcAft>
              <a:buSzPts val="1800"/>
              <a:buNone/>
              <a:defRPr b="1" sz="1800"/>
            </a:lvl2pPr>
            <a:lvl3pPr lvl="2" algn="ctr">
              <a:spcBef>
                <a:spcPts val="0"/>
              </a:spcBef>
              <a:spcAft>
                <a:spcPts val="0"/>
              </a:spcAft>
              <a:buSzPts val="1800"/>
              <a:buNone/>
              <a:defRPr b="1" sz="1800"/>
            </a:lvl3pPr>
            <a:lvl4pPr lvl="3" algn="ctr">
              <a:spcBef>
                <a:spcPts val="0"/>
              </a:spcBef>
              <a:spcAft>
                <a:spcPts val="0"/>
              </a:spcAft>
              <a:buSzPts val="1800"/>
              <a:buNone/>
              <a:defRPr b="1" sz="1800"/>
            </a:lvl4pPr>
            <a:lvl5pPr lvl="4" algn="ctr">
              <a:spcBef>
                <a:spcPts val="0"/>
              </a:spcBef>
              <a:spcAft>
                <a:spcPts val="0"/>
              </a:spcAft>
              <a:buSzPts val="1800"/>
              <a:buNone/>
              <a:defRPr b="1" sz="1800"/>
            </a:lvl5pPr>
            <a:lvl6pPr lvl="5" algn="ctr">
              <a:spcBef>
                <a:spcPts val="0"/>
              </a:spcBef>
              <a:spcAft>
                <a:spcPts val="0"/>
              </a:spcAft>
              <a:buSzPts val="1800"/>
              <a:buNone/>
              <a:defRPr b="1" sz="1800"/>
            </a:lvl6pPr>
            <a:lvl7pPr lvl="6" algn="ctr">
              <a:spcBef>
                <a:spcPts val="0"/>
              </a:spcBef>
              <a:spcAft>
                <a:spcPts val="0"/>
              </a:spcAft>
              <a:buSzPts val="1800"/>
              <a:buNone/>
              <a:defRPr b="1" sz="1800"/>
            </a:lvl7pPr>
            <a:lvl8pPr lvl="7" algn="ctr">
              <a:spcBef>
                <a:spcPts val="0"/>
              </a:spcBef>
              <a:spcAft>
                <a:spcPts val="0"/>
              </a:spcAft>
              <a:buSzPts val="1800"/>
              <a:buNone/>
              <a:defRPr b="1" sz="1800"/>
            </a:lvl8pPr>
            <a:lvl9pPr lvl="8" algn="ctr">
              <a:spcBef>
                <a:spcPts val="0"/>
              </a:spcBef>
              <a:spcAft>
                <a:spcPts val="0"/>
              </a:spcAft>
              <a:buSzPts val="1800"/>
              <a:buNone/>
              <a:defRPr b="1" sz="1800"/>
            </a:lvl9pPr>
          </a:lstStyle>
          <a:p/>
        </p:txBody>
      </p:sp>
      <p:sp>
        <p:nvSpPr>
          <p:cNvPr id="83" name="Google Shape;83;p13"/>
          <p:cNvSpPr txBox="1"/>
          <p:nvPr>
            <p:ph idx="3" type="subTitle"/>
          </p:nvPr>
        </p:nvSpPr>
        <p:spPr>
          <a:xfrm>
            <a:off x="713100"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4" name="Google Shape;84;p13"/>
          <p:cNvSpPr txBox="1"/>
          <p:nvPr>
            <p:ph hasCustomPrompt="1" idx="4" type="title"/>
          </p:nvPr>
        </p:nvSpPr>
        <p:spPr>
          <a:xfrm>
            <a:off x="3185736"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5" name="Google Shape;85;p13"/>
          <p:cNvSpPr txBox="1"/>
          <p:nvPr>
            <p:ph idx="5" type="subTitle"/>
          </p:nvPr>
        </p:nvSpPr>
        <p:spPr>
          <a:xfrm>
            <a:off x="2678513"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86" name="Google Shape;86;p13"/>
          <p:cNvSpPr txBox="1"/>
          <p:nvPr>
            <p:ph idx="6" type="subTitle"/>
          </p:nvPr>
        </p:nvSpPr>
        <p:spPr>
          <a:xfrm>
            <a:off x="2678513"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hasCustomPrompt="1" idx="7" type="title"/>
          </p:nvPr>
        </p:nvSpPr>
        <p:spPr>
          <a:xfrm>
            <a:off x="5151149"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8" name="Google Shape;88;p13"/>
          <p:cNvSpPr txBox="1"/>
          <p:nvPr>
            <p:ph idx="8" type="subTitle"/>
          </p:nvPr>
        </p:nvSpPr>
        <p:spPr>
          <a:xfrm>
            <a:off x="4643925"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89" name="Google Shape;89;p13"/>
          <p:cNvSpPr txBox="1"/>
          <p:nvPr>
            <p:ph idx="9" type="subTitle"/>
          </p:nvPr>
        </p:nvSpPr>
        <p:spPr>
          <a:xfrm>
            <a:off x="4643925"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0" name="Google Shape;90;p13"/>
          <p:cNvSpPr txBox="1"/>
          <p:nvPr>
            <p:ph hasCustomPrompt="1" idx="13" type="title"/>
          </p:nvPr>
        </p:nvSpPr>
        <p:spPr>
          <a:xfrm>
            <a:off x="7116549"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91" name="Google Shape;91;p13"/>
          <p:cNvSpPr txBox="1"/>
          <p:nvPr>
            <p:ph idx="14" type="subTitle"/>
          </p:nvPr>
        </p:nvSpPr>
        <p:spPr>
          <a:xfrm>
            <a:off x="6609325"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92" name="Google Shape;92;p13"/>
          <p:cNvSpPr txBox="1"/>
          <p:nvPr>
            <p:ph idx="15" type="subTitle"/>
          </p:nvPr>
        </p:nvSpPr>
        <p:spPr>
          <a:xfrm>
            <a:off x="6609325"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3" name="Shape 93"/>
        <p:cNvGrpSpPr/>
        <p:nvPr/>
      </p:nvGrpSpPr>
      <p:grpSpPr>
        <a:xfrm>
          <a:off x="0" y="0"/>
          <a:ext cx="0" cy="0"/>
          <a:chOff x="0" y="0"/>
          <a:chExt cx="0" cy="0"/>
        </a:xfrm>
      </p:grpSpPr>
      <p:sp>
        <p:nvSpPr>
          <p:cNvPr id="94" name="Google Shape;94;p14"/>
          <p:cNvSpPr/>
          <p:nvPr/>
        </p:nvSpPr>
        <p:spPr>
          <a:xfrm rot="10800000">
            <a:off x="5576635" y="2928208"/>
            <a:ext cx="3574798" cy="222647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5673296" y="3007816"/>
            <a:ext cx="3498653" cy="2177609"/>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314827" y="202077"/>
            <a:ext cx="2726143" cy="2726143"/>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3428550" y="3810350"/>
            <a:ext cx="2286000" cy="44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8" name="Google Shape;98;p14"/>
          <p:cNvSpPr txBox="1"/>
          <p:nvPr>
            <p:ph idx="1" type="subTitle"/>
          </p:nvPr>
        </p:nvSpPr>
        <p:spPr>
          <a:xfrm>
            <a:off x="2124450" y="1476175"/>
            <a:ext cx="4892100" cy="19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Pangolin"/>
              <a:buNone/>
              <a:defRPr sz="2800">
                <a:latin typeface="Pangolin"/>
                <a:ea typeface="Pangolin"/>
                <a:cs typeface="Pangolin"/>
                <a:sym typeface="Pangolin"/>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9" name="Shape 99"/>
        <p:cNvGrpSpPr/>
        <p:nvPr/>
      </p:nvGrpSpPr>
      <p:grpSpPr>
        <a:xfrm>
          <a:off x="0" y="0"/>
          <a:ext cx="0" cy="0"/>
          <a:chOff x="0" y="0"/>
          <a:chExt cx="0" cy="0"/>
        </a:xfrm>
      </p:grpSpPr>
      <p:sp>
        <p:nvSpPr>
          <p:cNvPr id="100" name="Google Shape;100;p15"/>
          <p:cNvSpPr/>
          <p:nvPr/>
        </p:nvSpPr>
        <p:spPr>
          <a:xfrm rot="-5400000">
            <a:off x="1738995" y="1962780"/>
            <a:ext cx="5239300" cy="1217889"/>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5"/>
          <p:cNvGrpSpPr/>
          <p:nvPr/>
        </p:nvGrpSpPr>
        <p:grpSpPr>
          <a:xfrm rot="-5400000">
            <a:off x="3960910" y="-36012"/>
            <a:ext cx="5156302" cy="5215522"/>
            <a:chOff x="-25" y="1390650"/>
            <a:chExt cx="9144000" cy="13501222"/>
          </a:xfrm>
        </p:grpSpPr>
        <p:sp>
          <p:nvSpPr>
            <p:cNvPr id="102" name="Google Shape;102;p15"/>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5" y="4209772"/>
              <a:ext cx="9144000" cy="1068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p:nvPr/>
        </p:nvSpPr>
        <p:spPr>
          <a:xfrm flipH="1" rot="10800000">
            <a:off x="-5682" y="2928208"/>
            <a:ext cx="3574798" cy="222647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flipH="1" rot="10800000">
            <a:off x="-65525" y="3156502"/>
            <a:ext cx="3394032" cy="2052523"/>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type="title"/>
          </p:nvPr>
        </p:nvSpPr>
        <p:spPr>
          <a:xfrm>
            <a:off x="713100" y="445025"/>
            <a:ext cx="2907900" cy="1033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5"/>
          <p:cNvSpPr txBox="1"/>
          <p:nvPr>
            <p:ph hasCustomPrompt="1" idx="2" type="title"/>
          </p:nvPr>
        </p:nvSpPr>
        <p:spPr>
          <a:xfrm>
            <a:off x="4804686" y="787313"/>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08" name="Google Shape;108;p15"/>
          <p:cNvSpPr txBox="1"/>
          <p:nvPr>
            <p:ph idx="1" type="subTitle"/>
          </p:nvPr>
        </p:nvSpPr>
        <p:spPr>
          <a:xfrm>
            <a:off x="6007925" y="539375"/>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09" name="Google Shape;109;p15"/>
          <p:cNvSpPr txBox="1"/>
          <p:nvPr>
            <p:ph idx="3" type="subTitle"/>
          </p:nvPr>
        </p:nvSpPr>
        <p:spPr>
          <a:xfrm>
            <a:off x="6007925" y="893699"/>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10" name="Google Shape;110;p15"/>
          <p:cNvSpPr txBox="1"/>
          <p:nvPr>
            <p:ph hasCustomPrompt="1" idx="4" type="title"/>
          </p:nvPr>
        </p:nvSpPr>
        <p:spPr>
          <a:xfrm>
            <a:off x="4804686" y="2285975"/>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11" name="Google Shape;111;p15"/>
          <p:cNvSpPr txBox="1"/>
          <p:nvPr>
            <p:ph idx="5" type="subTitle"/>
          </p:nvPr>
        </p:nvSpPr>
        <p:spPr>
          <a:xfrm>
            <a:off x="6007925" y="2038038"/>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12" name="Google Shape;112;p15"/>
          <p:cNvSpPr txBox="1"/>
          <p:nvPr>
            <p:ph idx="6" type="subTitle"/>
          </p:nvPr>
        </p:nvSpPr>
        <p:spPr>
          <a:xfrm>
            <a:off x="6007925" y="2392361"/>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13" name="Google Shape;113;p15"/>
          <p:cNvSpPr txBox="1"/>
          <p:nvPr>
            <p:ph hasCustomPrompt="1" idx="7" type="title"/>
          </p:nvPr>
        </p:nvSpPr>
        <p:spPr>
          <a:xfrm>
            <a:off x="4804686" y="3782350"/>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14" name="Google Shape;114;p15"/>
          <p:cNvSpPr txBox="1"/>
          <p:nvPr>
            <p:ph idx="8" type="subTitle"/>
          </p:nvPr>
        </p:nvSpPr>
        <p:spPr>
          <a:xfrm>
            <a:off x="6007925" y="3534413"/>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15" name="Google Shape;115;p15"/>
          <p:cNvSpPr txBox="1"/>
          <p:nvPr>
            <p:ph idx="9" type="subTitle"/>
          </p:nvPr>
        </p:nvSpPr>
        <p:spPr>
          <a:xfrm>
            <a:off x="6007925" y="3888736"/>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_1">
    <p:spTree>
      <p:nvGrpSpPr>
        <p:cNvPr id="116" name="Shape 116"/>
        <p:cNvGrpSpPr/>
        <p:nvPr/>
      </p:nvGrpSpPr>
      <p:grpSpPr>
        <a:xfrm>
          <a:off x="0" y="0"/>
          <a:ext cx="0" cy="0"/>
          <a:chOff x="0" y="0"/>
          <a:chExt cx="0" cy="0"/>
        </a:xfrm>
      </p:grpSpPr>
      <p:grpSp>
        <p:nvGrpSpPr>
          <p:cNvPr id="117" name="Google Shape;117;p16"/>
          <p:cNvGrpSpPr/>
          <p:nvPr/>
        </p:nvGrpSpPr>
        <p:grpSpPr>
          <a:xfrm>
            <a:off x="3908852" y="-6500"/>
            <a:ext cx="5238124" cy="5156400"/>
            <a:chOff x="4003316" y="-6500"/>
            <a:chExt cx="5143484" cy="5156400"/>
          </a:xfrm>
        </p:grpSpPr>
        <p:sp>
          <p:nvSpPr>
            <p:cNvPr id="118" name="Google Shape;118;p16"/>
            <p:cNvSpPr/>
            <p:nvPr/>
          </p:nvSpPr>
          <p:spPr>
            <a:xfrm rot="-5400000">
              <a:off x="2250685" y="1746286"/>
              <a:ext cx="5156245" cy="1650983"/>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rot="-5400000">
              <a:off x="4820950" y="824050"/>
              <a:ext cx="5156400" cy="349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6"/>
          <p:cNvSpPr/>
          <p:nvPr/>
        </p:nvSpPr>
        <p:spPr>
          <a:xfrm rot="10800000">
            <a:off x="-28247" y="-38940"/>
            <a:ext cx="2734828" cy="1457120"/>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noFill/>
          <a:ln cap="flat" cmpd="sng" w="2857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type="title"/>
          </p:nvPr>
        </p:nvSpPr>
        <p:spPr>
          <a:xfrm>
            <a:off x="713100" y="1298229"/>
            <a:ext cx="2807100" cy="1920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16"/>
          <p:cNvSpPr txBox="1"/>
          <p:nvPr>
            <p:ph idx="1" type="subTitle"/>
          </p:nvPr>
        </p:nvSpPr>
        <p:spPr>
          <a:xfrm>
            <a:off x="713100" y="3218572"/>
            <a:ext cx="2807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23" name="Shape 123"/>
        <p:cNvGrpSpPr/>
        <p:nvPr/>
      </p:nvGrpSpPr>
      <p:grpSpPr>
        <a:xfrm>
          <a:off x="0" y="0"/>
          <a:ext cx="0" cy="0"/>
          <a:chOff x="0" y="0"/>
          <a:chExt cx="0" cy="0"/>
        </a:xfrm>
      </p:grpSpPr>
      <p:sp>
        <p:nvSpPr>
          <p:cNvPr id="124" name="Google Shape;124;p17"/>
          <p:cNvSpPr/>
          <p:nvPr/>
        </p:nvSpPr>
        <p:spPr>
          <a:xfrm flipH="1">
            <a:off x="-32"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rot="10800000">
            <a:off x="8216068"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7" name="Google Shape;127;p17"/>
          <p:cNvSpPr txBox="1"/>
          <p:nvPr>
            <p:ph idx="1" type="subTitle"/>
          </p:nvPr>
        </p:nvSpPr>
        <p:spPr>
          <a:xfrm>
            <a:off x="1722975" y="1280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28" name="Google Shape;128;p17"/>
          <p:cNvSpPr txBox="1"/>
          <p:nvPr>
            <p:ph idx="2" type="subTitle"/>
          </p:nvPr>
        </p:nvSpPr>
        <p:spPr>
          <a:xfrm>
            <a:off x="1722975" y="1639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29" name="Google Shape;129;p17"/>
          <p:cNvSpPr txBox="1"/>
          <p:nvPr>
            <p:ph idx="3" type="subTitle"/>
          </p:nvPr>
        </p:nvSpPr>
        <p:spPr>
          <a:xfrm>
            <a:off x="5135025" y="1280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0" name="Google Shape;130;p17"/>
          <p:cNvSpPr txBox="1"/>
          <p:nvPr>
            <p:ph idx="4" type="subTitle"/>
          </p:nvPr>
        </p:nvSpPr>
        <p:spPr>
          <a:xfrm>
            <a:off x="5135025" y="1639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31" name="Google Shape;131;p17"/>
          <p:cNvSpPr txBox="1"/>
          <p:nvPr>
            <p:ph idx="5" type="subTitle"/>
          </p:nvPr>
        </p:nvSpPr>
        <p:spPr>
          <a:xfrm>
            <a:off x="1722975" y="3158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2" name="Google Shape;132;p17"/>
          <p:cNvSpPr txBox="1"/>
          <p:nvPr>
            <p:ph idx="6" type="subTitle"/>
          </p:nvPr>
        </p:nvSpPr>
        <p:spPr>
          <a:xfrm>
            <a:off x="1722975" y="3517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33" name="Google Shape;133;p17"/>
          <p:cNvSpPr txBox="1"/>
          <p:nvPr>
            <p:ph idx="7" type="subTitle"/>
          </p:nvPr>
        </p:nvSpPr>
        <p:spPr>
          <a:xfrm>
            <a:off x="5135025" y="3158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4" name="Google Shape;134;p17"/>
          <p:cNvSpPr txBox="1"/>
          <p:nvPr>
            <p:ph idx="8" type="subTitle"/>
          </p:nvPr>
        </p:nvSpPr>
        <p:spPr>
          <a:xfrm>
            <a:off x="5135025" y="3517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35" name="Shape 135"/>
        <p:cNvGrpSpPr/>
        <p:nvPr/>
      </p:nvGrpSpPr>
      <p:grpSpPr>
        <a:xfrm>
          <a:off x="0" y="0"/>
          <a:ext cx="0" cy="0"/>
          <a:chOff x="0" y="0"/>
          <a:chExt cx="0" cy="0"/>
        </a:xfrm>
      </p:grpSpPr>
      <p:sp>
        <p:nvSpPr>
          <p:cNvPr id="136" name="Google Shape;136;p18"/>
          <p:cNvSpPr/>
          <p:nvPr/>
        </p:nvSpPr>
        <p:spPr>
          <a:xfrm rot="-5400000">
            <a:off x="3374330" y="-774600"/>
            <a:ext cx="2398120" cy="9251780"/>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rot="-5400000">
            <a:off x="3374368" y="-628988"/>
            <a:ext cx="2398120" cy="9146855"/>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5400000">
            <a:off x="4141099" y="-4140994"/>
            <a:ext cx="858319" cy="9140317"/>
          </a:xfrm>
          <a:custGeom>
            <a:rect b="b" l="l" r="r" t="t"/>
            <a:pathLst>
              <a:path extrusionOk="0" h="39911" w="17396">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 name="Google Shape;140;p18"/>
          <p:cNvSpPr txBox="1"/>
          <p:nvPr>
            <p:ph idx="1" type="subTitle"/>
          </p:nvPr>
        </p:nvSpPr>
        <p:spPr>
          <a:xfrm>
            <a:off x="7131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1" name="Google Shape;141;p18"/>
          <p:cNvSpPr txBox="1"/>
          <p:nvPr>
            <p:ph idx="2" type="subTitle"/>
          </p:nvPr>
        </p:nvSpPr>
        <p:spPr>
          <a:xfrm>
            <a:off x="7131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2" name="Google Shape;142;p18"/>
          <p:cNvSpPr txBox="1"/>
          <p:nvPr>
            <p:ph idx="3" type="subTitle"/>
          </p:nvPr>
        </p:nvSpPr>
        <p:spPr>
          <a:xfrm>
            <a:off x="33558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3" name="Google Shape;143;p18"/>
          <p:cNvSpPr txBox="1"/>
          <p:nvPr>
            <p:ph idx="4" type="subTitle"/>
          </p:nvPr>
        </p:nvSpPr>
        <p:spPr>
          <a:xfrm>
            <a:off x="33558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4" name="Google Shape;144;p18"/>
          <p:cNvSpPr txBox="1"/>
          <p:nvPr>
            <p:ph idx="5" type="subTitle"/>
          </p:nvPr>
        </p:nvSpPr>
        <p:spPr>
          <a:xfrm>
            <a:off x="59985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5" name="Google Shape;145;p18"/>
          <p:cNvSpPr txBox="1"/>
          <p:nvPr>
            <p:ph idx="6" type="subTitle"/>
          </p:nvPr>
        </p:nvSpPr>
        <p:spPr>
          <a:xfrm>
            <a:off x="59985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6" name="Google Shape;146;p18"/>
          <p:cNvSpPr txBox="1"/>
          <p:nvPr>
            <p:ph idx="7" type="subTitle"/>
          </p:nvPr>
        </p:nvSpPr>
        <p:spPr>
          <a:xfrm>
            <a:off x="7131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7" name="Google Shape;147;p18"/>
          <p:cNvSpPr txBox="1"/>
          <p:nvPr>
            <p:ph idx="8" type="subTitle"/>
          </p:nvPr>
        </p:nvSpPr>
        <p:spPr>
          <a:xfrm>
            <a:off x="7131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8" name="Google Shape;148;p18"/>
          <p:cNvSpPr txBox="1"/>
          <p:nvPr>
            <p:ph idx="9" type="subTitle"/>
          </p:nvPr>
        </p:nvSpPr>
        <p:spPr>
          <a:xfrm>
            <a:off x="33558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9" name="Google Shape;149;p18"/>
          <p:cNvSpPr txBox="1"/>
          <p:nvPr>
            <p:ph idx="13" type="subTitle"/>
          </p:nvPr>
        </p:nvSpPr>
        <p:spPr>
          <a:xfrm>
            <a:off x="33558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0" name="Google Shape;150;p18"/>
          <p:cNvSpPr txBox="1"/>
          <p:nvPr>
            <p:ph idx="14" type="subTitle"/>
          </p:nvPr>
        </p:nvSpPr>
        <p:spPr>
          <a:xfrm>
            <a:off x="59985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1" name="Google Shape;151;p18"/>
          <p:cNvSpPr txBox="1"/>
          <p:nvPr>
            <p:ph idx="15" type="subTitle"/>
          </p:nvPr>
        </p:nvSpPr>
        <p:spPr>
          <a:xfrm>
            <a:off x="59985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52" name="Shape 152"/>
        <p:cNvGrpSpPr/>
        <p:nvPr/>
      </p:nvGrpSpPr>
      <p:grpSpPr>
        <a:xfrm>
          <a:off x="0" y="0"/>
          <a:ext cx="0" cy="0"/>
          <a:chOff x="0" y="0"/>
          <a:chExt cx="0" cy="0"/>
        </a:xfrm>
      </p:grpSpPr>
      <p:sp>
        <p:nvSpPr>
          <p:cNvPr id="153" name="Google Shape;153;p19"/>
          <p:cNvSpPr/>
          <p:nvPr/>
        </p:nvSpPr>
        <p:spPr>
          <a:xfrm flipH="1">
            <a:off x="6295635" y="1"/>
            <a:ext cx="2848365" cy="234584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type="title"/>
          </p:nvPr>
        </p:nvSpPr>
        <p:spPr>
          <a:xfrm>
            <a:off x="3840625" y="445025"/>
            <a:ext cx="45903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5" name="Google Shape;155;p19"/>
          <p:cNvSpPr txBox="1"/>
          <p:nvPr>
            <p:ph idx="1" type="subTitle"/>
          </p:nvPr>
        </p:nvSpPr>
        <p:spPr>
          <a:xfrm>
            <a:off x="3266013" y="1403968"/>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6" name="Google Shape;156;p19"/>
          <p:cNvSpPr txBox="1"/>
          <p:nvPr>
            <p:ph idx="2" type="subTitle"/>
          </p:nvPr>
        </p:nvSpPr>
        <p:spPr>
          <a:xfrm>
            <a:off x="3266013" y="1766592"/>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7" name="Google Shape;157;p19"/>
          <p:cNvSpPr txBox="1"/>
          <p:nvPr>
            <p:ph idx="3" type="subTitle"/>
          </p:nvPr>
        </p:nvSpPr>
        <p:spPr>
          <a:xfrm>
            <a:off x="5720888" y="1403968"/>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8" name="Google Shape;158;p19"/>
          <p:cNvSpPr txBox="1"/>
          <p:nvPr>
            <p:ph idx="4" type="subTitle"/>
          </p:nvPr>
        </p:nvSpPr>
        <p:spPr>
          <a:xfrm>
            <a:off x="5720888" y="1766592"/>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9" name="Google Shape;159;p19"/>
          <p:cNvSpPr txBox="1"/>
          <p:nvPr>
            <p:ph idx="5" type="subTitle"/>
          </p:nvPr>
        </p:nvSpPr>
        <p:spPr>
          <a:xfrm>
            <a:off x="3980275" y="3221243"/>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60" name="Google Shape;160;p19"/>
          <p:cNvSpPr txBox="1"/>
          <p:nvPr>
            <p:ph idx="6" type="subTitle"/>
          </p:nvPr>
        </p:nvSpPr>
        <p:spPr>
          <a:xfrm>
            <a:off x="3980275" y="3579667"/>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1" name="Google Shape;161;p19"/>
          <p:cNvSpPr txBox="1"/>
          <p:nvPr>
            <p:ph idx="7" type="subTitle"/>
          </p:nvPr>
        </p:nvSpPr>
        <p:spPr>
          <a:xfrm>
            <a:off x="6435150" y="3221243"/>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62" name="Google Shape;162;p19"/>
          <p:cNvSpPr txBox="1"/>
          <p:nvPr>
            <p:ph idx="8" type="subTitle"/>
          </p:nvPr>
        </p:nvSpPr>
        <p:spPr>
          <a:xfrm>
            <a:off x="6435150" y="3579667"/>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163" name="Shape 163"/>
        <p:cNvGrpSpPr/>
        <p:nvPr/>
      </p:nvGrpSpPr>
      <p:grpSpPr>
        <a:xfrm>
          <a:off x="0" y="0"/>
          <a:ext cx="0" cy="0"/>
          <a:chOff x="0" y="0"/>
          <a:chExt cx="0" cy="0"/>
        </a:xfrm>
      </p:grpSpPr>
      <p:grpSp>
        <p:nvGrpSpPr>
          <p:cNvPr id="164" name="Google Shape;164;p20"/>
          <p:cNvGrpSpPr/>
          <p:nvPr/>
        </p:nvGrpSpPr>
        <p:grpSpPr>
          <a:xfrm>
            <a:off x="-197" y="-6500"/>
            <a:ext cx="5192916" cy="5156400"/>
            <a:chOff x="-202" y="-6500"/>
            <a:chExt cx="5558677" cy="5156400"/>
          </a:xfrm>
        </p:grpSpPr>
        <p:sp>
          <p:nvSpPr>
            <p:cNvPr id="165" name="Google Shape;165;p20"/>
            <p:cNvSpPr/>
            <p:nvPr/>
          </p:nvSpPr>
          <p:spPr>
            <a:xfrm flipH="1" rot="5400000">
              <a:off x="-235852" y="229150"/>
              <a:ext cx="5156400" cy="46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flipH="1">
              <a:off x="4628418"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txBox="1"/>
          <p:nvPr>
            <p:ph hasCustomPrompt="1" type="title"/>
          </p:nvPr>
        </p:nvSpPr>
        <p:spPr>
          <a:xfrm>
            <a:off x="812436" y="14575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8" name="Google Shape;168;p20"/>
          <p:cNvSpPr txBox="1"/>
          <p:nvPr>
            <p:ph idx="1" type="subTitle"/>
          </p:nvPr>
        </p:nvSpPr>
        <p:spPr>
          <a:xfrm>
            <a:off x="2015675" y="1224516"/>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69" name="Google Shape;169;p20"/>
          <p:cNvSpPr txBox="1"/>
          <p:nvPr>
            <p:ph idx="2" type="subTitle"/>
          </p:nvPr>
        </p:nvSpPr>
        <p:spPr>
          <a:xfrm>
            <a:off x="2015675" y="1578840"/>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0" name="Google Shape;170;p20"/>
          <p:cNvSpPr txBox="1"/>
          <p:nvPr>
            <p:ph hasCustomPrompt="1" idx="3" type="title"/>
          </p:nvPr>
        </p:nvSpPr>
        <p:spPr>
          <a:xfrm>
            <a:off x="812436" y="2621763"/>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1" name="Google Shape;171;p20"/>
          <p:cNvSpPr txBox="1"/>
          <p:nvPr>
            <p:ph idx="4" type="subTitle"/>
          </p:nvPr>
        </p:nvSpPr>
        <p:spPr>
          <a:xfrm>
            <a:off x="2015675" y="2390928"/>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72" name="Google Shape;172;p20"/>
          <p:cNvSpPr txBox="1"/>
          <p:nvPr>
            <p:ph idx="5" type="subTitle"/>
          </p:nvPr>
        </p:nvSpPr>
        <p:spPr>
          <a:xfrm>
            <a:off x="2015675" y="2745252"/>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3" name="Google Shape;173;p20"/>
          <p:cNvSpPr txBox="1"/>
          <p:nvPr>
            <p:ph hasCustomPrompt="1" idx="6" type="title"/>
          </p:nvPr>
        </p:nvSpPr>
        <p:spPr>
          <a:xfrm>
            <a:off x="812436" y="378593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4" name="Google Shape;174;p20"/>
          <p:cNvSpPr txBox="1"/>
          <p:nvPr>
            <p:ph idx="7" type="subTitle"/>
          </p:nvPr>
        </p:nvSpPr>
        <p:spPr>
          <a:xfrm>
            <a:off x="2015675" y="3555103"/>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75" name="Google Shape;175;p20"/>
          <p:cNvSpPr txBox="1"/>
          <p:nvPr>
            <p:ph idx="8" type="subTitle"/>
          </p:nvPr>
        </p:nvSpPr>
        <p:spPr>
          <a:xfrm>
            <a:off x="2015675" y="3909427"/>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6" name="Google Shape;176;p20"/>
          <p:cNvSpPr txBox="1"/>
          <p:nvPr>
            <p:ph idx="9"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25" y="2473468"/>
            <a:ext cx="9144000" cy="2669671"/>
            <a:chOff x="-25" y="1390650"/>
            <a:chExt cx="9144000" cy="3752700"/>
          </a:xfrm>
        </p:grpSpPr>
        <p:sp>
          <p:nvSpPr>
            <p:cNvPr id="20" name="Google Shape;20;p3"/>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25" y="4210050"/>
              <a:ext cx="9144000" cy="933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1885200" y="3258300"/>
            <a:ext cx="5376600" cy="6126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23" name="Google Shape;23;p3"/>
          <p:cNvSpPr txBox="1"/>
          <p:nvPr>
            <p:ph idx="1" type="subTitle"/>
          </p:nvPr>
        </p:nvSpPr>
        <p:spPr>
          <a:xfrm>
            <a:off x="1885200" y="3836918"/>
            <a:ext cx="5376600" cy="72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4" name="Google Shape;24;p3"/>
          <p:cNvSpPr txBox="1"/>
          <p:nvPr>
            <p:ph hasCustomPrompt="1" idx="2" type="title"/>
          </p:nvPr>
        </p:nvSpPr>
        <p:spPr>
          <a:xfrm>
            <a:off x="1824819" y="533375"/>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p:cSld name="CUSTOM_7">
    <p:spTree>
      <p:nvGrpSpPr>
        <p:cNvPr id="177" name="Shape 177"/>
        <p:cNvGrpSpPr/>
        <p:nvPr/>
      </p:nvGrpSpPr>
      <p:grpSpPr>
        <a:xfrm>
          <a:off x="0" y="0"/>
          <a:ext cx="0" cy="0"/>
          <a:chOff x="0" y="0"/>
          <a:chExt cx="0" cy="0"/>
        </a:xfrm>
      </p:grpSpPr>
      <p:sp>
        <p:nvSpPr>
          <p:cNvPr id="178" name="Google Shape;178;p21"/>
          <p:cNvSpPr/>
          <p:nvPr/>
        </p:nvSpPr>
        <p:spPr>
          <a:xfrm rot="10800000">
            <a:off x="7" y="-23"/>
            <a:ext cx="5896493" cy="310448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ph type="title"/>
          </p:nvPr>
        </p:nvSpPr>
        <p:spPr>
          <a:xfrm>
            <a:off x="5623700" y="1337225"/>
            <a:ext cx="2807100" cy="10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21"/>
          <p:cNvSpPr txBox="1"/>
          <p:nvPr>
            <p:ph idx="1" type="subTitle"/>
          </p:nvPr>
        </p:nvSpPr>
        <p:spPr>
          <a:xfrm>
            <a:off x="5623700" y="2379745"/>
            <a:ext cx="2807100" cy="121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1" name="Google Shape;181;p21"/>
          <p:cNvSpPr/>
          <p:nvPr/>
        </p:nvSpPr>
        <p:spPr>
          <a:xfrm rot="10800000">
            <a:off x="6576606" y="3556043"/>
            <a:ext cx="2580534" cy="1607191"/>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rot="10800000">
            <a:off x="6646432" y="3613517"/>
            <a:ext cx="2525518" cy="1571908"/>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8">
    <p:spTree>
      <p:nvGrpSpPr>
        <p:cNvPr id="183" name="Shape 183"/>
        <p:cNvGrpSpPr/>
        <p:nvPr/>
      </p:nvGrpSpPr>
      <p:grpSpPr>
        <a:xfrm>
          <a:off x="0" y="0"/>
          <a:ext cx="0" cy="0"/>
          <a:chOff x="0" y="0"/>
          <a:chExt cx="0" cy="0"/>
        </a:xfrm>
      </p:grpSpPr>
      <p:sp>
        <p:nvSpPr>
          <p:cNvPr id="184" name="Google Shape;184;p22"/>
          <p:cNvSpPr/>
          <p:nvPr/>
        </p:nvSpPr>
        <p:spPr>
          <a:xfrm rot="10800000">
            <a:off x="3704250" y="-8"/>
            <a:ext cx="5439749" cy="5143484"/>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10800000">
            <a:off x="3908869" y="-28223"/>
            <a:ext cx="5291581" cy="5199948"/>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type="title"/>
          </p:nvPr>
        </p:nvSpPr>
        <p:spPr>
          <a:xfrm>
            <a:off x="5431875" y="445025"/>
            <a:ext cx="2999100" cy="1106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7" name="Google Shape;187;p22"/>
          <p:cNvSpPr txBox="1"/>
          <p:nvPr/>
        </p:nvSpPr>
        <p:spPr>
          <a:xfrm>
            <a:off x="5431275" y="3605850"/>
            <a:ext cx="3093000" cy="670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Baloo 2"/>
                <a:ea typeface="Baloo 2"/>
                <a:cs typeface="Baloo 2"/>
                <a:sym typeface="Baloo 2"/>
              </a:rPr>
              <a:t>CREDITS: This presentation template was created by </a:t>
            </a:r>
            <a:r>
              <a:rPr lang="en" sz="11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100">
                <a:solidFill>
                  <a:schemeClr val="dk1"/>
                </a:solidFill>
                <a:latin typeface="Baloo 2"/>
                <a:ea typeface="Baloo 2"/>
                <a:cs typeface="Baloo 2"/>
                <a:sym typeface="Baloo 2"/>
              </a:rPr>
              <a:t>, including icons by </a:t>
            </a:r>
            <a:r>
              <a:rPr lang="en" sz="11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100">
                <a:solidFill>
                  <a:schemeClr val="dk1"/>
                </a:solidFill>
                <a:latin typeface="Baloo 2"/>
                <a:ea typeface="Baloo 2"/>
                <a:cs typeface="Baloo 2"/>
                <a:sym typeface="Baloo 2"/>
              </a:rPr>
              <a:t>, and infographics &amp; images by </a:t>
            </a:r>
            <a:r>
              <a:rPr lang="en" sz="11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100">
                <a:solidFill>
                  <a:schemeClr val="dk1"/>
                </a:solidFill>
                <a:latin typeface="Baloo 2"/>
                <a:ea typeface="Baloo 2"/>
                <a:cs typeface="Baloo 2"/>
                <a:sym typeface="Baloo 2"/>
              </a:rPr>
              <a:t>.</a:t>
            </a:r>
            <a:endParaRPr sz="1100">
              <a:solidFill>
                <a:schemeClr val="dk1"/>
              </a:solidFill>
              <a:latin typeface="Baloo 2"/>
              <a:ea typeface="Baloo 2"/>
              <a:cs typeface="Baloo 2"/>
              <a:sym typeface="Baloo 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rot="10800000">
            <a:off x="7543794" y="4385848"/>
            <a:ext cx="1600206" cy="776702"/>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10800000">
            <a:off x="7" y="5"/>
            <a:ext cx="2478918" cy="800095"/>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19040" y="-38088"/>
            <a:ext cx="2421765" cy="736563"/>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body"/>
          </p:nvPr>
        </p:nvSpPr>
        <p:spPr>
          <a:xfrm>
            <a:off x="713100" y="1017725"/>
            <a:ext cx="77178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grpSp>
        <p:nvGrpSpPr>
          <p:cNvPr id="32" name="Google Shape;32;p5"/>
          <p:cNvGrpSpPr/>
          <p:nvPr/>
        </p:nvGrpSpPr>
        <p:grpSpPr>
          <a:xfrm>
            <a:off x="-25" y="1390650"/>
            <a:ext cx="9144000" cy="3752700"/>
            <a:chOff x="-25" y="1390650"/>
            <a:chExt cx="9144000" cy="3752700"/>
          </a:xfrm>
        </p:grpSpPr>
        <p:sp>
          <p:nvSpPr>
            <p:cNvPr id="33" name="Google Shape;33;p5"/>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25" y="4210050"/>
              <a:ext cx="9144000" cy="933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p:nvPr/>
        </p:nvSpPr>
        <p:spPr>
          <a:xfrm rot="-688733">
            <a:off x="5453358" y="4569571"/>
            <a:ext cx="3692609" cy="351392"/>
          </a:xfrm>
          <a:custGeom>
            <a:rect b="b" l="l" r="r" t="t"/>
            <a:pathLst>
              <a:path extrusionOk="0" fill="none" h="1703" w="17896">
                <a:moveTo>
                  <a:pt x="17896" y="1465"/>
                </a:moveTo>
                <a:cubicBezTo>
                  <a:pt x="17622" y="762"/>
                  <a:pt x="17229" y="36"/>
                  <a:pt x="16776" y="24"/>
                </a:cubicBezTo>
                <a:cubicBezTo>
                  <a:pt x="16205" y="0"/>
                  <a:pt x="16074" y="1084"/>
                  <a:pt x="15360" y="1274"/>
                </a:cubicBezTo>
                <a:cubicBezTo>
                  <a:pt x="14550" y="1489"/>
                  <a:pt x="14240" y="274"/>
                  <a:pt x="13359" y="453"/>
                </a:cubicBezTo>
                <a:cubicBezTo>
                  <a:pt x="12621" y="596"/>
                  <a:pt x="12574" y="1524"/>
                  <a:pt x="11907" y="1572"/>
                </a:cubicBezTo>
                <a:cubicBezTo>
                  <a:pt x="11145" y="1632"/>
                  <a:pt x="10966" y="465"/>
                  <a:pt x="10157" y="393"/>
                </a:cubicBezTo>
                <a:cubicBezTo>
                  <a:pt x="9323" y="322"/>
                  <a:pt x="9192" y="1465"/>
                  <a:pt x="8275" y="1572"/>
                </a:cubicBezTo>
                <a:cubicBezTo>
                  <a:pt x="7240" y="1703"/>
                  <a:pt x="6978" y="274"/>
                  <a:pt x="5870" y="322"/>
                </a:cubicBezTo>
                <a:cubicBezTo>
                  <a:pt x="4882" y="358"/>
                  <a:pt x="4751" y="1489"/>
                  <a:pt x="3822" y="1429"/>
                </a:cubicBezTo>
                <a:cubicBezTo>
                  <a:pt x="2918" y="1382"/>
                  <a:pt x="2679" y="227"/>
                  <a:pt x="1739" y="131"/>
                </a:cubicBezTo>
                <a:cubicBezTo>
                  <a:pt x="1060" y="48"/>
                  <a:pt x="393" y="691"/>
                  <a:pt x="1" y="1131"/>
                </a:cubicBezTo>
              </a:path>
            </a:pathLst>
          </a:custGeom>
          <a:noFill/>
          <a:ln cap="flat" cmpd="sng" w="38100">
            <a:solidFill>
              <a:schemeClr val="lt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1" type="subTitle"/>
          </p:nvPr>
        </p:nvSpPr>
        <p:spPr>
          <a:xfrm>
            <a:off x="1049732" y="1833761"/>
            <a:ext cx="28080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38" name="Google Shape;38;p5"/>
          <p:cNvSpPr txBox="1"/>
          <p:nvPr>
            <p:ph idx="2" type="subTitle"/>
          </p:nvPr>
        </p:nvSpPr>
        <p:spPr>
          <a:xfrm>
            <a:off x="1050613" y="2184217"/>
            <a:ext cx="2807100" cy="120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9" name="Google Shape;39;p5"/>
          <p:cNvSpPr txBox="1"/>
          <p:nvPr>
            <p:ph idx="3" type="subTitle"/>
          </p:nvPr>
        </p:nvSpPr>
        <p:spPr>
          <a:xfrm>
            <a:off x="5286225" y="1833761"/>
            <a:ext cx="28080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40" name="Google Shape;40;p5"/>
          <p:cNvSpPr txBox="1"/>
          <p:nvPr>
            <p:ph idx="4" type="subTitle"/>
          </p:nvPr>
        </p:nvSpPr>
        <p:spPr>
          <a:xfrm>
            <a:off x="5287125" y="2184217"/>
            <a:ext cx="2807100" cy="120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flipH="1">
            <a:off x="-41" y="4264970"/>
            <a:ext cx="1668641" cy="87852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7226297" y="4"/>
            <a:ext cx="1917691" cy="1194375"/>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6981825" y="3445550"/>
            <a:ext cx="2162216" cy="1697977"/>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flipH="1">
            <a:off x="-44" y="0"/>
            <a:ext cx="1762171" cy="5143530"/>
          </a:xfrm>
          <a:custGeom>
            <a:rect b="b" l="l" r="r" t="t"/>
            <a:pathLst>
              <a:path extrusionOk="0" h="39911" w="17396">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title"/>
          </p:nvPr>
        </p:nvSpPr>
        <p:spPr>
          <a:xfrm>
            <a:off x="4952288" y="1422475"/>
            <a:ext cx="3026700" cy="5577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7"/>
          <p:cNvSpPr txBox="1"/>
          <p:nvPr>
            <p:ph idx="1" type="subTitle"/>
          </p:nvPr>
        </p:nvSpPr>
        <p:spPr>
          <a:xfrm>
            <a:off x="4952288" y="1980125"/>
            <a:ext cx="3026700" cy="173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p:nvPr/>
        </p:nvSpPr>
        <p:spPr>
          <a:xfrm rot="10800000">
            <a:off x="4212134" y="2071547"/>
            <a:ext cx="4931512" cy="3071470"/>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11" y="-7050"/>
            <a:ext cx="4768588" cy="2356541"/>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0800000">
            <a:off x="4345570" y="2181385"/>
            <a:ext cx="4826380" cy="3004040"/>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2125950" y="1116275"/>
            <a:ext cx="4892100" cy="247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grpSp>
        <p:nvGrpSpPr>
          <p:cNvPr id="56" name="Google Shape;56;p9"/>
          <p:cNvGrpSpPr/>
          <p:nvPr/>
        </p:nvGrpSpPr>
        <p:grpSpPr>
          <a:xfrm rot="10800000">
            <a:off x="-4" y="-6500"/>
            <a:ext cx="4915193" cy="5156400"/>
            <a:chOff x="4003316" y="-6500"/>
            <a:chExt cx="4826387" cy="5156400"/>
          </a:xfrm>
        </p:grpSpPr>
        <p:sp>
          <p:nvSpPr>
            <p:cNvPr id="57" name="Google Shape;57;p9"/>
            <p:cNvSpPr/>
            <p:nvPr/>
          </p:nvSpPr>
          <p:spPr>
            <a:xfrm rot="-5400000">
              <a:off x="2250685" y="1746286"/>
              <a:ext cx="5156245" cy="1650983"/>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5400000">
              <a:off x="4662404" y="982600"/>
              <a:ext cx="5156400" cy="317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713100" y="1233175"/>
            <a:ext cx="3150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 name="Google Shape;60;p9"/>
          <p:cNvSpPr txBox="1"/>
          <p:nvPr>
            <p:ph idx="1" type="subTitle"/>
          </p:nvPr>
        </p:nvSpPr>
        <p:spPr>
          <a:xfrm>
            <a:off x="713100" y="2803075"/>
            <a:ext cx="3150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9"/>
          <p:cNvSpPr txBox="1"/>
          <p:nvPr>
            <p:ph idx="2" type="body"/>
          </p:nvPr>
        </p:nvSpPr>
        <p:spPr>
          <a:xfrm>
            <a:off x="4939500" y="724075"/>
            <a:ext cx="34914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62" name="Google Shape;62;p9"/>
          <p:cNvSpPr/>
          <p:nvPr/>
        </p:nvSpPr>
        <p:spPr>
          <a:xfrm flipH="1" rot="10800000">
            <a:off x="7836575" y="-6"/>
            <a:ext cx="1307397" cy="68835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grpSp>
        <p:nvGrpSpPr>
          <p:cNvPr id="64" name="Google Shape;64;p10"/>
          <p:cNvGrpSpPr/>
          <p:nvPr/>
        </p:nvGrpSpPr>
        <p:grpSpPr>
          <a:xfrm flipH="1">
            <a:off x="2222281" y="-105"/>
            <a:ext cx="6921666" cy="3144780"/>
            <a:chOff x="1367050" y="3059225"/>
            <a:chExt cx="1407100" cy="848450"/>
          </a:xfrm>
        </p:grpSpPr>
        <p:sp>
          <p:nvSpPr>
            <p:cNvPr id="65" name="Google Shape;65;p10"/>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0"/>
          <p:cNvSpPr/>
          <p:nvPr/>
        </p:nvSpPr>
        <p:spPr>
          <a:xfrm flipH="1">
            <a:off x="37" y="4099275"/>
            <a:ext cx="2044566" cy="1044287"/>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type="title"/>
          </p:nvPr>
        </p:nvSpPr>
        <p:spPr>
          <a:xfrm>
            <a:off x="5814700" y="448056"/>
            <a:ext cx="2560200" cy="192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1pPr>
            <a:lvl2pPr lvl="1">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2pPr>
            <a:lvl3pPr lvl="2">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3pPr>
            <a:lvl4pPr lvl="3">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4pPr>
            <a:lvl5pPr lvl="4">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5pPr>
            <a:lvl6pPr lvl="5">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6pPr>
            <a:lvl7pPr lvl="6">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7pPr>
            <a:lvl8pPr lvl="7">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8pPr>
            <a:lvl9pPr lvl="8">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1pPr>
            <a:lvl2pPr indent="-330200" lvl="1" marL="9144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2pPr>
            <a:lvl3pPr indent="-330200" lvl="2" marL="13716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3pPr>
            <a:lvl4pPr indent="-330200" lvl="3" marL="18288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4pPr>
            <a:lvl5pPr indent="-330200" lvl="4" marL="22860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5pPr>
            <a:lvl6pPr indent="-330200" lvl="5" marL="2743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6pPr>
            <a:lvl7pPr indent="-330200" lvl="6" marL="32004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7pPr>
            <a:lvl8pPr indent="-330200" lvl="7" marL="36576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8pPr>
            <a:lvl9pPr indent="-330200" lvl="8" marL="41148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WQnvLkoeK0GasWT20-ZyP00uwaqefVJW/view" TargetMode="Externa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hyperlink" Target="http://drive.google.com/file/d/19oNAbsqNtkUAskJKjpwXe64mL3BAQJ6H/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drive.google.com/file/d/1bq4Dyn64B35lmUGdhI5CSxBHdD9xcX5w/view" TargetMode="External"/><Relationship Id="rId5" Type="http://schemas.openxmlformats.org/officeDocument/2006/relationships/image" Target="../media/image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FnBuTiNErGeBU6og6PsfAt7nM4UZpJ4h/view" TargetMode="External"/><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30.png"/><Relationship Id="rId7" Type="http://schemas.openxmlformats.org/officeDocument/2006/relationships/hyperlink" Target="http://drive.google.com/file/d/1r9Az-dXRldJ9UYEksOiHyzrjU8Uaeu75/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drive.google.com/file/d/1QqUqmmES8G0LyqC-r8yhRNjgJ_6Wr7Q9/view" TargetMode="External"/><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hyperlink" Target="http://drive.google.com/file/d/1CuZq6kvZVoC0QBOgmXwlkTo__9up9t6o/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hyperlink" Target="http://drive.google.com/file/d/1-t9jbxZegbFfx1V6ek7XWGETgIPD3hcb/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drive.google.com/file/d/1iL4pYHC8JLOLt-wkmzio2jbv8k0QIt5E/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hyperlink" Target="http://drive.google.com/file/d/1-65kPc7O12nk0NvTdptXXm0O6AlhWytw/view" TargetMode="External"/><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hyperlink" Target="http://drive.google.com/file/d/1s2-aqMvk68LRmf8hUJn33HSQuPigDY6o/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hyperlink" Target="http://drive.google.com/file/d/1VhGboBTHIN_C7JaBPBzeO-RASKMDlmBJ/view"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hyperlink" Target="http://drive.google.com/file/d/1Nm1I29m0SNNo2zV_D82-m2p2V_ejXhpP/view" TargetMode="External"/><Relationship Id="rId6" Type="http://schemas.openxmlformats.org/officeDocument/2006/relationships/image" Target="../media/image1.png"/><Relationship Id="rId7" Type="http://schemas.openxmlformats.org/officeDocument/2006/relationships/hyperlink" Target="http://drive.google.com/file/d/1NPcyMkgP55rW8oD2eZvq7FCg-xLM4P5E/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drive.google.com/file/d/1oIbfmSudTtHsPTMzhOxTl-RbKgGMfCtM/view" TargetMode="Externa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github.com/sonic-pi-net/sonic-pi/blob/dev/etc/doc/tutorial/A.11-beat-tracking.md" TargetMode="External"/><Relationship Id="rId4" Type="http://schemas.openxmlformats.org/officeDocument/2006/relationships/hyperlink" Target="https://yorkdojo.github.io/worksheets/sonic-pi/doctor-who/" TargetMode="External"/><Relationship Id="rId5" Type="http://schemas.openxmlformats.org/officeDocument/2006/relationships/hyperlink" Target="https://sonic-pi.net/tutorial.html#section-8-4" TargetMode="External"/><Relationship Id="rId6" Type="http://schemas.openxmlformats.org/officeDocument/2006/relationships/hyperlink" Target="https://sonic-pi.net/" TargetMode="External"/><Relationship Id="rId7" Type="http://schemas.openxmlformats.org/officeDocument/2006/relationships/hyperlink" Target="https://pianowithjonny.com/piano-lessons/the-most-beautiful-piano-chord-the-heaven-chor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drive.google.com/file/d/1PrknNYjCGUR6PFQevUAlZk-PjNQTU2o3/view" TargetMode="External"/><Relationship Id="rId6" Type="http://schemas.openxmlformats.org/officeDocument/2006/relationships/image" Target="../media/image1.png"/><Relationship Id="rId7" Type="http://schemas.openxmlformats.org/officeDocument/2006/relationships/hyperlink" Target="http://drive.google.com/file/d/1EDrZMP_QbN3JP9gRMgEG59DGWlt7pJiz/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1IwlOSQf4TUcu0H45cvw-Tg9H1avzGIY/view" TargetMode="External"/><Relationship Id="rId4" Type="http://schemas.openxmlformats.org/officeDocument/2006/relationships/image" Target="../media/image1.png"/><Relationship Id="rId5" Type="http://schemas.openxmlformats.org/officeDocument/2006/relationships/image" Target="../media/image22.png"/><Relationship Id="rId6" Type="http://schemas.openxmlformats.org/officeDocument/2006/relationships/image" Target="../media/image16.png"/><Relationship Id="rId7" Type="http://schemas.openxmlformats.org/officeDocument/2006/relationships/hyperlink" Target="http://drive.google.com/file/d/1bXBzFHUH1QlVHSLOfPHXm_k5b7agJyLV/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a:off x="4863600" y="444145"/>
            <a:ext cx="3168688" cy="3168688"/>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ph idx="1" type="subTitle"/>
          </p:nvPr>
        </p:nvSpPr>
        <p:spPr>
          <a:xfrm>
            <a:off x="619050" y="3889425"/>
            <a:ext cx="4480500" cy="11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Megha Narumanchi, Ishita Chowdhury &amp; Shariq Hasan </a:t>
            </a:r>
            <a:endParaRPr/>
          </a:p>
        </p:txBody>
      </p:sp>
      <p:sp>
        <p:nvSpPr>
          <p:cNvPr id="194" name="Google Shape;194;p23"/>
          <p:cNvSpPr txBox="1"/>
          <p:nvPr>
            <p:ph type="ctrTitle"/>
          </p:nvPr>
        </p:nvSpPr>
        <p:spPr>
          <a:xfrm>
            <a:off x="145500" y="2282000"/>
            <a:ext cx="4953900" cy="16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lang="en"/>
              <a:t>RHYTHM</a:t>
            </a:r>
            <a:r>
              <a:rPr lang="en"/>
              <a:t> ISP:</a:t>
            </a:r>
            <a:endParaRPr/>
          </a:p>
          <a:p>
            <a:pPr indent="0" lvl="0" marL="0" rtl="0" algn="l">
              <a:spcBef>
                <a:spcPts val="0"/>
              </a:spcBef>
              <a:spcAft>
                <a:spcPts val="0"/>
              </a:spcAft>
              <a:buNone/>
            </a:pPr>
            <a:r>
              <a:rPr lang="en"/>
              <a:t>Blending Music &amp; Code</a:t>
            </a:r>
            <a:endParaRPr/>
          </a:p>
        </p:txBody>
      </p:sp>
      <p:sp>
        <p:nvSpPr>
          <p:cNvPr id="195" name="Google Shape;195;p23"/>
          <p:cNvSpPr/>
          <p:nvPr/>
        </p:nvSpPr>
        <p:spPr>
          <a:xfrm>
            <a:off x="2294035" y="922469"/>
            <a:ext cx="589776" cy="566992"/>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331950" y="3750950"/>
            <a:ext cx="1551855" cy="117673"/>
          </a:xfrm>
          <a:custGeom>
            <a:rect b="b" l="l" r="r" t="t"/>
            <a:pathLst>
              <a:path extrusionOk="0" fill="none" h="1727" w="1786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cap="flat" cmpd="sng" w="28575">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3"/>
          <p:cNvGrpSpPr/>
          <p:nvPr/>
        </p:nvGrpSpPr>
        <p:grpSpPr>
          <a:xfrm rot="870046">
            <a:off x="3799330" y="1222586"/>
            <a:ext cx="501149" cy="1012800"/>
            <a:chOff x="656025" y="2751350"/>
            <a:chExt cx="311375" cy="629275"/>
          </a:xfrm>
        </p:grpSpPr>
        <p:sp>
          <p:nvSpPr>
            <p:cNvPr id="198" name="Google Shape;198;p23"/>
            <p:cNvSpPr/>
            <p:nvPr/>
          </p:nvSpPr>
          <p:spPr>
            <a:xfrm>
              <a:off x="671800" y="2842750"/>
              <a:ext cx="278625" cy="389950"/>
            </a:xfrm>
            <a:custGeom>
              <a:rect b="b" l="l" r="r" t="t"/>
              <a:pathLst>
                <a:path extrusionOk="0" h="15598" w="11145">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745325" y="3232075"/>
              <a:ext cx="156000" cy="130100"/>
            </a:xfrm>
            <a:custGeom>
              <a:rect b="b" l="l" r="r" t="t"/>
              <a:pathLst>
                <a:path extrusionOk="0" h="5204" w="6240">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787000" y="3269875"/>
              <a:ext cx="70250" cy="16400"/>
            </a:xfrm>
            <a:custGeom>
              <a:rect b="b" l="l" r="r" t="t"/>
              <a:pathLst>
                <a:path extrusionOk="0" h="656" w="2810">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785500" y="3314225"/>
              <a:ext cx="62225" cy="16700"/>
            </a:xfrm>
            <a:custGeom>
              <a:rect b="b" l="l" r="r" t="t"/>
              <a:pathLst>
                <a:path extrusionOk="0" h="668" w="2489">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777175" y="3019250"/>
              <a:ext cx="81575" cy="76225"/>
            </a:xfrm>
            <a:custGeom>
              <a:rect b="b" l="l" r="r" t="t"/>
              <a:pathLst>
                <a:path extrusionOk="0" h="3049" w="3263">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656025" y="2832325"/>
              <a:ext cx="311375" cy="548300"/>
            </a:xfrm>
            <a:custGeom>
              <a:rect b="b" l="l" r="r" t="t"/>
              <a:pathLst>
                <a:path extrusionOk="0" h="21932" w="12455">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921225" y="2777550"/>
              <a:ext cx="31000" cy="55100"/>
            </a:xfrm>
            <a:custGeom>
              <a:rect b="b" l="l" r="r" t="t"/>
              <a:pathLst>
                <a:path extrusionOk="0" h="2204" w="1240">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692325" y="2793625"/>
              <a:ext cx="38725" cy="35450"/>
            </a:xfrm>
            <a:custGeom>
              <a:rect b="b" l="l" r="r" t="t"/>
              <a:pathLst>
                <a:path extrusionOk="0" h="1418" w="1549">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825675" y="2751350"/>
              <a:ext cx="18500" cy="61650"/>
            </a:xfrm>
            <a:custGeom>
              <a:rect b="b" l="l" r="r" t="t"/>
              <a:pathLst>
                <a:path extrusionOk="0" h="2466" w="740">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753350" y="2945425"/>
              <a:ext cx="123550" cy="159875"/>
            </a:xfrm>
            <a:custGeom>
              <a:rect b="b" l="l" r="r" t="t"/>
              <a:pathLst>
                <a:path extrusionOk="0" h="6395" w="4942">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rot="-1363403">
            <a:off x="4720828" y="3492332"/>
            <a:ext cx="1607598" cy="1113674"/>
            <a:chOff x="6429375" y="2405775"/>
            <a:chExt cx="528050" cy="355125"/>
          </a:xfrm>
        </p:grpSpPr>
        <p:sp>
          <p:nvSpPr>
            <p:cNvPr id="209" name="Google Shape;209;p23"/>
            <p:cNvSpPr/>
            <p:nvPr/>
          </p:nvSpPr>
          <p:spPr>
            <a:xfrm>
              <a:off x="6499025" y="2449250"/>
              <a:ext cx="219100" cy="294700"/>
            </a:xfrm>
            <a:custGeom>
              <a:rect b="b" l="l" r="r" t="t"/>
              <a:pathLst>
                <a:path extrusionOk="0" h="11788" w="8764">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6440675" y="2537350"/>
              <a:ext cx="48550" cy="146175"/>
            </a:xfrm>
            <a:custGeom>
              <a:rect b="b" l="l" r="r" t="t"/>
              <a:pathLst>
                <a:path extrusionOk="0" h="5847" w="1942">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6837450" y="2423950"/>
              <a:ext cx="104800" cy="314350"/>
            </a:xfrm>
            <a:custGeom>
              <a:rect b="b" l="l" r="r" t="t"/>
              <a:pathLst>
                <a:path extrusionOk="0" h="12574" w="4192">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6760950" y="2507875"/>
              <a:ext cx="71750" cy="185775"/>
            </a:xfrm>
            <a:custGeom>
              <a:rect b="b" l="l" r="r" t="t"/>
              <a:pathLst>
                <a:path extrusionOk="0" h="7431" w="287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6429375" y="2433475"/>
              <a:ext cx="300950" cy="327425"/>
            </a:xfrm>
            <a:custGeom>
              <a:rect b="b" l="l" r="r" t="t"/>
              <a:pathLst>
                <a:path extrusionOk="0" h="13097" w="12038">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6821075" y="2405775"/>
              <a:ext cx="136350" cy="354250"/>
            </a:xfrm>
            <a:custGeom>
              <a:rect b="b" l="l" r="r" t="t"/>
              <a:pathLst>
                <a:path extrusionOk="0" h="14170" w="5454">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6747550" y="2489125"/>
              <a:ext cx="89325" cy="228325"/>
            </a:xfrm>
            <a:custGeom>
              <a:rect b="b" l="l" r="r" t="t"/>
              <a:pathLst>
                <a:path extrusionOk="0" h="9133" w="357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3"/>
          <p:cNvSpPr/>
          <p:nvPr/>
        </p:nvSpPr>
        <p:spPr>
          <a:xfrm rot="1722646">
            <a:off x="6676143" y="828501"/>
            <a:ext cx="431902" cy="41521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3"/>
          <p:cNvGrpSpPr/>
          <p:nvPr/>
        </p:nvGrpSpPr>
        <p:grpSpPr>
          <a:xfrm rot="395815">
            <a:off x="5300146" y="1401214"/>
            <a:ext cx="2219088" cy="1592257"/>
            <a:chOff x="4582100" y="3095150"/>
            <a:chExt cx="581650" cy="417350"/>
          </a:xfrm>
        </p:grpSpPr>
        <p:sp>
          <p:nvSpPr>
            <p:cNvPr id="218" name="Google Shape;218;p23"/>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5504053" y="702645"/>
            <a:ext cx="514295" cy="474382"/>
            <a:chOff x="712875" y="2205450"/>
            <a:chExt cx="233675" cy="215550"/>
          </a:xfrm>
        </p:grpSpPr>
        <p:sp>
          <p:nvSpPr>
            <p:cNvPr id="243" name="Google Shape;243;p23"/>
            <p:cNvSpPr/>
            <p:nvPr/>
          </p:nvSpPr>
          <p:spPr>
            <a:xfrm>
              <a:off x="727450" y="2222125"/>
              <a:ext cx="203325" cy="183675"/>
            </a:xfrm>
            <a:custGeom>
              <a:rect b="b" l="l" r="r" t="t"/>
              <a:pathLst>
                <a:path extrusionOk="0" h="7347" w="8133">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712875" y="2205450"/>
              <a:ext cx="233675" cy="215550"/>
            </a:xfrm>
            <a:custGeom>
              <a:rect b="b" l="l" r="r" t="t"/>
              <a:pathLst>
                <a:path extrusionOk="0" h="8622" w="9347">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864975" y="2282550"/>
              <a:ext cx="35450" cy="30100"/>
            </a:xfrm>
            <a:custGeom>
              <a:rect b="b" l="l" r="r" t="t"/>
              <a:pathLst>
                <a:path extrusionOk="0" h="1204" w="1418">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14075" y="2280175"/>
              <a:ext cx="35450" cy="30375"/>
            </a:xfrm>
            <a:custGeom>
              <a:rect b="b" l="l" r="r" t="t"/>
              <a:pathLst>
                <a:path extrusionOk="0" h="1215" w="1418">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759300" y="2281375"/>
              <a:ext cx="29800" cy="31575"/>
            </a:xfrm>
            <a:custGeom>
              <a:rect b="b" l="l" r="r" t="t"/>
              <a:pathLst>
                <a:path extrusionOk="0" h="1263" w="1192">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727552" y="999211"/>
            <a:ext cx="739324" cy="681878"/>
            <a:chOff x="751275" y="1814050"/>
            <a:chExt cx="233675" cy="215525"/>
          </a:xfrm>
        </p:grpSpPr>
        <p:sp>
          <p:nvSpPr>
            <p:cNvPr id="249" name="Google Shape;249;p23"/>
            <p:cNvSpPr/>
            <p:nvPr/>
          </p:nvSpPr>
          <p:spPr>
            <a:xfrm>
              <a:off x="765850" y="1830700"/>
              <a:ext cx="203325" cy="183700"/>
            </a:xfrm>
            <a:custGeom>
              <a:rect b="b" l="l" r="r" t="t"/>
              <a:pathLst>
                <a:path extrusionOk="0" h="7348" w="8133">
                  <a:moveTo>
                    <a:pt x="5120" y="1"/>
                  </a:moveTo>
                  <a:cubicBezTo>
                    <a:pt x="4466" y="1"/>
                    <a:pt x="3787" y="1"/>
                    <a:pt x="3132" y="108"/>
                  </a:cubicBezTo>
                  <a:cubicBezTo>
                    <a:pt x="3076" y="123"/>
                    <a:pt x="3018" y="128"/>
                    <a:pt x="2958" y="128"/>
                  </a:cubicBezTo>
                  <a:cubicBezTo>
                    <a:pt x="2879" y="128"/>
                    <a:pt x="2797" y="120"/>
                    <a:pt x="2715" y="120"/>
                  </a:cubicBezTo>
                  <a:cubicBezTo>
                    <a:pt x="2665" y="120"/>
                    <a:pt x="2613" y="119"/>
                    <a:pt x="2560" y="119"/>
                  </a:cubicBezTo>
                  <a:cubicBezTo>
                    <a:pt x="2401" y="119"/>
                    <a:pt x="2236" y="126"/>
                    <a:pt x="2084" y="180"/>
                  </a:cubicBezTo>
                  <a:cubicBezTo>
                    <a:pt x="2025" y="203"/>
                    <a:pt x="1942" y="203"/>
                    <a:pt x="1882" y="203"/>
                  </a:cubicBezTo>
                  <a:cubicBezTo>
                    <a:pt x="1501" y="203"/>
                    <a:pt x="1168" y="358"/>
                    <a:pt x="846" y="537"/>
                  </a:cubicBezTo>
                  <a:cubicBezTo>
                    <a:pt x="679" y="632"/>
                    <a:pt x="608" y="823"/>
                    <a:pt x="501" y="989"/>
                  </a:cubicBezTo>
                  <a:cubicBezTo>
                    <a:pt x="394" y="1168"/>
                    <a:pt x="322" y="1358"/>
                    <a:pt x="239" y="1537"/>
                  </a:cubicBezTo>
                  <a:cubicBezTo>
                    <a:pt x="215" y="1573"/>
                    <a:pt x="191" y="1608"/>
                    <a:pt x="191" y="1644"/>
                  </a:cubicBezTo>
                  <a:cubicBezTo>
                    <a:pt x="215" y="1989"/>
                    <a:pt x="37" y="2287"/>
                    <a:pt x="48" y="2620"/>
                  </a:cubicBezTo>
                  <a:cubicBezTo>
                    <a:pt x="84" y="2966"/>
                    <a:pt x="84" y="3311"/>
                    <a:pt x="13" y="3656"/>
                  </a:cubicBezTo>
                  <a:cubicBezTo>
                    <a:pt x="1" y="4025"/>
                    <a:pt x="72" y="4382"/>
                    <a:pt x="156" y="4740"/>
                  </a:cubicBezTo>
                  <a:cubicBezTo>
                    <a:pt x="263" y="5121"/>
                    <a:pt x="501" y="5383"/>
                    <a:pt x="894" y="5514"/>
                  </a:cubicBezTo>
                  <a:cubicBezTo>
                    <a:pt x="1168" y="5597"/>
                    <a:pt x="1441" y="5704"/>
                    <a:pt x="1739" y="5704"/>
                  </a:cubicBezTo>
                  <a:cubicBezTo>
                    <a:pt x="2067" y="5811"/>
                    <a:pt x="2397" y="5835"/>
                    <a:pt x="2727" y="5835"/>
                  </a:cubicBezTo>
                  <a:cubicBezTo>
                    <a:pt x="2992" y="5835"/>
                    <a:pt x="3256" y="5820"/>
                    <a:pt x="3519" y="5820"/>
                  </a:cubicBezTo>
                  <a:cubicBezTo>
                    <a:pt x="3584" y="5820"/>
                    <a:pt x="3650" y="5821"/>
                    <a:pt x="3716" y="5823"/>
                  </a:cubicBezTo>
                  <a:lnTo>
                    <a:pt x="4180" y="5823"/>
                  </a:lnTo>
                  <a:cubicBezTo>
                    <a:pt x="4370" y="5835"/>
                    <a:pt x="4525" y="5918"/>
                    <a:pt x="4620" y="6073"/>
                  </a:cubicBezTo>
                  <a:cubicBezTo>
                    <a:pt x="4680" y="6157"/>
                    <a:pt x="4739" y="6240"/>
                    <a:pt x="4787" y="6335"/>
                  </a:cubicBezTo>
                  <a:cubicBezTo>
                    <a:pt x="4859" y="6466"/>
                    <a:pt x="4966" y="6537"/>
                    <a:pt x="5097" y="6597"/>
                  </a:cubicBezTo>
                  <a:cubicBezTo>
                    <a:pt x="5359" y="6692"/>
                    <a:pt x="5561" y="6847"/>
                    <a:pt x="5775" y="7014"/>
                  </a:cubicBezTo>
                  <a:cubicBezTo>
                    <a:pt x="5918" y="7133"/>
                    <a:pt x="6085" y="7228"/>
                    <a:pt x="6323" y="7347"/>
                  </a:cubicBezTo>
                  <a:cubicBezTo>
                    <a:pt x="6275" y="7204"/>
                    <a:pt x="6275" y="7169"/>
                    <a:pt x="6252" y="7121"/>
                  </a:cubicBezTo>
                  <a:cubicBezTo>
                    <a:pt x="6085" y="6835"/>
                    <a:pt x="6049" y="6490"/>
                    <a:pt x="5966" y="6180"/>
                  </a:cubicBezTo>
                  <a:cubicBezTo>
                    <a:pt x="5954" y="6121"/>
                    <a:pt x="5954" y="6049"/>
                    <a:pt x="5954" y="5990"/>
                  </a:cubicBezTo>
                  <a:cubicBezTo>
                    <a:pt x="5954" y="5776"/>
                    <a:pt x="6037" y="5680"/>
                    <a:pt x="6252" y="5656"/>
                  </a:cubicBezTo>
                  <a:cubicBezTo>
                    <a:pt x="6307" y="5656"/>
                    <a:pt x="6368" y="5651"/>
                    <a:pt x="6427" y="5651"/>
                  </a:cubicBezTo>
                  <a:cubicBezTo>
                    <a:pt x="6457" y="5651"/>
                    <a:pt x="6486" y="5652"/>
                    <a:pt x="6514" y="5656"/>
                  </a:cubicBezTo>
                  <a:cubicBezTo>
                    <a:pt x="6573" y="5666"/>
                    <a:pt x="6631" y="5671"/>
                    <a:pt x="6688" y="5671"/>
                  </a:cubicBezTo>
                  <a:cubicBezTo>
                    <a:pt x="6908" y="5671"/>
                    <a:pt x="7118" y="5608"/>
                    <a:pt x="7335" y="5561"/>
                  </a:cubicBezTo>
                  <a:cubicBezTo>
                    <a:pt x="7395" y="5561"/>
                    <a:pt x="7454" y="5514"/>
                    <a:pt x="7502" y="5466"/>
                  </a:cubicBezTo>
                  <a:cubicBezTo>
                    <a:pt x="7561" y="5406"/>
                    <a:pt x="7597" y="5323"/>
                    <a:pt x="7645" y="5240"/>
                  </a:cubicBezTo>
                  <a:cubicBezTo>
                    <a:pt x="7823" y="4883"/>
                    <a:pt x="7978" y="4525"/>
                    <a:pt x="8014" y="4132"/>
                  </a:cubicBezTo>
                  <a:cubicBezTo>
                    <a:pt x="8061" y="3775"/>
                    <a:pt x="8097" y="3406"/>
                    <a:pt x="8109" y="3061"/>
                  </a:cubicBezTo>
                  <a:cubicBezTo>
                    <a:pt x="8121" y="2608"/>
                    <a:pt x="8109" y="2168"/>
                    <a:pt x="8121" y="1715"/>
                  </a:cubicBezTo>
                  <a:cubicBezTo>
                    <a:pt x="8133" y="1394"/>
                    <a:pt x="7990" y="1108"/>
                    <a:pt x="7835" y="823"/>
                  </a:cubicBezTo>
                  <a:cubicBezTo>
                    <a:pt x="7823" y="799"/>
                    <a:pt x="7811" y="775"/>
                    <a:pt x="7799" y="763"/>
                  </a:cubicBezTo>
                  <a:cubicBezTo>
                    <a:pt x="7442" y="513"/>
                    <a:pt x="7097" y="203"/>
                    <a:pt x="6633" y="144"/>
                  </a:cubicBezTo>
                  <a:cubicBezTo>
                    <a:pt x="6466" y="120"/>
                    <a:pt x="6311" y="120"/>
                    <a:pt x="6144" y="120"/>
                  </a:cubicBezTo>
                  <a:cubicBezTo>
                    <a:pt x="5906" y="120"/>
                    <a:pt x="5680" y="120"/>
                    <a:pt x="5454" y="49"/>
                  </a:cubicBezTo>
                  <a:cubicBezTo>
                    <a:pt x="5359" y="1"/>
                    <a:pt x="5240" y="1"/>
                    <a:pt x="5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751275" y="1814050"/>
              <a:ext cx="233675" cy="215525"/>
            </a:xfrm>
            <a:custGeom>
              <a:rect b="b" l="l" r="r" t="t"/>
              <a:pathLst>
                <a:path extrusionOk="0" h="8621" w="9347">
                  <a:moveTo>
                    <a:pt x="3215" y="7192"/>
                  </a:moveTo>
                  <a:cubicBezTo>
                    <a:pt x="2917" y="7192"/>
                    <a:pt x="2620" y="7215"/>
                    <a:pt x="2346" y="7096"/>
                  </a:cubicBezTo>
                  <a:cubicBezTo>
                    <a:pt x="2298" y="7084"/>
                    <a:pt x="2251" y="7084"/>
                    <a:pt x="2203" y="7084"/>
                  </a:cubicBezTo>
                  <a:cubicBezTo>
                    <a:pt x="1929" y="7096"/>
                    <a:pt x="1703" y="6977"/>
                    <a:pt x="1465" y="6894"/>
                  </a:cubicBezTo>
                  <a:cubicBezTo>
                    <a:pt x="1405" y="6870"/>
                    <a:pt x="1346" y="6834"/>
                    <a:pt x="1298" y="6811"/>
                  </a:cubicBezTo>
                  <a:cubicBezTo>
                    <a:pt x="929" y="6715"/>
                    <a:pt x="667" y="6489"/>
                    <a:pt x="429" y="6203"/>
                  </a:cubicBezTo>
                  <a:cubicBezTo>
                    <a:pt x="262" y="6013"/>
                    <a:pt x="131" y="5787"/>
                    <a:pt x="131" y="5525"/>
                  </a:cubicBezTo>
                  <a:cubicBezTo>
                    <a:pt x="131" y="5441"/>
                    <a:pt x="119" y="5358"/>
                    <a:pt x="84" y="5299"/>
                  </a:cubicBezTo>
                  <a:cubicBezTo>
                    <a:pt x="12" y="5144"/>
                    <a:pt x="12" y="5001"/>
                    <a:pt x="12" y="4846"/>
                  </a:cubicBezTo>
                  <a:cubicBezTo>
                    <a:pt x="12" y="4334"/>
                    <a:pt x="12" y="3810"/>
                    <a:pt x="24" y="3274"/>
                  </a:cubicBezTo>
                  <a:cubicBezTo>
                    <a:pt x="24" y="3024"/>
                    <a:pt x="0" y="2762"/>
                    <a:pt x="131" y="2524"/>
                  </a:cubicBezTo>
                  <a:cubicBezTo>
                    <a:pt x="155" y="2489"/>
                    <a:pt x="143" y="2405"/>
                    <a:pt x="155" y="2334"/>
                  </a:cubicBezTo>
                  <a:cubicBezTo>
                    <a:pt x="179" y="2262"/>
                    <a:pt x="155" y="2167"/>
                    <a:pt x="191" y="2108"/>
                  </a:cubicBezTo>
                  <a:cubicBezTo>
                    <a:pt x="381" y="1774"/>
                    <a:pt x="429" y="1358"/>
                    <a:pt x="727" y="1072"/>
                  </a:cubicBezTo>
                  <a:cubicBezTo>
                    <a:pt x="846" y="786"/>
                    <a:pt x="1108" y="655"/>
                    <a:pt x="1370" y="560"/>
                  </a:cubicBezTo>
                  <a:cubicBezTo>
                    <a:pt x="1703" y="441"/>
                    <a:pt x="2048" y="262"/>
                    <a:pt x="2441" y="310"/>
                  </a:cubicBezTo>
                  <a:cubicBezTo>
                    <a:pt x="2465" y="310"/>
                    <a:pt x="2513" y="310"/>
                    <a:pt x="2560" y="298"/>
                  </a:cubicBezTo>
                  <a:cubicBezTo>
                    <a:pt x="2739" y="191"/>
                    <a:pt x="2929" y="226"/>
                    <a:pt x="3120" y="203"/>
                  </a:cubicBezTo>
                  <a:cubicBezTo>
                    <a:pt x="3227" y="203"/>
                    <a:pt x="3334" y="203"/>
                    <a:pt x="3417" y="179"/>
                  </a:cubicBezTo>
                  <a:cubicBezTo>
                    <a:pt x="4263" y="0"/>
                    <a:pt x="5120" y="48"/>
                    <a:pt x="5977" y="48"/>
                  </a:cubicBezTo>
                  <a:cubicBezTo>
                    <a:pt x="6025" y="48"/>
                    <a:pt x="6049" y="48"/>
                    <a:pt x="6096" y="60"/>
                  </a:cubicBezTo>
                  <a:cubicBezTo>
                    <a:pt x="6382" y="179"/>
                    <a:pt x="6680" y="143"/>
                    <a:pt x="6977" y="143"/>
                  </a:cubicBezTo>
                  <a:cubicBezTo>
                    <a:pt x="7442" y="167"/>
                    <a:pt x="7859" y="286"/>
                    <a:pt x="8228" y="548"/>
                  </a:cubicBezTo>
                  <a:cubicBezTo>
                    <a:pt x="8406" y="679"/>
                    <a:pt x="8597" y="834"/>
                    <a:pt x="8775" y="965"/>
                  </a:cubicBezTo>
                  <a:cubicBezTo>
                    <a:pt x="8823" y="1012"/>
                    <a:pt x="8882" y="1060"/>
                    <a:pt x="8906" y="1096"/>
                  </a:cubicBezTo>
                  <a:cubicBezTo>
                    <a:pt x="9132" y="1489"/>
                    <a:pt x="9347" y="1870"/>
                    <a:pt x="9323" y="2346"/>
                  </a:cubicBezTo>
                  <a:cubicBezTo>
                    <a:pt x="9311" y="2691"/>
                    <a:pt x="9323" y="3036"/>
                    <a:pt x="9323" y="3394"/>
                  </a:cubicBezTo>
                  <a:cubicBezTo>
                    <a:pt x="9323" y="3894"/>
                    <a:pt x="9323" y="4417"/>
                    <a:pt x="9240" y="4929"/>
                  </a:cubicBezTo>
                  <a:cubicBezTo>
                    <a:pt x="9144" y="5429"/>
                    <a:pt x="8990" y="5918"/>
                    <a:pt x="8716" y="6358"/>
                  </a:cubicBezTo>
                  <a:cubicBezTo>
                    <a:pt x="8537" y="6632"/>
                    <a:pt x="8299" y="6811"/>
                    <a:pt x="7930" y="6811"/>
                  </a:cubicBezTo>
                  <a:cubicBezTo>
                    <a:pt x="7692" y="6799"/>
                    <a:pt x="7454" y="6858"/>
                    <a:pt x="7204" y="6894"/>
                  </a:cubicBezTo>
                  <a:lnTo>
                    <a:pt x="7204" y="7084"/>
                  </a:lnTo>
                  <a:cubicBezTo>
                    <a:pt x="7216" y="7144"/>
                    <a:pt x="7227" y="7203"/>
                    <a:pt x="7263" y="7263"/>
                  </a:cubicBezTo>
                  <a:cubicBezTo>
                    <a:pt x="7358" y="7549"/>
                    <a:pt x="7501" y="7823"/>
                    <a:pt x="7704" y="8061"/>
                  </a:cubicBezTo>
                  <a:cubicBezTo>
                    <a:pt x="7823" y="8204"/>
                    <a:pt x="7799" y="8323"/>
                    <a:pt x="7680" y="8442"/>
                  </a:cubicBezTo>
                  <a:cubicBezTo>
                    <a:pt x="7585" y="8525"/>
                    <a:pt x="7501" y="8573"/>
                    <a:pt x="7382" y="8585"/>
                  </a:cubicBezTo>
                  <a:cubicBezTo>
                    <a:pt x="7085" y="8620"/>
                    <a:pt x="6799" y="8561"/>
                    <a:pt x="6549" y="8394"/>
                  </a:cubicBezTo>
                  <a:cubicBezTo>
                    <a:pt x="6275" y="8216"/>
                    <a:pt x="6013" y="8061"/>
                    <a:pt x="5727" y="7882"/>
                  </a:cubicBezTo>
                  <a:cubicBezTo>
                    <a:pt x="5430" y="7692"/>
                    <a:pt x="5108" y="7549"/>
                    <a:pt x="4953" y="7192"/>
                  </a:cubicBezTo>
                  <a:close/>
                  <a:moveTo>
                    <a:pt x="6870" y="7799"/>
                  </a:moveTo>
                  <a:cubicBezTo>
                    <a:pt x="6716" y="7501"/>
                    <a:pt x="6680" y="7180"/>
                    <a:pt x="6596" y="6858"/>
                  </a:cubicBezTo>
                  <a:cubicBezTo>
                    <a:pt x="6573" y="6799"/>
                    <a:pt x="6573" y="6727"/>
                    <a:pt x="6573" y="6668"/>
                  </a:cubicBezTo>
                  <a:cubicBezTo>
                    <a:pt x="6573" y="6453"/>
                    <a:pt x="6668" y="6358"/>
                    <a:pt x="6870" y="6334"/>
                  </a:cubicBezTo>
                  <a:cubicBezTo>
                    <a:pt x="6966" y="6322"/>
                    <a:pt x="7049" y="6322"/>
                    <a:pt x="7144" y="6334"/>
                  </a:cubicBezTo>
                  <a:cubicBezTo>
                    <a:pt x="7430" y="6382"/>
                    <a:pt x="7692" y="6299"/>
                    <a:pt x="7966" y="6239"/>
                  </a:cubicBezTo>
                  <a:cubicBezTo>
                    <a:pt x="8025" y="6215"/>
                    <a:pt x="8085" y="6191"/>
                    <a:pt x="8120" y="6144"/>
                  </a:cubicBezTo>
                  <a:cubicBezTo>
                    <a:pt x="8180" y="6084"/>
                    <a:pt x="8228" y="6001"/>
                    <a:pt x="8275" y="5918"/>
                  </a:cubicBezTo>
                  <a:cubicBezTo>
                    <a:pt x="8454" y="5560"/>
                    <a:pt x="8597" y="5191"/>
                    <a:pt x="8644" y="4810"/>
                  </a:cubicBezTo>
                  <a:cubicBezTo>
                    <a:pt x="8692" y="4453"/>
                    <a:pt x="8716" y="4096"/>
                    <a:pt x="8740" y="3739"/>
                  </a:cubicBezTo>
                  <a:cubicBezTo>
                    <a:pt x="8751" y="3286"/>
                    <a:pt x="8740" y="2846"/>
                    <a:pt x="8751" y="2393"/>
                  </a:cubicBezTo>
                  <a:cubicBezTo>
                    <a:pt x="8763" y="2048"/>
                    <a:pt x="8621" y="1786"/>
                    <a:pt x="8466" y="1500"/>
                  </a:cubicBezTo>
                  <a:cubicBezTo>
                    <a:pt x="8454" y="1489"/>
                    <a:pt x="8442" y="1453"/>
                    <a:pt x="8418" y="1441"/>
                  </a:cubicBezTo>
                  <a:cubicBezTo>
                    <a:pt x="8061" y="1191"/>
                    <a:pt x="7728" y="881"/>
                    <a:pt x="7263" y="822"/>
                  </a:cubicBezTo>
                  <a:cubicBezTo>
                    <a:pt x="7097" y="798"/>
                    <a:pt x="6930" y="798"/>
                    <a:pt x="6763" y="798"/>
                  </a:cubicBezTo>
                  <a:cubicBezTo>
                    <a:pt x="6525" y="798"/>
                    <a:pt x="6311" y="798"/>
                    <a:pt x="6084" y="727"/>
                  </a:cubicBezTo>
                  <a:cubicBezTo>
                    <a:pt x="5977" y="703"/>
                    <a:pt x="5858" y="679"/>
                    <a:pt x="5739" y="679"/>
                  </a:cubicBezTo>
                  <a:cubicBezTo>
                    <a:pt x="5072" y="667"/>
                    <a:pt x="4418" y="667"/>
                    <a:pt x="3763" y="786"/>
                  </a:cubicBezTo>
                  <a:cubicBezTo>
                    <a:pt x="3632" y="822"/>
                    <a:pt x="3477" y="798"/>
                    <a:pt x="3346" y="798"/>
                  </a:cubicBezTo>
                  <a:cubicBezTo>
                    <a:pt x="3120" y="798"/>
                    <a:pt x="2917" y="786"/>
                    <a:pt x="2703" y="857"/>
                  </a:cubicBezTo>
                  <a:cubicBezTo>
                    <a:pt x="2644" y="881"/>
                    <a:pt x="2584" y="881"/>
                    <a:pt x="2513" y="881"/>
                  </a:cubicBezTo>
                  <a:cubicBezTo>
                    <a:pt x="2120" y="881"/>
                    <a:pt x="1798" y="1024"/>
                    <a:pt x="1465" y="1227"/>
                  </a:cubicBezTo>
                  <a:cubicBezTo>
                    <a:pt x="1310" y="1310"/>
                    <a:pt x="1227" y="1500"/>
                    <a:pt x="1131" y="1667"/>
                  </a:cubicBezTo>
                  <a:cubicBezTo>
                    <a:pt x="1024" y="1846"/>
                    <a:pt x="953" y="2036"/>
                    <a:pt x="858" y="2215"/>
                  </a:cubicBezTo>
                  <a:cubicBezTo>
                    <a:pt x="846" y="2251"/>
                    <a:pt x="810" y="2286"/>
                    <a:pt x="810" y="2322"/>
                  </a:cubicBezTo>
                  <a:cubicBezTo>
                    <a:pt x="834" y="2643"/>
                    <a:pt x="655" y="2965"/>
                    <a:pt x="679" y="3310"/>
                  </a:cubicBezTo>
                  <a:cubicBezTo>
                    <a:pt x="691" y="3644"/>
                    <a:pt x="715" y="3989"/>
                    <a:pt x="679" y="4334"/>
                  </a:cubicBezTo>
                  <a:cubicBezTo>
                    <a:pt x="655" y="4703"/>
                    <a:pt x="739" y="5060"/>
                    <a:pt x="834" y="5418"/>
                  </a:cubicBezTo>
                  <a:cubicBezTo>
                    <a:pt x="917" y="5787"/>
                    <a:pt x="1167" y="6061"/>
                    <a:pt x="1560" y="6191"/>
                  </a:cubicBezTo>
                  <a:cubicBezTo>
                    <a:pt x="1846" y="6287"/>
                    <a:pt x="2108" y="6394"/>
                    <a:pt x="2405" y="6382"/>
                  </a:cubicBezTo>
                  <a:cubicBezTo>
                    <a:pt x="3060" y="6584"/>
                    <a:pt x="3715" y="6477"/>
                    <a:pt x="4382" y="6501"/>
                  </a:cubicBezTo>
                  <a:lnTo>
                    <a:pt x="4846" y="6501"/>
                  </a:lnTo>
                  <a:cubicBezTo>
                    <a:pt x="5037" y="6501"/>
                    <a:pt x="5192" y="6596"/>
                    <a:pt x="5299" y="6751"/>
                  </a:cubicBezTo>
                  <a:cubicBezTo>
                    <a:pt x="5358" y="6846"/>
                    <a:pt x="5394" y="6930"/>
                    <a:pt x="5453" y="7013"/>
                  </a:cubicBezTo>
                  <a:cubicBezTo>
                    <a:pt x="5537" y="7144"/>
                    <a:pt x="5632" y="7215"/>
                    <a:pt x="5775" y="7275"/>
                  </a:cubicBezTo>
                  <a:cubicBezTo>
                    <a:pt x="6025" y="7370"/>
                    <a:pt x="6227" y="7525"/>
                    <a:pt x="6442" y="7692"/>
                  </a:cubicBezTo>
                  <a:cubicBezTo>
                    <a:pt x="6585" y="7811"/>
                    <a:pt x="6751" y="7906"/>
                    <a:pt x="6989" y="8025"/>
                  </a:cubicBezTo>
                  <a:cubicBezTo>
                    <a:pt x="6918" y="7894"/>
                    <a:pt x="6906" y="7846"/>
                    <a:pt x="6870" y="7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795925" y="1891125"/>
              <a:ext cx="35450" cy="30100"/>
            </a:xfrm>
            <a:custGeom>
              <a:rect b="b" l="l" r="r" t="t"/>
              <a:pathLst>
                <a:path extrusionOk="0" h="1204" w="1418">
                  <a:moveTo>
                    <a:pt x="631" y="1203"/>
                  </a:moveTo>
                  <a:cubicBezTo>
                    <a:pt x="810" y="1203"/>
                    <a:pt x="1000" y="1203"/>
                    <a:pt x="1143" y="1073"/>
                  </a:cubicBezTo>
                  <a:cubicBezTo>
                    <a:pt x="1417" y="822"/>
                    <a:pt x="1381" y="370"/>
                    <a:pt x="1072" y="180"/>
                  </a:cubicBezTo>
                  <a:cubicBezTo>
                    <a:pt x="798" y="1"/>
                    <a:pt x="405" y="49"/>
                    <a:pt x="191" y="287"/>
                  </a:cubicBezTo>
                  <a:cubicBezTo>
                    <a:pt x="36" y="441"/>
                    <a:pt x="0" y="822"/>
                    <a:pt x="107" y="1001"/>
                  </a:cubicBezTo>
                  <a:cubicBezTo>
                    <a:pt x="167" y="1096"/>
                    <a:pt x="250" y="1180"/>
                    <a:pt x="369" y="1192"/>
                  </a:cubicBezTo>
                  <a:cubicBezTo>
                    <a:pt x="465" y="1192"/>
                    <a:pt x="548" y="1192"/>
                    <a:pt x="631"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847125" y="1888750"/>
              <a:ext cx="35450" cy="30400"/>
            </a:xfrm>
            <a:custGeom>
              <a:rect b="b" l="l" r="r" t="t"/>
              <a:pathLst>
                <a:path extrusionOk="0" h="1216" w="1418">
                  <a:moveTo>
                    <a:pt x="679" y="1191"/>
                  </a:moveTo>
                  <a:cubicBezTo>
                    <a:pt x="917" y="1215"/>
                    <a:pt x="1107" y="1132"/>
                    <a:pt x="1238" y="941"/>
                  </a:cubicBezTo>
                  <a:cubicBezTo>
                    <a:pt x="1417" y="691"/>
                    <a:pt x="1358" y="298"/>
                    <a:pt x="1107" y="144"/>
                  </a:cubicBezTo>
                  <a:cubicBezTo>
                    <a:pt x="881" y="1"/>
                    <a:pt x="631" y="1"/>
                    <a:pt x="405" y="96"/>
                  </a:cubicBezTo>
                  <a:cubicBezTo>
                    <a:pt x="155" y="203"/>
                    <a:pt x="0" y="775"/>
                    <a:pt x="167" y="1001"/>
                  </a:cubicBezTo>
                  <a:cubicBezTo>
                    <a:pt x="215" y="1072"/>
                    <a:pt x="298" y="1120"/>
                    <a:pt x="381" y="1156"/>
                  </a:cubicBezTo>
                  <a:cubicBezTo>
                    <a:pt x="465" y="1179"/>
                    <a:pt x="572" y="1179"/>
                    <a:pt x="679"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907550" y="1889650"/>
              <a:ext cx="29775" cy="31575"/>
            </a:xfrm>
            <a:custGeom>
              <a:rect b="b" l="l" r="r" t="t"/>
              <a:pathLst>
                <a:path extrusionOk="0" h="1263" w="1191">
                  <a:moveTo>
                    <a:pt x="0" y="524"/>
                  </a:moveTo>
                  <a:lnTo>
                    <a:pt x="0" y="762"/>
                  </a:lnTo>
                  <a:cubicBezTo>
                    <a:pt x="60" y="1179"/>
                    <a:pt x="381" y="1262"/>
                    <a:pt x="667" y="1132"/>
                  </a:cubicBezTo>
                  <a:cubicBezTo>
                    <a:pt x="1119" y="941"/>
                    <a:pt x="1191" y="489"/>
                    <a:pt x="917" y="167"/>
                  </a:cubicBezTo>
                  <a:cubicBezTo>
                    <a:pt x="846" y="72"/>
                    <a:pt x="738" y="12"/>
                    <a:pt x="619" y="12"/>
                  </a:cubicBezTo>
                  <a:cubicBezTo>
                    <a:pt x="536" y="12"/>
                    <a:pt x="441" y="0"/>
                    <a:pt x="357" y="12"/>
                  </a:cubicBezTo>
                  <a:cubicBezTo>
                    <a:pt x="143" y="24"/>
                    <a:pt x="48" y="131"/>
                    <a:pt x="0" y="3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a:off x="7383624" y="181394"/>
            <a:ext cx="1577997" cy="1327923"/>
            <a:chOff x="6075750" y="3009125"/>
            <a:chExt cx="550400" cy="463175"/>
          </a:xfrm>
        </p:grpSpPr>
        <p:sp>
          <p:nvSpPr>
            <p:cNvPr id="255" name="Google Shape;255;p23"/>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3"/>
          <p:cNvSpPr/>
          <p:nvPr/>
        </p:nvSpPr>
        <p:spPr>
          <a:xfrm rot="-1177723">
            <a:off x="3327008" y="583119"/>
            <a:ext cx="312170" cy="300110"/>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1140824">
            <a:off x="6676140" y="3276706"/>
            <a:ext cx="431893" cy="415208"/>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3"/>
          <p:cNvGrpSpPr/>
          <p:nvPr/>
        </p:nvGrpSpPr>
        <p:grpSpPr>
          <a:xfrm rot="1215738">
            <a:off x="7549927" y="3629443"/>
            <a:ext cx="849897" cy="571574"/>
            <a:chOff x="6429375" y="2405775"/>
            <a:chExt cx="528050" cy="355125"/>
          </a:xfrm>
        </p:grpSpPr>
        <p:sp>
          <p:nvSpPr>
            <p:cNvPr id="266" name="Google Shape;266;p23"/>
            <p:cNvSpPr/>
            <p:nvPr/>
          </p:nvSpPr>
          <p:spPr>
            <a:xfrm>
              <a:off x="6499025" y="2449250"/>
              <a:ext cx="219100" cy="294700"/>
            </a:xfrm>
            <a:custGeom>
              <a:rect b="b" l="l" r="r" t="t"/>
              <a:pathLst>
                <a:path extrusionOk="0" h="11788" w="8764">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6440675" y="2537350"/>
              <a:ext cx="48550" cy="146175"/>
            </a:xfrm>
            <a:custGeom>
              <a:rect b="b" l="l" r="r" t="t"/>
              <a:pathLst>
                <a:path extrusionOk="0" h="5847" w="1942">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6837450" y="2423950"/>
              <a:ext cx="104800" cy="314350"/>
            </a:xfrm>
            <a:custGeom>
              <a:rect b="b" l="l" r="r" t="t"/>
              <a:pathLst>
                <a:path extrusionOk="0" h="12574" w="4192">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6760950" y="2507875"/>
              <a:ext cx="71750" cy="185775"/>
            </a:xfrm>
            <a:custGeom>
              <a:rect b="b" l="l" r="r" t="t"/>
              <a:pathLst>
                <a:path extrusionOk="0" h="7431" w="287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429375" y="2433475"/>
              <a:ext cx="300950" cy="327425"/>
            </a:xfrm>
            <a:custGeom>
              <a:rect b="b" l="l" r="r" t="t"/>
              <a:pathLst>
                <a:path extrusionOk="0" h="13097" w="12038">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821075" y="2405775"/>
              <a:ext cx="136350" cy="354250"/>
            </a:xfrm>
            <a:custGeom>
              <a:rect b="b" l="l" r="r" t="t"/>
              <a:pathLst>
                <a:path extrusionOk="0" h="14170" w="5454">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6747550" y="2489125"/>
              <a:ext cx="89325" cy="228325"/>
            </a:xfrm>
            <a:custGeom>
              <a:rect b="b" l="l" r="r" t="t"/>
              <a:pathLst>
                <a:path extrusionOk="0" h="9133" w="357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p:nvPr/>
        </p:nvSpPr>
        <p:spPr>
          <a:xfrm>
            <a:off x="8455871" y="32341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2"/>
          <p:cNvGrpSpPr/>
          <p:nvPr/>
        </p:nvGrpSpPr>
        <p:grpSpPr>
          <a:xfrm>
            <a:off x="7948922" y="54619"/>
            <a:ext cx="1195088" cy="1432060"/>
            <a:chOff x="2775625" y="1435725"/>
            <a:chExt cx="662025" cy="787625"/>
          </a:xfrm>
        </p:grpSpPr>
        <p:sp>
          <p:nvSpPr>
            <p:cNvPr id="431" name="Google Shape;431;p32"/>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2"/>
          <p:cNvSpPr txBox="1"/>
          <p:nvPr>
            <p:ph idx="4294967295" type="body"/>
          </p:nvPr>
        </p:nvSpPr>
        <p:spPr>
          <a:xfrm>
            <a:off x="395300" y="3537075"/>
            <a:ext cx="8116800" cy="14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a:t>
            </a:r>
            <a:r>
              <a:rPr lang="en">
                <a:latin typeface="Pangolin"/>
                <a:ea typeface="Pangolin"/>
                <a:cs typeface="Pangolin"/>
                <a:sym typeface="Pangolin"/>
              </a:rPr>
              <a:t>Amplitude is a computer representation of the loudness of a sound. Amp: 0.5 will produce a quieter sound than amp: 1</a:t>
            </a:r>
            <a:endParaRPr>
              <a:latin typeface="Pangolin"/>
              <a:ea typeface="Pangolin"/>
              <a:cs typeface="Pangolin"/>
              <a:sym typeface="Pangolin"/>
            </a:endParaRPr>
          </a:p>
          <a:p>
            <a:pPr indent="0" lvl="0" marL="0" rtl="0" algn="l">
              <a:spcBef>
                <a:spcPts val="0"/>
              </a:spcBef>
              <a:spcAft>
                <a:spcPts val="0"/>
              </a:spcAft>
              <a:buNone/>
            </a:pPr>
            <a:r>
              <a:rPr lang="en">
                <a:latin typeface="Pangolin"/>
                <a:ea typeface="Pangolin"/>
                <a:cs typeface="Pangolin"/>
                <a:sym typeface="Pangolin"/>
              </a:rPr>
              <a:t>pan: controls the panning of a sound in stereo. </a:t>
            </a:r>
            <a:endParaRPr>
              <a:latin typeface="Pangolin"/>
              <a:ea typeface="Pangolin"/>
              <a:cs typeface="Pangolin"/>
              <a:sym typeface="Pangolin"/>
            </a:endParaRPr>
          </a:p>
          <a:p>
            <a:pPr indent="0" lvl="0" marL="0" rtl="0" algn="l">
              <a:spcBef>
                <a:spcPts val="0"/>
              </a:spcBef>
              <a:spcAft>
                <a:spcPts val="0"/>
              </a:spcAft>
              <a:buNone/>
            </a:pPr>
            <a:r>
              <a:rPr lang="en">
                <a:latin typeface="Pangolin"/>
                <a:ea typeface="Pangolin"/>
                <a:cs typeface="Pangolin"/>
                <a:sym typeface="Pangolin"/>
              </a:rPr>
              <a:t>-S</a:t>
            </a:r>
            <a:r>
              <a:rPr lang="en">
                <a:latin typeface="Pangolin"/>
                <a:ea typeface="Pangolin"/>
                <a:cs typeface="Pangolin"/>
                <a:sym typeface="Pangolin"/>
              </a:rPr>
              <a:t>ynths are capable of generating new sounds depending on how you control them</a:t>
            </a:r>
            <a:endParaRPr>
              <a:latin typeface="Pangolin"/>
              <a:ea typeface="Pangolin"/>
              <a:cs typeface="Pangolin"/>
              <a:sym typeface="Pangolin"/>
            </a:endParaRPr>
          </a:p>
          <a:p>
            <a:pPr indent="0" lvl="0" marL="0" rtl="0" algn="l">
              <a:spcBef>
                <a:spcPts val="0"/>
              </a:spcBef>
              <a:spcAft>
                <a:spcPts val="0"/>
              </a:spcAft>
              <a:buNone/>
            </a:pPr>
            <a:r>
              <a:rPr lang="en">
                <a:latin typeface="Pangolin"/>
                <a:ea typeface="Pangolin"/>
                <a:cs typeface="Pangolin"/>
                <a:sym typeface="Pangolin"/>
              </a:rPr>
              <a:t>sse_synth :prophet    produces a different sound</a:t>
            </a:r>
            <a:endParaRPr>
              <a:latin typeface="Pangolin"/>
              <a:ea typeface="Pangolin"/>
              <a:cs typeface="Pangolin"/>
              <a:sym typeface="Pangolin"/>
            </a:endParaRPr>
          </a:p>
        </p:txBody>
      </p:sp>
      <p:sp>
        <p:nvSpPr>
          <p:cNvPr id="446" name="Google Shape;446;p32"/>
          <p:cNvSpPr txBox="1"/>
          <p:nvPr>
            <p:ph type="title"/>
          </p:nvPr>
        </p:nvSpPr>
        <p:spPr>
          <a:xfrm>
            <a:off x="211350" y="192175"/>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SYNTHS</a:t>
            </a:r>
            <a:endParaRPr/>
          </a:p>
        </p:txBody>
      </p:sp>
      <p:pic>
        <p:nvPicPr>
          <p:cNvPr id="447" name="Google Shape;447;p32" title="panning.wav">
            <a:hlinkClick r:id="rId3"/>
          </p:cNvPr>
          <p:cNvPicPr preferRelativeResize="0"/>
          <p:nvPr/>
        </p:nvPicPr>
        <p:blipFill>
          <a:blip r:embed="rId4">
            <a:alphaModFix/>
          </a:blip>
          <a:stretch>
            <a:fillRect/>
          </a:stretch>
        </p:blipFill>
        <p:spPr>
          <a:xfrm>
            <a:off x="211350" y="3079875"/>
            <a:ext cx="457200" cy="457200"/>
          </a:xfrm>
          <a:prstGeom prst="rect">
            <a:avLst/>
          </a:prstGeom>
          <a:noFill/>
          <a:ln>
            <a:noFill/>
          </a:ln>
        </p:spPr>
      </p:pic>
      <p:pic>
        <p:nvPicPr>
          <p:cNvPr id="448" name="Google Shape;448;p32"/>
          <p:cNvPicPr preferRelativeResize="0"/>
          <p:nvPr/>
        </p:nvPicPr>
        <p:blipFill>
          <a:blip r:embed="rId5">
            <a:alphaModFix/>
          </a:blip>
          <a:stretch>
            <a:fillRect/>
          </a:stretch>
        </p:blipFill>
        <p:spPr>
          <a:xfrm>
            <a:off x="321213" y="846675"/>
            <a:ext cx="8264975" cy="2233200"/>
          </a:xfrm>
          <a:prstGeom prst="rect">
            <a:avLst/>
          </a:prstGeom>
          <a:noFill/>
          <a:ln>
            <a:noFill/>
          </a:ln>
        </p:spPr>
      </p:pic>
      <p:pic>
        <p:nvPicPr>
          <p:cNvPr id="449" name="Google Shape;449;p32" title="prophet.wav">
            <a:hlinkClick r:id="rId6"/>
          </p:cNvPr>
          <p:cNvPicPr preferRelativeResize="0"/>
          <p:nvPr/>
        </p:nvPicPr>
        <p:blipFill>
          <a:blip r:embed="rId4">
            <a:alphaModFix/>
          </a:blip>
          <a:stretch>
            <a:fillRect/>
          </a:stretch>
        </p:blipFill>
        <p:spPr>
          <a:xfrm>
            <a:off x="4611000" y="4612350"/>
            <a:ext cx="457200" cy="457200"/>
          </a:xfrm>
          <a:prstGeom prst="rect">
            <a:avLst/>
          </a:prstGeom>
          <a:noFill/>
          <a:ln>
            <a:noFill/>
          </a:ln>
        </p:spPr>
      </p:pic>
      <p:cxnSp>
        <p:nvCxnSpPr>
          <p:cNvPr id="450" name="Google Shape;450;p32"/>
          <p:cNvCxnSpPr/>
          <p:nvPr/>
        </p:nvCxnSpPr>
        <p:spPr>
          <a:xfrm>
            <a:off x="475325" y="4346375"/>
            <a:ext cx="333000" cy="7200"/>
          </a:xfrm>
          <a:prstGeom prst="straightConnector1">
            <a:avLst/>
          </a:prstGeom>
          <a:noFill/>
          <a:ln cap="flat" cmpd="sng" w="38100">
            <a:solidFill>
              <a:schemeClr val="dk2"/>
            </a:solidFill>
            <a:prstDash val="solid"/>
            <a:round/>
            <a:headEnd len="med" w="med" type="none"/>
            <a:tailEnd len="med" w="med" type="none"/>
          </a:ln>
        </p:spPr>
      </p:cxnSp>
      <p:cxnSp>
        <p:nvCxnSpPr>
          <p:cNvPr id="451" name="Google Shape;451;p32"/>
          <p:cNvCxnSpPr/>
          <p:nvPr/>
        </p:nvCxnSpPr>
        <p:spPr>
          <a:xfrm>
            <a:off x="6300775" y="3839275"/>
            <a:ext cx="426600" cy="3000"/>
          </a:xfrm>
          <a:prstGeom prst="straightConnector1">
            <a:avLst/>
          </a:prstGeom>
          <a:noFill/>
          <a:ln cap="flat" cmpd="sng" w="38100">
            <a:solidFill>
              <a:srgbClr val="FF0000"/>
            </a:solidFill>
            <a:prstDash val="solid"/>
            <a:round/>
            <a:headEnd len="med" w="med" type="none"/>
            <a:tailEnd len="med" w="med" type="none"/>
          </a:ln>
        </p:spPr>
      </p:cxnSp>
      <p:sp>
        <p:nvSpPr>
          <p:cNvPr id="452" name="Google Shape;452;p32"/>
          <p:cNvSpPr/>
          <p:nvPr/>
        </p:nvSpPr>
        <p:spPr>
          <a:xfrm>
            <a:off x="1072775" y="1882275"/>
            <a:ext cx="339300" cy="2298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1072775" y="1097400"/>
            <a:ext cx="339300" cy="229800"/>
          </a:xfrm>
          <a:prstGeom prst="ellipse">
            <a:avLst/>
          </a:prstGeom>
          <a:solidFill>
            <a:srgbClr val="A775FE">
              <a:alpha val="305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3"/>
          <p:cNvSpPr/>
          <p:nvPr/>
        </p:nvSpPr>
        <p:spPr>
          <a:xfrm>
            <a:off x="2371071" y="1921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33"/>
          <p:cNvGrpSpPr/>
          <p:nvPr/>
        </p:nvGrpSpPr>
        <p:grpSpPr>
          <a:xfrm>
            <a:off x="7948922" y="54619"/>
            <a:ext cx="1195088" cy="1432060"/>
            <a:chOff x="2775625" y="1435725"/>
            <a:chExt cx="662025" cy="787625"/>
          </a:xfrm>
        </p:grpSpPr>
        <p:sp>
          <p:nvSpPr>
            <p:cNvPr id="460" name="Google Shape;460;p33"/>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33"/>
          <p:cNvSpPr txBox="1"/>
          <p:nvPr>
            <p:ph idx="4294967295" type="body"/>
          </p:nvPr>
        </p:nvSpPr>
        <p:spPr>
          <a:xfrm>
            <a:off x="233738" y="2254375"/>
            <a:ext cx="4741500" cy="25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ASDR envelopes control over the duration and amplitude of a sound.</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attack</a:t>
            </a:r>
            <a:r>
              <a:rPr lang="en">
                <a:latin typeface="Pangolin"/>
                <a:ea typeface="Pangolin"/>
                <a:cs typeface="Pangolin"/>
                <a:sym typeface="Pangolin"/>
              </a:rPr>
              <a:t> - move from 0 amplitude to 1 immediately</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decay</a:t>
            </a:r>
            <a:r>
              <a:rPr lang="en">
                <a:latin typeface="Pangolin"/>
                <a:ea typeface="Pangolin"/>
                <a:cs typeface="Pangolin"/>
                <a:sym typeface="Pangolin"/>
              </a:rPr>
              <a:t> - fits between the attack and sustain phases</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sustain </a:t>
            </a:r>
            <a:r>
              <a:rPr lang="en">
                <a:latin typeface="Pangolin"/>
                <a:ea typeface="Pangolin"/>
                <a:cs typeface="Pangolin"/>
                <a:sym typeface="Pangolin"/>
              </a:rPr>
              <a:t>-  sound is maintained at full amplitude between the attack and release phases</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release </a:t>
            </a:r>
            <a:r>
              <a:rPr lang="en">
                <a:latin typeface="Pangolin"/>
                <a:ea typeface="Pangolin"/>
                <a:cs typeface="Pangolin"/>
                <a:sym typeface="Pangolin"/>
              </a:rPr>
              <a:t>- time it takes for the synth’s sound to fade out</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p:txBody>
      </p:sp>
      <p:sp>
        <p:nvSpPr>
          <p:cNvPr id="475" name="Google Shape;475;p33"/>
          <p:cNvSpPr txBox="1"/>
          <p:nvPr>
            <p:ph type="title"/>
          </p:nvPr>
        </p:nvSpPr>
        <p:spPr>
          <a:xfrm>
            <a:off x="211350" y="192175"/>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ENVELOPES</a:t>
            </a:r>
            <a:endParaRPr/>
          </a:p>
        </p:txBody>
      </p:sp>
      <p:pic>
        <p:nvPicPr>
          <p:cNvPr id="476" name="Google Shape;476;p33"/>
          <p:cNvPicPr preferRelativeResize="0"/>
          <p:nvPr/>
        </p:nvPicPr>
        <p:blipFill>
          <a:blip r:embed="rId3">
            <a:alphaModFix/>
          </a:blip>
          <a:stretch>
            <a:fillRect/>
          </a:stretch>
        </p:blipFill>
        <p:spPr>
          <a:xfrm>
            <a:off x="4846701" y="2752738"/>
            <a:ext cx="4147225" cy="1308625"/>
          </a:xfrm>
          <a:prstGeom prst="rect">
            <a:avLst/>
          </a:prstGeom>
          <a:noFill/>
          <a:ln>
            <a:noFill/>
          </a:ln>
        </p:spPr>
      </p:pic>
      <p:pic>
        <p:nvPicPr>
          <p:cNvPr id="477" name="Google Shape;477;p33" title="envelopes.wav">
            <a:hlinkClick r:id="rId4"/>
          </p:cNvPr>
          <p:cNvPicPr preferRelativeResize="0"/>
          <p:nvPr/>
        </p:nvPicPr>
        <p:blipFill>
          <a:blip r:embed="rId5">
            <a:alphaModFix/>
          </a:blip>
          <a:stretch>
            <a:fillRect/>
          </a:stretch>
        </p:blipFill>
        <p:spPr>
          <a:xfrm>
            <a:off x="4581050" y="2156775"/>
            <a:ext cx="457200" cy="457200"/>
          </a:xfrm>
          <a:prstGeom prst="rect">
            <a:avLst/>
          </a:prstGeom>
          <a:noFill/>
          <a:ln>
            <a:noFill/>
          </a:ln>
        </p:spPr>
      </p:pic>
      <p:pic>
        <p:nvPicPr>
          <p:cNvPr id="478" name="Google Shape;478;p33"/>
          <p:cNvPicPr preferRelativeResize="0"/>
          <p:nvPr/>
        </p:nvPicPr>
        <p:blipFill>
          <a:blip r:embed="rId6">
            <a:alphaModFix/>
          </a:blip>
          <a:stretch>
            <a:fillRect/>
          </a:stretch>
        </p:blipFill>
        <p:spPr>
          <a:xfrm>
            <a:off x="293400" y="1034775"/>
            <a:ext cx="7458924" cy="10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353700" y="341850"/>
            <a:ext cx="804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SAMPLES</a:t>
            </a:r>
            <a:endParaRPr/>
          </a:p>
        </p:txBody>
      </p:sp>
      <p:pic>
        <p:nvPicPr>
          <p:cNvPr id="484" name="Google Shape;484;p34" title="triggering samples.wav">
            <a:hlinkClick r:id="rId3"/>
          </p:cNvPr>
          <p:cNvPicPr preferRelativeResize="0"/>
          <p:nvPr/>
        </p:nvPicPr>
        <p:blipFill>
          <a:blip r:embed="rId4">
            <a:alphaModFix/>
          </a:blip>
          <a:stretch>
            <a:fillRect/>
          </a:stretch>
        </p:blipFill>
        <p:spPr>
          <a:xfrm>
            <a:off x="225850" y="3325400"/>
            <a:ext cx="457200" cy="457200"/>
          </a:xfrm>
          <a:prstGeom prst="rect">
            <a:avLst/>
          </a:prstGeom>
          <a:noFill/>
          <a:ln>
            <a:noFill/>
          </a:ln>
        </p:spPr>
      </p:pic>
      <p:pic>
        <p:nvPicPr>
          <p:cNvPr id="485" name="Google Shape;485;p34"/>
          <p:cNvPicPr preferRelativeResize="0"/>
          <p:nvPr/>
        </p:nvPicPr>
        <p:blipFill>
          <a:blip r:embed="rId5">
            <a:alphaModFix/>
          </a:blip>
          <a:stretch>
            <a:fillRect/>
          </a:stretch>
        </p:blipFill>
        <p:spPr>
          <a:xfrm>
            <a:off x="353700" y="914550"/>
            <a:ext cx="3927225" cy="2274825"/>
          </a:xfrm>
          <a:prstGeom prst="rect">
            <a:avLst/>
          </a:prstGeom>
          <a:noFill/>
          <a:ln>
            <a:noFill/>
          </a:ln>
        </p:spPr>
      </p:pic>
      <p:sp>
        <p:nvSpPr>
          <p:cNvPr id="486" name="Google Shape;486;p34"/>
          <p:cNvSpPr txBox="1"/>
          <p:nvPr/>
        </p:nvSpPr>
        <p:spPr>
          <a:xfrm>
            <a:off x="884275" y="3353900"/>
            <a:ext cx="772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angolin"/>
                <a:ea typeface="Pangolin"/>
                <a:cs typeface="Pangolin"/>
                <a:sym typeface="Pangolin"/>
              </a:rPr>
              <a:t>Samples are pre recorded music bits! You can simply trigger the sample to be played by typing out sample : “sampleSoundName” Multiple samples can be played at the same time by </a:t>
            </a:r>
            <a:r>
              <a:rPr lang="en" sz="1600">
                <a:latin typeface="Pangolin"/>
                <a:ea typeface="Pangolin"/>
                <a:cs typeface="Pangolin"/>
                <a:sym typeface="Pangolin"/>
              </a:rPr>
              <a:t>simply</a:t>
            </a:r>
            <a:r>
              <a:rPr lang="en" sz="1600">
                <a:latin typeface="Pangolin"/>
                <a:ea typeface="Pangolin"/>
                <a:cs typeface="Pangolin"/>
                <a:sym typeface="Pangolin"/>
              </a:rPr>
              <a:t> listing them one after another.  To have spaces in between sounds being </a:t>
            </a:r>
            <a:r>
              <a:rPr lang="en" sz="1600">
                <a:latin typeface="Pangolin"/>
                <a:ea typeface="Pangolin"/>
                <a:cs typeface="Pangolin"/>
                <a:sym typeface="Pangolin"/>
              </a:rPr>
              <a:t>triggered</a:t>
            </a:r>
            <a:r>
              <a:rPr lang="en" sz="1600">
                <a:latin typeface="Pangolin"/>
                <a:ea typeface="Pangolin"/>
                <a:cs typeface="Pangolin"/>
                <a:sym typeface="Pangolin"/>
              </a:rPr>
              <a:t> a simple  sleep “beats #”     is to be placed. The listed instrument suffixes correspond to a </a:t>
            </a:r>
            <a:r>
              <a:rPr lang="en" sz="1600">
                <a:latin typeface="Pangolin"/>
                <a:ea typeface="Pangolin"/>
                <a:cs typeface="Pangolin"/>
                <a:sym typeface="Pangolin"/>
              </a:rPr>
              <a:t>different</a:t>
            </a:r>
            <a:r>
              <a:rPr lang="en" sz="1600">
                <a:latin typeface="Pangolin"/>
                <a:ea typeface="Pangolin"/>
                <a:cs typeface="Pangolin"/>
                <a:sym typeface="Pangolin"/>
              </a:rPr>
              <a:t> instrument </a:t>
            </a:r>
            <a:r>
              <a:rPr lang="en" sz="1600">
                <a:latin typeface="Pangolin"/>
                <a:ea typeface="Pangolin"/>
                <a:cs typeface="Pangolin"/>
                <a:sym typeface="Pangolin"/>
              </a:rPr>
              <a:t>thereby</a:t>
            </a:r>
            <a:r>
              <a:rPr lang="en" sz="1600">
                <a:latin typeface="Pangolin"/>
                <a:ea typeface="Pangolin"/>
                <a:cs typeface="Pangolin"/>
                <a:sym typeface="Pangolin"/>
              </a:rPr>
              <a:t> altering the sample sound to the correct </a:t>
            </a:r>
            <a:r>
              <a:rPr lang="en" sz="1600">
                <a:latin typeface="Pangolin"/>
                <a:ea typeface="Pangolin"/>
                <a:cs typeface="Pangolin"/>
                <a:sym typeface="Pangolin"/>
              </a:rPr>
              <a:t>instrument</a:t>
            </a:r>
            <a:r>
              <a:rPr lang="en" sz="1600">
                <a:latin typeface="Pangolin"/>
                <a:ea typeface="Pangolin"/>
                <a:cs typeface="Pangolin"/>
                <a:sym typeface="Pangolin"/>
              </a:rPr>
              <a:t>. </a:t>
            </a:r>
            <a:endParaRPr sz="1600">
              <a:latin typeface="Pangolin"/>
              <a:ea typeface="Pangolin"/>
              <a:cs typeface="Pangolin"/>
              <a:sym typeface="Pangolin"/>
            </a:endParaRPr>
          </a:p>
        </p:txBody>
      </p:sp>
      <p:pic>
        <p:nvPicPr>
          <p:cNvPr id="487" name="Google Shape;487;p34"/>
          <p:cNvPicPr preferRelativeResize="0"/>
          <p:nvPr/>
        </p:nvPicPr>
        <p:blipFill>
          <a:blip r:embed="rId6">
            <a:alphaModFix/>
          </a:blip>
          <a:stretch>
            <a:fillRect/>
          </a:stretch>
        </p:blipFill>
        <p:spPr>
          <a:xfrm>
            <a:off x="4425500" y="914550"/>
            <a:ext cx="3516798" cy="2065449"/>
          </a:xfrm>
          <a:prstGeom prst="rect">
            <a:avLst/>
          </a:prstGeom>
          <a:noFill/>
          <a:ln>
            <a:noFill/>
          </a:ln>
        </p:spPr>
      </p:pic>
      <p:sp>
        <p:nvSpPr>
          <p:cNvPr id="488" name="Google Shape;488;p34"/>
          <p:cNvSpPr txBox="1"/>
          <p:nvPr/>
        </p:nvSpPr>
        <p:spPr>
          <a:xfrm>
            <a:off x="7236225" y="788850"/>
            <a:ext cx="943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ambi_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:bass_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:elec_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:perc_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:guit_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:drum_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:misc_</a:t>
            </a:r>
            <a:endParaRPr sz="1200">
              <a:solidFill>
                <a:srgbClr val="FF1493"/>
              </a:solidFill>
              <a:latin typeface="Consolas"/>
              <a:ea typeface="Consolas"/>
              <a:cs typeface="Consolas"/>
              <a:sym typeface="Consolas"/>
            </a:endParaRPr>
          </a:p>
          <a:p>
            <a:pPr indent="0" lvl="0" marL="0" rtl="0" algn="l">
              <a:spcBef>
                <a:spcPts val="0"/>
              </a:spcBef>
              <a:spcAft>
                <a:spcPts val="0"/>
              </a:spcAft>
              <a:buNone/>
            </a:pPr>
            <a:r>
              <a:rPr lang="en" sz="1200">
                <a:solidFill>
                  <a:srgbClr val="FF1493"/>
                </a:solidFill>
                <a:latin typeface="Consolas"/>
                <a:ea typeface="Consolas"/>
                <a:cs typeface="Consolas"/>
                <a:sym typeface="Consolas"/>
              </a:rPr>
              <a:t>:bd_</a:t>
            </a:r>
            <a:endParaRPr sz="1200">
              <a:solidFill>
                <a:srgbClr val="FF1493"/>
              </a:solidFill>
              <a:latin typeface="Consolas"/>
              <a:ea typeface="Consolas"/>
              <a:cs typeface="Consolas"/>
              <a:sym typeface="Consolas"/>
            </a:endParaRPr>
          </a:p>
        </p:txBody>
      </p:sp>
      <p:sp>
        <p:nvSpPr>
          <p:cNvPr id="489" name="Google Shape;489;p34"/>
          <p:cNvSpPr txBox="1"/>
          <p:nvPr/>
        </p:nvSpPr>
        <p:spPr>
          <a:xfrm>
            <a:off x="7143775" y="681100"/>
            <a:ext cx="146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angolin"/>
                <a:ea typeface="Pangolin"/>
                <a:cs typeface="Pangolin"/>
                <a:sym typeface="Pangolin"/>
              </a:rPr>
              <a:t>Ex. of </a:t>
            </a:r>
            <a:r>
              <a:rPr lang="en" sz="1100">
                <a:latin typeface="Pangolin"/>
                <a:ea typeface="Pangolin"/>
                <a:cs typeface="Pangolin"/>
                <a:sym typeface="Pangolin"/>
              </a:rPr>
              <a:t>different</a:t>
            </a:r>
            <a:r>
              <a:rPr lang="en" sz="1100">
                <a:latin typeface="Pangolin"/>
                <a:ea typeface="Pangolin"/>
                <a:cs typeface="Pangolin"/>
                <a:sym typeface="Pangolin"/>
              </a:rPr>
              <a:t> </a:t>
            </a:r>
            <a:r>
              <a:rPr lang="en" sz="1100">
                <a:latin typeface="Pangolin"/>
                <a:ea typeface="Pangolin"/>
                <a:cs typeface="Pangolin"/>
                <a:sym typeface="Pangolin"/>
              </a:rPr>
              <a:t>instruments suffixes</a:t>
            </a:r>
            <a:endParaRPr sz="1100">
              <a:latin typeface="Pangolin"/>
              <a:ea typeface="Pangolin"/>
              <a:cs typeface="Pangolin"/>
              <a:sym typeface="Pangolin"/>
            </a:endParaRPr>
          </a:p>
        </p:txBody>
      </p:sp>
      <p:pic>
        <p:nvPicPr>
          <p:cNvPr id="490" name="Google Shape;490;p34" title="mixed samples.wav">
            <a:hlinkClick r:id="rId7"/>
          </p:cNvPr>
          <p:cNvPicPr preferRelativeResize="0"/>
          <p:nvPr/>
        </p:nvPicPr>
        <p:blipFill>
          <a:blip r:embed="rId4">
            <a:alphaModFix/>
          </a:blip>
          <a:stretch>
            <a:fillRect/>
          </a:stretch>
        </p:blipFill>
        <p:spPr>
          <a:xfrm flipH="1" rot="10800000">
            <a:off x="7824875" y="2812650"/>
            <a:ext cx="512750" cy="512750"/>
          </a:xfrm>
          <a:prstGeom prst="rect">
            <a:avLst/>
          </a:prstGeom>
          <a:noFill/>
          <a:ln>
            <a:noFill/>
          </a:ln>
        </p:spPr>
      </p:pic>
      <p:cxnSp>
        <p:nvCxnSpPr>
          <p:cNvPr id="491" name="Google Shape;491;p34"/>
          <p:cNvCxnSpPr/>
          <p:nvPr/>
        </p:nvCxnSpPr>
        <p:spPr>
          <a:xfrm>
            <a:off x="2562575" y="4399525"/>
            <a:ext cx="1212300" cy="9300"/>
          </a:xfrm>
          <a:prstGeom prst="straightConnector1">
            <a:avLst/>
          </a:prstGeom>
          <a:noFill/>
          <a:ln cap="flat" cmpd="sng" w="38100">
            <a:solidFill>
              <a:srgbClr val="FF0000"/>
            </a:solidFill>
            <a:prstDash val="solid"/>
            <a:round/>
            <a:headEnd len="med" w="med" type="none"/>
            <a:tailEnd len="med" w="med" type="none"/>
          </a:ln>
        </p:spPr>
      </p:cxnSp>
      <p:cxnSp>
        <p:nvCxnSpPr>
          <p:cNvPr id="492" name="Google Shape;492;p34"/>
          <p:cNvCxnSpPr/>
          <p:nvPr/>
        </p:nvCxnSpPr>
        <p:spPr>
          <a:xfrm>
            <a:off x="2678225" y="3936525"/>
            <a:ext cx="1675500" cy="3900"/>
          </a:xfrm>
          <a:prstGeom prst="straightConnector1">
            <a:avLst/>
          </a:prstGeom>
          <a:noFill/>
          <a:ln cap="flat" cmpd="sng" w="38100">
            <a:solidFill>
              <a:schemeClr val="dk2"/>
            </a:solidFill>
            <a:prstDash val="solid"/>
            <a:round/>
            <a:headEnd len="med" w="med" type="none"/>
            <a:tailEnd len="med" w="med" type="none"/>
          </a:ln>
        </p:spPr>
      </p:cxnSp>
      <p:sp>
        <p:nvSpPr>
          <p:cNvPr id="493" name="Google Shape;493;p34"/>
          <p:cNvSpPr/>
          <p:nvPr/>
        </p:nvSpPr>
        <p:spPr>
          <a:xfrm>
            <a:off x="544975" y="2422950"/>
            <a:ext cx="612300" cy="2040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544975" y="1204300"/>
            <a:ext cx="1402200" cy="229800"/>
          </a:xfrm>
          <a:prstGeom prst="ellipse">
            <a:avLst/>
          </a:prstGeom>
          <a:solidFill>
            <a:srgbClr val="A775FE">
              <a:alpha val="305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288150" y="34987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FX: REVERB AND ECHO</a:t>
            </a:r>
            <a:endParaRPr/>
          </a:p>
        </p:txBody>
      </p:sp>
      <p:pic>
        <p:nvPicPr>
          <p:cNvPr id="500" name="Google Shape;500;p35"/>
          <p:cNvPicPr preferRelativeResize="0"/>
          <p:nvPr/>
        </p:nvPicPr>
        <p:blipFill>
          <a:blip r:embed="rId3">
            <a:alphaModFix/>
          </a:blip>
          <a:stretch>
            <a:fillRect/>
          </a:stretch>
        </p:blipFill>
        <p:spPr>
          <a:xfrm>
            <a:off x="152400" y="1017725"/>
            <a:ext cx="4711550" cy="1982375"/>
          </a:xfrm>
          <a:prstGeom prst="rect">
            <a:avLst/>
          </a:prstGeom>
          <a:noFill/>
          <a:ln>
            <a:noFill/>
          </a:ln>
        </p:spPr>
      </p:pic>
      <p:pic>
        <p:nvPicPr>
          <p:cNvPr id="501" name="Google Shape;501;p35" title="reverb.wav">
            <a:hlinkClick r:id="rId4"/>
          </p:cNvPr>
          <p:cNvPicPr preferRelativeResize="0"/>
          <p:nvPr/>
        </p:nvPicPr>
        <p:blipFill>
          <a:blip r:embed="rId5">
            <a:alphaModFix/>
          </a:blip>
          <a:stretch>
            <a:fillRect/>
          </a:stretch>
        </p:blipFill>
        <p:spPr>
          <a:xfrm>
            <a:off x="152400" y="3095250"/>
            <a:ext cx="457200" cy="457200"/>
          </a:xfrm>
          <a:prstGeom prst="rect">
            <a:avLst/>
          </a:prstGeom>
          <a:noFill/>
          <a:ln>
            <a:noFill/>
          </a:ln>
        </p:spPr>
      </p:pic>
      <p:sp>
        <p:nvSpPr>
          <p:cNvPr id="502" name="Google Shape;502;p35"/>
          <p:cNvSpPr txBox="1"/>
          <p:nvPr/>
        </p:nvSpPr>
        <p:spPr>
          <a:xfrm>
            <a:off x="288150" y="3703875"/>
            <a:ext cx="8567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angolin"/>
                <a:ea typeface="Pangolin"/>
                <a:cs typeface="Pangolin"/>
                <a:sym typeface="Pangolin"/>
              </a:rPr>
              <a:t>The technique reverb allows for music to attain a sense of warmth and rich sound.  Reverb can be achieved through the use of the condition “with_fx :reverb”.  In the recording the listener can hear the difference between the reverbed portion of code and the portion not affected due to being outside of the reverb condition scope. You can also make the sound echo: with_fx: echo</a:t>
            </a:r>
            <a:endParaRPr sz="1600">
              <a:latin typeface="Pangolin"/>
              <a:ea typeface="Pangolin"/>
              <a:cs typeface="Pangolin"/>
              <a:sym typeface="Pangolin"/>
            </a:endParaRPr>
          </a:p>
        </p:txBody>
      </p:sp>
      <p:pic>
        <p:nvPicPr>
          <p:cNvPr id="503" name="Google Shape;503;p35"/>
          <p:cNvPicPr preferRelativeResize="0"/>
          <p:nvPr/>
        </p:nvPicPr>
        <p:blipFill rotWithShape="1">
          <a:blip r:embed="rId6">
            <a:alphaModFix/>
          </a:blip>
          <a:srcRect b="0" l="0" r="8416" t="0"/>
          <a:stretch/>
        </p:blipFill>
        <p:spPr>
          <a:xfrm>
            <a:off x="4530275" y="1017725"/>
            <a:ext cx="4486925" cy="2288000"/>
          </a:xfrm>
          <a:prstGeom prst="rect">
            <a:avLst/>
          </a:prstGeom>
          <a:noFill/>
          <a:ln>
            <a:noFill/>
          </a:ln>
        </p:spPr>
      </p:pic>
      <p:pic>
        <p:nvPicPr>
          <p:cNvPr id="504" name="Google Shape;504;p35" title="echo.wav">
            <a:hlinkClick r:id="rId7"/>
          </p:cNvPr>
          <p:cNvPicPr preferRelativeResize="0"/>
          <p:nvPr/>
        </p:nvPicPr>
        <p:blipFill>
          <a:blip r:embed="rId5">
            <a:alphaModFix/>
          </a:blip>
          <a:stretch>
            <a:fillRect/>
          </a:stretch>
        </p:blipFill>
        <p:spPr>
          <a:xfrm>
            <a:off x="4975425" y="3150300"/>
            <a:ext cx="457200" cy="457200"/>
          </a:xfrm>
          <a:prstGeom prst="rect">
            <a:avLst/>
          </a:prstGeom>
          <a:noFill/>
          <a:ln>
            <a:noFill/>
          </a:ln>
        </p:spPr>
      </p:pic>
      <p:sp>
        <p:nvSpPr>
          <p:cNvPr id="505" name="Google Shape;505;p35"/>
          <p:cNvSpPr/>
          <p:nvPr/>
        </p:nvSpPr>
        <p:spPr>
          <a:xfrm>
            <a:off x="4929500" y="1263000"/>
            <a:ext cx="1481400" cy="2976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
          <p:cNvSpPr/>
          <p:nvPr/>
        </p:nvSpPr>
        <p:spPr>
          <a:xfrm>
            <a:off x="489875" y="1378825"/>
            <a:ext cx="1647300" cy="229800"/>
          </a:xfrm>
          <a:prstGeom prst="ellipse">
            <a:avLst/>
          </a:prstGeom>
          <a:solidFill>
            <a:srgbClr val="A775FE">
              <a:alpha val="305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7" name="Google Shape;507;p35"/>
          <p:cNvCxnSpPr/>
          <p:nvPr/>
        </p:nvCxnSpPr>
        <p:spPr>
          <a:xfrm flipH="1" rot="10800000">
            <a:off x="6604075" y="4765175"/>
            <a:ext cx="1161000" cy="4200"/>
          </a:xfrm>
          <a:prstGeom prst="straightConnector1">
            <a:avLst/>
          </a:prstGeom>
          <a:noFill/>
          <a:ln cap="flat" cmpd="sng" w="38100">
            <a:solidFill>
              <a:srgbClr val="FF0000"/>
            </a:solidFill>
            <a:prstDash val="solid"/>
            <a:round/>
            <a:headEnd len="med" w="med" type="none"/>
            <a:tailEnd len="med" w="med" type="none"/>
          </a:ln>
        </p:spPr>
      </p:cxnSp>
      <p:cxnSp>
        <p:nvCxnSpPr>
          <p:cNvPr id="508" name="Google Shape;508;p35"/>
          <p:cNvCxnSpPr/>
          <p:nvPr/>
        </p:nvCxnSpPr>
        <p:spPr>
          <a:xfrm>
            <a:off x="3980550" y="4285125"/>
            <a:ext cx="1348800" cy="9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a:t>
            </a:r>
            <a:endParaRPr/>
          </a:p>
        </p:txBody>
      </p:sp>
      <p:pic>
        <p:nvPicPr>
          <p:cNvPr id="514" name="Google Shape;514;p36"/>
          <p:cNvPicPr preferRelativeResize="0"/>
          <p:nvPr/>
        </p:nvPicPr>
        <p:blipFill>
          <a:blip r:embed="rId3">
            <a:alphaModFix/>
          </a:blip>
          <a:stretch>
            <a:fillRect/>
          </a:stretch>
        </p:blipFill>
        <p:spPr>
          <a:xfrm>
            <a:off x="278200" y="1017725"/>
            <a:ext cx="4487924" cy="2232850"/>
          </a:xfrm>
          <a:prstGeom prst="rect">
            <a:avLst/>
          </a:prstGeom>
          <a:noFill/>
          <a:ln>
            <a:noFill/>
          </a:ln>
        </p:spPr>
      </p:pic>
      <p:pic>
        <p:nvPicPr>
          <p:cNvPr id="515" name="Google Shape;515;p36" title="controlling fx.wav">
            <a:hlinkClick r:id="rId4"/>
          </p:cNvPr>
          <p:cNvPicPr preferRelativeResize="0"/>
          <p:nvPr/>
        </p:nvPicPr>
        <p:blipFill>
          <a:blip r:embed="rId5">
            <a:alphaModFix/>
          </a:blip>
          <a:stretch>
            <a:fillRect/>
          </a:stretch>
        </p:blipFill>
        <p:spPr>
          <a:xfrm>
            <a:off x="278199" y="2940550"/>
            <a:ext cx="457200" cy="457200"/>
          </a:xfrm>
          <a:prstGeom prst="rect">
            <a:avLst/>
          </a:prstGeom>
          <a:noFill/>
          <a:ln>
            <a:noFill/>
          </a:ln>
        </p:spPr>
      </p:pic>
      <p:sp>
        <p:nvSpPr>
          <p:cNvPr id="516" name="Google Shape;516;p36"/>
          <p:cNvSpPr txBox="1"/>
          <p:nvPr/>
        </p:nvSpPr>
        <p:spPr>
          <a:xfrm>
            <a:off x="278200" y="3397750"/>
            <a:ext cx="834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angolin"/>
                <a:ea typeface="Pangolin"/>
                <a:cs typeface="Pangolin"/>
                <a:sym typeface="Pangolin"/>
              </a:rPr>
              <a:t>We can now control and modify the sample sounds rather than just triggering them alone. This can be done using the control function. The control function lets us control things like amp: , cutoff: and etc. The S is playing the note 60 and being controlled by the control function. </a:t>
            </a:r>
            <a:endParaRPr sz="1600">
              <a:latin typeface="Pangolin"/>
              <a:ea typeface="Pangolin"/>
              <a:cs typeface="Pangolin"/>
              <a:sym typeface="Pangolin"/>
            </a:endParaRPr>
          </a:p>
        </p:txBody>
      </p:sp>
      <p:grpSp>
        <p:nvGrpSpPr>
          <p:cNvPr id="517" name="Google Shape;517;p36"/>
          <p:cNvGrpSpPr/>
          <p:nvPr/>
        </p:nvGrpSpPr>
        <p:grpSpPr>
          <a:xfrm>
            <a:off x="7543222" y="72694"/>
            <a:ext cx="1195088" cy="1432060"/>
            <a:chOff x="2775625" y="1435725"/>
            <a:chExt cx="662025" cy="787625"/>
          </a:xfrm>
        </p:grpSpPr>
        <p:sp>
          <p:nvSpPr>
            <p:cNvPr id="518" name="Google Shape;518;p36"/>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6"/>
          <p:cNvSpPr/>
          <p:nvPr/>
        </p:nvSpPr>
        <p:spPr>
          <a:xfrm>
            <a:off x="8313046" y="449925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7"/>
          <p:cNvSpPr/>
          <p:nvPr/>
        </p:nvSpPr>
        <p:spPr>
          <a:xfrm>
            <a:off x="8313046" y="449925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7"/>
          <p:cNvGrpSpPr/>
          <p:nvPr/>
        </p:nvGrpSpPr>
        <p:grpSpPr>
          <a:xfrm>
            <a:off x="7780847" y="-81056"/>
            <a:ext cx="1195088" cy="1432060"/>
            <a:chOff x="2775625" y="1435725"/>
            <a:chExt cx="662025" cy="787625"/>
          </a:xfrm>
        </p:grpSpPr>
        <p:sp>
          <p:nvSpPr>
            <p:cNvPr id="539" name="Google Shape;539;p37"/>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7"/>
          <p:cNvSpPr txBox="1"/>
          <p:nvPr>
            <p:ph idx="4294967295" type="body"/>
          </p:nvPr>
        </p:nvSpPr>
        <p:spPr>
          <a:xfrm>
            <a:off x="497100" y="3266850"/>
            <a:ext cx="81483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ngolin"/>
                <a:ea typeface="Pangolin"/>
                <a:cs typeface="Pangolin"/>
                <a:sym typeface="Pangolin"/>
              </a:rPr>
              <a:t>-</a:t>
            </a:r>
            <a:r>
              <a:rPr lang="en">
                <a:latin typeface="Pangolin"/>
                <a:ea typeface="Pangolin"/>
                <a:cs typeface="Pangolin"/>
                <a:sym typeface="Pangolin"/>
              </a:rPr>
              <a:t>This adds randomness to our music</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-rrand</a:t>
            </a:r>
            <a:r>
              <a:rPr lang="en">
                <a:latin typeface="Pangolin"/>
                <a:ea typeface="Pangolin"/>
                <a:cs typeface="Pangolin"/>
                <a:sym typeface="Pangolin"/>
              </a:rPr>
              <a:t>     which will give you a random value between two numbers - a min and a max</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-use_random_seed     </a:t>
            </a:r>
            <a:r>
              <a:rPr lang="en">
                <a:highlight>
                  <a:schemeClr val="lt1"/>
                </a:highlight>
                <a:latin typeface="Pangolin"/>
                <a:ea typeface="Pangolin"/>
                <a:cs typeface="Pangolin"/>
                <a:sym typeface="Pangolin"/>
              </a:rPr>
              <a:t>will play a random sequence of a set number of notes and changing the seed will play a different set of random notes</a:t>
            </a:r>
            <a:endParaRPr>
              <a:highlight>
                <a:schemeClr val="lt1"/>
              </a:highlight>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-choose([60, 65, 72]) </a:t>
            </a:r>
            <a:r>
              <a:rPr lang="en">
                <a:highlight>
                  <a:schemeClr val="lt1"/>
                </a:highlight>
                <a:latin typeface="Pangolin"/>
                <a:ea typeface="Pangolin"/>
                <a:cs typeface="Pangolin"/>
                <a:sym typeface="Pangolin"/>
              </a:rPr>
              <a:t>chooses and item randomly from this array of numbers</a:t>
            </a:r>
            <a:endParaRPr>
              <a:highlight>
                <a:schemeClr val="lt1"/>
              </a:highlight>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p:txBody>
      </p:sp>
      <p:sp>
        <p:nvSpPr>
          <p:cNvPr id="554" name="Google Shape;554;p37"/>
          <p:cNvSpPr txBox="1"/>
          <p:nvPr>
            <p:ph type="title"/>
          </p:nvPr>
        </p:nvSpPr>
        <p:spPr>
          <a:xfrm>
            <a:off x="211350" y="264700"/>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RANDOMIZATION</a:t>
            </a:r>
            <a:endParaRPr/>
          </a:p>
        </p:txBody>
      </p:sp>
      <p:pic>
        <p:nvPicPr>
          <p:cNvPr id="555" name="Google Shape;555;p37"/>
          <p:cNvPicPr preferRelativeResize="0"/>
          <p:nvPr/>
        </p:nvPicPr>
        <p:blipFill>
          <a:blip r:embed="rId3">
            <a:alphaModFix/>
          </a:blip>
          <a:stretch>
            <a:fillRect/>
          </a:stretch>
        </p:blipFill>
        <p:spPr>
          <a:xfrm>
            <a:off x="373825" y="1140888"/>
            <a:ext cx="8148300" cy="1813388"/>
          </a:xfrm>
          <a:prstGeom prst="rect">
            <a:avLst/>
          </a:prstGeom>
          <a:noFill/>
          <a:ln>
            <a:noFill/>
          </a:ln>
        </p:spPr>
      </p:pic>
      <p:pic>
        <p:nvPicPr>
          <p:cNvPr id="556" name="Google Shape;556;p37" title="random seed.wav">
            <a:hlinkClick r:id="rId4"/>
          </p:cNvPr>
          <p:cNvPicPr preferRelativeResize="0"/>
          <p:nvPr/>
        </p:nvPicPr>
        <p:blipFill>
          <a:blip r:embed="rId5">
            <a:alphaModFix/>
          </a:blip>
          <a:stretch>
            <a:fillRect/>
          </a:stretch>
        </p:blipFill>
        <p:spPr>
          <a:xfrm>
            <a:off x="678950" y="2695737"/>
            <a:ext cx="457200" cy="457200"/>
          </a:xfrm>
          <a:prstGeom prst="rect">
            <a:avLst/>
          </a:prstGeom>
          <a:noFill/>
          <a:ln>
            <a:noFill/>
          </a:ln>
        </p:spPr>
      </p:pic>
      <p:sp>
        <p:nvSpPr>
          <p:cNvPr id="557" name="Google Shape;557;p37"/>
          <p:cNvSpPr/>
          <p:nvPr/>
        </p:nvSpPr>
        <p:spPr>
          <a:xfrm>
            <a:off x="1214575" y="1903325"/>
            <a:ext cx="339300" cy="2976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497100" y="1458475"/>
            <a:ext cx="1647300" cy="229800"/>
          </a:xfrm>
          <a:prstGeom prst="ellipse">
            <a:avLst/>
          </a:prstGeom>
          <a:solidFill>
            <a:srgbClr val="A775FE">
              <a:alpha val="305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37"/>
          <p:cNvCxnSpPr/>
          <p:nvPr/>
        </p:nvCxnSpPr>
        <p:spPr>
          <a:xfrm flipH="1" rot="10800000">
            <a:off x="557975" y="3841475"/>
            <a:ext cx="615000" cy="5400"/>
          </a:xfrm>
          <a:prstGeom prst="straightConnector1">
            <a:avLst/>
          </a:prstGeom>
          <a:noFill/>
          <a:ln cap="flat" cmpd="sng" w="38100">
            <a:solidFill>
              <a:srgbClr val="FF0000"/>
            </a:solidFill>
            <a:prstDash val="solid"/>
            <a:round/>
            <a:headEnd len="med" w="med" type="none"/>
            <a:tailEnd len="med" w="med" type="none"/>
          </a:ln>
        </p:spPr>
      </p:cxnSp>
      <p:cxnSp>
        <p:nvCxnSpPr>
          <p:cNvPr id="560" name="Google Shape;560;p37"/>
          <p:cNvCxnSpPr/>
          <p:nvPr/>
        </p:nvCxnSpPr>
        <p:spPr>
          <a:xfrm>
            <a:off x="588150" y="4107450"/>
            <a:ext cx="1847700" cy="6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8"/>
          <p:cNvSpPr/>
          <p:nvPr/>
        </p:nvSpPr>
        <p:spPr>
          <a:xfrm>
            <a:off x="8313046" y="449925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38"/>
          <p:cNvGrpSpPr/>
          <p:nvPr/>
        </p:nvGrpSpPr>
        <p:grpSpPr>
          <a:xfrm>
            <a:off x="7780847" y="-81056"/>
            <a:ext cx="1195088" cy="1432060"/>
            <a:chOff x="2775625" y="1435725"/>
            <a:chExt cx="662025" cy="787625"/>
          </a:xfrm>
        </p:grpSpPr>
        <p:sp>
          <p:nvSpPr>
            <p:cNvPr id="567" name="Google Shape;567;p38"/>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8"/>
          <p:cNvSpPr txBox="1"/>
          <p:nvPr>
            <p:ph idx="4294967295" type="body"/>
          </p:nvPr>
        </p:nvSpPr>
        <p:spPr>
          <a:xfrm>
            <a:off x="211350" y="2513375"/>
            <a:ext cx="39963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ngolin"/>
                <a:ea typeface="Pangolin"/>
                <a:cs typeface="Pangolin"/>
                <a:sym typeface="Pangolin"/>
              </a:rPr>
              <a:t>-</a:t>
            </a:r>
            <a:r>
              <a:rPr lang="en">
                <a:latin typeface="Pangolin"/>
                <a:ea typeface="Pangolin"/>
                <a:cs typeface="Pangolin"/>
                <a:sym typeface="Pangolin"/>
              </a:rPr>
              <a:t>A coin flip is emulated with the </a:t>
            </a:r>
            <a:r>
              <a:rPr lang="en">
                <a:highlight>
                  <a:srgbClr val="D9EAD3"/>
                </a:highlight>
                <a:latin typeface="Pangolin"/>
                <a:ea typeface="Pangolin"/>
                <a:cs typeface="Pangolin"/>
                <a:sym typeface="Pangolin"/>
              </a:rPr>
              <a:t>one_in</a:t>
            </a:r>
            <a:r>
              <a:rPr lang="en">
                <a:latin typeface="Pangolin"/>
                <a:ea typeface="Pangolin"/>
                <a:cs typeface="Pangolin"/>
                <a:sym typeface="Pangolin"/>
              </a:rPr>
              <a:t> function, showing a probability of 1 in 2: </a:t>
            </a:r>
            <a:r>
              <a:rPr lang="en">
                <a:highlight>
                  <a:srgbClr val="D9EAD3"/>
                </a:highlight>
                <a:latin typeface="Pangolin"/>
                <a:ea typeface="Pangolin"/>
                <a:cs typeface="Pangolin"/>
                <a:sym typeface="Pangolin"/>
              </a:rPr>
              <a:t>one_in(2)</a:t>
            </a:r>
            <a:r>
              <a:rPr lang="en">
                <a:latin typeface="Pangolin"/>
                <a:ea typeface="Pangolin"/>
                <a:cs typeface="Pangolin"/>
                <a:sym typeface="Pangolin"/>
              </a:rPr>
              <a:t>. -the result of this is used to decide between two pieces of code, for example: the code to play the drum and the code to play the cymbal</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lang="en">
                <a:latin typeface="Pangolin"/>
                <a:ea typeface="Pangolin"/>
                <a:cs typeface="Pangolin"/>
                <a:sym typeface="Pangolin"/>
              </a:rPr>
              <a:t>*</a:t>
            </a:r>
            <a:r>
              <a:rPr lang="en">
                <a:highlight>
                  <a:srgbClr val="D9EAD3"/>
                </a:highlight>
                <a:latin typeface="Pangolin"/>
                <a:ea typeface="Pangolin"/>
                <a:cs typeface="Pangolin"/>
                <a:sym typeface="Pangolin"/>
              </a:rPr>
              <a:t>do</a:t>
            </a:r>
            <a:r>
              <a:rPr lang="en">
                <a:latin typeface="Pangolin"/>
                <a:ea typeface="Pangolin"/>
                <a:cs typeface="Pangolin"/>
                <a:sym typeface="Pangolin"/>
              </a:rPr>
              <a:t> represents start of function and </a:t>
            </a:r>
            <a:r>
              <a:rPr lang="en">
                <a:highlight>
                  <a:srgbClr val="D9EAD3"/>
                </a:highlight>
                <a:latin typeface="Pangolin"/>
                <a:ea typeface="Pangolin"/>
                <a:cs typeface="Pangolin"/>
                <a:sym typeface="Pangolin"/>
              </a:rPr>
              <a:t>end</a:t>
            </a:r>
            <a:r>
              <a:rPr lang="en">
                <a:latin typeface="Pangolin"/>
                <a:ea typeface="Pangolin"/>
                <a:cs typeface="Pangolin"/>
                <a:sym typeface="Pangolin"/>
              </a:rPr>
              <a:t> represents the end</a:t>
            </a:r>
            <a:endParaRPr>
              <a:latin typeface="Pangolin"/>
              <a:ea typeface="Pangolin"/>
              <a:cs typeface="Pangolin"/>
              <a:sym typeface="Pangolin"/>
            </a:endParaRPr>
          </a:p>
          <a:p>
            <a:pPr indent="0" lvl="0" marL="0" rtl="0" algn="l">
              <a:spcBef>
                <a:spcPts val="0"/>
              </a:spcBef>
              <a:spcAft>
                <a:spcPts val="0"/>
              </a:spcAft>
              <a:buNone/>
            </a:pPr>
            <a:r>
              <a:t/>
            </a:r>
            <a:endParaRPr b="1">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p:txBody>
      </p:sp>
      <p:sp>
        <p:nvSpPr>
          <p:cNvPr id="582" name="Google Shape;582;p38"/>
          <p:cNvSpPr txBox="1"/>
          <p:nvPr>
            <p:ph type="title"/>
          </p:nvPr>
        </p:nvSpPr>
        <p:spPr>
          <a:xfrm>
            <a:off x="211350" y="264700"/>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ITERATIONS AND CONDITIONALS</a:t>
            </a:r>
            <a:endParaRPr/>
          </a:p>
        </p:txBody>
      </p:sp>
      <p:pic>
        <p:nvPicPr>
          <p:cNvPr id="583" name="Google Shape;583;p38"/>
          <p:cNvPicPr preferRelativeResize="0"/>
          <p:nvPr/>
        </p:nvPicPr>
        <p:blipFill>
          <a:blip r:embed="rId3">
            <a:alphaModFix/>
          </a:blip>
          <a:stretch>
            <a:fillRect/>
          </a:stretch>
        </p:blipFill>
        <p:spPr>
          <a:xfrm>
            <a:off x="340450" y="980426"/>
            <a:ext cx="5966330" cy="1464237"/>
          </a:xfrm>
          <a:prstGeom prst="rect">
            <a:avLst/>
          </a:prstGeom>
          <a:noFill/>
          <a:ln>
            <a:noFill/>
          </a:ln>
        </p:spPr>
      </p:pic>
      <p:pic>
        <p:nvPicPr>
          <p:cNvPr id="584" name="Google Shape;584;p38" title="iteration.wav">
            <a:hlinkClick r:id="rId4"/>
          </p:cNvPr>
          <p:cNvPicPr preferRelativeResize="0"/>
          <p:nvPr/>
        </p:nvPicPr>
        <p:blipFill>
          <a:blip r:embed="rId5">
            <a:alphaModFix/>
          </a:blip>
          <a:stretch>
            <a:fillRect/>
          </a:stretch>
        </p:blipFill>
        <p:spPr>
          <a:xfrm>
            <a:off x="6438700" y="980427"/>
            <a:ext cx="387623" cy="387623"/>
          </a:xfrm>
          <a:prstGeom prst="rect">
            <a:avLst/>
          </a:prstGeom>
          <a:noFill/>
          <a:ln>
            <a:noFill/>
          </a:ln>
        </p:spPr>
      </p:pic>
      <p:pic>
        <p:nvPicPr>
          <p:cNvPr id="585" name="Google Shape;585;p38"/>
          <p:cNvPicPr preferRelativeResize="0"/>
          <p:nvPr/>
        </p:nvPicPr>
        <p:blipFill rotWithShape="1">
          <a:blip r:embed="rId6">
            <a:alphaModFix/>
          </a:blip>
          <a:srcRect b="17218" l="0" r="0" t="0"/>
          <a:stretch/>
        </p:blipFill>
        <p:spPr>
          <a:xfrm>
            <a:off x="4150425" y="2725100"/>
            <a:ext cx="4825499" cy="1668425"/>
          </a:xfrm>
          <a:prstGeom prst="rect">
            <a:avLst/>
          </a:prstGeom>
          <a:noFill/>
          <a:ln>
            <a:noFill/>
          </a:ln>
        </p:spPr>
      </p:pic>
      <p:pic>
        <p:nvPicPr>
          <p:cNvPr id="586" name="Google Shape;586;p38" title="conditional.wav">
            <a:hlinkClick r:id="rId7"/>
          </p:cNvPr>
          <p:cNvPicPr preferRelativeResize="0"/>
          <p:nvPr/>
        </p:nvPicPr>
        <p:blipFill>
          <a:blip r:embed="rId5">
            <a:alphaModFix/>
          </a:blip>
          <a:stretch>
            <a:fillRect/>
          </a:stretch>
        </p:blipFill>
        <p:spPr>
          <a:xfrm>
            <a:off x="3962925" y="4445800"/>
            <a:ext cx="387625" cy="387625"/>
          </a:xfrm>
          <a:prstGeom prst="rect">
            <a:avLst/>
          </a:prstGeom>
          <a:noFill/>
          <a:ln>
            <a:noFill/>
          </a:ln>
        </p:spPr>
      </p:pic>
      <p:sp>
        <p:nvSpPr>
          <p:cNvPr id="587" name="Google Shape;587;p38"/>
          <p:cNvSpPr txBox="1"/>
          <p:nvPr/>
        </p:nvSpPr>
        <p:spPr>
          <a:xfrm>
            <a:off x="6358275" y="1351000"/>
            <a:ext cx="2421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Pangolin"/>
                <a:ea typeface="Pangolin"/>
                <a:cs typeface="Pangolin"/>
                <a:sym typeface="Pangolin"/>
              </a:rPr>
              <a:t>-</a:t>
            </a:r>
            <a:r>
              <a:rPr lang="en" sz="1600">
                <a:solidFill>
                  <a:schemeClr val="dk1"/>
                </a:solidFill>
                <a:latin typeface="Pangolin"/>
                <a:ea typeface="Pangolin"/>
                <a:cs typeface="Pangolin"/>
                <a:sym typeface="Pangolin"/>
              </a:rPr>
              <a:t>Iteration allows the code to repeat in a quick and efficient way</a:t>
            </a:r>
            <a:endParaRPr>
              <a:latin typeface="Baloo 2"/>
              <a:ea typeface="Baloo 2"/>
              <a:cs typeface="Baloo 2"/>
              <a:sym typeface="Baloo 2"/>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9"/>
          <p:cNvSpPr/>
          <p:nvPr/>
        </p:nvSpPr>
        <p:spPr>
          <a:xfrm>
            <a:off x="8509096" y="458890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9"/>
          <p:cNvGrpSpPr/>
          <p:nvPr/>
        </p:nvGrpSpPr>
        <p:grpSpPr>
          <a:xfrm>
            <a:off x="7780847" y="-81056"/>
            <a:ext cx="1195088" cy="1432060"/>
            <a:chOff x="2775625" y="1435725"/>
            <a:chExt cx="662025" cy="787625"/>
          </a:xfrm>
        </p:grpSpPr>
        <p:sp>
          <p:nvSpPr>
            <p:cNvPr id="594" name="Google Shape;594;p39"/>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39"/>
          <p:cNvSpPr txBox="1"/>
          <p:nvPr>
            <p:ph idx="4294967295" type="body"/>
          </p:nvPr>
        </p:nvSpPr>
        <p:spPr>
          <a:xfrm>
            <a:off x="497850" y="3208775"/>
            <a:ext cx="8148300" cy="22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ngolin"/>
                <a:ea typeface="Pangolin"/>
                <a:cs typeface="Pangolin"/>
                <a:sym typeface="Pangolin"/>
              </a:rPr>
              <a:t>-</a:t>
            </a:r>
            <a:r>
              <a:rPr lang="en">
                <a:latin typeface="Pangolin"/>
                <a:ea typeface="Pangolin"/>
                <a:cs typeface="Pangolin"/>
                <a:sym typeface="Pangolin"/>
              </a:rPr>
              <a:t>threads are used to start something at the same time as the rest of the code. </a:t>
            </a:r>
            <a:endParaRPr>
              <a:latin typeface="Pangolin"/>
              <a:ea typeface="Pangolin"/>
              <a:cs typeface="Pangolin"/>
              <a:sym typeface="Pangolin"/>
            </a:endParaRPr>
          </a:p>
          <a:p>
            <a:pPr indent="0" lvl="0" marL="0" rtl="0" algn="l">
              <a:spcBef>
                <a:spcPts val="0"/>
              </a:spcBef>
              <a:spcAft>
                <a:spcPts val="0"/>
              </a:spcAft>
              <a:buNone/>
            </a:pPr>
            <a:r>
              <a:t/>
            </a:r>
            <a:endParaRPr>
              <a:latin typeface="Pangolin"/>
              <a:ea typeface="Pangolin"/>
              <a:cs typeface="Pangolin"/>
              <a:sym typeface="Pangolin"/>
            </a:endParaRPr>
          </a:p>
          <a:p>
            <a:pPr indent="0" lvl="0" marL="0" rtl="0" algn="l">
              <a:spcBef>
                <a:spcPts val="0"/>
              </a:spcBef>
              <a:spcAft>
                <a:spcPts val="0"/>
              </a:spcAft>
              <a:buNone/>
            </a:pPr>
            <a:r>
              <a:rPr lang="en">
                <a:highlight>
                  <a:srgbClr val="D9EAD3"/>
                </a:highlight>
                <a:latin typeface="Pangolin"/>
                <a:ea typeface="Pangolin"/>
                <a:cs typeface="Pangolin"/>
                <a:sym typeface="Pangolin"/>
              </a:rPr>
              <a:t>-</a:t>
            </a:r>
            <a:r>
              <a:rPr lang="en">
                <a:highlight>
                  <a:srgbClr val="D9EAD3"/>
                </a:highlight>
                <a:latin typeface="Pangolin"/>
                <a:ea typeface="Pangolin"/>
                <a:cs typeface="Pangolin"/>
                <a:sym typeface="Pangolin"/>
              </a:rPr>
              <a:t>i</a:t>
            </a:r>
            <a:r>
              <a:rPr lang="en">
                <a:highlight>
                  <a:srgbClr val="D9EAD3"/>
                </a:highlight>
                <a:latin typeface="Pangolin"/>
                <a:ea typeface="Pangolin"/>
                <a:cs typeface="Pangolin"/>
                <a:sym typeface="Pangolin"/>
              </a:rPr>
              <a:t>n_thread </a:t>
            </a:r>
            <a:r>
              <a:rPr lang="en">
                <a:latin typeface="Pangolin"/>
                <a:ea typeface="Pangolin"/>
                <a:cs typeface="Pangolin"/>
                <a:sym typeface="Pangolin"/>
              </a:rPr>
              <a:t> will tell Sonic Pi to run the contents of the </a:t>
            </a:r>
            <a:r>
              <a:rPr lang="en">
                <a:highlight>
                  <a:srgbClr val="D9EAD3"/>
                </a:highlight>
                <a:latin typeface="Pangolin"/>
                <a:ea typeface="Pangolin"/>
                <a:cs typeface="Pangolin"/>
                <a:sym typeface="Pangolin"/>
              </a:rPr>
              <a:t>do/end block</a:t>
            </a:r>
            <a:r>
              <a:rPr lang="en">
                <a:latin typeface="Pangolin"/>
                <a:ea typeface="Pangolin"/>
                <a:cs typeface="Pangolin"/>
                <a:sym typeface="Pangolin"/>
              </a:rPr>
              <a:t> at exactly the same time as the next statement after the block </a:t>
            </a:r>
            <a:endParaRPr>
              <a:latin typeface="Pangolin"/>
              <a:ea typeface="Pangolin"/>
              <a:cs typeface="Pangolin"/>
              <a:sym typeface="Pangolin"/>
            </a:endParaRPr>
          </a:p>
          <a:p>
            <a:pPr indent="0" lvl="0" marL="0" rtl="0" algn="l">
              <a:spcBef>
                <a:spcPts val="0"/>
              </a:spcBef>
              <a:spcAft>
                <a:spcPts val="0"/>
              </a:spcAft>
              <a:buNone/>
            </a:pPr>
            <a:r>
              <a:rPr lang="en">
                <a:latin typeface="Pangolin"/>
                <a:ea typeface="Pangolin"/>
                <a:cs typeface="Pangolin"/>
                <a:sym typeface="Pangolin"/>
              </a:rPr>
              <a:t>-threads created with </a:t>
            </a:r>
            <a:r>
              <a:rPr lang="en">
                <a:highlight>
                  <a:srgbClr val="D9EAD3"/>
                </a:highlight>
                <a:latin typeface="Pangolin"/>
                <a:ea typeface="Pangolin"/>
                <a:cs typeface="Pangolin"/>
                <a:sym typeface="Pangolin"/>
              </a:rPr>
              <a:t>in_thread </a:t>
            </a:r>
            <a:r>
              <a:rPr lang="en">
                <a:latin typeface="Pangolin"/>
                <a:ea typeface="Pangolin"/>
                <a:cs typeface="Pangolin"/>
                <a:sym typeface="Pangolin"/>
              </a:rPr>
              <a:t>inherit all of the settings from the parent thread. This includes the current time and means that threads are always in time with each other when started simultaneously. </a:t>
            </a:r>
            <a:endParaRPr>
              <a:latin typeface="Pangolin"/>
              <a:ea typeface="Pangolin"/>
              <a:cs typeface="Pangolin"/>
              <a:sym typeface="Pangolin"/>
            </a:endParaRPr>
          </a:p>
        </p:txBody>
      </p:sp>
      <p:sp>
        <p:nvSpPr>
          <p:cNvPr id="609" name="Google Shape;609;p39"/>
          <p:cNvSpPr txBox="1"/>
          <p:nvPr>
            <p:ph type="title"/>
          </p:nvPr>
        </p:nvSpPr>
        <p:spPr>
          <a:xfrm>
            <a:off x="211350" y="264700"/>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 SYNCHRONIZATION</a:t>
            </a:r>
            <a:endParaRPr/>
          </a:p>
        </p:txBody>
      </p:sp>
      <p:pic>
        <p:nvPicPr>
          <p:cNvPr id="610" name="Google Shape;610;p39"/>
          <p:cNvPicPr preferRelativeResize="0"/>
          <p:nvPr/>
        </p:nvPicPr>
        <p:blipFill>
          <a:blip r:embed="rId3">
            <a:alphaModFix/>
          </a:blip>
          <a:stretch>
            <a:fillRect/>
          </a:stretch>
        </p:blipFill>
        <p:spPr>
          <a:xfrm>
            <a:off x="552000" y="837400"/>
            <a:ext cx="7417375" cy="2371375"/>
          </a:xfrm>
          <a:prstGeom prst="rect">
            <a:avLst/>
          </a:prstGeom>
          <a:noFill/>
          <a:ln>
            <a:noFill/>
          </a:ln>
        </p:spPr>
      </p:pic>
      <p:pic>
        <p:nvPicPr>
          <p:cNvPr id="611" name="Google Shape;611;p39" title="thread.wav">
            <a:hlinkClick r:id="rId4"/>
          </p:cNvPr>
          <p:cNvPicPr preferRelativeResize="0"/>
          <p:nvPr/>
        </p:nvPicPr>
        <p:blipFill>
          <a:blip r:embed="rId5">
            <a:alphaModFix/>
          </a:blip>
          <a:stretch>
            <a:fillRect/>
          </a:stretch>
        </p:blipFill>
        <p:spPr>
          <a:xfrm>
            <a:off x="8042275" y="3123131"/>
            <a:ext cx="466825" cy="46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0"/>
          <p:cNvSpPr/>
          <p:nvPr/>
        </p:nvSpPr>
        <p:spPr>
          <a:xfrm>
            <a:off x="8509096" y="458890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40"/>
          <p:cNvGrpSpPr/>
          <p:nvPr/>
        </p:nvGrpSpPr>
        <p:grpSpPr>
          <a:xfrm>
            <a:off x="7780847" y="-81056"/>
            <a:ext cx="1195088" cy="1432060"/>
            <a:chOff x="2775625" y="1435725"/>
            <a:chExt cx="662025" cy="787625"/>
          </a:xfrm>
        </p:grpSpPr>
        <p:sp>
          <p:nvSpPr>
            <p:cNvPr id="618" name="Google Shape;618;p40"/>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40"/>
          <p:cNvSpPr txBox="1"/>
          <p:nvPr>
            <p:ph idx="4294967295" type="body"/>
          </p:nvPr>
        </p:nvSpPr>
        <p:spPr>
          <a:xfrm>
            <a:off x="262550" y="3952625"/>
            <a:ext cx="8148300" cy="8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ngolin"/>
                <a:ea typeface="Pangolin"/>
                <a:cs typeface="Pangolin"/>
                <a:sym typeface="Pangolin"/>
              </a:rPr>
              <a:t>-</a:t>
            </a:r>
            <a:r>
              <a:rPr lang="en">
                <a:latin typeface="Pangolin"/>
                <a:ea typeface="Pangolin"/>
                <a:cs typeface="Pangolin"/>
                <a:sym typeface="Pangolin"/>
              </a:rPr>
              <a:t>You can even play scales with more octaves or a pentatonic scale with </a:t>
            </a:r>
            <a:r>
              <a:rPr lang="en">
                <a:highlight>
                  <a:srgbClr val="D9EAD3"/>
                </a:highlight>
                <a:latin typeface="Pangolin"/>
                <a:ea typeface="Pangolin"/>
                <a:cs typeface="Pangolin"/>
                <a:sym typeface="Pangolin"/>
              </a:rPr>
              <a:t>play_pattern_timed scale</a:t>
            </a:r>
            <a:endParaRPr>
              <a:highlight>
                <a:srgbClr val="D9EAD3"/>
              </a:highlight>
              <a:latin typeface="Pangolin"/>
              <a:ea typeface="Pangolin"/>
              <a:cs typeface="Pangolin"/>
              <a:sym typeface="Pangolin"/>
            </a:endParaRPr>
          </a:p>
          <a:p>
            <a:pPr indent="0" lvl="0" marL="0" rtl="0" algn="l">
              <a:spcBef>
                <a:spcPts val="0"/>
              </a:spcBef>
              <a:spcAft>
                <a:spcPts val="0"/>
              </a:spcAft>
              <a:buNone/>
            </a:pPr>
            <a:r>
              <a:rPr lang="en">
                <a:highlight>
                  <a:schemeClr val="lt1"/>
                </a:highlight>
                <a:latin typeface="Pangolin"/>
                <a:ea typeface="Pangolin"/>
                <a:cs typeface="Pangolin"/>
                <a:sym typeface="Pangolin"/>
              </a:rPr>
              <a:t>-A ring is basically an array that automatically starts again when it has reached the last element. </a:t>
            </a:r>
            <a:endParaRPr>
              <a:highlight>
                <a:schemeClr val="lt1"/>
              </a:highlight>
              <a:latin typeface="Pangolin"/>
              <a:ea typeface="Pangolin"/>
              <a:cs typeface="Pangolin"/>
              <a:sym typeface="Pangolin"/>
            </a:endParaRPr>
          </a:p>
        </p:txBody>
      </p:sp>
      <p:sp>
        <p:nvSpPr>
          <p:cNvPr id="633" name="Google Shape;633;p40"/>
          <p:cNvSpPr txBox="1"/>
          <p:nvPr>
            <p:ph type="title"/>
          </p:nvPr>
        </p:nvSpPr>
        <p:spPr>
          <a:xfrm>
            <a:off x="211350" y="264700"/>
            <a:ext cx="674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CHORDS AND SCALES AND RINGS</a:t>
            </a:r>
            <a:endParaRPr/>
          </a:p>
        </p:txBody>
      </p:sp>
      <p:pic>
        <p:nvPicPr>
          <p:cNvPr id="634" name="Google Shape;634;p40"/>
          <p:cNvPicPr preferRelativeResize="0"/>
          <p:nvPr/>
        </p:nvPicPr>
        <p:blipFill rotWithShape="1">
          <a:blip r:embed="rId3">
            <a:alphaModFix/>
          </a:blip>
          <a:srcRect b="0" l="0" r="5687" t="0"/>
          <a:stretch/>
        </p:blipFill>
        <p:spPr>
          <a:xfrm>
            <a:off x="211350" y="2646113"/>
            <a:ext cx="8623724" cy="1168050"/>
          </a:xfrm>
          <a:prstGeom prst="rect">
            <a:avLst/>
          </a:prstGeom>
          <a:noFill/>
          <a:ln>
            <a:noFill/>
          </a:ln>
        </p:spPr>
      </p:pic>
      <p:pic>
        <p:nvPicPr>
          <p:cNvPr id="635" name="Google Shape;635;p40"/>
          <p:cNvPicPr preferRelativeResize="0"/>
          <p:nvPr/>
        </p:nvPicPr>
        <p:blipFill rotWithShape="1">
          <a:blip r:embed="rId4">
            <a:alphaModFix/>
          </a:blip>
          <a:srcRect b="38145" l="0" r="18140" t="0"/>
          <a:stretch/>
        </p:blipFill>
        <p:spPr>
          <a:xfrm>
            <a:off x="437025" y="837400"/>
            <a:ext cx="7283800" cy="1033975"/>
          </a:xfrm>
          <a:prstGeom prst="rect">
            <a:avLst/>
          </a:prstGeom>
          <a:noFill/>
          <a:ln>
            <a:noFill/>
          </a:ln>
        </p:spPr>
      </p:pic>
      <p:sp>
        <p:nvSpPr>
          <p:cNvPr id="636" name="Google Shape;636;p40"/>
          <p:cNvSpPr txBox="1"/>
          <p:nvPr/>
        </p:nvSpPr>
        <p:spPr>
          <a:xfrm>
            <a:off x="437025" y="1988238"/>
            <a:ext cx="615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Pangolin"/>
                <a:ea typeface="Pangolin"/>
                <a:cs typeface="Pangolin"/>
                <a:sym typeface="Pangolin"/>
              </a:rPr>
              <a:t>-</a:t>
            </a:r>
            <a:r>
              <a:rPr lang="en" sz="1600">
                <a:solidFill>
                  <a:schemeClr val="dk1"/>
                </a:solidFill>
                <a:latin typeface="Pangolin"/>
                <a:ea typeface="Pangolin"/>
                <a:cs typeface="Pangolin"/>
                <a:sym typeface="Pangolin"/>
              </a:rPr>
              <a:t>You can turn chords into arpeggios with the function </a:t>
            </a:r>
            <a:r>
              <a:rPr lang="en" sz="1600">
                <a:solidFill>
                  <a:schemeClr val="dk1"/>
                </a:solidFill>
                <a:highlight>
                  <a:srgbClr val="D9EAD3"/>
                </a:highlight>
                <a:latin typeface="Pangolin"/>
                <a:ea typeface="Pangolin"/>
                <a:cs typeface="Pangolin"/>
                <a:sym typeface="Pangolin"/>
              </a:rPr>
              <a:t>play_pattern</a:t>
            </a:r>
            <a:endParaRPr>
              <a:latin typeface="Baloo 2"/>
              <a:ea typeface="Baloo 2"/>
              <a:cs typeface="Baloo 2"/>
              <a:sym typeface="Baloo 2"/>
            </a:endParaRPr>
          </a:p>
        </p:txBody>
      </p:sp>
      <p:pic>
        <p:nvPicPr>
          <p:cNvPr id="637" name="Google Shape;637;p40" title="pentatonic.wav">
            <a:hlinkClick r:id="rId5"/>
          </p:cNvPr>
          <p:cNvPicPr preferRelativeResize="0"/>
          <p:nvPr/>
        </p:nvPicPr>
        <p:blipFill>
          <a:blip r:embed="rId6">
            <a:alphaModFix/>
          </a:blip>
          <a:stretch>
            <a:fillRect/>
          </a:stretch>
        </p:blipFill>
        <p:spPr>
          <a:xfrm>
            <a:off x="8231825" y="4161878"/>
            <a:ext cx="457200" cy="457200"/>
          </a:xfrm>
          <a:prstGeom prst="rect">
            <a:avLst/>
          </a:prstGeom>
          <a:noFill/>
          <a:ln>
            <a:noFill/>
          </a:ln>
        </p:spPr>
      </p:pic>
      <p:pic>
        <p:nvPicPr>
          <p:cNvPr id="638" name="Google Shape;638;p40" title="pattern chord.wav">
            <a:hlinkClick r:id="rId7"/>
          </p:cNvPr>
          <p:cNvPicPr preferRelativeResize="0"/>
          <p:nvPr/>
        </p:nvPicPr>
        <p:blipFill>
          <a:blip r:embed="rId6">
            <a:alphaModFix/>
          </a:blip>
          <a:stretch>
            <a:fillRect/>
          </a:stretch>
        </p:blipFill>
        <p:spPr>
          <a:xfrm>
            <a:off x="6438975" y="2238463"/>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1"/>
          <p:cNvSpPr/>
          <p:nvPr/>
        </p:nvSpPr>
        <p:spPr>
          <a:xfrm>
            <a:off x="8509096" y="4588905"/>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41"/>
          <p:cNvGrpSpPr/>
          <p:nvPr/>
        </p:nvGrpSpPr>
        <p:grpSpPr>
          <a:xfrm>
            <a:off x="7780847" y="-81056"/>
            <a:ext cx="1195088" cy="1432060"/>
            <a:chOff x="2775625" y="1435725"/>
            <a:chExt cx="662025" cy="787625"/>
          </a:xfrm>
        </p:grpSpPr>
        <p:sp>
          <p:nvSpPr>
            <p:cNvPr id="645" name="Google Shape;645;p41"/>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41"/>
          <p:cNvSpPr txBox="1"/>
          <p:nvPr>
            <p:ph type="title"/>
          </p:nvPr>
        </p:nvSpPr>
        <p:spPr>
          <a:xfrm>
            <a:off x="211350" y="264700"/>
            <a:ext cx="674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COOL FEATURE: SOUND IN</a:t>
            </a:r>
            <a:endParaRPr/>
          </a:p>
        </p:txBody>
      </p:sp>
      <p:sp>
        <p:nvSpPr>
          <p:cNvPr id="660" name="Google Shape;660;p41"/>
          <p:cNvSpPr txBox="1"/>
          <p:nvPr/>
        </p:nvSpPr>
        <p:spPr>
          <a:xfrm>
            <a:off x="428850" y="3307125"/>
            <a:ext cx="8286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Pangolin"/>
                <a:ea typeface="Pangolin"/>
                <a:cs typeface="Pangolin"/>
                <a:sym typeface="Pangolin"/>
              </a:rPr>
              <a:t>-</a:t>
            </a:r>
            <a:r>
              <a:rPr lang="en" sz="1600">
                <a:solidFill>
                  <a:schemeClr val="dk1"/>
                </a:solidFill>
                <a:latin typeface="Pangolin"/>
                <a:ea typeface="Pangolin"/>
                <a:cs typeface="Pangolin"/>
                <a:sym typeface="Pangolin"/>
              </a:rPr>
              <a:t>One simple way of accessing sound inputs is using synth by specifying the function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highlight>
                  <a:srgbClr val="D9EAD3"/>
                </a:highlight>
                <a:latin typeface="Pangolin"/>
                <a:ea typeface="Pangolin"/>
                <a:cs typeface="Pangolin"/>
                <a:sym typeface="Pangolin"/>
              </a:rPr>
              <a:t>synth :sound_in</a:t>
            </a:r>
            <a:endParaRPr sz="1600">
              <a:solidFill>
                <a:schemeClr val="dk1"/>
              </a:solidFill>
              <a:highlight>
                <a:srgbClr val="D9EAD3"/>
              </a:highlight>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-it utilizes analog sounds, such as the in-built microphone in laptops</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-for example: you can plug in a guitar and derive sounds from that</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-you can also layer on effects using the FX block, such as reverb</a:t>
            </a:r>
            <a:endParaRPr sz="1600">
              <a:solidFill>
                <a:schemeClr val="dk1"/>
              </a:solidFill>
              <a:latin typeface="Pangolin"/>
              <a:ea typeface="Pangolin"/>
              <a:cs typeface="Pangolin"/>
              <a:sym typeface="Pangolin"/>
            </a:endParaRPr>
          </a:p>
        </p:txBody>
      </p:sp>
      <p:pic>
        <p:nvPicPr>
          <p:cNvPr id="661" name="Google Shape;661;p41"/>
          <p:cNvPicPr preferRelativeResize="0"/>
          <p:nvPr/>
        </p:nvPicPr>
        <p:blipFill>
          <a:blip r:embed="rId3">
            <a:alphaModFix/>
          </a:blip>
          <a:stretch>
            <a:fillRect/>
          </a:stretch>
        </p:blipFill>
        <p:spPr>
          <a:xfrm>
            <a:off x="463625" y="1188387"/>
            <a:ext cx="4587576" cy="1767775"/>
          </a:xfrm>
          <a:prstGeom prst="rect">
            <a:avLst/>
          </a:prstGeom>
          <a:noFill/>
          <a:ln>
            <a:noFill/>
          </a:ln>
        </p:spPr>
      </p:pic>
      <p:pic>
        <p:nvPicPr>
          <p:cNvPr id="662" name="Google Shape;662;p41"/>
          <p:cNvPicPr preferRelativeResize="0"/>
          <p:nvPr/>
        </p:nvPicPr>
        <p:blipFill>
          <a:blip r:embed="rId4">
            <a:alphaModFix/>
          </a:blip>
          <a:stretch>
            <a:fillRect/>
          </a:stretch>
        </p:blipFill>
        <p:spPr>
          <a:xfrm>
            <a:off x="5392926" y="940125"/>
            <a:ext cx="2264275" cy="226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idx="1" type="body"/>
          </p:nvPr>
        </p:nvSpPr>
        <p:spPr>
          <a:xfrm>
            <a:off x="647100" y="1083550"/>
            <a:ext cx="77178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b="1" lang="en" sz="1900">
                <a:latin typeface="Pangolin"/>
                <a:ea typeface="Pangolin"/>
                <a:cs typeface="Pangolin"/>
                <a:sym typeface="Pangolin"/>
              </a:rPr>
              <a:t>Coding small </a:t>
            </a:r>
            <a:r>
              <a:rPr b="1" lang="en" sz="1900">
                <a:latin typeface="Pangolin"/>
                <a:ea typeface="Pangolin"/>
                <a:cs typeface="Pangolin"/>
                <a:sym typeface="Pangolin"/>
              </a:rPr>
              <a:t>functions</a:t>
            </a:r>
            <a:r>
              <a:rPr b="1" lang="en" sz="1900">
                <a:latin typeface="Pangolin"/>
                <a:ea typeface="Pangolin"/>
                <a:cs typeface="Pangolin"/>
                <a:sym typeface="Pangolin"/>
              </a:rPr>
              <a:t> and putting them together to incorporate into the development of music beats and </a:t>
            </a:r>
            <a:r>
              <a:rPr b="1" lang="en" sz="1900">
                <a:latin typeface="Pangolin"/>
                <a:ea typeface="Pangolin"/>
                <a:cs typeface="Pangolin"/>
                <a:sym typeface="Pangolin"/>
              </a:rPr>
              <a:t>rhythm</a:t>
            </a:r>
            <a:r>
              <a:rPr b="1" lang="en" sz="1900">
                <a:latin typeface="Pangolin"/>
                <a:ea typeface="Pangolin"/>
                <a:cs typeface="Pangolin"/>
                <a:sym typeface="Pangolin"/>
              </a:rPr>
              <a:t> and pitch which are then used to create music compositions and patterns, through the use of the languages C++ , Ruby, Qt , on the </a:t>
            </a:r>
            <a:r>
              <a:rPr b="1" lang="en" sz="1900">
                <a:latin typeface="Pangolin"/>
                <a:ea typeface="Pangolin"/>
                <a:cs typeface="Pangolin"/>
                <a:sym typeface="Pangolin"/>
              </a:rPr>
              <a:t>platform Sonic PI! </a:t>
            </a:r>
            <a:endParaRPr b="1" sz="1900">
              <a:latin typeface="Pangolin"/>
              <a:ea typeface="Pangolin"/>
              <a:cs typeface="Pangolin"/>
              <a:sym typeface="Pangolin"/>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p:txBody>
      </p:sp>
      <p:sp>
        <p:nvSpPr>
          <p:cNvPr id="278" name="Google Shape;278;p2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Concept</a:t>
            </a:r>
            <a:endParaRPr/>
          </a:p>
        </p:txBody>
      </p:sp>
      <p:grpSp>
        <p:nvGrpSpPr>
          <p:cNvPr id="279" name="Google Shape;279;p24"/>
          <p:cNvGrpSpPr/>
          <p:nvPr/>
        </p:nvGrpSpPr>
        <p:grpSpPr>
          <a:xfrm>
            <a:off x="7980691" y="4171671"/>
            <a:ext cx="899464" cy="756921"/>
            <a:chOff x="6075750" y="3009125"/>
            <a:chExt cx="550400" cy="463175"/>
          </a:xfrm>
        </p:grpSpPr>
        <p:sp>
          <p:nvSpPr>
            <p:cNvPr id="280" name="Google Shape;280;p24"/>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24"/>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4"/>
          <p:cNvGrpSpPr/>
          <p:nvPr/>
        </p:nvGrpSpPr>
        <p:grpSpPr>
          <a:xfrm rot="-909126">
            <a:off x="6905100" y="686133"/>
            <a:ext cx="1174556" cy="961405"/>
            <a:chOff x="6429375" y="2405775"/>
            <a:chExt cx="528050" cy="355125"/>
          </a:xfrm>
        </p:grpSpPr>
        <p:sp>
          <p:nvSpPr>
            <p:cNvPr id="290" name="Google Shape;290;p24"/>
            <p:cNvSpPr/>
            <p:nvPr/>
          </p:nvSpPr>
          <p:spPr>
            <a:xfrm>
              <a:off x="6499025" y="2449250"/>
              <a:ext cx="219100" cy="294700"/>
            </a:xfrm>
            <a:custGeom>
              <a:rect b="b" l="l" r="r" t="t"/>
              <a:pathLst>
                <a:path extrusionOk="0" h="11788" w="8764">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6440675" y="2537350"/>
              <a:ext cx="48550" cy="146175"/>
            </a:xfrm>
            <a:custGeom>
              <a:rect b="b" l="l" r="r" t="t"/>
              <a:pathLst>
                <a:path extrusionOk="0" h="5847" w="1942">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6837450" y="2423950"/>
              <a:ext cx="104800" cy="314350"/>
            </a:xfrm>
            <a:custGeom>
              <a:rect b="b" l="l" r="r" t="t"/>
              <a:pathLst>
                <a:path extrusionOk="0" h="12574" w="4192">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6760950" y="2507875"/>
              <a:ext cx="71750" cy="185775"/>
            </a:xfrm>
            <a:custGeom>
              <a:rect b="b" l="l" r="r" t="t"/>
              <a:pathLst>
                <a:path extrusionOk="0" h="7431" w="287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6429375" y="2433475"/>
              <a:ext cx="300950" cy="327425"/>
            </a:xfrm>
            <a:custGeom>
              <a:rect b="b" l="l" r="r" t="t"/>
              <a:pathLst>
                <a:path extrusionOk="0" h="13097" w="12038">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6821075" y="2405775"/>
              <a:ext cx="136350" cy="354250"/>
            </a:xfrm>
            <a:custGeom>
              <a:rect b="b" l="l" r="r" t="t"/>
              <a:pathLst>
                <a:path extrusionOk="0" h="14170" w="5454">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6747550" y="2489125"/>
              <a:ext cx="89325" cy="228325"/>
            </a:xfrm>
            <a:custGeom>
              <a:rect b="b" l="l" r="r" t="t"/>
              <a:pathLst>
                <a:path extrusionOk="0" h="9133" w="357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4"/>
          <p:cNvGrpSpPr/>
          <p:nvPr/>
        </p:nvGrpSpPr>
        <p:grpSpPr>
          <a:xfrm rot="-298081">
            <a:off x="571747" y="3146289"/>
            <a:ext cx="669855" cy="1662749"/>
            <a:chOff x="656025" y="2751350"/>
            <a:chExt cx="311375" cy="629275"/>
          </a:xfrm>
        </p:grpSpPr>
        <p:sp>
          <p:nvSpPr>
            <p:cNvPr id="298" name="Google Shape;298;p24"/>
            <p:cNvSpPr/>
            <p:nvPr/>
          </p:nvSpPr>
          <p:spPr>
            <a:xfrm>
              <a:off x="671800" y="2842750"/>
              <a:ext cx="278625" cy="389950"/>
            </a:xfrm>
            <a:custGeom>
              <a:rect b="b" l="l" r="r" t="t"/>
              <a:pathLst>
                <a:path extrusionOk="0" h="15598" w="11145">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745325" y="3232075"/>
              <a:ext cx="156000" cy="130100"/>
            </a:xfrm>
            <a:custGeom>
              <a:rect b="b" l="l" r="r" t="t"/>
              <a:pathLst>
                <a:path extrusionOk="0" h="5204" w="6240">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787000" y="3269875"/>
              <a:ext cx="70250" cy="16400"/>
            </a:xfrm>
            <a:custGeom>
              <a:rect b="b" l="l" r="r" t="t"/>
              <a:pathLst>
                <a:path extrusionOk="0" h="656" w="2810">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785500" y="3314225"/>
              <a:ext cx="62225" cy="16700"/>
            </a:xfrm>
            <a:custGeom>
              <a:rect b="b" l="l" r="r" t="t"/>
              <a:pathLst>
                <a:path extrusionOk="0" h="668" w="2489">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777175" y="3019250"/>
              <a:ext cx="81575" cy="76225"/>
            </a:xfrm>
            <a:custGeom>
              <a:rect b="b" l="l" r="r" t="t"/>
              <a:pathLst>
                <a:path extrusionOk="0" h="3049" w="3263">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656025" y="2832325"/>
              <a:ext cx="311375" cy="548300"/>
            </a:xfrm>
            <a:custGeom>
              <a:rect b="b" l="l" r="r" t="t"/>
              <a:pathLst>
                <a:path extrusionOk="0" h="21932" w="12455">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921225" y="2777550"/>
              <a:ext cx="31000" cy="55100"/>
            </a:xfrm>
            <a:custGeom>
              <a:rect b="b" l="l" r="r" t="t"/>
              <a:pathLst>
                <a:path extrusionOk="0" h="2204" w="1240">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692325" y="2793625"/>
              <a:ext cx="38725" cy="35450"/>
            </a:xfrm>
            <a:custGeom>
              <a:rect b="b" l="l" r="r" t="t"/>
              <a:pathLst>
                <a:path extrusionOk="0" h="1418" w="1549">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825675" y="2751350"/>
              <a:ext cx="18500" cy="61650"/>
            </a:xfrm>
            <a:custGeom>
              <a:rect b="b" l="l" r="r" t="t"/>
              <a:pathLst>
                <a:path extrusionOk="0" h="2466" w="740">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753350" y="2945425"/>
              <a:ext cx="123550" cy="159875"/>
            </a:xfrm>
            <a:custGeom>
              <a:rect b="b" l="l" r="r" t="t"/>
              <a:pathLst>
                <a:path extrusionOk="0" h="6395" w="4942">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grpSp>
        <p:nvGrpSpPr>
          <p:cNvPr id="667" name="Google Shape;667;p42"/>
          <p:cNvGrpSpPr/>
          <p:nvPr/>
        </p:nvGrpSpPr>
        <p:grpSpPr>
          <a:xfrm>
            <a:off x="1832898" y="479778"/>
            <a:ext cx="5801491" cy="4071484"/>
            <a:chOff x="1540350" y="826005"/>
            <a:chExt cx="6259025" cy="3378825"/>
          </a:xfrm>
        </p:grpSpPr>
        <p:sp>
          <p:nvSpPr>
            <p:cNvPr id="668" name="Google Shape;668;p42"/>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42"/>
          <p:cNvSpPr txBox="1"/>
          <p:nvPr>
            <p:ph type="title"/>
          </p:nvPr>
        </p:nvSpPr>
        <p:spPr>
          <a:xfrm>
            <a:off x="2125950" y="1116275"/>
            <a:ext cx="4892100" cy="24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MAKING OUR OWN SONG</a:t>
            </a:r>
            <a:endParaRPr sz="6000"/>
          </a:p>
        </p:txBody>
      </p:sp>
      <p:grpSp>
        <p:nvGrpSpPr>
          <p:cNvPr id="671" name="Google Shape;671;p42"/>
          <p:cNvGrpSpPr/>
          <p:nvPr/>
        </p:nvGrpSpPr>
        <p:grpSpPr>
          <a:xfrm>
            <a:off x="6389189" y="3344337"/>
            <a:ext cx="1315564" cy="1118517"/>
            <a:chOff x="1168000" y="1750950"/>
            <a:chExt cx="405425" cy="344700"/>
          </a:xfrm>
        </p:grpSpPr>
        <p:sp>
          <p:nvSpPr>
            <p:cNvPr id="672" name="Google Shape;672;p42"/>
            <p:cNvSpPr/>
            <p:nvPr/>
          </p:nvSpPr>
          <p:spPr>
            <a:xfrm>
              <a:off x="1364750" y="1767600"/>
              <a:ext cx="190525" cy="258100"/>
            </a:xfrm>
            <a:custGeom>
              <a:rect b="b" l="l" r="r" t="t"/>
              <a:pathLst>
                <a:path extrusionOk="0" h="10324" w="7621">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1182875" y="1809700"/>
              <a:ext cx="204525" cy="245175"/>
            </a:xfrm>
            <a:custGeom>
              <a:rect b="b" l="l" r="r" t="t"/>
              <a:pathLst>
                <a:path extrusionOk="0" h="9807" w="8181">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1247475" y="2032225"/>
              <a:ext cx="127700" cy="44675"/>
            </a:xfrm>
            <a:custGeom>
              <a:rect b="b" l="l" r="r" t="t"/>
              <a:pathLst>
                <a:path extrusionOk="0" h="1787" w="5108">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a:off x="1416825" y="1995825"/>
              <a:ext cx="136350" cy="43425"/>
            </a:xfrm>
            <a:custGeom>
              <a:rect b="b" l="l" r="r" t="t"/>
              <a:pathLst>
                <a:path extrusionOk="0" h="1737" w="5454">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a:off x="1168000" y="1750950"/>
              <a:ext cx="405425" cy="344700"/>
            </a:xfrm>
            <a:custGeom>
              <a:rect b="b" l="l" r="r" t="t"/>
              <a:pathLst>
                <a:path extrusionOk="0" h="13788" w="16217">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a:off x="1404625" y="1833700"/>
              <a:ext cx="89925" cy="110150"/>
            </a:xfrm>
            <a:custGeom>
              <a:rect b="b" l="l" r="r" t="t"/>
              <a:pathLst>
                <a:path extrusionOk="0" h="4406" w="3597">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1254025" y="1863150"/>
              <a:ext cx="75025" cy="122375"/>
            </a:xfrm>
            <a:custGeom>
              <a:rect b="b" l="l" r="r" t="t"/>
              <a:pathLst>
                <a:path extrusionOk="0" h="4895" w="3001">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42"/>
          <p:cNvGrpSpPr/>
          <p:nvPr/>
        </p:nvGrpSpPr>
        <p:grpSpPr>
          <a:xfrm>
            <a:off x="1314518" y="508000"/>
            <a:ext cx="1387205" cy="1161840"/>
            <a:chOff x="2391350" y="3583000"/>
            <a:chExt cx="571525" cy="478675"/>
          </a:xfrm>
        </p:grpSpPr>
        <p:sp>
          <p:nvSpPr>
            <p:cNvPr id="680" name="Google Shape;680;p42"/>
            <p:cNvSpPr/>
            <p:nvPr/>
          </p:nvSpPr>
          <p:spPr>
            <a:xfrm>
              <a:off x="2400875" y="3591050"/>
              <a:ext cx="343225" cy="369125"/>
            </a:xfrm>
            <a:custGeom>
              <a:rect b="b" l="l" r="r" t="t"/>
              <a:pathLst>
                <a:path extrusionOk="0" h="14765" w="13729">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2650325" y="3685700"/>
              <a:ext cx="297675" cy="361075"/>
            </a:xfrm>
            <a:custGeom>
              <a:rect b="b" l="l" r="r" t="t"/>
              <a:pathLst>
                <a:path extrusionOk="0" h="14443" w="11907">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2"/>
            <p:cNvSpPr/>
            <p:nvPr/>
          </p:nvSpPr>
          <p:spPr>
            <a:xfrm>
              <a:off x="2662525" y="3739575"/>
              <a:ext cx="28300" cy="38425"/>
            </a:xfrm>
            <a:custGeom>
              <a:rect b="b" l="l" r="r" t="t"/>
              <a:pathLst>
                <a:path extrusionOk="0" h="1537" w="1132">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2576800" y="3736900"/>
              <a:ext cx="28900" cy="39600"/>
            </a:xfrm>
            <a:custGeom>
              <a:rect b="b" l="l" r="r" t="t"/>
              <a:pathLst>
                <a:path extrusionOk="0" h="1584" w="1156">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2485725" y="3745825"/>
              <a:ext cx="27700" cy="32475"/>
            </a:xfrm>
            <a:custGeom>
              <a:rect b="b" l="l" r="r" t="t"/>
              <a:pathLst>
                <a:path extrusionOk="0" h="1299" w="1108">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2887250" y="3821725"/>
              <a:ext cx="28000" cy="37225"/>
            </a:xfrm>
            <a:custGeom>
              <a:rect b="b" l="l" r="r" t="t"/>
              <a:pathLst>
                <a:path extrusionOk="0" h="1489" w="112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2751525" y="3824700"/>
              <a:ext cx="25925" cy="29500"/>
            </a:xfrm>
            <a:custGeom>
              <a:rect b="b" l="l" r="r" t="t"/>
              <a:pathLst>
                <a:path extrusionOk="0" h="1180" w="1037">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2824150" y="3820550"/>
              <a:ext cx="25325" cy="30675"/>
            </a:xfrm>
            <a:custGeom>
              <a:rect b="b" l="l" r="r" t="t"/>
              <a:pathLst>
                <a:path extrusionOk="0" h="1227" w="1013">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2391350" y="3583000"/>
              <a:ext cx="571525" cy="478675"/>
            </a:xfrm>
            <a:custGeom>
              <a:rect b="b" l="l" r="r" t="t"/>
              <a:pathLst>
                <a:path extrusionOk="0" h="19147" w="22861">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42"/>
          <p:cNvGrpSpPr/>
          <p:nvPr/>
        </p:nvGrpSpPr>
        <p:grpSpPr>
          <a:xfrm>
            <a:off x="7558957" y="3120697"/>
            <a:ext cx="653616" cy="895336"/>
            <a:chOff x="1731150" y="1748550"/>
            <a:chExt cx="228625" cy="313175"/>
          </a:xfrm>
        </p:grpSpPr>
        <p:sp>
          <p:nvSpPr>
            <p:cNvPr id="690" name="Google Shape;690;p42"/>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3"/>
          <p:cNvSpPr/>
          <p:nvPr/>
        </p:nvSpPr>
        <p:spPr>
          <a:xfrm rot="2006702">
            <a:off x="154076" y="43999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txBox="1"/>
          <p:nvPr/>
        </p:nvSpPr>
        <p:spPr>
          <a:xfrm>
            <a:off x="436850" y="1066525"/>
            <a:ext cx="8201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Our first criteria was coming up with a </a:t>
            </a:r>
            <a:r>
              <a:rPr lang="en" sz="1600">
                <a:solidFill>
                  <a:schemeClr val="dk1"/>
                </a:solidFill>
                <a:latin typeface="Pangolin"/>
                <a:ea typeface="Pangolin"/>
                <a:cs typeface="Pangolin"/>
                <a:sym typeface="Pangolin"/>
              </a:rPr>
              <a:t>general mood for the song. We wanted it to sound kind of dreamy, with a lot of piano chord progressions. So we decided to search the internet for dreamy chords and came across these:</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Chord e,g,d,f,c,d,e major &amp; Chord c,e,a,f,c,d,e minor</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These chords served as our base sounds and helped us achieve the vibe for our musical composition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703" name="Google Shape;703;p43"/>
          <p:cNvSpPr txBox="1"/>
          <p:nvPr/>
        </p:nvSpPr>
        <p:spPr>
          <a:xfrm>
            <a:off x="436850" y="45092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MOOD OF MUSICAL COMPOSITION</a:t>
            </a:r>
            <a:endParaRPr sz="2800">
              <a:latin typeface="Pangolin"/>
              <a:ea typeface="Pangolin"/>
              <a:cs typeface="Pangolin"/>
              <a:sym typeface="Pangolin"/>
            </a:endParaRPr>
          </a:p>
        </p:txBody>
      </p:sp>
      <p:grpSp>
        <p:nvGrpSpPr>
          <p:cNvPr id="704" name="Google Shape;704;p43"/>
          <p:cNvGrpSpPr/>
          <p:nvPr/>
        </p:nvGrpSpPr>
        <p:grpSpPr>
          <a:xfrm>
            <a:off x="6998100" y="3123955"/>
            <a:ext cx="1696564" cy="1696564"/>
            <a:chOff x="2987350" y="455855"/>
            <a:chExt cx="1696564" cy="1696564"/>
          </a:xfrm>
        </p:grpSpPr>
        <p:sp>
          <p:nvSpPr>
            <p:cNvPr id="705" name="Google Shape;705;p43"/>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43"/>
            <p:cNvGrpSpPr/>
            <p:nvPr/>
          </p:nvGrpSpPr>
          <p:grpSpPr>
            <a:xfrm>
              <a:off x="3324953" y="937837"/>
              <a:ext cx="1021203" cy="732658"/>
              <a:chOff x="4582100" y="3095150"/>
              <a:chExt cx="581650" cy="417350"/>
            </a:xfrm>
          </p:grpSpPr>
          <p:sp>
            <p:nvSpPr>
              <p:cNvPr id="707" name="Google Shape;707;p43"/>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3"/>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3"/>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1" name="Google Shape;731;p43"/>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rot="2006702">
            <a:off x="768901" y="35831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rot="2006702">
            <a:off x="1964101" y="36030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rot="2006702">
            <a:off x="3159301" y="31532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rot="2006702">
            <a:off x="6788801" y="1153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4"/>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742" name="Google Shape;742;p44"/>
          <p:cNvSpPr txBox="1"/>
          <p:nvPr/>
        </p:nvSpPr>
        <p:spPr>
          <a:xfrm>
            <a:off x="351325" y="450950"/>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743" name="Google Shape;743;p44"/>
          <p:cNvGrpSpPr/>
          <p:nvPr/>
        </p:nvGrpSpPr>
        <p:grpSpPr>
          <a:xfrm>
            <a:off x="8013650" y="4150405"/>
            <a:ext cx="1696564" cy="1696564"/>
            <a:chOff x="2987350" y="455855"/>
            <a:chExt cx="1696564" cy="1696564"/>
          </a:xfrm>
        </p:grpSpPr>
        <p:sp>
          <p:nvSpPr>
            <p:cNvPr id="744" name="Google Shape;744;p44"/>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44"/>
            <p:cNvGrpSpPr/>
            <p:nvPr/>
          </p:nvGrpSpPr>
          <p:grpSpPr>
            <a:xfrm>
              <a:off x="3324953" y="937837"/>
              <a:ext cx="1021203" cy="732658"/>
              <a:chOff x="4582100" y="3095150"/>
              <a:chExt cx="581650" cy="417350"/>
            </a:xfrm>
          </p:grpSpPr>
          <p:sp>
            <p:nvSpPr>
              <p:cNvPr id="746" name="Google Shape;746;p44"/>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0" name="Google Shape;770;p44"/>
          <p:cNvSpPr/>
          <p:nvPr/>
        </p:nvSpPr>
        <p:spPr>
          <a:xfrm rot="2006702">
            <a:off x="7138851" y="3850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rot="2006702">
            <a:off x="1181313" y="4044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rot="2006702">
            <a:off x="2301926" y="44241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rot="2006702">
            <a:off x="3422551" y="41217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rot="2006702">
            <a:off x="7942176" y="1153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5" name="Google Shape;775;p44"/>
          <p:cNvPicPr preferRelativeResize="0"/>
          <p:nvPr/>
        </p:nvPicPr>
        <p:blipFill>
          <a:blip r:embed="rId3">
            <a:alphaModFix/>
          </a:blip>
          <a:stretch>
            <a:fillRect/>
          </a:stretch>
        </p:blipFill>
        <p:spPr>
          <a:xfrm>
            <a:off x="351326" y="1368176"/>
            <a:ext cx="3030000" cy="2407125"/>
          </a:xfrm>
          <a:prstGeom prst="rect">
            <a:avLst/>
          </a:prstGeom>
          <a:noFill/>
          <a:ln>
            <a:noFill/>
          </a:ln>
        </p:spPr>
      </p:pic>
      <p:sp>
        <p:nvSpPr>
          <p:cNvPr id="776" name="Google Shape;776;p44"/>
          <p:cNvSpPr txBox="1"/>
          <p:nvPr/>
        </p:nvSpPr>
        <p:spPr>
          <a:xfrm>
            <a:off x="3610750" y="1161563"/>
            <a:ext cx="5074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We wanted to use ring arrays to arrange our chords in the order it is in now, so that the function instructs Sonic Pi to keep looping around the same notes in the list each time.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named our first ring array: beg_ring (beginner ring) and our </a:t>
            </a:r>
            <a:r>
              <a:rPr lang="en" sz="1600">
                <a:solidFill>
                  <a:schemeClr val="dk1"/>
                </a:solidFill>
                <a:latin typeface="Pangolin"/>
                <a:ea typeface="Pangolin"/>
                <a:cs typeface="Pangolin"/>
                <a:sym typeface="Pangolin"/>
              </a:rPr>
              <a:t>second</a:t>
            </a:r>
            <a:r>
              <a:rPr lang="en" sz="1600">
                <a:solidFill>
                  <a:schemeClr val="dk1"/>
                </a:solidFill>
                <a:latin typeface="Pangolin"/>
                <a:ea typeface="Pangolin"/>
                <a:cs typeface="Pangolin"/>
                <a:sym typeface="Pangolin"/>
              </a:rPr>
              <a:t> </a:t>
            </a:r>
            <a:r>
              <a:rPr lang="en" sz="1600">
                <a:solidFill>
                  <a:schemeClr val="dk1"/>
                </a:solidFill>
                <a:latin typeface="Pangolin"/>
                <a:ea typeface="Pangolin"/>
                <a:cs typeface="Pangolin"/>
                <a:sym typeface="Pangolin"/>
              </a:rPr>
              <a:t>chord progression ring array: second_ring.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This will be useful later when it is called in our other functions, so we don’t have to write our chords multiple times. </a:t>
            </a:r>
            <a:endParaRPr sz="1600">
              <a:solidFill>
                <a:schemeClr val="dk1"/>
              </a:solidFill>
              <a:latin typeface="Pangolin"/>
              <a:ea typeface="Pangolin"/>
              <a:cs typeface="Pangolin"/>
              <a:sym typeface="Pangol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5"/>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5"/>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783" name="Google Shape;783;p45"/>
          <p:cNvSpPr txBox="1"/>
          <p:nvPr/>
        </p:nvSpPr>
        <p:spPr>
          <a:xfrm>
            <a:off x="436850" y="360288"/>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784" name="Google Shape;784;p45"/>
          <p:cNvGrpSpPr/>
          <p:nvPr/>
        </p:nvGrpSpPr>
        <p:grpSpPr>
          <a:xfrm>
            <a:off x="8013650" y="4150405"/>
            <a:ext cx="1696564" cy="1696564"/>
            <a:chOff x="2987350" y="455855"/>
            <a:chExt cx="1696564" cy="1696564"/>
          </a:xfrm>
        </p:grpSpPr>
        <p:sp>
          <p:nvSpPr>
            <p:cNvPr id="785" name="Google Shape;785;p45"/>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45"/>
            <p:cNvGrpSpPr/>
            <p:nvPr/>
          </p:nvGrpSpPr>
          <p:grpSpPr>
            <a:xfrm>
              <a:off x="3324953" y="937837"/>
              <a:ext cx="1021203" cy="732658"/>
              <a:chOff x="4582100" y="3095150"/>
              <a:chExt cx="581650" cy="417350"/>
            </a:xfrm>
          </p:grpSpPr>
          <p:sp>
            <p:nvSpPr>
              <p:cNvPr id="787" name="Google Shape;787;p45"/>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5"/>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5"/>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5"/>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5"/>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5"/>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5"/>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1" name="Google Shape;811;p45"/>
          <p:cNvSpPr/>
          <p:nvPr/>
        </p:nvSpPr>
        <p:spPr>
          <a:xfrm rot="2006702">
            <a:off x="1572138" y="40760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rot="2006702">
            <a:off x="2765326" y="40760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rot="2006702">
            <a:off x="3819526" y="36012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txBox="1"/>
          <p:nvPr/>
        </p:nvSpPr>
        <p:spPr>
          <a:xfrm>
            <a:off x="5321775" y="420700"/>
            <a:ext cx="3639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We used the live_loop function so that we could update the code whilst it is playing and click ‘Play’ again without stopping the current song to hear the changes.</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The ‘play’ function allowed us to play the beg_ring chord progression, and added the .tick to be used as a counter (like a beat tracker) to “tick through the rings” and give us control over when a beat occurs.</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utilized the sustain and release </a:t>
            </a:r>
            <a:r>
              <a:rPr lang="en" sz="1600">
                <a:solidFill>
                  <a:schemeClr val="dk1"/>
                </a:solidFill>
                <a:latin typeface="Pangolin"/>
                <a:ea typeface="Pangolin"/>
                <a:cs typeface="Pangolin"/>
                <a:sym typeface="Pangolin"/>
              </a:rPr>
              <a:t>utilities</a:t>
            </a:r>
            <a:r>
              <a:rPr lang="en" sz="1600">
                <a:solidFill>
                  <a:schemeClr val="dk1"/>
                </a:solidFill>
                <a:latin typeface="Pangolin"/>
                <a:ea typeface="Pangolin"/>
                <a:cs typeface="Pangolin"/>
                <a:sym typeface="Pangolin"/>
              </a:rPr>
              <a:t> to help add depth and character to mature the musical compositions tone value.</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pic>
        <p:nvPicPr>
          <p:cNvPr id="815" name="Google Shape;815;p45"/>
          <p:cNvPicPr preferRelativeResize="0"/>
          <p:nvPr/>
        </p:nvPicPr>
        <p:blipFill>
          <a:blip r:embed="rId3">
            <a:alphaModFix/>
          </a:blip>
          <a:stretch>
            <a:fillRect/>
          </a:stretch>
        </p:blipFill>
        <p:spPr>
          <a:xfrm>
            <a:off x="135700" y="1789275"/>
            <a:ext cx="5130049" cy="1696599"/>
          </a:xfrm>
          <a:prstGeom prst="rect">
            <a:avLst/>
          </a:prstGeom>
          <a:noFill/>
          <a:ln>
            <a:noFill/>
          </a:ln>
        </p:spPr>
      </p:pic>
      <p:cxnSp>
        <p:nvCxnSpPr>
          <p:cNvPr id="816" name="Google Shape;816;p45"/>
          <p:cNvCxnSpPr/>
          <p:nvPr/>
        </p:nvCxnSpPr>
        <p:spPr>
          <a:xfrm flipH="1">
            <a:off x="1617400" y="1495100"/>
            <a:ext cx="498300" cy="423300"/>
          </a:xfrm>
          <a:prstGeom prst="straightConnector1">
            <a:avLst/>
          </a:prstGeom>
          <a:noFill/>
          <a:ln cap="flat" cmpd="sng" w="9525">
            <a:solidFill>
              <a:schemeClr val="dk2"/>
            </a:solidFill>
            <a:prstDash val="solid"/>
            <a:round/>
            <a:headEnd len="med" w="med" type="none"/>
            <a:tailEnd len="med" w="med" type="triangle"/>
          </a:ln>
        </p:spPr>
      </p:cxnSp>
      <p:sp>
        <p:nvSpPr>
          <p:cNvPr id="817" name="Google Shape;817;p45"/>
          <p:cNvSpPr txBox="1"/>
          <p:nvPr/>
        </p:nvSpPr>
        <p:spPr>
          <a:xfrm>
            <a:off x="1419925" y="1182475"/>
            <a:ext cx="16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Name of function</a:t>
            </a:r>
            <a:endParaRPr>
              <a:latin typeface="Baloo 2"/>
              <a:ea typeface="Baloo 2"/>
              <a:cs typeface="Baloo 2"/>
              <a:sym typeface="Baloo 2"/>
            </a:endParaRPr>
          </a:p>
        </p:txBody>
      </p:sp>
      <p:cxnSp>
        <p:nvCxnSpPr>
          <p:cNvPr id="818" name="Google Shape;818;p45"/>
          <p:cNvCxnSpPr/>
          <p:nvPr/>
        </p:nvCxnSpPr>
        <p:spPr>
          <a:xfrm rot="10800000">
            <a:off x="2043375" y="3043850"/>
            <a:ext cx="316800" cy="4353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45"/>
          <p:cNvSpPr txBox="1"/>
          <p:nvPr/>
        </p:nvSpPr>
        <p:spPr>
          <a:xfrm>
            <a:off x="1617400" y="3519825"/>
            <a:ext cx="16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Incremented twice</a:t>
            </a:r>
            <a:endParaRPr>
              <a:latin typeface="Baloo 2"/>
              <a:ea typeface="Baloo 2"/>
              <a:cs typeface="Baloo 2"/>
              <a:sym typeface="Baloo 2"/>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6"/>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6"/>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826" name="Google Shape;826;p46"/>
          <p:cNvSpPr txBox="1"/>
          <p:nvPr/>
        </p:nvSpPr>
        <p:spPr>
          <a:xfrm>
            <a:off x="436850" y="18127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827" name="Google Shape;827;p46"/>
          <p:cNvGrpSpPr/>
          <p:nvPr/>
        </p:nvGrpSpPr>
        <p:grpSpPr>
          <a:xfrm>
            <a:off x="8013650" y="4150405"/>
            <a:ext cx="1696564" cy="1696564"/>
            <a:chOff x="2987350" y="455855"/>
            <a:chExt cx="1696564" cy="1696564"/>
          </a:xfrm>
        </p:grpSpPr>
        <p:sp>
          <p:nvSpPr>
            <p:cNvPr id="828" name="Google Shape;828;p46"/>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46"/>
            <p:cNvGrpSpPr/>
            <p:nvPr/>
          </p:nvGrpSpPr>
          <p:grpSpPr>
            <a:xfrm>
              <a:off x="3324953" y="937837"/>
              <a:ext cx="1021203" cy="732658"/>
              <a:chOff x="4582100" y="3095150"/>
              <a:chExt cx="581650" cy="417350"/>
            </a:xfrm>
          </p:grpSpPr>
          <p:sp>
            <p:nvSpPr>
              <p:cNvPr id="830" name="Google Shape;830;p46"/>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6"/>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6"/>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6"/>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6"/>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6"/>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6"/>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6"/>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6"/>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6"/>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6"/>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4" name="Google Shape;854;p46"/>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6"/>
          <p:cNvSpPr/>
          <p:nvPr/>
        </p:nvSpPr>
        <p:spPr>
          <a:xfrm rot="2006702">
            <a:off x="1472813" y="38029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6"/>
          <p:cNvSpPr/>
          <p:nvPr/>
        </p:nvSpPr>
        <p:spPr>
          <a:xfrm rot="2006702">
            <a:off x="2888876" y="40993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6"/>
          <p:cNvSpPr/>
          <p:nvPr/>
        </p:nvSpPr>
        <p:spPr>
          <a:xfrm rot="2006702">
            <a:off x="3902926" y="35645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6"/>
          <p:cNvSpPr/>
          <p:nvPr/>
        </p:nvSpPr>
        <p:spPr>
          <a:xfrm rot="2006702">
            <a:off x="7261426" y="206029"/>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9" name="Google Shape;859;p46"/>
          <p:cNvPicPr preferRelativeResize="0"/>
          <p:nvPr/>
        </p:nvPicPr>
        <p:blipFill>
          <a:blip r:embed="rId3">
            <a:alphaModFix/>
          </a:blip>
          <a:stretch>
            <a:fillRect/>
          </a:stretch>
        </p:blipFill>
        <p:spPr>
          <a:xfrm>
            <a:off x="180700" y="1989525"/>
            <a:ext cx="5072101" cy="1459675"/>
          </a:xfrm>
          <a:prstGeom prst="rect">
            <a:avLst/>
          </a:prstGeom>
          <a:noFill/>
          <a:ln>
            <a:noFill/>
          </a:ln>
        </p:spPr>
      </p:pic>
      <p:sp>
        <p:nvSpPr>
          <p:cNvPr id="860" name="Google Shape;860;p46"/>
          <p:cNvSpPr txBox="1"/>
          <p:nvPr/>
        </p:nvSpPr>
        <p:spPr>
          <a:xfrm>
            <a:off x="5641850" y="991300"/>
            <a:ext cx="3451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We used the use_synth :hollow function which changes the synthesiser for the notes played in that block (beg_ring chord). It gives it a more “hollow” sound as the name implies.</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used the fx flanger and gverb as well. Giving it a more robust and dramatic effect.</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changed the amplitude to be </a:t>
            </a:r>
            <a:r>
              <a:rPr lang="en" sz="1600">
                <a:solidFill>
                  <a:schemeClr val="dk1"/>
                </a:solidFill>
                <a:latin typeface="Pangolin"/>
                <a:ea typeface="Pangolin"/>
                <a:cs typeface="Pangolin"/>
                <a:sym typeface="Pangolin"/>
              </a:rPr>
              <a:t>quieter</a:t>
            </a:r>
            <a:r>
              <a:rPr lang="en" sz="1600">
                <a:solidFill>
                  <a:schemeClr val="dk1"/>
                </a:solidFill>
                <a:latin typeface="Pangolin"/>
                <a:ea typeface="Pangolin"/>
                <a:cs typeface="Pangolin"/>
                <a:sym typeface="Pangolin"/>
              </a:rPr>
              <a:t> from the previous chord progressions.</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7"/>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txBox="1"/>
          <p:nvPr/>
        </p:nvSpPr>
        <p:spPr>
          <a:xfrm>
            <a:off x="47130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867" name="Google Shape;867;p47"/>
          <p:cNvSpPr txBox="1"/>
          <p:nvPr/>
        </p:nvSpPr>
        <p:spPr>
          <a:xfrm>
            <a:off x="436850" y="18127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868" name="Google Shape;868;p47"/>
          <p:cNvGrpSpPr/>
          <p:nvPr/>
        </p:nvGrpSpPr>
        <p:grpSpPr>
          <a:xfrm>
            <a:off x="8013650" y="4150405"/>
            <a:ext cx="1696564" cy="1696564"/>
            <a:chOff x="2987350" y="455855"/>
            <a:chExt cx="1696564" cy="1696564"/>
          </a:xfrm>
        </p:grpSpPr>
        <p:sp>
          <p:nvSpPr>
            <p:cNvPr id="869" name="Google Shape;869;p47"/>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47"/>
            <p:cNvGrpSpPr/>
            <p:nvPr/>
          </p:nvGrpSpPr>
          <p:grpSpPr>
            <a:xfrm>
              <a:off x="3324953" y="937837"/>
              <a:ext cx="1021203" cy="732658"/>
              <a:chOff x="4582100" y="3095150"/>
              <a:chExt cx="581650" cy="417350"/>
            </a:xfrm>
          </p:grpSpPr>
          <p:sp>
            <p:nvSpPr>
              <p:cNvPr id="871" name="Google Shape;871;p47"/>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5" name="Google Shape;895;p47"/>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rot="2006702">
            <a:off x="873901" y="3285879"/>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rot="2006702">
            <a:off x="2416213" y="38029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rot="2006702">
            <a:off x="3219526" y="28874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rot="2006702">
            <a:off x="7219726" y="206029"/>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txBox="1"/>
          <p:nvPr/>
        </p:nvSpPr>
        <p:spPr>
          <a:xfrm>
            <a:off x="5214725" y="1263450"/>
            <a:ext cx="3423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We used a simple one_in function to optionally execute this line of code, so a </a:t>
            </a:r>
            <a:r>
              <a:rPr lang="en" sz="1600">
                <a:solidFill>
                  <a:schemeClr val="dk1"/>
                </a:solidFill>
                <a:latin typeface="Pangolin"/>
                <a:ea typeface="Pangolin"/>
                <a:cs typeface="Pangolin"/>
                <a:sym typeface="Pangolin"/>
              </a:rPr>
              <a:t>probability</a:t>
            </a:r>
            <a:r>
              <a:rPr lang="en" sz="1600">
                <a:solidFill>
                  <a:schemeClr val="dk1"/>
                </a:solidFill>
                <a:latin typeface="Pangolin"/>
                <a:ea typeface="Pangolin"/>
                <a:cs typeface="Pangolin"/>
                <a:sym typeface="Pangolin"/>
              </a:rPr>
              <a:t> of 1 in 5 in </a:t>
            </a:r>
            <a:r>
              <a:rPr lang="en" sz="1600">
                <a:solidFill>
                  <a:schemeClr val="dk1"/>
                </a:solidFill>
                <a:latin typeface="Pangolin"/>
                <a:ea typeface="Pangolin"/>
                <a:cs typeface="Pangolin"/>
                <a:sym typeface="Pangolin"/>
              </a:rPr>
              <a:t>different</a:t>
            </a:r>
            <a:r>
              <a:rPr lang="en" sz="1600">
                <a:solidFill>
                  <a:schemeClr val="dk1"/>
                </a:solidFill>
                <a:latin typeface="Pangolin"/>
                <a:ea typeface="Pangolin"/>
                <a:cs typeface="Pangolin"/>
                <a:sym typeface="Pangolin"/>
              </a:rPr>
              <a:t> intervals.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used fx :octaver to give the sample a more techno sound</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rPr lang="en" sz="1600">
                <a:solidFill>
                  <a:schemeClr val="dk1"/>
                </a:solidFill>
                <a:latin typeface="Pangolin"/>
                <a:ea typeface="Pangolin"/>
                <a:cs typeface="Pangolin"/>
                <a:sym typeface="Pangolin"/>
              </a:rPr>
              <a:t>We used the rrand function to randomize the rate value (speed) of the note from a max of -7 to -0.9)</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pic>
        <p:nvPicPr>
          <p:cNvPr id="901" name="Google Shape;901;p47"/>
          <p:cNvPicPr preferRelativeResize="0"/>
          <p:nvPr/>
        </p:nvPicPr>
        <p:blipFill>
          <a:blip r:embed="rId3">
            <a:alphaModFix/>
          </a:blip>
          <a:stretch>
            <a:fillRect/>
          </a:stretch>
        </p:blipFill>
        <p:spPr>
          <a:xfrm>
            <a:off x="300075" y="796875"/>
            <a:ext cx="4829524" cy="1856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8"/>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908" name="Google Shape;908;p48"/>
          <p:cNvSpPr txBox="1"/>
          <p:nvPr/>
        </p:nvSpPr>
        <p:spPr>
          <a:xfrm>
            <a:off x="436850" y="18127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909" name="Google Shape;909;p48"/>
          <p:cNvGrpSpPr/>
          <p:nvPr/>
        </p:nvGrpSpPr>
        <p:grpSpPr>
          <a:xfrm>
            <a:off x="8013650" y="4150405"/>
            <a:ext cx="1696564" cy="1696564"/>
            <a:chOff x="2987350" y="455855"/>
            <a:chExt cx="1696564" cy="1696564"/>
          </a:xfrm>
        </p:grpSpPr>
        <p:sp>
          <p:nvSpPr>
            <p:cNvPr id="910" name="Google Shape;910;p48"/>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48"/>
            <p:cNvGrpSpPr/>
            <p:nvPr/>
          </p:nvGrpSpPr>
          <p:grpSpPr>
            <a:xfrm>
              <a:off x="3324953" y="937837"/>
              <a:ext cx="1021203" cy="732658"/>
              <a:chOff x="4582100" y="3095150"/>
              <a:chExt cx="581650" cy="417350"/>
            </a:xfrm>
          </p:grpSpPr>
          <p:sp>
            <p:nvSpPr>
              <p:cNvPr id="912" name="Google Shape;912;p48"/>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6" name="Google Shape;936;p48"/>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rot="2006702">
            <a:off x="1388251" y="38029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rot="2006702">
            <a:off x="2777651" y="38029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rot="2006702">
            <a:off x="4088526" y="34646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rot="2006702">
            <a:off x="6788801" y="1153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txBox="1"/>
          <p:nvPr/>
        </p:nvSpPr>
        <p:spPr>
          <a:xfrm>
            <a:off x="6681550" y="642050"/>
            <a:ext cx="18123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angolin"/>
                <a:ea typeface="Pangolin"/>
                <a:cs typeface="Pangolin"/>
                <a:sym typeface="Pangolin"/>
              </a:rPr>
              <a:t>We basically used around the same functions as the previous block. </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rPr lang="en" sz="1200">
                <a:solidFill>
                  <a:schemeClr val="dk1"/>
                </a:solidFill>
                <a:latin typeface="Pangolin"/>
                <a:ea typeface="Pangolin"/>
                <a:cs typeface="Pangolin"/>
                <a:sym typeface="Pangolin"/>
              </a:rPr>
              <a:t>We used the sample ambi_choir and amplified it louder because we wanted a more gospel sound in the function called “shout”</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rPr lang="en" sz="1200">
                <a:solidFill>
                  <a:schemeClr val="dk1"/>
                </a:solidFill>
                <a:latin typeface="Pangolin"/>
                <a:ea typeface="Pangolin"/>
                <a:cs typeface="Pangolin"/>
                <a:sym typeface="Pangolin"/>
              </a:rPr>
              <a:t>We also amplified the </a:t>
            </a:r>
            <a:r>
              <a:rPr lang="en" sz="1200">
                <a:solidFill>
                  <a:schemeClr val="dk1"/>
                </a:solidFill>
                <a:latin typeface="Pangolin"/>
                <a:ea typeface="Pangolin"/>
                <a:cs typeface="Pangolin"/>
                <a:sym typeface="Pangolin"/>
              </a:rPr>
              <a:t>sample</a:t>
            </a:r>
            <a:r>
              <a:rPr lang="en" sz="1200">
                <a:solidFill>
                  <a:schemeClr val="dk1"/>
                </a:solidFill>
                <a:latin typeface="Pangolin"/>
                <a:ea typeface="Pangolin"/>
                <a:cs typeface="Pangolin"/>
                <a:sym typeface="Pangolin"/>
              </a:rPr>
              <a:t> glitch_bass_g to be louder to give it a richer sound at times.</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rPr lang="en" sz="1200">
                <a:solidFill>
                  <a:schemeClr val="dk1"/>
                </a:solidFill>
                <a:latin typeface="Pangolin"/>
                <a:ea typeface="Pangolin"/>
                <a:cs typeface="Pangolin"/>
                <a:sym typeface="Pangolin"/>
              </a:rPr>
              <a:t>The sleep functions are different numbers and we used randomization to give the song more dynamic.</a:t>
            </a:r>
            <a:endParaRPr sz="12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pic>
        <p:nvPicPr>
          <p:cNvPr id="942" name="Google Shape;942;p48"/>
          <p:cNvPicPr preferRelativeResize="0"/>
          <p:nvPr/>
        </p:nvPicPr>
        <p:blipFill>
          <a:blip r:embed="rId3">
            <a:alphaModFix/>
          </a:blip>
          <a:stretch>
            <a:fillRect/>
          </a:stretch>
        </p:blipFill>
        <p:spPr>
          <a:xfrm>
            <a:off x="210350" y="1186675"/>
            <a:ext cx="6219172" cy="2162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9"/>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9"/>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949" name="Google Shape;949;p49"/>
          <p:cNvSpPr txBox="1"/>
          <p:nvPr/>
        </p:nvSpPr>
        <p:spPr>
          <a:xfrm>
            <a:off x="436850" y="18127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grpSp>
        <p:nvGrpSpPr>
          <p:cNvPr id="950" name="Google Shape;950;p49"/>
          <p:cNvGrpSpPr/>
          <p:nvPr/>
        </p:nvGrpSpPr>
        <p:grpSpPr>
          <a:xfrm>
            <a:off x="8144363" y="4034580"/>
            <a:ext cx="1696564" cy="1696564"/>
            <a:chOff x="2987350" y="455855"/>
            <a:chExt cx="1696564" cy="1696564"/>
          </a:xfrm>
        </p:grpSpPr>
        <p:sp>
          <p:nvSpPr>
            <p:cNvPr id="951" name="Google Shape;951;p49"/>
            <p:cNvSpPr/>
            <p:nvPr/>
          </p:nvSpPr>
          <p:spPr>
            <a:xfrm>
              <a:off x="2987350" y="455855"/>
              <a:ext cx="1696564" cy="169656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49"/>
            <p:cNvGrpSpPr/>
            <p:nvPr/>
          </p:nvGrpSpPr>
          <p:grpSpPr>
            <a:xfrm>
              <a:off x="3324953" y="937837"/>
              <a:ext cx="1021203" cy="732658"/>
              <a:chOff x="4582100" y="3095150"/>
              <a:chExt cx="581650" cy="417350"/>
            </a:xfrm>
          </p:grpSpPr>
          <p:sp>
            <p:nvSpPr>
              <p:cNvPr id="953" name="Google Shape;953;p49"/>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9"/>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9"/>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9"/>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9"/>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7" name="Google Shape;977;p49"/>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rot="2006702">
            <a:off x="1318751" y="39926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rot="2006702">
            <a:off x="2777651" y="42657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rot="2006702">
            <a:off x="3949513" y="37667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rot="2006702">
            <a:off x="6788801" y="1153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txBox="1"/>
          <p:nvPr/>
        </p:nvSpPr>
        <p:spPr>
          <a:xfrm>
            <a:off x="6473025" y="717775"/>
            <a:ext cx="18123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We changed the amplitude of the sample :glitch_bass_g and hollow to be amplified differently from the previous ones and to have different </a:t>
            </a:r>
            <a:r>
              <a:rPr lang="en" sz="1600">
                <a:solidFill>
                  <a:schemeClr val="dk1"/>
                </a:solidFill>
                <a:latin typeface="Pangolin"/>
                <a:ea typeface="Pangolin"/>
                <a:cs typeface="Pangolin"/>
                <a:sym typeface="Pangolin"/>
              </a:rPr>
              <a:t>attack</a:t>
            </a:r>
            <a:r>
              <a:rPr lang="en" sz="1600">
                <a:solidFill>
                  <a:schemeClr val="dk1"/>
                </a:solidFill>
                <a:latin typeface="Pangolin"/>
                <a:ea typeface="Pangolin"/>
                <a:cs typeface="Pangolin"/>
                <a:sym typeface="Pangolin"/>
              </a:rPr>
              <a:t> and release times to create a more cohesive and harmonic sound when put together.</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pic>
        <p:nvPicPr>
          <p:cNvPr id="983" name="Google Shape;983;p49"/>
          <p:cNvPicPr preferRelativeResize="0"/>
          <p:nvPr/>
        </p:nvPicPr>
        <p:blipFill>
          <a:blip r:embed="rId3">
            <a:alphaModFix/>
          </a:blip>
          <a:stretch>
            <a:fillRect/>
          </a:stretch>
        </p:blipFill>
        <p:spPr>
          <a:xfrm>
            <a:off x="205500" y="1216975"/>
            <a:ext cx="6267537" cy="24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0"/>
          <p:cNvSpPr/>
          <p:nvPr/>
        </p:nvSpPr>
        <p:spPr>
          <a:xfrm rot="2006702">
            <a:off x="154076" y="45998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0"/>
          <p:cNvSpPr txBox="1"/>
          <p:nvPr/>
        </p:nvSpPr>
        <p:spPr>
          <a:xfrm>
            <a:off x="436850" y="1066525"/>
            <a:ext cx="82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sp>
        <p:nvSpPr>
          <p:cNvPr id="990" name="Google Shape;990;p50"/>
          <p:cNvSpPr txBox="1"/>
          <p:nvPr/>
        </p:nvSpPr>
        <p:spPr>
          <a:xfrm>
            <a:off x="436850" y="181275"/>
            <a:ext cx="82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ngolin"/>
                <a:ea typeface="Pangolin"/>
                <a:cs typeface="Pangolin"/>
                <a:sym typeface="Pangolin"/>
              </a:rPr>
              <a:t>STARTING TO CODE</a:t>
            </a:r>
            <a:endParaRPr sz="2800">
              <a:latin typeface="Pangolin"/>
              <a:ea typeface="Pangolin"/>
              <a:cs typeface="Pangolin"/>
              <a:sym typeface="Pangolin"/>
            </a:endParaRPr>
          </a:p>
        </p:txBody>
      </p:sp>
      <p:sp>
        <p:nvSpPr>
          <p:cNvPr id="991" name="Google Shape;991;p50"/>
          <p:cNvSpPr/>
          <p:nvPr/>
        </p:nvSpPr>
        <p:spPr>
          <a:xfrm rot="2006702">
            <a:off x="5985476" y="3850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0"/>
          <p:cNvSpPr/>
          <p:nvPr/>
        </p:nvSpPr>
        <p:spPr>
          <a:xfrm rot="2006702">
            <a:off x="609801" y="346891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0"/>
          <p:cNvSpPr/>
          <p:nvPr/>
        </p:nvSpPr>
        <p:spPr>
          <a:xfrm rot="2006702">
            <a:off x="1999176" y="38908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0"/>
          <p:cNvSpPr/>
          <p:nvPr/>
        </p:nvSpPr>
        <p:spPr>
          <a:xfrm rot="2006702">
            <a:off x="2568401" y="2986229"/>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0"/>
          <p:cNvSpPr/>
          <p:nvPr/>
        </p:nvSpPr>
        <p:spPr>
          <a:xfrm rot="2006702">
            <a:off x="6788801" y="11539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0"/>
          <p:cNvSpPr txBox="1"/>
          <p:nvPr/>
        </p:nvSpPr>
        <p:spPr>
          <a:xfrm>
            <a:off x="5316650" y="2760013"/>
            <a:ext cx="3321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angolin"/>
                <a:ea typeface="Pangolin"/>
                <a:cs typeface="Pangolin"/>
                <a:sym typeface="Pangolin"/>
              </a:rPr>
              <a:t>This is our last piece of code, where we took the sample : ambi_choir and tweaked its amplitude, rate, and decay to add a </a:t>
            </a:r>
            <a:r>
              <a:rPr lang="en" sz="1600">
                <a:solidFill>
                  <a:schemeClr val="dk1"/>
                </a:solidFill>
                <a:latin typeface="Pangolin"/>
                <a:ea typeface="Pangolin"/>
                <a:cs typeface="Pangolin"/>
                <a:sym typeface="Pangolin"/>
              </a:rPr>
              <a:t>different</a:t>
            </a:r>
            <a:r>
              <a:rPr lang="en" sz="1600">
                <a:solidFill>
                  <a:schemeClr val="dk1"/>
                </a:solidFill>
                <a:latin typeface="Pangolin"/>
                <a:ea typeface="Pangolin"/>
                <a:cs typeface="Pangolin"/>
                <a:sym typeface="Pangolin"/>
              </a:rPr>
              <a:t> dynamic to the </a:t>
            </a:r>
            <a:r>
              <a:rPr lang="en" sz="1600">
                <a:solidFill>
                  <a:schemeClr val="dk1"/>
                </a:solidFill>
                <a:latin typeface="Pangolin"/>
                <a:ea typeface="Pangolin"/>
                <a:cs typeface="Pangolin"/>
                <a:sym typeface="Pangolin"/>
              </a:rPr>
              <a:t>song</a:t>
            </a:r>
            <a:r>
              <a:rPr lang="en" sz="1600">
                <a:solidFill>
                  <a:schemeClr val="dk1"/>
                </a:solidFill>
                <a:latin typeface="Pangolin"/>
                <a:ea typeface="Pangolin"/>
                <a:cs typeface="Pangolin"/>
                <a:sym typeface="Pangolin"/>
              </a:rPr>
              <a:t> but with cohesion and </a:t>
            </a:r>
            <a:r>
              <a:rPr lang="en" sz="1600">
                <a:solidFill>
                  <a:schemeClr val="dk1"/>
                </a:solidFill>
                <a:latin typeface="Pangolin"/>
                <a:ea typeface="Pangolin"/>
                <a:cs typeface="Pangolin"/>
                <a:sym typeface="Pangolin"/>
              </a:rPr>
              <a:t>rhythm</a:t>
            </a:r>
            <a:r>
              <a:rPr lang="en" sz="1600">
                <a:solidFill>
                  <a:schemeClr val="dk1"/>
                </a:solidFill>
                <a:latin typeface="Pangolin"/>
                <a:ea typeface="Pangolin"/>
                <a:cs typeface="Pangolin"/>
                <a:sym typeface="Pangolin"/>
              </a:rPr>
              <a:t>.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a:p>
            <a:pPr indent="0" lvl="0" marL="0" rtl="0" algn="l">
              <a:spcBef>
                <a:spcPts val="0"/>
              </a:spcBef>
              <a:spcAft>
                <a:spcPts val="0"/>
              </a:spcAft>
              <a:buNone/>
            </a:pPr>
            <a:r>
              <a:t/>
            </a:r>
            <a:endParaRPr sz="1600">
              <a:solidFill>
                <a:schemeClr val="dk1"/>
              </a:solidFill>
              <a:latin typeface="Pangolin"/>
              <a:ea typeface="Pangolin"/>
              <a:cs typeface="Pangolin"/>
              <a:sym typeface="Pangolin"/>
            </a:endParaRPr>
          </a:p>
        </p:txBody>
      </p:sp>
      <p:pic>
        <p:nvPicPr>
          <p:cNvPr id="997" name="Google Shape;997;p50"/>
          <p:cNvPicPr preferRelativeResize="0"/>
          <p:nvPr/>
        </p:nvPicPr>
        <p:blipFill rotWithShape="1">
          <a:blip r:embed="rId3">
            <a:alphaModFix/>
          </a:blip>
          <a:srcRect b="0" l="0" r="11426" t="0"/>
          <a:stretch/>
        </p:blipFill>
        <p:spPr>
          <a:xfrm>
            <a:off x="134025" y="1100425"/>
            <a:ext cx="6175450" cy="146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1"/>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txBox="1"/>
          <p:nvPr>
            <p:ph idx="1" type="subTitle"/>
          </p:nvPr>
        </p:nvSpPr>
        <p:spPr>
          <a:xfrm>
            <a:off x="2125950" y="1197725"/>
            <a:ext cx="4892100" cy="198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100"/>
              <a:t>PRESENTING: </a:t>
            </a:r>
            <a:endParaRPr b="1" sz="5100"/>
          </a:p>
          <a:p>
            <a:pPr indent="0" lvl="0" marL="0" rtl="0" algn="ctr">
              <a:spcBef>
                <a:spcPts val="0"/>
              </a:spcBef>
              <a:spcAft>
                <a:spcPts val="0"/>
              </a:spcAft>
              <a:buNone/>
            </a:pPr>
            <a:r>
              <a:rPr b="1" lang="en" sz="5100"/>
              <a:t>HARMONIC CHAOS</a:t>
            </a:r>
            <a:endParaRPr b="1" sz="5100"/>
          </a:p>
        </p:txBody>
      </p:sp>
      <p:grpSp>
        <p:nvGrpSpPr>
          <p:cNvPr id="1007" name="Google Shape;1007;p51"/>
          <p:cNvGrpSpPr/>
          <p:nvPr/>
        </p:nvGrpSpPr>
        <p:grpSpPr>
          <a:xfrm>
            <a:off x="930765" y="489363"/>
            <a:ext cx="1663844" cy="1216701"/>
            <a:chOff x="3348925" y="3556225"/>
            <a:chExt cx="776300" cy="567650"/>
          </a:xfrm>
        </p:grpSpPr>
        <p:sp>
          <p:nvSpPr>
            <p:cNvPr id="1008" name="Google Shape;1008;p51"/>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9" name="Google Shape;1019;p51"/>
          <p:cNvSpPr/>
          <p:nvPr/>
        </p:nvSpPr>
        <p:spPr>
          <a:xfrm>
            <a:off x="2820900" y="3770675"/>
            <a:ext cx="3686100" cy="5058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Pangolin"/>
                <a:ea typeface="Pangolin"/>
                <a:cs typeface="Pangolin"/>
                <a:sym typeface="Pangolin"/>
              </a:rPr>
              <a:t>COMPOSED BY: TEAM </a:t>
            </a:r>
            <a:r>
              <a:rPr b="1" lang="en" sz="1600">
                <a:solidFill>
                  <a:schemeClr val="dk1"/>
                </a:solidFill>
                <a:latin typeface="Pangolin"/>
                <a:ea typeface="Pangolin"/>
                <a:cs typeface="Pangolin"/>
                <a:sym typeface="Pangolin"/>
              </a:rPr>
              <a:t>RHYTHM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idx="1" type="body"/>
          </p:nvPr>
        </p:nvSpPr>
        <p:spPr>
          <a:xfrm>
            <a:off x="571875" y="1017725"/>
            <a:ext cx="7859100" cy="3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ngolin"/>
                <a:ea typeface="Pangolin"/>
                <a:cs typeface="Pangolin"/>
                <a:sym typeface="Pangolin"/>
              </a:rPr>
              <a:t>Before we started, we wanted to know basic information about music composition so we did some research!</a:t>
            </a:r>
            <a:endParaRPr sz="1800">
              <a:latin typeface="Pangolin"/>
              <a:ea typeface="Pangolin"/>
              <a:cs typeface="Pangolin"/>
              <a:sym typeface="Pangolin"/>
            </a:endParaRPr>
          </a:p>
          <a:p>
            <a:pPr indent="0" lvl="0" marL="0" rtl="0" algn="l">
              <a:spcBef>
                <a:spcPts val="0"/>
              </a:spcBef>
              <a:spcAft>
                <a:spcPts val="0"/>
              </a:spcAft>
              <a:buNone/>
            </a:pPr>
            <a:r>
              <a:t/>
            </a:r>
            <a:endParaRPr sz="1800">
              <a:latin typeface="Pangolin"/>
              <a:ea typeface="Pangolin"/>
              <a:cs typeface="Pangolin"/>
              <a:sym typeface="Pangolin"/>
            </a:endParaRPr>
          </a:p>
          <a:p>
            <a:pPr indent="0" lvl="0" marL="0" rtl="0" algn="l">
              <a:spcBef>
                <a:spcPts val="0"/>
              </a:spcBef>
              <a:spcAft>
                <a:spcPts val="0"/>
              </a:spcAft>
              <a:buNone/>
            </a:pPr>
            <a:r>
              <a:rPr lang="en" sz="1800" u="sng">
                <a:latin typeface="Pangolin"/>
                <a:ea typeface="Pangolin"/>
                <a:cs typeface="Pangolin"/>
                <a:sym typeface="Pangolin"/>
              </a:rPr>
              <a:t>Definition of Music Theory:</a:t>
            </a:r>
            <a:r>
              <a:rPr lang="en" sz="1800">
                <a:latin typeface="Pangolin"/>
                <a:ea typeface="Pangolin"/>
                <a:cs typeface="Pangolin"/>
                <a:sym typeface="Pangolin"/>
              </a:rPr>
              <a:t> Defines the elements that form harmony,melody and rhythm.</a:t>
            </a:r>
            <a:endParaRPr sz="1800">
              <a:latin typeface="Pangolin"/>
              <a:ea typeface="Pangolin"/>
              <a:cs typeface="Pangolin"/>
              <a:sym typeface="Pangolin"/>
            </a:endParaRPr>
          </a:p>
          <a:p>
            <a:pPr indent="0" lvl="0" marL="0" rtl="0" algn="l">
              <a:spcBef>
                <a:spcPts val="0"/>
              </a:spcBef>
              <a:spcAft>
                <a:spcPts val="0"/>
              </a:spcAft>
              <a:buNone/>
            </a:pPr>
            <a:r>
              <a:t/>
            </a:r>
            <a:endParaRPr sz="1800">
              <a:latin typeface="Pangolin"/>
              <a:ea typeface="Pangolin"/>
              <a:cs typeface="Pangolin"/>
              <a:sym typeface="Pangolin"/>
            </a:endParaRPr>
          </a:p>
          <a:p>
            <a:pPr indent="0" lvl="0" marL="0" rtl="0" algn="l">
              <a:spcBef>
                <a:spcPts val="0"/>
              </a:spcBef>
              <a:spcAft>
                <a:spcPts val="0"/>
              </a:spcAft>
              <a:buNone/>
            </a:pPr>
            <a:r>
              <a:rPr lang="en" sz="1800">
                <a:latin typeface="Pangolin"/>
                <a:ea typeface="Pangolin"/>
                <a:cs typeface="Pangolin"/>
                <a:sym typeface="Pangolin"/>
              </a:rPr>
              <a:t>Elements incorporated into creating musical compositions: tempo, notes, chords, key signatures, scales</a:t>
            </a:r>
            <a:endParaRPr sz="1800">
              <a:latin typeface="Pangolin"/>
              <a:ea typeface="Pangolin"/>
              <a:cs typeface="Pangolin"/>
              <a:sym typeface="Pangolin"/>
            </a:endParaRPr>
          </a:p>
          <a:p>
            <a:pPr indent="0" lvl="0" marL="0" rtl="0" algn="l">
              <a:spcBef>
                <a:spcPts val="0"/>
              </a:spcBef>
              <a:spcAft>
                <a:spcPts val="0"/>
              </a:spcAft>
              <a:buNone/>
            </a:pPr>
            <a:r>
              <a:t/>
            </a:r>
            <a:endParaRPr sz="1800">
              <a:latin typeface="Pangolin"/>
              <a:ea typeface="Pangolin"/>
              <a:cs typeface="Pangolin"/>
              <a:sym typeface="Pangolin"/>
            </a:endParaRPr>
          </a:p>
          <a:p>
            <a:pPr indent="0" lvl="0" marL="0" rtl="0" algn="l">
              <a:spcBef>
                <a:spcPts val="0"/>
              </a:spcBef>
              <a:spcAft>
                <a:spcPts val="0"/>
              </a:spcAft>
              <a:buNone/>
            </a:pPr>
            <a:r>
              <a:rPr lang="en" sz="1800" u="sng">
                <a:latin typeface="Pangolin"/>
                <a:ea typeface="Pangolin"/>
                <a:cs typeface="Pangolin"/>
                <a:sym typeface="Pangolin"/>
              </a:rPr>
              <a:t>Then to add a little flavor to the music….</a:t>
            </a:r>
            <a:endParaRPr sz="1800" u="sng">
              <a:latin typeface="Pangolin"/>
              <a:ea typeface="Pangolin"/>
              <a:cs typeface="Pangolin"/>
              <a:sym typeface="Pangolin"/>
            </a:endParaRPr>
          </a:p>
          <a:p>
            <a:pPr indent="0" lvl="0" marL="0" rtl="0" algn="l">
              <a:spcBef>
                <a:spcPts val="0"/>
              </a:spcBef>
              <a:spcAft>
                <a:spcPts val="0"/>
              </a:spcAft>
              <a:buNone/>
            </a:pPr>
            <a:r>
              <a:t/>
            </a:r>
            <a:endParaRPr sz="1800">
              <a:latin typeface="Pangolin"/>
              <a:ea typeface="Pangolin"/>
              <a:cs typeface="Pangolin"/>
              <a:sym typeface="Pangolin"/>
            </a:endParaRPr>
          </a:p>
          <a:p>
            <a:pPr indent="0" lvl="0" marL="0" rtl="0" algn="l">
              <a:spcBef>
                <a:spcPts val="0"/>
              </a:spcBef>
              <a:spcAft>
                <a:spcPts val="0"/>
              </a:spcAft>
              <a:buNone/>
            </a:pPr>
            <a:r>
              <a:rPr lang="en" sz="1800">
                <a:latin typeface="Pangolin"/>
                <a:ea typeface="Pangolin"/>
                <a:cs typeface="Pangolin"/>
                <a:sym typeface="Pangolin"/>
              </a:rPr>
              <a:t>Dynamics, pitch, tone and textures are also implemented</a:t>
            </a:r>
            <a:endParaRPr sz="1800">
              <a:latin typeface="Pangolin"/>
              <a:ea typeface="Pangolin"/>
              <a:cs typeface="Pangolin"/>
              <a:sym typeface="Pangolin"/>
            </a:endParaRPr>
          </a:p>
          <a:p>
            <a:pPr indent="0" lvl="0" marL="0" rtl="0" algn="l">
              <a:spcBef>
                <a:spcPts val="0"/>
              </a:spcBef>
              <a:spcAft>
                <a:spcPts val="0"/>
              </a:spcAft>
              <a:buNone/>
            </a:pPr>
            <a:r>
              <a:t/>
            </a:r>
            <a:endParaRPr sz="1800">
              <a:latin typeface="Pangolin"/>
              <a:ea typeface="Pangolin"/>
              <a:cs typeface="Pangolin"/>
              <a:sym typeface="Pangolin"/>
            </a:endParaRPr>
          </a:p>
          <a:p>
            <a:pPr indent="0" lvl="0" marL="0" rtl="0" algn="l">
              <a:spcBef>
                <a:spcPts val="0"/>
              </a:spcBef>
              <a:spcAft>
                <a:spcPts val="0"/>
              </a:spcAft>
              <a:buNone/>
            </a:pPr>
            <a:r>
              <a:t/>
            </a:r>
            <a:endParaRPr sz="1400">
              <a:latin typeface="Pangolin"/>
              <a:ea typeface="Pangolin"/>
              <a:cs typeface="Pangolin"/>
              <a:sym typeface="Pangolin"/>
            </a:endParaRPr>
          </a:p>
          <a:p>
            <a:pPr indent="0" lvl="0" marL="0" rtl="0" algn="l">
              <a:spcBef>
                <a:spcPts val="0"/>
              </a:spcBef>
              <a:spcAft>
                <a:spcPts val="0"/>
              </a:spcAft>
              <a:buNone/>
            </a:pPr>
            <a:r>
              <a:t/>
            </a:r>
            <a:endParaRPr/>
          </a:p>
        </p:txBody>
      </p:sp>
      <p:sp>
        <p:nvSpPr>
          <p:cNvPr id="313" name="Google Shape;313;p2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About Music Composition </a:t>
            </a:r>
            <a:endParaRPr/>
          </a:p>
        </p:txBody>
      </p:sp>
      <p:grpSp>
        <p:nvGrpSpPr>
          <p:cNvPr id="314" name="Google Shape;314;p25"/>
          <p:cNvGrpSpPr/>
          <p:nvPr/>
        </p:nvGrpSpPr>
        <p:grpSpPr>
          <a:xfrm>
            <a:off x="7980691" y="4171671"/>
            <a:ext cx="899464" cy="756921"/>
            <a:chOff x="6075750" y="3009125"/>
            <a:chExt cx="550400" cy="463175"/>
          </a:xfrm>
        </p:grpSpPr>
        <p:sp>
          <p:nvSpPr>
            <p:cNvPr id="315" name="Google Shape;315;p25"/>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5"/>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52"/>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52"/>
          <p:cNvGrpSpPr/>
          <p:nvPr/>
        </p:nvGrpSpPr>
        <p:grpSpPr>
          <a:xfrm>
            <a:off x="543890" y="313513"/>
            <a:ext cx="1663844" cy="1216701"/>
            <a:chOff x="3348925" y="3556225"/>
            <a:chExt cx="776300" cy="567650"/>
          </a:xfrm>
        </p:grpSpPr>
        <p:sp>
          <p:nvSpPr>
            <p:cNvPr id="1029" name="Google Shape;1029;p52"/>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2"/>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2"/>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2"/>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2"/>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2"/>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52"/>
          <p:cNvSpPr/>
          <p:nvPr/>
        </p:nvSpPr>
        <p:spPr>
          <a:xfrm>
            <a:off x="2820900" y="3770675"/>
            <a:ext cx="3686100" cy="5058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Pangolin"/>
                <a:ea typeface="Pangolin"/>
                <a:cs typeface="Pangolin"/>
                <a:sym typeface="Pangolin"/>
              </a:rPr>
              <a:t>COMPOSED BY: TEAM RHYTHM</a:t>
            </a:r>
            <a:endParaRPr sz="1600"/>
          </a:p>
        </p:txBody>
      </p:sp>
      <p:pic>
        <p:nvPicPr>
          <p:cNvPr id="1041" name="Google Shape;1041;p52" title="real recording.mov">
            <a:hlinkClick r:id="rId3"/>
          </p:cNvPr>
          <p:cNvPicPr preferRelativeResize="0"/>
          <p:nvPr/>
        </p:nvPicPr>
        <p:blipFill>
          <a:blip r:embed="rId4">
            <a:alphaModFix/>
          </a:blip>
          <a:stretch>
            <a:fillRect/>
          </a:stretch>
        </p:blipFill>
        <p:spPr>
          <a:xfrm>
            <a:off x="1730162" y="942550"/>
            <a:ext cx="5867575" cy="2915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1000"/>
                                        <p:tgtEl>
                                          <p:spTgt spid="10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53"/>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3"/>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3"/>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3"/>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3"/>
          <p:cNvSpPr txBox="1"/>
          <p:nvPr>
            <p:ph idx="1" type="subTitle"/>
          </p:nvPr>
        </p:nvSpPr>
        <p:spPr>
          <a:xfrm rot="211">
            <a:off x="2125950" y="925973"/>
            <a:ext cx="4892100" cy="31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900"/>
              <a:t>Sources:</a:t>
            </a:r>
            <a:endParaRPr b="1" sz="3900"/>
          </a:p>
          <a:p>
            <a:pPr indent="-330200" lvl="0" marL="457200" rtl="0" algn="l">
              <a:spcBef>
                <a:spcPts val="0"/>
              </a:spcBef>
              <a:spcAft>
                <a:spcPts val="0"/>
              </a:spcAft>
              <a:buSzPts val="1600"/>
              <a:buChar char="●"/>
            </a:pPr>
            <a:r>
              <a:rPr b="1" lang="en" sz="1600" u="sng">
                <a:solidFill>
                  <a:schemeClr val="hlink"/>
                </a:solidFill>
                <a:hlinkClick r:id="rId3"/>
              </a:rPr>
              <a:t>https://github.com/sonic-pi-net/sonic-pi/blob/dev/etc/doc/tutorial/A.11-beat-tracking.md</a:t>
            </a:r>
            <a:endParaRPr b="1" sz="1600"/>
          </a:p>
          <a:p>
            <a:pPr indent="-330200" lvl="0" marL="457200" rtl="0" algn="l">
              <a:spcBef>
                <a:spcPts val="0"/>
              </a:spcBef>
              <a:spcAft>
                <a:spcPts val="0"/>
              </a:spcAft>
              <a:buSzPts val="1600"/>
              <a:buChar char="●"/>
            </a:pPr>
            <a:r>
              <a:rPr b="1" lang="en" sz="1600" u="sng">
                <a:solidFill>
                  <a:schemeClr val="hlink"/>
                </a:solidFill>
                <a:hlinkClick r:id="rId4"/>
              </a:rPr>
              <a:t>https://yorkdojo.github.io/worksheets/sonic-pi/doctor-who/</a:t>
            </a:r>
            <a:endParaRPr b="1" sz="1600"/>
          </a:p>
          <a:p>
            <a:pPr indent="-330200" lvl="0" marL="457200" rtl="0" algn="l">
              <a:spcBef>
                <a:spcPts val="0"/>
              </a:spcBef>
              <a:spcAft>
                <a:spcPts val="0"/>
              </a:spcAft>
              <a:buSzPts val="1600"/>
              <a:buChar char="●"/>
            </a:pPr>
            <a:r>
              <a:rPr b="1" lang="en" sz="1600" u="sng">
                <a:solidFill>
                  <a:schemeClr val="hlink"/>
                </a:solidFill>
                <a:hlinkClick r:id="rId5"/>
              </a:rPr>
              <a:t>https://sonic-pi.net/tutorial.html#section-8-4</a:t>
            </a:r>
            <a:endParaRPr b="1" sz="1600"/>
          </a:p>
          <a:p>
            <a:pPr indent="-330200" lvl="0" marL="457200" rtl="0" algn="l">
              <a:spcBef>
                <a:spcPts val="0"/>
              </a:spcBef>
              <a:spcAft>
                <a:spcPts val="0"/>
              </a:spcAft>
              <a:buSzPts val="1600"/>
              <a:buChar char="●"/>
            </a:pPr>
            <a:r>
              <a:rPr b="1" lang="en" sz="1600" u="sng">
                <a:solidFill>
                  <a:schemeClr val="hlink"/>
                </a:solidFill>
                <a:hlinkClick r:id="rId6"/>
              </a:rPr>
              <a:t>https://sonic-pi.net/</a:t>
            </a:r>
            <a:endParaRPr b="1" sz="1600"/>
          </a:p>
          <a:p>
            <a:pPr indent="-330200" lvl="0" marL="457200" rtl="0" algn="l">
              <a:spcBef>
                <a:spcPts val="0"/>
              </a:spcBef>
              <a:spcAft>
                <a:spcPts val="0"/>
              </a:spcAft>
              <a:buSzPts val="1600"/>
              <a:buChar char="●"/>
            </a:pPr>
            <a:r>
              <a:rPr b="1" lang="en" sz="1600" u="sng">
                <a:solidFill>
                  <a:schemeClr val="hlink"/>
                </a:solidFill>
                <a:hlinkClick r:id="rId7"/>
              </a:rPr>
              <a:t>https://pianowithjonny.com/piano-lessons/the-most-beautiful-piano-chord-the-heaven-chord</a:t>
            </a:r>
            <a:r>
              <a:rPr b="1" lang="en" sz="1600"/>
              <a:t>/</a:t>
            </a:r>
            <a:endParaRPr b="1" sz="1600"/>
          </a:p>
          <a:p>
            <a:pPr indent="0" lvl="0" marL="0" rtl="0" algn="ctr">
              <a:spcBef>
                <a:spcPts val="0"/>
              </a:spcBef>
              <a:spcAft>
                <a:spcPts val="0"/>
              </a:spcAft>
              <a:buNone/>
            </a:pPr>
            <a:r>
              <a:t/>
            </a:r>
            <a:endParaRPr b="1" sz="8400"/>
          </a:p>
        </p:txBody>
      </p:sp>
      <p:grpSp>
        <p:nvGrpSpPr>
          <p:cNvPr id="1051" name="Google Shape;1051;p53"/>
          <p:cNvGrpSpPr/>
          <p:nvPr/>
        </p:nvGrpSpPr>
        <p:grpSpPr>
          <a:xfrm>
            <a:off x="930765" y="489363"/>
            <a:ext cx="1663844" cy="1216701"/>
            <a:chOff x="3348925" y="3556225"/>
            <a:chExt cx="776300" cy="567650"/>
          </a:xfrm>
        </p:grpSpPr>
        <p:sp>
          <p:nvSpPr>
            <p:cNvPr id="1052" name="Google Shape;1052;p53"/>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3"/>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3"/>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3"/>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3"/>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3"/>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3"/>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3"/>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3"/>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3"/>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54"/>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4"/>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4"/>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txBox="1"/>
          <p:nvPr>
            <p:ph idx="1" type="subTitle"/>
          </p:nvPr>
        </p:nvSpPr>
        <p:spPr>
          <a:xfrm rot="-219183">
            <a:off x="2125941" y="850812"/>
            <a:ext cx="4892140" cy="1984343"/>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5100"/>
          </a:p>
          <a:p>
            <a:pPr indent="0" lvl="0" marL="0" rtl="0" algn="ctr">
              <a:spcBef>
                <a:spcPts val="0"/>
              </a:spcBef>
              <a:spcAft>
                <a:spcPts val="0"/>
              </a:spcAft>
              <a:buNone/>
            </a:pPr>
            <a:r>
              <a:rPr b="1" lang="en" sz="8400"/>
              <a:t>THE END</a:t>
            </a:r>
            <a:endParaRPr b="1" sz="8400"/>
          </a:p>
        </p:txBody>
      </p:sp>
      <p:grpSp>
        <p:nvGrpSpPr>
          <p:cNvPr id="1072" name="Google Shape;1072;p54"/>
          <p:cNvGrpSpPr/>
          <p:nvPr/>
        </p:nvGrpSpPr>
        <p:grpSpPr>
          <a:xfrm>
            <a:off x="930765" y="489363"/>
            <a:ext cx="1663844" cy="1216701"/>
            <a:chOff x="3348925" y="3556225"/>
            <a:chExt cx="776300" cy="567650"/>
          </a:xfrm>
        </p:grpSpPr>
        <p:sp>
          <p:nvSpPr>
            <p:cNvPr id="1073" name="Google Shape;1073;p54"/>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4"/>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4"/>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4"/>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4"/>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4"/>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564375"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About Music Composition Cont…</a:t>
            </a:r>
            <a:endParaRPr/>
          </a:p>
        </p:txBody>
      </p:sp>
      <p:sp>
        <p:nvSpPr>
          <p:cNvPr id="329" name="Google Shape;329;p26"/>
          <p:cNvSpPr txBox="1"/>
          <p:nvPr>
            <p:ph idx="1" type="body"/>
          </p:nvPr>
        </p:nvSpPr>
        <p:spPr>
          <a:xfrm>
            <a:off x="213100" y="1017725"/>
            <a:ext cx="95505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angolin"/>
                <a:ea typeface="Pangolin"/>
                <a:cs typeface="Pangolin"/>
                <a:sym typeface="Pangolin"/>
              </a:rPr>
              <a:t>How its all connected!</a:t>
            </a:r>
            <a:endParaRPr sz="1500">
              <a:latin typeface="Pangolin"/>
              <a:ea typeface="Pangolin"/>
              <a:cs typeface="Pangolin"/>
              <a:sym typeface="Pangolin"/>
            </a:endParaRPr>
          </a:p>
          <a:p>
            <a:pPr indent="0" lvl="0" marL="0" rtl="0" algn="l">
              <a:spcBef>
                <a:spcPts val="0"/>
              </a:spcBef>
              <a:spcAft>
                <a:spcPts val="0"/>
              </a:spcAft>
              <a:buNone/>
            </a:pPr>
            <a:r>
              <a:t/>
            </a:r>
            <a:endParaRPr sz="1500">
              <a:latin typeface="Pangolin"/>
              <a:ea typeface="Pangolin"/>
              <a:cs typeface="Pangolin"/>
              <a:sym typeface="Pangolin"/>
            </a:endParaRPr>
          </a:p>
          <a:p>
            <a:pPr indent="0" lvl="0" marL="0" rtl="0" algn="l">
              <a:spcBef>
                <a:spcPts val="0"/>
              </a:spcBef>
              <a:spcAft>
                <a:spcPts val="0"/>
              </a:spcAft>
              <a:buNone/>
            </a:pPr>
            <a:r>
              <a:rPr lang="en" sz="1500" u="sng">
                <a:latin typeface="Pangolin"/>
                <a:ea typeface="Pangolin"/>
                <a:cs typeface="Pangolin"/>
                <a:sym typeface="Pangolin"/>
              </a:rPr>
              <a:t>Harmony:</a:t>
            </a:r>
            <a:r>
              <a:rPr lang="en" sz="1500">
                <a:latin typeface="Pangolin"/>
                <a:ea typeface="Pangolin"/>
                <a:cs typeface="Pangolin"/>
                <a:sym typeface="Pangolin"/>
              </a:rPr>
              <a:t> When multiple notes play simultaneously to produce a new sound</a:t>
            </a:r>
            <a:endParaRPr sz="1500">
              <a:latin typeface="Pangolin"/>
              <a:ea typeface="Pangolin"/>
              <a:cs typeface="Pangolin"/>
              <a:sym typeface="Pangolin"/>
            </a:endParaRPr>
          </a:p>
          <a:p>
            <a:pPr indent="0" lvl="0" marL="0" rtl="0" algn="l">
              <a:spcBef>
                <a:spcPts val="0"/>
              </a:spcBef>
              <a:spcAft>
                <a:spcPts val="0"/>
              </a:spcAft>
              <a:buNone/>
            </a:pPr>
            <a:r>
              <a:rPr lang="en" sz="1500">
                <a:solidFill>
                  <a:srgbClr val="000000"/>
                </a:solidFill>
                <a:latin typeface="Pangolin"/>
                <a:ea typeface="Pangolin"/>
                <a:cs typeface="Pangolin"/>
                <a:sym typeface="Pangolin"/>
              </a:rPr>
              <a:t>Ex. Chords(three or more notes played at the same time), combining vocal parts</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rPr lang="en" sz="1500" u="sng">
                <a:solidFill>
                  <a:srgbClr val="000000"/>
                </a:solidFill>
                <a:latin typeface="Pangolin"/>
                <a:ea typeface="Pangolin"/>
                <a:cs typeface="Pangolin"/>
                <a:sym typeface="Pangolin"/>
              </a:rPr>
              <a:t>Different</a:t>
            </a:r>
            <a:r>
              <a:rPr lang="en" sz="1500" u="sng">
                <a:solidFill>
                  <a:srgbClr val="000000"/>
                </a:solidFill>
                <a:latin typeface="Pangolin"/>
                <a:ea typeface="Pangolin"/>
                <a:cs typeface="Pangolin"/>
                <a:sym typeface="Pangolin"/>
              </a:rPr>
              <a:t> type of harmonies: </a:t>
            </a:r>
            <a:endParaRPr sz="1500" u="sng">
              <a:solidFill>
                <a:srgbClr val="000000"/>
              </a:solidFill>
              <a:latin typeface="Pangolin"/>
              <a:ea typeface="Pangolin"/>
              <a:cs typeface="Pangolin"/>
              <a:sym typeface="Pangolin"/>
            </a:endParaRPr>
          </a:p>
          <a:p>
            <a:pPr indent="0" lvl="0" marL="0" rtl="0" algn="l">
              <a:spcBef>
                <a:spcPts val="0"/>
              </a:spcBef>
              <a:spcAft>
                <a:spcPts val="0"/>
              </a:spcAft>
              <a:buNone/>
            </a:pPr>
            <a:r>
              <a:t/>
            </a:r>
            <a:endParaRPr sz="1500">
              <a:solidFill>
                <a:srgbClr val="000000"/>
              </a:solidFill>
              <a:latin typeface="Pangolin"/>
              <a:ea typeface="Pangolin"/>
              <a:cs typeface="Pangolin"/>
              <a:sym typeface="Pangolin"/>
            </a:endParaRPr>
          </a:p>
          <a:p>
            <a:pPr indent="-323850" lvl="0" marL="457200" rtl="0" algn="l">
              <a:spcBef>
                <a:spcPts val="0"/>
              </a:spcBef>
              <a:spcAft>
                <a:spcPts val="0"/>
              </a:spcAft>
              <a:buClr>
                <a:srgbClr val="000000"/>
              </a:buClr>
              <a:buSzPts val="1500"/>
              <a:buFont typeface="Pangolin"/>
              <a:buChar char="-"/>
            </a:pPr>
            <a:r>
              <a:rPr lang="en" sz="1500" u="sng">
                <a:solidFill>
                  <a:srgbClr val="000000"/>
                </a:solidFill>
                <a:latin typeface="Pangolin"/>
                <a:ea typeface="Pangolin"/>
                <a:cs typeface="Pangolin"/>
                <a:sym typeface="Pangolin"/>
              </a:rPr>
              <a:t>Dissonant:</a:t>
            </a:r>
            <a:r>
              <a:rPr lang="en" sz="1500">
                <a:solidFill>
                  <a:srgbClr val="000000"/>
                </a:solidFill>
                <a:latin typeface="Pangolin"/>
                <a:ea typeface="Pangolin"/>
                <a:cs typeface="Pangolin"/>
                <a:sym typeface="Pangolin"/>
              </a:rPr>
              <a:t> adds notes that don't sound pleasant to the ear when played together</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500">
              <a:solidFill>
                <a:srgbClr val="000000"/>
              </a:solidFill>
              <a:latin typeface="Pangolin"/>
              <a:ea typeface="Pangolin"/>
              <a:cs typeface="Pangolin"/>
              <a:sym typeface="Pangolin"/>
            </a:endParaRPr>
          </a:p>
          <a:p>
            <a:pPr indent="-323850" lvl="0" marL="457200" rtl="0" algn="l">
              <a:spcBef>
                <a:spcPts val="0"/>
              </a:spcBef>
              <a:spcAft>
                <a:spcPts val="0"/>
              </a:spcAft>
              <a:buClr>
                <a:srgbClr val="000000"/>
              </a:buClr>
              <a:buSzPts val="1500"/>
              <a:buFont typeface="Pangolin"/>
              <a:buChar char="-"/>
            </a:pPr>
            <a:r>
              <a:rPr lang="en" sz="1500" u="sng">
                <a:solidFill>
                  <a:srgbClr val="000000"/>
                </a:solidFill>
                <a:latin typeface="Pangolin"/>
                <a:ea typeface="Pangolin"/>
                <a:cs typeface="Pangolin"/>
                <a:sym typeface="Pangolin"/>
              </a:rPr>
              <a:t>Consonant</a:t>
            </a:r>
            <a:r>
              <a:rPr lang="en" sz="1500">
                <a:solidFill>
                  <a:srgbClr val="000000"/>
                </a:solidFill>
                <a:latin typeface="Pangolin"/>
                <a:ea typeface="Pangolin"/>
                <a:cs typeface="Pangolin"/>
                <a:sym typeface="Pangolin"/>
              </a:rPr>
              <a:t>: notes that sound stable and pleasing to the ear when played together. </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rPr lang="en" sz="1500" u="sng">
                <a:solidFill>
                  <a:srgbClr val="000000"/>
                </a:solidFill>
                <a:latin typeface="Pangolin"/>
                <a:ea typeface="Pangolin"/>
                <a:cs typeface="Pangolin"/>
                <a:sym typeface="Pangolin"/>
              </a:rPr>
              <a:t>Pitch:</a:t>
            </a:r>
            <a:r>
              <a:rPr lang="en" sz="1500">
                <a:solidFill>
                  <a:srgbClr val="000000"/>
                </a:solidFill>
                <a:latin typeface="Pangolin"/>
                <a:ea typeface="Pangolin"/>
                <a:cs typeface="Pangolin"/>
                <a:sym typeface="Pangolin"/>
              </a:rPr>
              <a:t> the audio vibration produced by an instrument or voice. It’s how high or low a note will sound. </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rPr lang="en" sz="1500">
                <a:solidFill>
                  <a:srgbClr val="000000"/>
                </a:solidFill>
                <a:latin typeface="Pangolin"/>
                <a:ea typeface="Pangolin"/>
                <a:cs typeface="Pangolin"/>
                <a:sym typeface="Pangolin"/>
              </a:rPr>
              <a:t>Arranging these pitches in a series creates a melody.</a:t>
            </a:r>
            <a:endParaRPr sz="15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500">
              <a:solidFill>
                <a:srgbClr val="000000"/>
              </a:solidFill>
              <a:latin typeface="Pangolin"/>
              <a:ea typeface="Pangolin"/>
              <a:cs typeface="Pangolin"/>
              <a:sym typeface="Pangolin"/>
            </a:endParaRPr>
          </a:p>
          <a:p>
            <a:pPr indent="0" lvl="0" marL="0" rtl="0" algn="l">
              <a:lnSpc>
                <a:spcPct val="115000"/>
              </a:lnSpc>
              <a:spcBef>
                <a:spcPts val="0"/>
              </a:spcBef>
              <a:spcAft>
                <a:spcPts val="0"/>
              </a:spcAft>
              <a:buNone/>
            </a:pPr>
            <a:r>
              <a:rPr lang="en" sz="1500" u="sng">
                <a:solidFill>
                  <a:srgbClr val="000000"/>
                </a:solidFill>
                <a:latin typeface="Pangolin"/>
                <a:ea typeface="Pangolin"/>
                <a:cs typeface="Pangolin"/>
                <a:sym typeface="Pangolin"/>
              </a:rPr>
              <a:t>Rhythm:</a:t>
            </a:r>
            <a:r>
              <a:rPr lang="en" sz="1500">
                <a:solidFill>
                  <a:srgbClr val="000000"/>
                </a:solidFill>
                <a:latin typeface="Pangolin"/>
                <a:ea typeface="Pangolin"/>
                <a:cs typeface="Pangolin"/>
                <a:sym typeface="Pangolin"/>
              </a:rPr>
              <a:t> the length each pitch will sound. These durations are divided into beat divisions like whole notes, half notes,quarter notes, triplets, etc.</a:t>
            </a:r>
            <a:endParaRPr sz="1500">
              <a:solidFill>
                <a:srgbClr val="000000"/>
              </a:solidFill>
              <a:latin typeface="Pangolin"/>
              <a:ea typeface="Pangolin"/>
              <a:cs typeface="Pangolin"/>
              <a:sym typeface="Pangolin"/>
            </a:endParaRPr>
          </a:p>
          <a:p>
            <a:pPr indent="0" lvl="0" marL="0" rtl="0" algn="l">
              <a:lnSpc>
                <a:spcPct val="115000"/>
              </a:lnSpc>
              <a:spcBef>
                <a:spcPts val="15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t/>
            </a:r>
            <a:endParaRPr sz="1600">
              <a:solidFill>
                <a:srgbClr val="000000"/>
              </a:solidFill>
              <a:latin typeface="Pangolin"/>
              <a:ea typeface="Pangolin"/>
              <a:cs typeface="Pangolin"/>
              <a:sym typeface="Pangolin"/>
            </a:endParaRPr>
          </a:p>
          <a:p>
            <a:pPr indent="0" lvl="0" marL="0" rtl="0" algn="l">
              <a:spcBef>
                <a:spcPts val="0"/>
              </a:spcBef>
              <a:spcAft>
                <a:spcPts val="0"/>
              </a:spcAft>
              <a:buNone/>
            </a:pPr>
            <a:r>
              <a:rPr lang="en" sz="1600">
                <a:solidFill>
                  <a:srgbClr val="000000"/>
                </a:solidFill>
                <a:latin typeface="Pangolin"/>
                <a:ea typeface="Pangolin"/>
                <a:cs typeface="Pangolin"/>
                <a:sym typeface="Pangolin"/>
              </a:rPr>
              <a:t> </a:t>
            </a:r>
            <a:endParaRPr sz="1600">
              <a:solidFill>
                <a:srgbClr val="000000"/>
              </a:solidFill>
              <a:latin typeface="Pangolin"/>
              <a:ea typeface="Pangolin"/>
              <a:cs typeface="Pangolin"/>
              <a:sym typeface="Pango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About Music Composition Cont…</a:t>
            </a:r>
            <a:endParaRPr/>
          </a:p>
        </p:txBody>
      </p:sp>
      <p:sp>
        <p:nvSpPr>
          <p:cNvPr id="335" name="Google Shape;335;p27"/>
          <p:cNvSpPr txBox="1"/>
          <p:nvPr>
            <p:ph idx="1" type="body"/>
          </p:nvPr>
        </p:nvSpPr>
        <p:spPr>
          <a:xfrm>
            <a:off x="713100" y="1017725"/>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angolin"/>
                <a:ea typeface="Pangolin"/>
                <a:cs typeface="Pangolin"/>
                <a:sym typeface="Pangolin"/>
              </a:rPr>
              <a:t>CHORD: </a:t>
            </a:r>
            <a:r>
              <a:rPr lang="en" sz="1800">
                <a:solidFill>
                  <a:srgbClr val="212121"/>
                </a:solidFill>
                <a:latin typeface="Pangolin"/>
                <a:ea typeface="Pangolin"/>
                <a:cs typeface="Pangolin"/>
                <a:sym typeface="Pangolin"/>
              </a:rPr>
              <a:t>a group of (typically three or more) notes sounded together, as a basis of harmony.</a:t>
            </a:r>
            <a:endParaRPr sz="1800">
              <a:solidFill>
                <a:srgbClr val="212121"/>
              </a:solidFill>
              <a:latin typeface="Pangolin"/>
              <a:ea typeface="Pangolin"/>
              <a:cs typeface="Pangolin"/>
              <a:sym typeface="Pangolin"/>
            </a:endParaRPr>
          </a:p>
          <a:p>
            <a:pPr indent="0" lvl="0" marL="0" rtl="0" algn="l">
              <a:spcBef>
                <a:spcPts val="0"/>
              </a:spcBef>
              <a:spcAft>
                <a:spcPts val="0"/>
              </a:spcAft>
              <a:buNone/>
            </a:pPr>
            <a:r>
              <a:t/>
            </a:r>
            <a:endParaRPr sz="1800">
              <a:solidFill>
                <a:srgbClr val="212121"/>
              </a:solidFill>
              <a:latin typeface="Pangolin"/>
              <a:ea typeface="Pangolin"/>
              <a:cs typeface="Pangolin"/>
              <a:sym typeface="Pangolin"/>
            </a:endParaRPr>
          </a:p>
          <a:p>
            <a:pPr indent="-342900" lvl="0" marL="457200" rtl="0" algn="l">
              <a:spcBef>
                <a:spcPts val="0"/>
              </a:spcBef>
              <a:spcAft>
                <a:spcPts val="0"/>
              </a:spcAft>
              <a:buClr>
                <a:srgbClr val="212121"/>
              </a:buClr>
              <a:buSzPts val="1800"/>
              <a:buFont typeface="Pangolin"/>
              <a:buChar char="-"/>
            </a:pPr>
            <a:r>
              <a:rPr lang="en" sz="1800">
                <a:solidFill>
                  <a:srgbClr val="212121"/>
                </a:solidFill>
                <a:latin typeface="Pangolin"/>
                <a:ea typeface="Pangolin"/>
                <a:cs typeface="Pangolin"/>
                <a:sym typeface="Pangolin"/>
              </a:rPr>
              <a:t>An arpeggio is a chord broken into a sequence of notes.</a:t>
            </a:r>
            <a:endParaRPr sz="1800">
              <a:solidFill>
                <a:srgbClr val="212121"/>
              </a:solidFill>
              <a:latin typeface="Pangolin"/>
              <a:ea typeface="Pangolin"/>
              <a:cs typeface="Pangolin"/>
              <a:sym typeface="Pangolin"/>
            </a:endParaRPr>
          </a:p>
          <a:p>
            <a:pPr indent="0" lvl="0" marL="0" rtl="0" algn="l">
              <a:spcBef>
                <a:spcPts val="0"/>
              </a:spcBef>
              <a:spcAft>
                <a:spcPts val="0"/>
              </a:spcAft>
              <a:buNone/>
            </a:pPr>
            <a:r>
              <a:t/>
            </a:r>
            <a:endParaRPr sz="1800">
              <a:solidFill>
                <a:srgbClr val="212121"/>
              </a:solidFill>
              <a:latin typeface="Pangolin"/>
              <a:ea typeface="Pangolin"/>
              <a:cs typeface="Pangolin"/>
              <a:sym typeface="Pangolin"/>
            </a:endParaRPr>
          </a:p>
          <a:p>
            <a:pPr indent="0" lvl="0" marL="0" rtl="0" algn="l">
              <a:spcBef>
                <a:spcPts val="0"/>
              </a:spcBef>
              <a:spcAft>
                <a:spcPts val="0"/>
              </a:spcAft>
              <a:buNone/>
            </a:pPr>
            <a:r>
              <a:rPr lang="en" sz="1800">
                <a:solidFill>
                  <a:srgbClr val="212121"/>
                </a:solidFill>
                <a:latin typeface="Pangolin"/>
                <a:ea typeface="Pangolin"/>
                <a:cs typeface="Pangolin"/>
                <a:sym typeface="Pangolin"/>
              </a:rPr>
              <a:t>Sample: A </a:t>
            </a:r>
            <a:r>
              <a:rPr lang="en" sz="1800">
                <a:solidFill>
                  <a:srgbClr val="212121"/>
                </a:solidFill>
                <a:latin typeface="Pangolin"/>
                <a:ea typeface="Pangolin"/>
                <a:cs typeface="Pangolin"/>
                <a:sym typeface="Pangolin"/>
              </a:rPr>
              <a:t>preexisting</a:t>
            </a:r>
            <a:r>
              <a:rPr lang="en" sz="1800">
                <a:solidFill>
                  <a:srgbClr val="212121"/>
                </a:solidFill>
                <a:latin typeface="Pangolin"/>
                <a:ea typeface="Pangolin"/>
                <a:cs typeface="Pangolin"/>
                <a:sym typeface="Pangolin"/>
              </a:rPr>
              <a:t> recording by someone else in your music</a:t>
            </a:r>
            <a:endParaRPr sz="1800">
              <a:solidFill>
                <a:srgbClr val="212121"/>
              </a:solidFill>
              <a:latin typeface="Pangolin"/>
              <a:ea typeface="Pangolin"/>
              <a:cs typeface="Pangolin"/>
              <a:sym typeface="Pangolin"/>
            </a:endParaRPr>
          </a:p>
          <a:p>
            <a:pPr indent="0" lvl="0" marL="0" rtl="0" algn="l">
              <a:spcBef>
                <a:spcPts val="0"/>
              </a:spcBef>
              <a:spcAft>
                <a:spcPts val="0"/>
              </a:spcAft>
              <a:buNone/>
            </a:pPr>
            <a:r>
              <a:t/>
            </a:r>
            <a:endParaRPr sz="1800">
              <a:solidFill>
                <a:srgbClr val="212121"/>
              </a:solidFill>
              <a:latin typeface="Pangolin"/>
              <a:ea typeface="Pangolin"/>
              <a:cs typeface="Pangolin"/>
              <a:sym typeface="Pango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 Sonic Pi</a:t>
            </a:r>
            <a:endParaRPr/>
          </a:p>
        </p:txBody>
      </p:sp>
      <p:sp>
        <p:nvSpPr>
          <p:cNvPr id="341" name="Google Shape;341;p28"/>
          <p:cNvSpPr txBox="1"/>
          <p:nvPr>
            <p:ph idx="1" type="body"/>
          </p:nvPr>
        </p:nvSpPr>
        <p:spPr>
          <a:xfrm>
            <a:off x="713100" y="1017725"/>
            <a:ext cx="77178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ngolin"/>
              <a:buChar char="●"/>
            </a:pPr>
            <a:r>
              <a:rPr lang="en" sz="1900">
                <a:latin typeface="Pangolin"/>
                <a:ea typeface="Pangolin"/>
                <a:cs typeface="Pangolin"/>
                <a:sym typeface="Pangolin"/>
              </a:rPr>
              <a:t>Sonic Pi is an open-source programming environment, designed for creating new sounds with code in a live coding environment</a:t>
            </a:r>
            <a:endParaRPr sz="1900">
              <a:latin typeface="Pangolin"/>
              <a:ea typeface="Pangolin"/>
              <a:cs typeface="Pangolin"/>
              <a:sym typeface="Pangolin"/>
            </a:endParaRPr>
          </a:p>
          <a:p>
            <a:pPr indent="-349250" lvl="0" marL="457200" rtl="0" algn="l">
              <a:spcBef>
                <a:spcPts val="0"/>
              </a:spcBef>
              <a:spcAft>
                <a:spcPts val="0"/>
              </a:spcAft>
              <a:buSzPts val="1900"/>
              <a:buFont typeface="Pangolin"/>
              <a:buChar char="●"/>
            </a:pPr>
            <a:r>
              <a:rPr lang="en" sz="1900">
                <a:latin typeface="Pangolin"/>
                <a:ea typeface="Pangolin"/>
                <a:cs typeface="Pangolin"/>
                <a:sym typeface="Pangolin"/>
              </a:rPr>
              <a:t>It provides an in-depth tutorial on how to use the programming language, and then provides resources to make your own creations</a:t>
            </a:r>
            <a:endParaRPr sz="1900">
              <a:latin typeface="Pangolin"/>
              <a:ea typeface="Pangolin"/>
              <a:cs typeface="Pangolin"/>
              <a:sym typeface="Pangolin"/>
            </a:endParaRPr>
          </a:p>
          <a:p>
            <a:pPr indent="-349250" lvl="0" marL="457200" rtl="0" algn="l">
              <a:spcBef>
                <a:spcPts val="0"/>
              </a:spcBef>
              <a:spcAft>
                <a:spcPts val="0"/>
              </a:spcAft>
              <a:buSzPts val="1900"/>
              <a:buFont typeface="Pangolin"/>
              <a:buChar char="●"/>
            </a:pPr>
            <a:r>
              <a:rPr lang="en" sz="1900">
                <a:latin typeface="Pangolin"/>
                <a:ea typeface="Pangolin"/>
                <a:cs typeface="Pangolin"/>
                <a:sym typeface="Pangolin"/>
              </a:rPr>
              <a:t>Using this program, we learned how to:</a:t>
            </a:r>
            <a:endParaRPr sz="1900">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Loop a tune so that it repeats</a:t>
            </a:r>
            <a:endParaRPr>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How to change the sounds by using different synths and samples</a:t>
            </a:r>
            <a:endParaRPr>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How to play two tunes at the same time using threads</a:t>
            </a:r>
            <a:endParaRPr>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To perform with Sonic Pi by live coding</a:t>
            </a:r>
            <a:endParaRPr>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How to add effects and use parameters to change the way notes sound</a:t>
            </a:r>
            <a:endParaRPr>
              <a:latin typeface="Pangolin"/>
              <a:ea typeface="Pangolin"/>
              <a:cs typeface="Pangolin"/>
              <a:sym typeface="Pangolin"/>
            </a:endParaRPr>
          </a:p>
          <a:p>
            <a:pPr indent="-304800" lvl="1" marL="914400" rtl="0" algn="l">
              <a:spcBef>
                <a:spcPts val="0"/>
              </a:spcBef>
              <a:spcAft>
                <a:spcPts val="0"/>
              </a:spcAft>
              <a:buSzPts val="1200"/>
              <a:buFont typeface="Pangolin"/>
              <a:buChar char="○"/>
            </a:pPr>
            <a:r>
              <a:rPr lang="en">
                <a:latin typeface="Pangolin"/>
                <a:ea typeface="Pangolin"/>
                <a:cs typeface="Pangolin"/>
                <a:sym typeface="Pangolin"/>
              </a:rPr>
              <a:t>How to use randomisation within a composition</a:t>
            </a:r>
            <a:endParaRPr>
              <a:latin typeface="Pangolin"/>
              <a:ea typeface="Pangolin"/>
              <a:cs typeface="Pangolin"/>
              <a:sym typeface="Pangolin"/>
            </a:endParaRPr>
          </a:p>
        </p:txBody>
      </p:sp>
      <p:pic>
        <p:nvPicPr>
          <p:cNvPr id="342" name="Google Shape;342;p28"/>
          <p:cNvPicPr preferRelativeResize="0"/>
          <p:nvPr/>
        </p:nvPicPr>
        <p:blipFill>
          <a:blip r:embed="rId3">
            <a:alphaModFix/>
          </a:blip>
          <a:stretch>
            <a:fillRect/>
          </a:stretch>
        </p:blipFill>
        <p:spPr>
          <a:xfrm>
            <a:off x="7814725" y="2523200"/>
            <a:ext cx="1081224" cy="105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txBox="1"/>
          <p:nvPr>
            <p:ph idx="1" type="subTitle"/>
          </p:nvPr>
        </p:nvSpPr>
        <p:spPr>
          <a:xfrm>
            <a:off x="2125950" y="1545650"/>
            <a:ext cx="4892100" cy="198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100"/>
              <a:t>LEARNING THE CODE</a:t>
            </a:r>
            <a:endParaRPr sz="6100"/>
          </a:p>
        </p:txBody>
      </p:sp>
      <p:grpSp>
        <p:nvGrpSpPr>
          <p:cNvPr id="352" name="Google Shape;352;p29"/>
          <p:cNvGrpSpPr/>
          <p:nvPr/>
        </p:nvGrpSpPr>
        <p:grpSpPr>
          <a:xfrm>
            <a:off x="930765" y="489363"/>
            <a:ext cx="1663844" cy="1216701"/>
            <a:chOff x="3348925" y="3556225"/>
            <a:chExt cx="776300" cy="567650"/>
          </a:xfrm>
        </p:grpSpPr>
        <p:sp>
          <p:nvSpPr>
            <p:cNvPr id="353" name="Google Shape;353;p29"/>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0"/>
          <p:cNvGrpSpPr/>
          <p:nvPr/>
        </p:nvGrpSpPr>
        <p:grpSpPr>
          <a:xfrm>
            <a:off x="7948922" y="54619"/>
            <a:ext cx="1195088" cy="1432060"/>
            <a:chOff x="2775625" y="1435725"/>
            <a:chExt cx="662025" cy="787625"/>
          </a:xfrm>
        </p:grpSpPr>
        <p:sp>
          <p:nvSpPr>
            <p:cNvPr id="369" name="Google Shape;369;p30"/>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0"/>
          <p:cNvSpPr txBox="1"/>
          <p:nvPr>
            <p:ph idx="4294967295" type="body"/>
          </p:nvPr>
        </p:nvSpPr>
        <p:spPr>
          <a:xfrm>
            <a:off x="881100" y="3272475"/>
            <a:ext cx="10833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Pitch 150</a:t>
            </a:r>
            <a:endParaRPr>
              <a:latin typeface="Pangolin"/>
              <a:ea typeface="Pangolin"/>
              <a:cs typeface="Pangolin"/>
              <a:sym typeface="Pangolin"/>
            </a:endParaRPr>
          </a:p>
        </p:txBody>
      </p:sp>
      <p:pic>
        <p:nvPicPr>
          <p:cNvPr id="384" name="Google Shape;384;p30"/>
          <p:cNvPicPr preferRelativeResize="0"/>
          <p:nvPr/>
        </p:nvPicPr>
        <p:blipFill>
          <a:blip r:embed="rId3">
            <a:alphaModFix/>
          </a:blip>
          <a:stretch>
            <a:fillRect/>
          </a:stretch>
        </p:blipFill>
        <p:spPr>
          <a:xfrm>
            <a:off x="4491650" y="1195099"/>
            <a:ext cx="3484273" cy="2037475"/>
          </a:xfrm>
          <a:prstGeom prst="rect">
            <a:avLst/>
          </a:prstGeom>
          <a:noFill/>
          <a:ln>
            <a:noFill/>
          </a:ln>
        </p:spPr>
      </p:pic>
      <p:pic>
        <p:nvPicPr>
          <p:cNvPr id="385" name="Google Shape;385;p30"/>
          <p:cNvPicPr preferRelativeResize="0"/>
          <p:nvPr/>
        </p:nvPicPr>
        <p:blipFill rotWithShape="1">
          <a:blip r:embed="rId4">
            <a:alphaModFix/>
          </a:blip>
          <a:srcRect b="35666" l="0" r="0" t="0"/>
          <a:stretch/>
        </p:blipFill>
        <p:spPr>
          <a:xfrm>
            <a:off x="352225" y="1195100"/>
            <a:ext cx="3947377" cy="2147411"/>
          </a:xfrm>
          <a:prstGeom prst="rect">
            <a:avLst/>
          </a:prstGeom>
          <a:noFill/>
          <a:ln>
            <a:noFill/>
          </a:ln>
        </p:spPr>
      </p:pic>
      <p:pic>
        <p:nvPicPr>
          <p:cNvPr id="386" name="Google Shape;386;p30" title="pitch.wav">
            <a:hlinkClick r:id="rId5"/>
          </p:cNvPr>
          <p:cNvPicPr preferRelativeResize="0"/>
          <p:nvPr/>
        </p:nvPicPr>
        <p:blipFill>
          <a:blip r:embed="rId6">
            <a:alphaModFix/>
          </a:blip>
          <a:stretch>
            <a:fillRect/>
          </a:stretch>
        </p:blipFill>
        <p:spPr>
          <a:xfrm>
            <a:off x="222688" y="3148025"/>
            <a:ext cx="608300" cy="608300"/>
          </a:xfrm>
          <a:prstGeom prst="rect">
            <a:avLst/>
          </a:prstGeom>
          <a:noFill/>
          <a:ln>
            <a:noFill/>
          </a:ln>
        </p:spPr>
      </p:pic>
      <p:sp>
        <p:nvSpPr>
          <p:cNvPr id="387" name="Google Shape;387;p30"/>
          <p:cNvSpPr txBox="1"/>
          <p:nvPr/>
        </p:nvSpPr>
        <p:spPr>
          <a:xfrm>
            <a:off x="403750" y="3932950"/>
            <a:ext cx="7942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Pangolin"/>
                <a:ea typeface="Pangolin"/>
                <a:cs typeface="Pangolin"/>
                <a:sym typeface="Pangolin"/>
              </a:rPr>
              <a:t>So, lower numbers make lower pitched beeps and higher numbers make higher pitched beeps. The pitch is </a:t>
            </a:r>
            <a:r>
              <a:rPr lang="en" sz="1600">
                <a:solidFill>
                  <a:schemeClr val="dk1"/>
                </a:solidFill>
                <a:highlight>
                  <a:schemeClr val="lt1"/>
                </a:highlight>
                <a:latin typeface="Pangolin"/>
                <a:ea typeface="Pangolin"/>
                <a:cs typeface="Pangolin"/>
                <a:sym typeface="Pangolin"/>
              </a:rPr>
              <a:t>controlled</a:t>
            </a:r>
            <a:r>
              <a:rPr lang="en" sz="1600">
                <a:solidFill>
                  <a:schemeClr val="dk1"/>
                </a:solidFill>
                <a:highlight>
                  <a:schemeClr val="lt1"/>
                </a:highlight>
                <a:latin typeface="Pangolin"/>
                <a:ea typeface="Pangolin"/>
                <a:cs typeface="Pangolin"/>
                <a:sym typeface="Pangolin"/>
              </a:rPr>
              <a:t> by the statement     (play #)    at the top left of the program.</a:t>
            </a:r>
            <a:endParaRPr sz="1600">
              <a:solidFill>
                <a:schemeClr val="dk1"/>
              </a:solidFill>
              <a:highlight>
                <a:schemeClr val="lt1"/>
              </a:highlight>
              <a:latin typeface="Pangolin"/>
              <a:ea typeface="Pangolin"/>
              <a:cs typeface="Pangolin"/>
              <a:sym typeface="Pangolin"/>
            </a:endParaRPr>
          </a:p>
          <a:p>
            <a:pPr indent="0" lvl="0" marL="0" rtl="0" algn="l">
              <a:spcBef>
                <a:spcPts val="0"/>
              </a:spcBef>
              <a:spcAft>
                <a:spcPts val="0"/>
              </a:spcAft>
              <a:buNone/>
            </a:pPr>
            <a:r>
              <a:t/>
            </a:r>
            <a:endParaRPr sz="1600">
              <a:latin typeface="Baloo 2"/>
              <a:ea typeface="Baloo 2"/>
              <a:cs typeface="Baloo 2"/>
              <a:sym typeface="Baloo 2"/>
            </a:endParaRPr>
          </a:p>
        </p:txBody>
      </p:sp>
      <p:pic>
        <p:nvPicPr>
          <p:cNvPr id="388" name="Google Shape;388;p30" title="pitch2.wav">
            <a:hlinkClick r:id="rId7"/>
          </p:cNvPr>
          <p:cNvPicPr preferRelativeResize="0"/>
          <p:nvPr/>
        </p:nvPicPr>
        <p:blipFill>
          <a:blip r:embed="rId6">
            <a:alphaModFix/>
          </a:blip>
          <a:stretch>
            <a:fillRect/>
          </a:stretch>
        </p:blipFill>
        <p:spPr>
          <a:xfrm>
            <a:off x="4267850" y="3148037"/>
            <a:ext cx="608300" cy="608300"/>
          </a:xfrm>
          <a:prstGeom prst="rect">
            <a:avLst/>
          </a:prstGeom>
          <a:noFill/>
          <a:ln>
            <a:noFill/>
          </a:ln>
        </p:spPr>
      </p:pic>
      <p:sp>
        <p:nvSpPr>
          <p:cNvPr id="389" name="Google Shape;389;p30"/>
          <p:cNvSpPr txBox="1"/>
          <p:nvPr>
            <p:ph idx="4294967295" type="body"/>
          </p:nvPr>
        </p:nvSpPr>
        <p:spPr>
          <a:xfrm>
            <a:off x="4962250" y="3272475"/>
            <a:ext cx="10833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Pitch 70</a:t>
            </a:r>
            <a:endParaRPr>
              <a:latin typeface="Pangolin"/>
              <a:ea typeface="Pangolin"/>
              <a:cs typeface="Pangolin"/>
              <a:sym typeface="Pangolin"/>
            </a:endParaRPr>
          </a:p>
        </p:txBody>
      </p:sp>
      <p:sp>
        <p:nvSpPr>
          <p:cNvPr id="390" name="Google Shape;390;p30"/>
          <p:cNvSpPr/>
          <p:nvPr/>
        </p:nvSpPr>
        <p:spPr>
          <a:xfrm>
            <a:off x="8167971" y="20802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470600" y="1217050"/>
            <a:ext cx="339300" cy="2976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txBox="1"/>
          <p:nvPr>
            <p:ph type="title"/>
          </p:nvPr>
        </p:nvSpPr>
        <p:spPr>
          <a:xfrm>
            <a:off x="352225" y="286650"/>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a:t>
            </a:r>
            <a:endParaRPr/>
          </a:p>
        </p:txBody>
      </p:sp>
      <p:cxnSp>
        <p:nvCxnSpPr>
          <p:cNvPr id="393" name="Google Shape;393;p30"/>
          <p:cNvCxnSpPr/>
          <p:nvPr/>
        </p:nvCxnSpPr>
        <p:spPr>
          <a:xfrm flipH="1" rot="10800000">
            <a:off x="4666150" y="4564875"/>
            <a:ext cx="615000" cy="5400"/>
          </a:xfrm>
          <a:prstGeom prst="straightConnector1">
            <a:avLst/>
          </a:prstGeom>
          <a:noFill/>
          <a:ln cap="flat" cmpd="sng" w="38100">
            <a:solidFill>
              <a:srgbClr val="FF0000"/>
            </a:solidFill>
            <a:prstDash val="solid"/>
            <a:round/>
            <a:headEnd len="med" w="med" type="none"/>
            <a:tailEnd len="med" w="med" type="none"/>
          </a:ln>
        </p:spPr>
      </p:cxnSp>
      <p:sp>
        <p:nvSpPr>
          <p:cNvPr id="394" name="Google Shape;394;p30"/>
          <p:cNvSpPr/>
          <p:nvPr/>
        </p:nvSpPr>
        <p:spPr>
          <a:xfrm>
            <a:off x="4536850" y="1121450"/>
            <a:ext cx="339300" cy="2976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p:nvPr/>
        </p:nvSpPr>
        <p:spPr>
          <a:xfrm>
            <a:off x="293871" y="14533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31"/>
          <p:cNvGrpSpPr/>
          <p:nvPr/>
        </p:nvGrpSpPr>
        <p:grpSpPr>
          <a:xfrm>
            <a:off x="7948922" y="54619"/>
            <a:ext cx="1195088" cy="1432060"/>
            <a:chOff x="2775625" y="1435725"/>
            <a:chExt cx="662025" cy="787625"/>
          </a:xfrm>
        </p:grpSpPr>
        <p:sp>
          <p:nvSpPr>
            <p:cNvPr id="401" name="Google Shape;401;p31"/>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31"/>
          <p:cNvSpPr txBox="1"/>
          <p:nvPr>
            <p:ph idx="4294967295" type="body"/>
          </p:nvPr>
        </p:nvSpPr>
        <p:spPr>
          <a:xfrm>
            <a:off x="395300" y="3837175"/>
            <a:ext cx="81168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“Sleep” indicates the pauses in the arpeggio and is measured through beats. You can also assign notes with traditional note names. We made a simple chord progression without adding the sleep beats in.</a:t>
            </a:r>
            <a:endParaRPr>
              <a:latin typeface="Pangolin"/>
              <a:ea typeface="Pangolin"/>
              <a:cs typeface="Pangolin"/>
              <a:sym typeface="Pangolin"/>
            </a:endParaRPr>
          </a:p>
        </p:txBody>
      </p:sp>
      <p:pic>
        <p:nvPicPr>
          <p:cNvPr id="416" name="Google Shape;416;p31" title="CHORDS.wav">
            <a:hlinkClick r:id="rId3"/>
          </p:cNvPr>
          <p:cNvPicPr preferRelativeResize="0"/>
          <p:nvPr/>
        </p:nvPicPr>
        <p:blipFill>
          <a:blip r:embed="rId4">
            <a:alphaModFix/>
          </a:blip>
          <a:stretch>
            <a:fillRect/>
          </a:stretch>
        </p:blipFill>
        <p:spPr>
          <a:xfrm>
            <a:off x="116425" y="3009763"/>
            <a:ext cx="457200" cy="457200"/>
          </a:xfrm>
          <a:prstGeom prst="rect">
            <a:avLst/>
          </a:prstGeom>
          <a:noFill/>
          <a:ln>
            <a:noFill/>
          </a:ln>
        </p:spPr>
      </p:pic>
      <p:pic>
        <p:nvPicPr>
          <p:cNvPr id="417" name="Google Shape;417;p31"/>
          <p:cNvPicPr preferRelativeResize="0"/>
          <p:nvPr/>
        </p:nvPicPr>
        <p:blipFill rotWithShape="1">
          <a:blip r:embed="rId5">
            <a:alphaModFix/>
          </a:blip>
          <a:srcRect b="0" l="0" r="6681" t="0"/>
          <a:stretch/>
        </p:blipFill>
        <p:spPr>
          <a:xfrm>
            <a:off x="4585350" y="953475"/>
            <a:ext cx="4508074" cy="2024625"/>
          </a:xfrm>
          <a:prstGeom prst="rect">
            <a:avLst/>
          </a:prstGeom>
          <a:noFill/>
          <a:ln>
            <a:noFill/>
          </a:ln>
        </p:spPr>
      </p:pic>
      <p:pic>
        <p:nvPicPr>
          <p:cNvPr id="418" name="Google Shape;418;p31"/>
          <p:cNvPicPr preferRelativeResize="0"/>
          <p:nvPr/>
        </p:nvPicPr>
        <p:blipFill>
          <a:blip r:embed="rId6">
            <a:alphaModFix/>
          </a:blip>
          <a:stretch>
            <a:fillRect/>
          </a:stretch>
        </p:blipFill>
        <p:spPr>
          <a:xfrm>
            <a:off x="116425" y="944550"/>
            <a:ext cx="4468924" cy="1986950"/>
          </a:xfrm>
          <a:prstGeom prst="rect">
            <a:avLst/>
          </a:prstGeom>
          <a:noFill/>
          <a:ln>
            <a:noFill/>
          </a:ln>
        </p:spPr>
      </p:pic>
      <p:pic>
        <p:nvPicPr>
          <p:cNvPr id="419" name="Google Shape;419;p31" title="chord and progression.wav">
            <a:hlinkClick r:id="rId7"/>
          </p:cNvPr>
          <p:cNvPicPr preferRelativeResize="0"/>
          <p:nvPr/>
        </p:nvPicPr>
        <p:blipFill>
          <a:blip r:embed="rId4">
            <a:alphaModFix/>
          </a:blip>
          <a:stretch>
            <a:fillRect/>
          </a:stretch>
        </p:blipFill>
        <p:spPr>
          <a:xfrm>
            <a:off x="4653200" y="3140926"/>
            <a:ext cx="361049" cy="361049"/>
          </a:xfrm>
          <a:prstGeom prst="rect">
            <a:avLst/>
          </a:prstGeom>
          <a:noFill/>
          <a:ln>
            <a:noFill/>
          </a:ln>
        </p:spPr>
      </p:pic>
      <p:sp>
        <p:nvSpPr>
          <p:cNvPr id="420" name="Google Shape;420;p31"/>
          <p:cNvSpPr txBox="1"/>
          <p:nvPr>
            <p:ph type="title"/>
          </p:nvPr>
        </p:nvSpPr>
        <p:spPr>
          <a:xfrm>
            <a:off x="224775" y="217950"/>
            <a:ext cx="550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CHORD</a:t>
            </a:r>
            <a:endParaRPr/>
          </a:p>
        </p:txBody>
      </p:sp>
      <p:sp>
        <p:nvSpPr>
          <p:cNvPr id="421" name="Google Shape;421;p31"/>
          <p:cNvSpPr txBox="1"/>
          <p:nvPr>
            <p:ph idx="4294967295" type="body"/>
          </p:nvPr>
        </p:nvSpPr>
        <p:spPr>
          <a:xfrm>
            <a:off x="632075" y="3013975"/>
            <a:ext cx="10833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Chord</a:t>
            </a:r>
            <a:endParaRPr>
              <a:latin typeface="Pangolin"/>
              <a:ea typeface="Pangolin"/>
              <a:cs typeface="Pangolin"/>
              <a:sym typeface="Pangolin"/>
            </a:endParaRPr>
          </a:p>
        </p:txBody>
      </p:sp>
      <p:sp>
        <p:nvSpPr>
          <p:cNvPr id="422" name="Google Shape;422;p31"/>
          <p:cNvSpPr txBox="1"/>
          <p:nvPr>
            <p:ph idx="4294967295" type="body"/>
          </p:nvPr>
        </p:nvSpPr>
        <p:spPr>
          <a:xfrm>
            <a:off x="5120825" y="3097050"/>
            <a:ext cx="25815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ngolin"/>
                <a:ea typeface="Pangolin"/>
                <a:cs typeface="Pangolin"/>
                <a:sym typeface="Pangolin"/>
              </a:rPr>
              <a:t>Chord and arpeggio</a:t>
            </a:r>
            <a:endParaRPr>
              <a:latin typeface="Pangolin"/>
              <a:ea typeface="Pangolin"/>
              <a:cs typeface="Pangolin"/>
              <a:sym typeface="Pangolin"/>
            </a:endParaRPr>
          </a:p>
        </p:txBody>
      </p:sp>
      <p:cxnSp>
        <p:nvCxnSpPr>
          <p:cNvPr id="423" name="Google Shape;423;p31"/>
          <p:cNvCxnSpPr/>
          <p:nvPr/>
        </p:nvCxnSpPr>
        <p:spPr>
          <a:xfrm>
            <a:off x="573625" y="4150850"/>
            <a:ext cx="448500" cy="1200"/>
          </a:xfrm>
          <a:prstGeom prst="straightConnector1">
            <a:avLst/>
          </a:prstGeom>
          <a:noFill/>
          <a:ln cap="flat" cmpd="sng" w="38100">
            <a:solidFill>
              <a:srgbClr val="FF0000"/>
            </a:solidFill>
            <a:prstDash val="solid"/>
            <a:round/>
            <a:headEnd len="med" w="med" type="none"/>
            <a:tailEnd len="med" w="med" type="none"/>
          </a:ln>
        </p:spPr>
      </p:cxnSp>
      <p:sp>
        <p:nvSpPr>
          <p:cNvPr id="424" name="Google Shape;424;p31"/>
          <p:cNvSpPr/>
          <p:nvPr/>
        </p:nvSpPr>
        <p:spPr>
          <a:xfrm>
            <a:off x="175375" y="1377750"/>
            <a:ext cx="339300" cy="164400"/>
          </a:xfrm>
          <a:prstGeom prst="ellipse">
            <a:avLst/>
          </a:prstGeom>
          <a:solidFill>
            <a:srgbClr val="FF0000">
              <a:alpha val="3073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lish Vocabulary Workshop by Slidesgo">
  <a:themeElements>
    <a:clrScheme name="Simple Light">
      <a:dk1>
        <a:srgbClr val="003849"/>
      </a:dk1>
      <a:lt1>
        <a:srgbClr val="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