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90" r:id="rId4"/>
    <p:sldId id="284" r:id="rId5"/>
    <p:sldId id="287" r:id="rId6"/>
    <p:sldId id="288" r:id="rId7"/>
    <p:sldId id="289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29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52"/>
    <p:restoredTop sz="94784"/>
  </p:normalViewPr>
  <p:slideViewPr>
    <p:cSldViewPr snapToGrid="0">
      <p:cViewPr varScale="1">
        <p:scale>
          <a:sx n="52" d="100"/>
          <a:sy n="52" d="100"/>
        </p:scale>
        <p:origin x="200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665C5-FD95-6C8F-F9CF-507726D74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E24973-1857-7BD4-D803-0F3859A5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63C5F-8F51-D2C9-B9D8-0C5ED0B9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DEE43-2BC7-9085-A749-FF123031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85326-010A-5ADF-40DA-780139BB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125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5D8EA-C3AB-B76D-F342-7B5F49B4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1F9D1A-8697-D3B9-885B-425564467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F14D8-B14F-A82C-660B-C4CD5FAC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4C71C-37D9-FE04-6C0E-D95BF51C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3270A-862F-E1A8-7D7A-FEF88581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115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0BEC44-E738-D382-7E57-3519C0255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A56F0F-2394-CD67-AB0B-AE932B94D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0AB3A-82AE-79E0-5CAA-E6DDAB62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092DB-6F35-AE97-0977-FC08535F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77D05-B2FD-185F-C7B1-CDE75B5B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41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B46B-98A5-ED00-BCD2-EFA0FCFA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31A0E-B6A3-356C-F056-162F8506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645F7-3D48-F46B-5DF1-2E3359A6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4E0CE-F102-19B7-1483-E43BA876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E138E-42F4-23E8-B8E7-A840B540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028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1E25D-EBA1-EE86-8B24-B707C80D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8A443-D3F0-677D-A8EA-EC234E601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5C137-9AC0-DAC8-5794-BCDA14D3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843E4-0043-1C49-37D6-7672E35F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80AB2-9D39-746E-34AC-49AC83B8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81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E5303-C3C5-DD2D-ACB0-95DF67E6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E55DA-BE90-8BD1-338B-0B4EA5857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20604-F626-C681-33E7-17DCB959B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24C7A-B3BA-00C1-4C29-9D05917A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EA2B88-23B8-6C1B-4BC7-CCF806F2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14240-1D48-CE2C-F050-B4998F77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3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6AB37-E6C8-3815-428E-CF391145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3B282-5C19-F0A6-9B2C-ABBA17C5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35EBA-D5F9-050A-22EB-59E6F369D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80CD3A-CEFF-B55B-0284-88B3F796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AAA183-229C-CAEE-E318-5B52768A7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ADFA45-AA3E-D871-0849-C551FDCF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845682-6E22-67FC-ADE5-1F728DC6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90E965-2545-7AD7-D948-B0153E00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286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0A01B-CDFD-93E8-CBCF-CE8E3E47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29AFC-27DA-6CC9-6C61-5F01E8A4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6ED87-EA04-51D7-EAB6-71F2058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C81AB-65ED-F4E3-9A27-B93D55A9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887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3472EE-D49F-C75C-AC05-D9E4EA92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E771F6-A93F-10FC-D1D5-D77DDEC8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60C95-74FC-668B-637F-959F0196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249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09137-7581-7CF4-8B83-58A6B4D6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42DF2-9415-A131-2B21-D9048972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FE368F-098D-1C19-84C7-98DE403BB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E6E53-0C41-6E53-7E8B-53CED3B7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D9545-DABA-9145-7345-F2495D0F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470D2-5C10-144D-6F8A-D38C1E89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416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AE000-26F1-425E-BE5C-251EE019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03A519-1E4E-EFAF-A2B8-DC543D2B4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F60533-BAE2-FBF5-80EF-E8410C72B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BDBA25-7CD2-FEF6-D852-A3540376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851C4-F141-E388-BAE3-B3FBA0E3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17B1D-06EF-AC63-68AE-28A914C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997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09F265-9F28-9E34-C7F3-201135DD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A899D-3F72-346E-D4F9-F78F1AE4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F5E71-5D58-78DD-4E5F-94063CB23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D6B25D-FD41-4849-AE03-1D097D5377A0}" type="datetimeFigureOut">
              <a:rPr kumimoji="1" lang="ko-KR" altLang="en-US" smtClean="0"/>
              <a:t>2025. 6. 8.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CE43E-0E2C-6C8A-EF92-28E125944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B1FD2-BBCF-DAF0-F4BB-ACACF1083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10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D93C1-A4F8-7C04-E5AB-DF001F950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AI </a:t>
            </a:r>
            <a:r>
              <a:rPr kumimoji="1" lang="ko-KR" altLang="en-US" dirty="0"/>
              <a:t>실전 </a:t>
            </a:r>
            <a:r>
              <a:rPr kumimoji="1" lang="en-US" altLang="ko-KR" dirty="0"/>
              <a:t>4</a:t>
            </a:r>
            <a:r>
              <a:rPr kumimoji="1"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A0A22F-60F9-D383-406E-CE481AFE3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어떻게 데이터를 늘려볼까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데이터 증강</a:t>
            </a:r>
          </a:p>
        </p:txBody>
      </p:sp>
    </p:spTree>
    <p:extLst>
      <p:ext uri="{BB962C8B-B14F-4D97-AF65-F5344CB8AC3E}">
        <p14:creationId xmlns:p14="http://schemas.microsoft.com/office/powerpoint/2010/main" val="389659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59185-F670-3319-E151-A54D9D5E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불러오기</a:t>
            </a:r>
          </a:p>
        </p:txBody>
      </p:sp>
      <p:pic>
        <p:nvPicPr>
          <p:cNvPr id="5" name="내용 개체 틀 4" descr="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018E2E6-1289-E579-7D84-8C18AE90A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3877"/>
            <a:ext cx="10515600" cy="2634834"/>
          </a:xfrm>
        </p:spPr>
      </p:pic>
    </p:spTree>
    <p:extLst>
      <p:ext uri="{BB962C8B-B14F-4D97-AF65-F5344CB8AC3E}">
        <p14:creationId xmlns:p14="http://schemas.microsoft.com/office/powerpoint/2010/main" val="197868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C1E70-C6C3-C00F-A96B-A859BB9B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 err="1"/>
              <a:t>ImageDataGenerator</a:t>
            </a:r>
            <a:r>
              <a:rPr kumimoji="1" lang="ko-KR" altLang="en-US" dirty="0"/>
              <a:t> 클래스 불러오기</a:t>
            </a:r>
          </a:p>
        </p:txBody>
      </p:sp>
      <p:pic>
        <p:nvPicPr>
          <p:cNvPr id="5" name="내용 개체 틀 4" descr="텍스트, 스크린샷, 멀티미디어 소프트웨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FE671D9-54A1-9AAD-18B0-12D1DE01C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869" y="1825625"/>
            <a:ext cx="9590262" cy="4351338"/>
          </a:xfrm>
        </p:spPr>
      </p:pic>
    </p:spTree>
    <p:extLst>
      <p:ext uri="{BB962C8B-B14F-4D97-AF65-F5344CB8AC3E}">
        <p14:creationId xmlns:p14="http://schemas.microsoft.com/office/powerpoint/2010/main" val="106435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ABB0F-758B-74EF-8ADA-561D2B0D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이미지 데이터 미리보기</a:t>
            </a:r>
          </a:p>
        </p:txBody>
      </p:sp>
      <p:pic>
        <p:nvPicPr>
          <p:cNvPr id="5" name="내용 개체 틀 4" descr="텍스트, 스크린샷, 멀티미디어 소프트웨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FAA0773-83AF-7B2A-74C2-5CF63EEB9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869" y="1825625"/>
            <a:ext cx="9590262" cy="4351338"/>
          </a:xfrm>
        </p:spPr>
      </p:pic>
    </p:spTree>
    <p:extLst>
      <p:ext uri="{BB962C8B-B14F-4D97-AF65-F5344CB8AC3E}">
        <p14:creationId xmlns:p14="http://schemas.microsoft.com/office/powerpoint/2010/main" val="85565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6B94C-2FCF-FED4-2290-F40AFB67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CNN </a:t>
            </a:r>
            <a:r>
              <a:rPr kumimoji="1" lang="ko-KR" altLang="en-US" dirty="0"/>
              <a:t>모델 만들기</a:t>
            </a:r>
          </a:p>
        </p:txBody>
      </p:sp>
      <p:pic>
        <p:nvPicPr>
          <p:cNvPr id="5" name="내용 개체 틀 4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E3B3C33-53D6-7775-30EF-4D89D5D62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9336"/>
            <a:ext cx="10515600" cy="4343916"/>
          </a:xfrm>
        </p:spPr>
      </p:pic>
    </p:spTree>
    <p:extLst>
      <p:ext uri="{BB962C8B-B14F-4D97-AF65-F5344CB8AC3E}">
        <p14:creationId xmlns:p14="http://schemas.microsoft.com/office/powerpoint/2010/main" val="123355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5DB65-1B3F-62E8-C11F-31CADFE1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모델 설정하고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 증강 포함 학습</a:t>
            </a:r>
          </a:p>
        </p:txBody>
      </p:sp>
      <p:pic>
        <p:nvPicPr>
          <p:cNvPr id="5" name="내용 개체 틀 4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7481D81-1D7B-5491-4503-22462C187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2971"/>
            <a:ext cx="10515600" cy="3916645"/>
          </a:xfrm>
        </p:spPr>
      </p:pic>
    </p:spTree>
    <p:extLst>
      <p:ext uri="{BB962C8B-B14F-4D97-AF65-F5344CB8AC3E}">
        <p14:creationId xmlns:p14="http://schemas.microsoft.com/office/powerpoint/2010/main" val="97715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BF174-BA30-7065-8884-209D418E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자연어 한국어 전용 </a:t>
            </a:r>
            <a:r>
              <a:rPr kumimoji="1" lang="en-US" altLang="ko-KR" dirty="0"/>
              <a:t>EDA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FCD4F1-E2E6-A333-8B97-EEA6F8CE3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073" y="1825625"/>
            <a:ext cx="8523853" cy="4351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B73CC3-2EDB-FD6E-9F05-CFE3F7CD8437}"/>
              </a:ext>
            </a:extLst>
          </p:cNvPr>
          <p:cNvSpPr txBox="1"/>
          <p:nvPr/>
        </p:nvSpPr>
        <p:spPr>
          <a:xfrm>
            <a:off x="838200" y="6450227"/>
            <a:ext cx="428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/>
              <a:t>https://</a:t>
            </a:r>
            <a:r>
              <a:rPr kumimoji="1" lang="en" altLang="ko-KR" dirty="0" err="1"/>
              <a:t>github.com</a:t>
            </a:r>
            <a:r>
              <a:rPr kumimoji="1" lang="en" altLang="ko-KR" dirty="0"/>
              <a:t>/jucho2725/</a:t>
            </a:r>
            <a:r>
              <a:rPr kumimoji="1" lang="en" altLang="ko-KR" dirty="0" err="1"/>
              <a:t>ktextaug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236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4CA9D-EFC4-723F-2B01-5256388C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한국어 전용 </a:t>
            </a:r>
            <a:r>
              <a:rPr kumimoji="1" lang="en-US" altLang="ko-KR" dirty="0"/>
              <a:t>EDA </a:t>
            </a:r>
            <a:r>
              <a:rPr kumimoji="1" lang="ko-KR" altLang="en-US" dirty="0"/>
              <a:t>적용</a:t>
            </a:r>
          </a:p>
        </p:txBody>
      </p:sp>
      <p:pic>
        <p:nvPicPr>
          <p:cNvPr id="5" name="내용 개체 틀 4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E52236B-3420-237C-7284-9E1C82013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9789"/>
            <a:ext cx="10515600" cy="3703010"/>
          </a:xfrm>
        </p:spPr>
      </p:pic>
    </p:spTree>
    <p:extLst>
      <p:ext uri="{BB962C8B-B14F-4D97-AF65-F5344CB8AC3E}">
        <p14:creationId xmlns:p14="http://schemas.microsoft.com/office/powerpoint/2010/main" val="378013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4696C-D852-5F43-DB6F-2514DD15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증강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pic>
        <p:nvPicPr>
          <p:cNvPr id="3074" name="Picture 2" descr="Best data augmentation techniques [2024 update]">
            <a:extLst>
              <a:ext uri="{FF2B5EF4-FFF2-40B4-BE49-F238E27FC236}">
                <a16:creationId xmlns:a16="http://schemas.microsoft.com/office/drawing/2014/main" id="{B1612E7F-C861-DD28-214F-73313978D2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885" y="2069079"/>
            <a:ext cx="7344229" cy="413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92DFF-763D-76CE-887F-6DD4A036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Why? </a:t>
            </a:r>
            <a:r>
              <a:rPr kumimoji="1" lang="ko-KR" altLang="en-US" dirty="0"/>
              <a:t>데이터 증강 필요</a:t>
            </a:r>
          </a:p>
        </p:txBody>
      </p:sp>
      <p:pic>
        <p:nvPicPr>
          <p:cNvPr id="6146" name="Picture 2" descr="알기쉬운 AI - 17] 기계 학습 방법">
            <a:extLst>
              <a:ext uri="{FF2B5EF4-FFF2-40B4-BE49-F238E27FC236}">
                <a16:creationId xmlns:a16="http://schemas.microsoft.com/office/drawing/2014/main" id="{D0DCEF56-251E-DCCD-E05E-D76B3023871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39178"/>
            <a:ext cx="5181600" cy="272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26025CE-8A28-5A25-FB17-C0118553ABF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718" y="2639178"/>
            <a:ext cx="5213432" cy="291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35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19449-4429-2850-546C-68036E70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증강 종류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이미지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1BEBF-50EC-84E3-9C35-B978599290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763" y="1825625"/>
            <a:ext cx="77504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24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3FC33-0699-0D86-3F0D-000EE9B2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시계열 데이터 증강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BB33B75-7ADF-CA44-8706-BE11DA73586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2560" y="2801573"/>
            <a:ext cx="3853039" cy="28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A3F012-E125-3765-6450-8F3BB1922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98357"/>
            <a:ext cx="5181600" cy="4312508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데이터의 일정 시간 간격으로 기록됨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시간의 종속성으로 인해 데이터를 뒤죽박죽 조합하면 안된다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245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7804A-4DBB-E932-A678-5A27F678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6670"/>
          </a:xfrm>
        </p:spPr>
        <p:txBody>
          <a:bodyPr/>
          <a:lstStyle/>
          <a:p>
            <a:r>
              <a:rPr kumimoji="1" lang="ko-KR" altLang="en-US" dirty="0"/>
              <a:t>시계열 데이터 </a:t>
            </a:r>
            <a:br>
              <a:rPr kumimoji="1" lang="en-US" altLang="ko-KR" dirty="0"/>
            </a:br>
            <a:r>
              <a:rPr kumimoji="1" lang="ko-KR" altLang="en-US" dirty="0"/>
              <a:t>증강 방법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FC6FF8-800D-4867-693F-5160E5CBC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13254"/>
            <a:ext cx="5764428" cy="570882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" altLang="ko-KR" b="1" dirty="0"/>
              <a:t>Window cropping or slicing</a:t>
            </a:r>
            <a:endParaRPr lang="en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원본 데이터에서 랜덤하게 연속적인 </a:t>
            </a:r>
            <a:r>
              <a:rPr lang="en" altLang="ko-KR" dirty="0"/>
              <a:t>slice</a:t>
            </a:r>
            <a:r>
              <a:rPr lang="ko-KR" altLang="en-US" dirty="0" err="1"/>
              <a:t>를</a:t>
            </a:r>
            <a:r>
              <a:rPr lang="ko-KR" altLang="en-US" dirty="0"/>
              <a:t> 추출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이미지를 랜덤하게 잘라 데이터를 증강하는 것과 유사</a:t>
            </a:r>
          </a:p>
          <a:p>
            <a:pPr>
              <a:lnSpc>
                <a:spcPct val="170000"/>
              </a:lnSpc>
            </a:pPr>
            <a:r>
              <a:rPr lang="en" altLang="ko-KR" b="1" dirty="0"/>
              <a:t>Window warping</a:t>
            </a:r>
            <a:endParaRPr lang="en" altLang="ko-KR" dirty="0"/>
          </a:p>
          <a:p>
            <a:pPr lvl="1">
              <a:lnSpc>
                <a:spcPct val="170000"/>
              </a:lnSpc>
            </a:pPr>
            <a:r>
              <a:rPr lang="ko-KR" altLang="en-US" dirty="0" err="1"/>
              <a:t>랜덤한</a:t>
            </a:r>
            <a:r>
              <a:rPr lang="ko-KR" altLang="en-US" dirty="0"/>
              <a:t> 구간을 선정하여 압축 </a:t>
            </a:r>
            <a:r>
              <a:rPr lang="en" altLang="ko-KR" dirty="0"/>
              <a:t>or </a:t>
            </a:r>
            <a:r>
              <a:rPr lang="ko-KR" altLang="en-US" dirty="0"/>
              <a:t>확장하는 방법이다</a:t>
            </a:r>
            <a:r>
              <a:rPr lang="en-US" altLang="ko-KR" dirty="0"/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원본 시계열의 전체 길이를 바꿀 수 있다</a:t>
            </a:r>
            <a:r>
              <a:rPr lang="en-US" altLang="ko-KR" dirty="0"/>
              <a:t>.</a:t>
            </a:r>
          </a:p>
          <a:p>
            <a:pPr>
              <a:lnSpc>
                <a:spcPct val="170000"/>
              </a:lnSpc>
            </a:pPr>
            <a:r>
              <a:rPr lang="en" altLang="ko-KR" b="1" dirty="0"/>
              <a:t>Flipping</a:t>
            </a:r>
            <a:endParaRPr lang="en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원본 데이터의 부호를 바꿔 새로운 시퀀스를 만드는 방법 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부호를 바꿔도 라벨 동일</a:t>
            </a:r>
          </a:p>
          <a:p>
            <a:pPr>
              <a:lnSpc>
                <a:spcPct val="170000"/>
              </a:lnSpc>
            </a:pPr>
            <a:r>
              <a:rPr lang="en" altLang="ko-KR" b="1" dirty="0"/>
              <a:t>Noise injection</a:t>
            </a:r>
            <a:endParaRPr lang="en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라벨을 바꾸지 않은 채 원본 데이터에 노이즈를 삽입</a:t>
            </a:r>
          </a:p>
          <a:p>
            <a:pPr lvl="1">
              <a:lnSpc>
                <a:spcPct val="170000"/>
              </a:lnSpc>
            </a:pPr>
            <a:r>
              <a:rPr lang="ko-KR" altLang="en-US" dirty="0" err="1"/>
              <a:t>가우시안</a:t>
            </a:r>
            <a:r>
              <a:rPr lang="ko-KR" altLang="en-US" dirty="0"/>
              <a:t> 노이즈</a:t>
            </a:r>
            <a:r>
              <a:rPr lang="en-US" altLang="ko-KR" dirty="0"/>
              <a:t>(</a:t>
            </a:r>
            <a:r>
              <a:rPr lang="ko-KR" altLang="en-US" dirty="0"/>
              <a:t>정규분포를 갖는 잡음</a:t>
            </a:r>
            <a:r>
              <a:rPr lang="en-US" altLang="ko-KR" dirty="0"/>
              <a:t>) </a:t>
            </a:r>
            <a:r>
              <a:rPr lang="ko-KR" altLang="en-US" dirty="0"/>
              <a:t>또는 </a:t>
            </a:r>
          </a:p>
          <a:p>
            <a:pPr lvl="1">
              <a:lnSpc>
                <a:spcPct val="170000"/>
              </a:lnSpc>
            </a:pPr>
            <a:r>
              <a:rPr lang="en" altLang="ko-KR" dirty="0"/>
              <a:t>spike, step-like trend, and slope-like trend </a:t>
            </a:r>
            <a:r>
              <a:rPr lang="ko-KR" altLang="en-US" dirty="0"/>
              <a:t>등 적용</a:t>
            </a:r>
          </a:p>
          <a:p>
            <a:pPr>
              <a:lnSpc>
                <a:spcPct val="170000"/>
              </a:lnSpc>
            </a:pPr>
            <a:r>
              <a:rPr lang="en" altLang="ko-KR" b="1" dirty="0"/>
              <a:t>Label expansion </a:t>
            </a:r>
            <a:endParaRPr lang="en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이상치 감지를 위한 증강 기법이다</a:t>
            </a:r>
            <a:r>
              <a:rPr lang="en-US" altLang="ko-KR" dirty="0"/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dirty="0"/>
              <a:t>거리와 값 거리가 이상치와 가까운 이상치로 분류하여 라벨을 확장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35008-9619-01B5-A0BE-B00C939A8F0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89118"/>
            <a:ext cx="5181600" cy="282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92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B948A-BE2E-1262-02F5-F52DCA88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자연어 데이터 증강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F788D2-1161-67BB-9C3F-67FC141FE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50323"/>
            <a:ext cx="5764427" cy="544255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" altLang="ko-KR" dirty="0"/>
              <a:t>Synonym Replacement, SR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문장에서 랜덤으로 </a:t>
            </a:r>
            <a:r>
              <a:rPr lang="en" altLang="ko-KR" dirty="0"/>
              <a:t>stop words</a:t>
            </a:r>
            <a:r>
              <a:rPr lang="ko-KR" altLang="en-US" dirty="0"/>
              <a:t>가 아닌 </a:t>
            </a:r>
            <a:r>
              <a:rPr lang="en" altLang="ko-KR" dirty="0"/>
              <a:t>n </a:t>
            </a:r>
            <a:r>
              <a:rPr lang="ko-KR" altLang="en-US" dirty="0"/>
              <a:t>개의 단어들을 선택해 임의로 선택한 동의어들 중 하나로 바꾸는 기법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" altLang="ko-KR" dirty="0"/>
              <a:t>Random Insertion, RI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문장 내에서 </a:t>
            </a:r>
            <a:r>
              <a:rPr lang="en" altLang="ko-KR" dirty="0"/>
              <a:t>stop word</a:t>
            </a:r>
            <a:r>
              <a:rPr lang="ko-KR" altLang="en-US" dirty="0" err="1"/>
              <a:t>를</a:t>
            </a:r>
            <a:r>
              <a:rPr lang="ko-KR" altLang="en-US" dirty="0"/>
              <a:t> 제외한 나머지 단어들 중에서</a:t>
            </a:r>
            <a:r>
              <a:rPr lang="en-US" altLang="ko-KR" dirty="0"/>
              <a:t>, </a:t>
            </a:r>
            <a:r>
              <a:rPr lang="ko-KR" altLang="en-US" dirty="0"/>
              <a:t>랜덤으로 선택한 단어의 동의어를 임의로 정한다</a:t>
            </a:r>
            <a:r>
              <a:rPr lang="en-US" altLang="ko-KR" dirty="0"/>
              <a:t>. </a:t>
            </a:r>
            <a:r>
              <a:rPr lang="ko-KR" altLang="en-US" dirty="0"/>
              <a:t>그리고 동의어를 문장 내 임의의 자리에 </a:t>
            </a:r>
            <a:r>
              <a:rPr lang="ko-KR" altLang="en-US" dirty="0" err="1"/>
              <a:t>넣는걸</a:t>
            </a:r>
            <a:r>
              <a:rPr lang="ko-KR" altLang="en-US" dirty="0"/>
              <a:t> </a:t>
            </a:r>
            <a:r>
              <a:rPr lang="en" altLang="ko-KR" dirty="0"/>
              <a:t>n</a:t>
            </a:r>
            <a:r>
              <a:rPr lang="ko-KR" altLang="en-US" dirty="0"/>
              <a:t>번 반복한다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" altLang="ko-KR" dirty="0"/>
              <a:t>Random Swap, RS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무작위로 문장 내에서 두 단어를 선택하고 위치를 바꾼다</a:t>
            </a:r>
            <a:r>
              <a:rPr lang="en-US" altLang="ko-KR" dirty="0"/>
              <a:t>. </a:t>
            </a:r>
            <a:r>
              <a:rPr lang="ko-KR" altLang="en-US" dirty="0"/>
              <a:t>이것도 </a:t>
            </a:r>
            <a:r>
              <a:rPr lang="en" altLang="ko-KR" dirty="0"/>
              <a:t>n</a:t>
            </a:r>
            <a:r>
              <a:rPr lang="ko-KR" altLang="en-US" dirty="0"/>
              <a:t>번 반복</a:t>
            </a:r>
          </a:p>
          <a:p>
            <a:pPr>
              <a:lnSpc>
                <a:spcPct val="160000"/>
              </a:lnSpc>
            </a:pPr>
            <a:r>
              <a:rPr lang="en" altLang="ko-KR" dirty="0"/>
              <a:t>Random Deletion, RD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확률 </a:t>
            </a:r>
            <a:r>
              <a:rPr lang="en" altLang="ko-KR" dirty="0"/>
              <a:t>p</a:t>
            </a:r>
            <a:r>
              <a:rPr lang="ko-KR" altLang="en-US" dirty="0" err="1"/>
              <a:t>를</a:t>
            </a:r>
            <a:r>
              <a:rPr lang="ko-KR" altLang="en-US" dirty="0"/>
              <a:t> 통해 문장 내에 있는 각 단어들을 랜덤하게 삭제한다</a:t>
            </a:r>
            <a:r>
              <a:rPr lang="en-US" altLang="ko-KR" dirty="0"/>
              <a:t>.</a:t>
            </a:r>
          </a:p>
        </p:txBody>
      </p:sp>
      <p:pic>
        <p:nvPicPr>
          <p:cNvPr id="7170" name="Picture 2" descr="image-center">
            <a:extLst>
              <a:ext uri="{FF2B5EF4-FFF2-40B4-BE49-F238E27FC236}">
                <a16:creationId xmlns:a16="http://schemas.microsoft.com/office/drawing/2014/main" id="{C7AB573B-5034-C987-53C0-16969C41C04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66" y="2137719"/>
            <a:ext cx="5018384" cy="35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A9BE53-612F-0199-0437-001270C2D0EE}"/>
              </a:ext>
            </a:extLst>
          </p:cNvPr>
          <p:cNvSpPr txBox="1"/>
          <p:nvPr/>
        </p:nvSpPr>
        <p:spPr>
          <a:xfrm>
            <a:off x="255374" y="6031209"/>
            <a:ext cx="7696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/>
              <a:t>EDA: Easy Data Augmentation Techniques for Boosting Performance on</a:t>
            </a:r>
          </a:p>
          <a:p>
            <a:r>
              <a:rPr lang="en" altLang="ko-KR" dirty="0"/>
              <a:t>Text Classification Tasks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72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F34F8-01B2-2F02-DB12-1B018910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자연어 처리 증강 성능 비교</a:t>
            </a:r>
          </a:p>
        </p:txBody>
      </p:sp>
      <p:pic>
        <p:nvPicPr>
          <p:cNvPr id="8194" name="Picture 2" descr="image-center">
            <a:extLst>
              <a:ext uri="{FF2B5EF4-FFF2-40B4-BE49-F238E27FC236}">
                <a16:creationId xmlns:a16="http://schemas.microsoft.com/office/drawing/2014/main" id="{A49FD5C0-AB97-895A-8F25-A97F59E1AF1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4300" y="2686844"/>
            <a:ext cx="40894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-center">
            <a:extLst>
              <a:ext uri="{FF2B5EF4-FFF2-40B4-BE49-F238E27FC236}">
                <a16:creationId xmlns:a16="http://schemas.microsoft.com/office/drawing/2014/main" id="{5EE65991-E243-3262-4EBF-26B5CB625F5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2" y="2686844"/>
            <a:ext cx="3759081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9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0D394B3-838E-1812-BA8C-1B51090A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라이브러리 불러오기</a:t>
            </a:r>
          </a:p>
        </p:txBody>
      </p:sp>
      <p:pic>
        <p:nvPicPr>
          <p:cNvPr id="8" name="내용 개체 틀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0233C7F-4843-FCD8-81B5-1270FC35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783" y="1971107"/>
            <a:ext cx="9732433" cy="4129881"/>
          </a:xfrm>
        </p:spPr>
      </p:pic>
    </p:spTree>
    <p:extLst>
      <p:ext uri="{BB962C8B-B14F-4D97-AF65-F5344CB8AC3E}">
        <p14:creationId xmlns:p14="http://schemas.microsoft.com/office/powerpoint/2010/main" val="411724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286</Words>
  <Application>Microsoft Macintosh PowerPoint</Application>
  <PresentationFormat>와이드스크린</PresentationFormat>
  <Paragraphs>47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AI 실전 4주차</vt:lpstr>
      <vt:lpstr>데이터 증강?</vt:lpstr>
      <vt:lpstr>Why? 데이터 증강 필요</vt:lpstr>
      <vt:lpstr>데이터 증강 종류(이미지)</vt:lpstr>
      <vt:lpstr>시계열 데이터 증강</vt:lpstr>
      <vt:lpstr>시계열 데이터  증강 방법</vt:lpstr>
      <vt:lpstr>자연어 데이터 증강</vt:lpstr>
      <vt:lpstr>자연어 처리 증강 성능 비교</vt:lpstr>
      <vt:lpstr>필요한 라이브러리 불러오기</vt:lpstr>
      <vt:lpstr>데이터 불러오기</vt:lpstr>
      <vt:lpstr>ImageDataGenerator 클래스 불러오기</vt:lpstr>
      <vt:lpstr>이미지 데이터 미리보기</vt:lpstr>
      <vt:lpstr>CNN 모델 만들기</vt:lpstr>
      <vt:lpstr>모델 설정하고, 데이터 증강 포함 학습</vt:lpstr>
      <vt:lpstr>자연어 한국어 전용 EDA</vt:lpstr>
      <vt:lpstr>한국어 전용 EDA 적용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박정수</dc:creator>
  <cp:lastModifiedBy>박정수</cp:lastModifiedBy>
  <cp:revision>16</cp:revision>
  <dcterms:created xsi:type="dcterms:W3CDTF">2025-05-17T05:20:39Z</dcterms:created>
  <dcterms:modified xsi:type="dcterms:W3CDTF">2025-06-08T06:12:26Z</dcterms:modified>
</cp:coreProperties>
</file>