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299" r:id="rId16"/>
  </p:sldIdLst>
  <p:sldSz cx="9144000" cy="5143500" type="screen16x9"/>
  <p:notesSz cx="6858000" cy="9144000"/>
  <p:embeddedFontLs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e223b46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e223b46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628248f3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628248f3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294aaef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294aaef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294aaef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294aaef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e223b46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e223b46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e223b462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e223b462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e3eb59c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e3eb59c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e223b462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e223b462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28248f38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28248f38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28248f3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28248f3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28248f38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28248f38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28248f38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28248f38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28248f3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28248f3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28248f38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28248f38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28248f38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28248f38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>
            <a:spLocks noGrp="1"/>
          </p:cNvSpPr>
          <p:nvPr>
            <p:ph type="ctrTitle"/>
          </p:nvPr>
        </p:nvSpPr>
        <p:spPr>
          <a:xfrm>
            <a:off x="1845450" y="599150"/>
            <a:ext cx="5453100" cy="14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CaDRReS2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3"/>
          <p:cNvSpPr txBox="1">
            <a:spLocks noGrp="1"/>
          </p:cNvSpPr>
          <p:nvPr>
            <p:ph type="subTitle" idx="1"/>
          </p:nvPr>
        </p:nvSpPr>
        <p:spPr>
          <a:xfrm>
            <a:off x="1800100" y="1528175"/>
            <a:ext cx="56658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attempt to improve drug-response prediction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5" name="Google Shape;505;p43"/>
          <p:cNvSpPr txBox="1"/>
          <p:nvPr/>
        </p:nvSpPr>
        <p:spPr>
          <a:xfrm>
            <a:off x="6477100" y="4090000"/>
            <a:ext cx="23676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-Aanchal Mongia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September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11,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2019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80" name="Google Shape;5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00" y="565176"/>
            <a:ext cx="4217899" cy="401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150" y="474875"/>
            <a:ext cx="3410837" cy="423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"/>
          <p:cNvSpPr txBox="1">
            <a:spLocks noGrp="1"/>
          </p:cNvSpPr>
          <p:nvPr>
            <p:ph type="title"/>
          </p:nvPr>
        </p:nvSpPr>
        <p:spPr>
          <a:xfrm>
            <a:off x="533400" y="3665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Drugs to look upon/analyze:</a:t>
            </a:r>
            <a:endParaRPr/>
          </a:p>
        </p:txBody>
      </p:sp>
      <p:sp>
        <p:nvSpPr>
          <p:cNvPr id="587" name="Google Shape;587;p53"/>
          <p:cNvSpPr txBox="1">
            <a:spLocks noGrp="1"/>
          </p:cNvSpPr>
          <p:nvPr>
            <p:ph type="body" idx="1"/>
          </p:nvPr>
        </p:nvSpPr>
        <p:spPr>
          <a:xfrm>
            <a:off x="470750" y="908225"/>
            <a:ext cx="7602000" cy="2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Paclitaxel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Tanespimycin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PD-0325901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Selumetinib</a:t>
            </a:r>
            <a:endParaRPr/>
          </a:p>
        </p:txBody>
      </p:sp>
      <p:sp>
        <p:nvSpPr>
          <p:cNvPr id="588" name="Google Shape;588;p5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>
            <a:spLocks noGrp="1"/>
          </p:cNvSpPr>
          <p:nvPr>
            <p:ph type="title"/>
          </p:nvPr>
        </p:nvSpPr>
        <p:spPr>
          <a:xfrm>
            <a:off x="885025" y="482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plan</a:t>
            </a:r>
            <a:endParaRPr b="1"/>
          </a:p>
        </p:txBody>
      </p:sp>
      <p:sp>
        <p:nvSpPr>
          <p:cNvPr id="594" name="Google Shape;594;p54"/>
          <p:cNvSpPr txBox="1">
            <a:spLocks noGrp="1"/>
          </p:cNvSpPr>
          <p:nvPr>
            <p:ph type="body" idx="1"/>
          </p:nvPr>
        </p:nvSpPr>
        <p:spPr>
          <a:xfrm>
            <a:off x="703050" y="1220250"/>
            <a:ext cx="77517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1) Handling data inconsistency:</a:t>
            </a:r>
            <a:r>
              <a:rPr lang="en" sz="1100" b="1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find a reasonable way to merge the dose response information from 2 different experiments (CCLE and GDSE)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detection and filtering (done)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Common Pair separation/classification  (done)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Analysing the difference (shift, outlier behaviour) in response behaviour (in progress)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Correct them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Merge the datasets for a more reliable database 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2) Quantification of Drug response</a:t>
            </a: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Find an alternative metric to capture the drug response behaviour / quantify the Dose-response curve in the best way possible</a:t>
            </a:r>
            <a:endParaRPr sz="11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95" name="Google Shape;595;p5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>
            <a:spLocks noGrp="1"/>
          </p:cNvSpPr>
          <p:nvPr>
            <p:ph type="subTitle" idx="1"/>
          </p:nvPr>
        </p:nvSpPr>
        <p:spPr>
          <a:xfrm>
            <a:off x="1972475" y="1132725"/>
            <a:ext cx="56205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Appendix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1" name="Google Shape;601;p55"/>
          <p:cNvSpPr txBox="1"/>
          <p:nvPr/>
        </p:nvSpPr>
        <p:spPr>
          <a:xfrm>
            <a:off x="6477100" y="4090000"/>
            <a:ext cx="23676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-Aanchal Mongia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August 1,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7"/>
          <p:cNvSpPr txBox="1">
            <a:spLocks noGrp="1"/>
          </p:cNvSpPr>
          <p:nvPr>
            <p:ph type="title"/>
          </p:nvPr>
        </p:nvSpPr>
        <p:spPr>
          <a:xfrm>
            <a:off x="737525" y="419250"/>
            <a:ext cx="75873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Queries from last presentation..</a:t>
            </a:r>
            <a:endParaRPr b="1"/>
          </a:p>
        </p:txBody>
      </p:sp>
      <p:sp>
        <p:nvSpPr>
          <p:cNvPr id="614" name="Google Shape;614;p57"/>
          <p:cNvSpPr txBox="1">
            <a:spLocks noGrp="1"/>
          </p:cNvSpPr>
          <p:nvPr>
            <p:ph type="body" idx="1"/>
          </p:nvPr>
        </p:nvSpPr>
        <p:spPr>
          <a:xfrm>
            <a:off x="819150" y="1180700"/>
            <a:ext cx="5440200" cy="3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large the correlation can be?</a:t>
            </a:r>
            <a:br>
              <a:rPr lang="en"/>
            </a:br>
            <a:r>
              <a:rPr lang="en"/>
              <a:t>-&gt; Find corr between IC50 from concordant pairs 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Is the number of H-H and R-R pairs depleted (low by chance) ?</a:t>
            </a:r>
            <a:br>
              <a:rPr lang="en"/>
            </a:br>
            <a:r>
              <a:rPr lang="en"/>
              <a:t>-&gt; chi-square test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615" name="Google Shape;615;p5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16" name="Google Shape;6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350" y="1180700"/>
            <a:ext cx="2482301" cy="248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6"/>
          <p:cNvSpPr txBox="1">
            <a:spLocks noGrp="1"/>
          </p:cNvSpPr>
          <p:nvPr>
            <p:ph type="title"/>
          </p:nvPr>
        </p:nvSpPr>
        <p:spPr>
          <a:xfrm>
            <a:off x="508100" y="319500"/>
            <a:ext cx="76263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work</a:t>
            </a:r>
            <a:endParaRPr/>
          </a:p>
        </p:txBody>
      </p:sp>
      <p:sp>
        <p:nvSpPr>
          <p:cNvPr id="607" name="Google Shape;607;p56"/>
          <p:cNvSpPr txBox="1">
            <a:spLocks noGrp="1"/>
          </p:cNvSpPr>
          <p:nvPr>
            <p:ph type="body" idx="1"/>
          </p:nvPr>
        </p:nvSpPr>
        <p:spPr>
          <a:xfrm>
            <a:off x="508100" y="1160350"/>
            <a:ext cx="7816800" cy="32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*2a* Project 400 files update</a:t>
            </a:r>
            <a:endParaRPr sz="1400" b="1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*2b* Literature review for FUTURE ROADMAP</a:t>
            </a:r>
            <a:endParaRPr sz="14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08" name="Google Shape;608;p5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>
            <a:spLocks noGrp="1"/>
          </p:cNvSpPr>
          <p:nvPr>
            <p:ph type="title"/>
          </p:nvPr>
        </p:nvSpPr>
        <p:spPr>
          <a:xfrm>
            <a:off x="306450" y="265700"/>
            <a:ext cx="39138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Pair segregation (Drug wise) observations</a:t>
            </a:r>
            <a:endParaRPr sz="1400" b="1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4"/>
          <p:cNvSpPr txBox="1">
            <a:spLocks noGrp="1"/>
          </p:cNvSpPr>
          <p:nvPr>
            <p:ph type="body" idx="1"/>
          </p:nvPr>
        </p:nvSpPr>
        <p:spPr>
          <a:xfrm>
            <a:off x="258900" y="941900"/>
            <a:ext cx="40089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PHA-665752, Sorafenib </a:t>
            </a: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(MOTIVATION for merging: combining the datasets would help interpret the drug response better)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Inactive and highly selective compounds/</a:t>
            </a:r>
            <a:endParaRPr sz="12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Either works on high dosage or on some specific cell lines</a:t>
            </a:r>
            <a:endParaRPr sz="12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GDSC never shows response on the tested dosage, CCLE shows the drug working on very few cell lines</a:t>
            </a:r>
            <a:endParaRPr sz="12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12" name="Google Shape;512;p4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13" name="Google Shape;5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00" y="533750"/>
            <a:ext cx="4426800" cy="215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250" y="2821476"/>
            <a:ext cx="4251501" cy="20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4"/>
          <p:cNvSpPr txBox="1"/>
          <p:nvPr/>
        </p:nvSpPr>
        <p:spPr>
          <a:xfrm>
            <a:off x="5109950" y="2516400"/>
            <a:ext cx="23952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33A44"/>
                </a:solidFill>
              </a:rPr>
              <a:t>Sorafenib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4"/>
          <p:cNvSpPr txBox="1"/>
          <p:nvPr/>
        </p:nvSpPr>
        <p:spPr>
          <a:xfrm>
            <a:off x="5294875" y="91700"/>
            <a:ext cx="19245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33A44"/>
                </a:solidFill>
              </a:rPr>
              <a:t>PHA-665752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470750" y="975475"/>
            <a:ext cx="3050700" cy="30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Drugs showing mostly consistent drug response across datasets: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AZD0530, lapatinib, Erlotinib, PHA-665752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2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PACLITAXEL: CCLE drug response is mostly lower than that of GDSC</a:t>
            </a:r>
            <a:b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CCLE dose range: ( 0.0025-8 ) uM</a:t>
            </a:r>
            <a:b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GDSC dose range; (0.0004-0.1024) uM</a:t>
            </a:r>
            <a:b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522" name="Google Shape;522;p4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23" name="Google Shape;5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688" y="1497100"/>
            <a:ext cx="5208525" cy="231211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5"/>
          <p:cNvSpPr txBox="1"/>
          <p:nvPr/>
        </p:nvSpPr>
        <p:spPr>
          <a:xfrm>
            <a:off x="5621438" y="916650"/>
            <a:ext cx="1227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PACLITAXEL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"/>
          <p:cNvSpPr txBox="1">
            <a:spLocks noGrp="1"/>
          </p:cNvSpPr>
          <p:nvPr>
            <p:ph type="title"/>
          </p:nvPr>
        </p:nvSpPr>
        <p:spPr>
          <a:xfrm>
            <a:off x="407350" y="316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Possible explanations of the following 3 types of inconsistencies</a:t>
            </a:r>
            <a:endParaRPr/>
          </a:p>
        </p:txBody>
      </p:sp>
      <p:sp>
        <p:nvSpPr>
          <p:cNvPr id="530" name="Google Shape;530;p46"/>
          <p:cNvSpPr txBox="1">
            <a:spLocks noGrp="1"/>
          </p:cNvSpPr>
          <p:nvPr>
            <p:ph type="body" idx="1"/>
          </p:nvPr>
        </p:nvSpPr>
        <p:spPr>
          <a:xfrm>
            <a:off x="407350" y="891425"/>
            <a:ext cx="7917600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behaviour(Hump/Rising) which is actually DNW- experimental bias (curve fitting on merged data resolves it i.e. DNW and outliers have same fitted curve)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Concordant_diffRange class) - DIFFERENT DRUG DOSAGE (sheer combing resolves it)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dose range that is adequate for analysis of 1 drug may not be adequate for another.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31" name="Google Shape;531;p4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32" name="Google Shape;5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450" y="2951325"/>
            <a:ext cx="20669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550" y="2951325"/>
            <a:ext cx="205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875" y="2984663"/>
            <a:ext cx="20002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body" idx="1"/>
          </p:nvPr>
        </p:nvSpPr>
        <p:spPr>
          <a:xfrm>
            <a:off x="353075" y="261100"/>
            <a:ext cx="8101800" cy="45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Open-ended 				- DIFFERENT CELL COUNTING METHOD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Motivation: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is known that CellTiter-Glo and direct cell counts are poorly correlated when drugs cause large changes in cell size or alter ATP metabolism, thereby changing the relationship between ATP level in a cell extract and viable cell number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  <p:sp>
        <p:nvSpPr>
          <p:cNvPr id="540" name="Google Shape;540;p4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41" name="Google Shape;5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5" y="1745925"/>
            <a:ext cx="4241225" cy="16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925" y="3430213"/>
            <a:ext cx="2047400" cy="13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2825" y="3432891"/>
            <a:ext cx="2047400" cy="135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>
            <a:spLocks noGrp="1"/>
          </p:cNvSpPr>
          <p:nvPr>
            <p:ph type="body" idx="1"/>
          </p:nvPr>
        </p:nvSpPr>
        <p:spPr>
          <a:xfrm>
            <a:off x="353075" y="353525"/>
            <a:ext cx="8127000" cy="44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4. Closed					-DIFFERENT TIME DURATIONS </a:t>
            </a:r>
            <a:endParaRPr sz="12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IC50  values can be strongly time-dependent and we might therefore expect data for some drugs to be sensitive to small variations in procedure. 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  <p:sp>
        <p:nvSpPr>
          <p:cNvPr id="549" name="Google Shape;549;p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50" name="Google Shape;5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" y="1488700"/>
            <a:ext cx="40767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648" y="1836000"/>
            <a:ext cx="2122801" cy="14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900" y="3455250"/>
            <a:ext cx="2110550" cy="14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title"/>
          </p:nvPr>
        </p:nvSpPr>
        <p:spPr>
          <a:xfrm>
            <a:off x="420325" y="307725"/>
            <a:ext cx="75516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Curve fitting results</a:t>
            </a:r>
            <a:endParaRPr sz="1400" b="1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9"/>
          <p:cNvSpPr txBox="1">
            <a:spLocks noGrp="1"/>
          </p:cNvSpPr>
          <p:nvPr>
            <p:ph type="body" idx="1"/>
          </p:nvPr>
        </p:nvSpPr>
        <p:spPr>
          <a:xfrm>
            <a:off x="420325" y="933525"/>
            <a:ext cx="79044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Bayesian sigmoid model was fitted on each cell line-drug pair and the ic50 and slope (m)  distribution for each pair of curves was used to plot the learnt curves</a:t>
            </a:r>
            <a:b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59" name="Google Shape;559;p4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60" name="Google Shape;5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300" y="1808050"/>
            <a:ext cx="59436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0"/>
          <p:cNvSpPr txBox="1">
            <a:spLocks noGrp="1"/>
          </p:cNvSpPr>
          <p:nvPr>
            <p:ph type="title"/>
          </p:nvPr>
        </p:nvSpPr>
        <p:spPr>
          <a:xfrm>
            <a:off x="432550" y="332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Pair classification results using MS clustering</a:t>
            </a:r>
            <a:endParaRPr/>
          </a:p>
        </p:txBody>
      </p:sp>
      <p:sp>
        <p:nvSpPr>
          <p:cNvPr id="566" name="Google Shape;566;p5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67" name="Google Shape;5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75" y="1135700"/>
            <a:ext cx="59436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1"/>
          <p:cNvSpPr txBox="1">
            <a:spLocks noGrp="1"/>
          </p:cNvSpPr>
          <p:nvPr>
            <p:ph type="title"/>
          </p:nvPr>
        </p:nvSpPr>
        <p:spPr>
          <a:xfrm>
            <a:off x="390525" y="257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Drug and cell line composition for each cluster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74" name="Google Shape;5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50" y="916875"/>
            <a:ext cx="5080982" cy="36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Courier New</vt:lpstr>
      <vt:lpstr>Nunito</vt:lpstr>
      <vt:lpstr>Roboto</vt:lpstr>
      <vt:lpstr>Calibri</vt:lpstr>
      <vt:lpstr>Arial</vt:lpstr>
      <vt:lpstr>Shift</vt:lpstr>
      <vt:lpstr>CaDRReS2 </vt:lpstr>
      <vt:lpstr>Pair segregation (Drug wise) observations</vt:lpstr>
      <vt:lpstr>PowerPoint Presentation</vt:lpstr>
      <vt:lpstr>Possible explanations of the following 3 types of inconsistencies</vt:lpstr>
      <vt:lpstr>PowerPoint Presentation</vt:lpstr>
      <vt:lpstr>PowerPoint Presentation</vt:lpstr>
      <vt:lpstr>Curve fitting results </vt:lpstr>
      <vt:lpstr>Pair classification results using MS clustering</vt:lpstr>
      <vt:lpstr> Drug and cell line composition for each cluster </vt:lpstr>
      <vt:lpstr>PowerPoint Presentation</vt:lpstr>
      <vt:lpstr>Drugs to look upon/analyze:</vt:lpstr>
      <vt:lpstr>Future plan</vt:lpstr>
      <vt:lpstr>PowerPoint Presentation</vt:lpstr>
      <vt:lpstr>Queries from last presentation..</vt:lpstr>
      <vt:lpstr>Other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CaDRReS2 </dc:title>
  <cp:lastModifiedBy>Aanchal Mongia</cp:lastModifiedBy>
  <cp:revision>1</cp:revision>
  <dcterms:modified xsi:type="dcterms:W3CDTF">2019-09-11T00:39:17Z</dcterms:modified>
</cp:coreProperties>
</file>