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7" r:id="rId3"/>
    <p:sldId id="257" r:id="rId4"/>
    <p:sldId id="263" r:id="rId5"/>
    <p:sldId id="264" r:id="rId6"/>
    <p:sldId id="265"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nchal Mongia" initials="AM" lastIdx="4" clrIdx="0">
    <p:extLst>
      <p:ext uri="{19B8F6BF-5375-455C-9EA6-DF929625EA0E}">
        <p15:presenceInfo xmlns:p15="http://schemas.microsoft.com/office/powerpoint/2012/main" userId="S-1-5-21-48452065-328522785-3446126473-27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3" autoAdjust="0"/>
    <p:restoredTop sz="94660"/>
  </p:normalViewPr>
  <p:slideViewPr>
    <p:cSldViewPr snapToGrid="0">
      <p:cViewPr>
        <p:scale>
          <a:sx n="99" d="100"/>
          <a:sy n="99" d="100"/>
        </p:scale>
        <p:origin x="72"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3T09:55:23.347" idx="1">
    <p:pos x="5990" y="378"/>
    <p:text>earlier avg AAA was taken for AAA values which were avged for CLs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13T18:57:03.305" idx="4">
    <p:pos x="6375" y="2269"/>
    <p:text>0th has drugs with all cls tested..1st has dugs with only sensitive CLs and 2nd has drugs which have sensitivie CLs tested for all 15 drugs..3d has sensitive CLS for all 15 drugs but variation is against median ic50_mode</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16F23-E928-4361-BD7A-64F436B985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21922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16F23-E928-4361-BD7A-64F436B985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288947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16F23-E928-4361-BD7A-64F436B985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60092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16F23-E928-4361-BD7A-64F436B985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82285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16F23-E928-4361-BD7A-64F436B985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295750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16F23-E928-4361-BD7A-64F436B98506}"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406234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16F23-E928-4361-BD7A-64F436B98506}"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365231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16F23-E928-4361-BD7A-64F436B98506}"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118232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16F23-E928-4361-BD7A-64F436B98506}"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251951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16F23-E928-4361-BD7A-64F436B98506}"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40727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16F23-E928-4361-BD7A-64F436B98506}"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BDA1-8CDA-4B6E-A8B6-2EFA0C036D9B}" type="slidenum">
              <a:rPr lang="en-US" smtClean="0"/>
              <a:t>‹#›</a:t>
            </a:fld>
            <a:endParaRPr lang="en-US"/>
          </a:p>
        </p:txBody>
      </p:sp>
    </p:spTree>
    <p:extLst>
      <p:ext uri="{BB962C8B-B14F-4D97-AF65-F5344CB8AC3E}">
        <p14:creationId xmlns:p14="http://schemas.microsoft.com/office/powerpoint/2010/main" val="202515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16F23-E928-4361-BD7A-64F436B98506}" type="datetimeFigureOut">
              <a:rPr lang="en-US" smtClean="0"/>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BBDA1-8CDA-4B6E-A8B6-2EFA0C036D9B}" type="slidenum">
              <a:rPr lang="en-US" smtClean="0"/>
              <a:t>‹#›</a:t>
            </a:fld>
            <a:endParaRPr lang="en-US"/>
          </a:p>
        </p:txBody>
      </p:sp>
    </p:spTree>
    <p:extLst>
      <p:ext uri="{BB962C8B-B14F-4D97-AF65-F5344CB8AC3E}">
        <p14:creationId xmlns:p14="http://schemas.microsoft.com/office/powerpoint/2010/main" val="44269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omments" Target="../comments/comment2.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02" y="44926"/>
            <a:ext cx="3154851" cy="312800"/>
          </a:xfrm>
        </p:spPr>
        <p:txBody>
          <a:bodyPr>
            <a:normAutofit fontScale="90000"/>
          </a:bodyPr>
          <a:lstStyle/>
          <a:p>
            <a:r>
              <a:rPr lang="en-US" sz="1400" b="1" dirty="0" smtClean="0"/>
              <a:t>Arbitrary threshold on Approximated Area ?</a:t>
            </a:r>
            <a:endParaRPr lang="en-US" sz="1400" b="1" dirty="0"/>
          </a:p>
        </p:txBody>
      </p:sp>
      <p:pic>
        <p:nvPicPr>
          <p:cNvPr id="5" name="Picture 4"/>
          <p:cNvPicPr>
            <a:picLocks noChangeAspect="1"/>
          </p:cNvPicPr>
          <p:nvPr/>
        </p:nvPicPr>
        <p:blipFill>
          <a:blip r:embed="rId2"/>
          <a:stretch>
            <a:fillRect/>
          </a:stretch>
        </p:blipFill>
        <p:spPr>
          <a:xfrm>
            <a:off x="216462" y="585749"/>
            <a:ext cx="3124799" cy="2182527"/>
          </a:xfrm>
          <a:prstGeom prst="rect">
            <a:avLst/>
          </a:prstGeom>
        </p:spPr>
      </p:pic>
      <p:sp>
        <p:nvSpPr>
          <p:cNvPr id="6" name="Content Placeholder 2"/>
          <p:cNvSpPr txBox="1">
            <a:spLocks/>
          </p:cNvSpPr>
          <p:nvPr/>
        </p:nvSpPr>
        <p:spPr>
          <a:xfrm>
            <a:off x="596513" y="2888709"/>
            <a:ext cx="3702450" cy="377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1</a:t>
            </a:r>
            <a:r>
              <a:rPr lang="en-US" sz="1200" baseline="30000" dirty="0" smtClean="0"/>
              <a:t>st</a:t>
            </a:r>
            <a:r>
              <a:rPr lang="en-US" sz="1200" dirty="0" smtClean="0"/>
              <a:t> mode corresponds o resistant pairs</a:t>
            </a:r>
            <a:endParaRPr lang="en-US" sz="1200" dirty="0"/>
          </a:p>
        </p:txBody>
      </p:sp>
      <p:sp>
        <p:nvSpPr>
          <p:cNvPr id="7" name="TextBox 6"/>
          <p:cNvSpPr txBox="1"/>
          <p:nvPr/>
        </p:nvSpPr>
        <p:spPr>
          <a:xfrm>
            <a:off x="2662580" y="648452"/>
            <a:ext cx="771820" cy="507831"/>
          </a:xfrm>
          <a:prstGeom prst="rect">
            <a:avLst/>
          </a:prstGeom>
          <a:noFill/>
        </p:spPr>
        <p:txBody>
          <a:bodyPr wrap="square" rtlCol="0">
            <a:spAutoFit/>
          </a:bodyPr>
          <a:lstStyle/>
          <a:p>
            <a:r>
              <a:rPr lang="en-US" sz="900" dirty="0" smtClean="0"/>
              <a:t>1: resistant</a:t>
            </a:r>
          </a:p>
          <a:p>
            <a:r>
              <a:rPr lang="en-US" sz="900" dirty="0" smtClean="0"/>
              <a:t>0: sensitive	</a:t>
            </a:r>
            <a:endParaRPr lang="en-US" sz="900" dirty="0"/>
          </a:p>
        </p:txBody>
      </p:sp>
      <p:sp>
        <p:nvSpPr>
          <p:cNvPr id="10" name="Content Placeholder 2"/>
          <p:cNvSpPr txBox="1">
            <a:spLocks/>
          </p:cNvSpPr>
          <p:nvPr/>
        </p:nvSpPr>
        <p:spPr>
          <a:xfrm>
            <a:off x="3964375" y="2422121"/>
            <a:ext cx="4771705" cy="5093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solidFill>
                  <a:schemeClr val="bg1">
                    <a:lumMod val="50000"/>
                  </a:schemeClr>
                </a:solidFill>
              </a:rPr>
              <a:t>1</a:t>
            </a:r>
            <a:r>
              <a:rPr lang="en-US" sz="1200" baseline="30000" dirty="0" smtClean="0">
                <a:solidFill>
                  <a:schemeClr val="bg1">
                    <a:lumMod val="50000"/>
                  </a:schemeClr>
                </a:solidFill>
              </a:rPr>
              <a:t>st</a:t>
            </a:r>
            <a:r>
              <a:rPr lang="en-US" sz="1200" dirty="0" smtClean="0">
                <a:solidFill>
                  <a:schemeClr val="bg1">
                    <a:lumMod val="50000"/>
                  </a:schemeClr>
                </a:solidFill>
              </a:rPr>
              <a:t> way: chose </a:t>
            </a:r>
            <a:r>
              <a:rPr lang="en-US" sz="1200" dirty="0" err="1" smtClean="0">
                <a:solidFill>
                  <a:schemeClr val="bg1">
                    <a:lumMod val="50000"/>
                  </a:schemeClr>
                </a:solidFill>
              </a:rPr>
              <a:t>th</a:t>
            </a:r>
            <a:r>
              <a:rPr lang="en-US" sz="1200" dirty="0" smtClean="0">
                <a:solidFill>
                  <a:schemeClr val="bg1">
                    <a:lumMod val="50000"/>
                  </a:schemeClr>
                </a:solidFill>
              </a:rPr>
              <a:t>=1 </a:t>
            </a:r>
            <a:r>
              <a:rPr lang="en-US" sz="1200" dirty="0" err="1" smtClean="0">
                <a:solidFill>
                  <a:schemeClr val="bg1">
                    <a:lumMod val="50000"/>
                  </a:schemeClr>
                </a:solidFill>
              </a:rPr>
              <a:t>std</a:t>
            </a:r>
            <a:r>
              <a:rPr lang="en-US" sz="1200" dirty="0" smtClean="0">
                <a:solidFill>
                  <a:schemeClr val="bg1">
                    <a:lumMod val="50000"/>
                  </a:schemeClr>
                </a:solidFill>
              </a:rPr>
              <a:t> from mean of 2</a:t>
            </a:r>
            <a:r>
              <a:rPr lang="en-US" sz="1200" baseline="30000" dirty="0" smtClean="0">
                <a:solidFill>
                  <a:schemeClr val="bg1">
                    <a:lumMod val="50000"/>
                  </a:schemeClr>
                </a:solidFill>
              </a:rPr>
              <a:t>nd</a:t>
            </a:r>
            <a:r>
              <a:rPr lang="en-US" sz="1200" dirty="0" smtClean="0">
                <a:solidFill>
                  <a:schemeClr val="bg1">
                    <a:lumMod val="50000"/>
                  </a:schemeClr>
                </a:solidFill>
              </a:rPr>
              <a:t> mode</a:t>
            </a:r>
          </a:p>
          <a:p>
            <a:r>
              <a:rPr lang="en-US" sz="1200" dirty="0" smtClean="0"/>
              <a:t>2</a:t>
            </a:r>
            <a:r>
              <a:rPr lang="en-US" sz="1200" baseline="30000" dirty="0" smtClean="0"/>
              <a:t>nd</a:t>
            </a:r>
            <a:r>
              <a:rPr lang="en-US" sz="1200" dirty="0" smtClean="0"/>
              <a:t> way: Don’t use </a:t>
            </a:r>
            <a:r>
              <a:rPr lang="en-US" sz="1200" dirty="0" err="1" smtClean="0"/>
              <a:t>th</a:t>
            </a:r>
            <a:r>
              <a:rPr lang="en-US" sz="1200" dirty="0" smtClean="0"/>
              <a:t> based method to show the trend</a:t>
            </a:r>
            <a:endParaRPr lang="en-US" sz="1200" dirty="0"/>
          </a:p>
        </p:txBody>
      </p:sp>
      <p:sp>
        <p:nvSpPr>
          <p:cNvPr id="15" name="Up Arrow 14"/>
          <p:cNvSpPr/>
          <p:nvPr/>
        </p:nvSpPr>
        <p:spPr>
          <a:xfrm>
            <a:off x="3872509" y="6113036"/>
            <a:ext cx="324853" cy="2687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76782" y="6381722"/>
            <a:ext cx="1375185" cy="523220"/>
          </a:xfrm>
          <a:prstGeom prst="rect">
            <a:avLst/>
          </a:prstGeom>
          <a:noFill/>
        </p:spPr>
        <p:txBody>
          <a:bodyPr wrap="none" lIns="91440" tIns="45720" rIns="91440" bIns="45720">
            <a:spAutoFit/>
          </a:bodyPr>
          <a:lstStyle/>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Factor 1</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p:cNvSpPr/>
          <p:nvPr/>
        </p:nvSpPr>
        <p:spPr>
          <a:xfrm>
            <a:off x="7575298" y="6224577"/>
            <a:ext cx="1375185" cy="523220"/>
          </a:xfrm>
          <a:prstGeom prst="rect">
            <a:avLst/>
          </a:prstGeom>
          <a:noFill/>
        </p:spPr>
        <p:txBody>
          <a:bodyPr wrap="none" lIns="91440" tIns="45720" rIns="91440" bIns="45720">
            <a:spAutoFit/>
          </a:bodyPr>
          <a:lstStyle/>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Factor 2</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Up Arrow 17"/>
          <p:cNvSpPr/>
          <p:nvPr/>
        </p:nvSpPr>
        <p:spPr>
          <a:xfrm>
            <a:off x="8100465" y="5955871"/>
            <a:ext cx="324853" cy="2687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21911" y="3203670"/>
            <a:ext cx="4447135" cy="466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t>Drug level analysis</a:t>
            </a:r>
          </a:p>
          <a:p>
            <a:r>
              <a:rPr lang="en-US" sz="1400" b="1" dirty="0" smtClean="0"/>
              <a:t>Factors causing inconsistency in drugs?</a:t>
            </a:r>
            <a:endParaRPr lang="en-US" sz="1400" b="1" dirty="0"/>
          </a:p>
        </p:txBody>
      </p:sp>
      <p:pic>
        <p:nvPicPr>
          <p:cNvPr id="24" name="Picture 23"/>
          <p:cNvPicPr>
            <a:picLocks noChangeAspect="1"/>
          </p:cNvPicPr>
          <p:nvPr/>
        </p:nvPicPr>
        <p:blipFill>
          <a:blip r:embed="rId3"/>
          <a:stretch>
            <a:fillRect/>
          </a:stretch>
        </p:blipFill>
        <p:spPr>
          <a:xfrm>
            <a:off x="3872509" y="602297"/>
            <a:ext cx="2589251" cy="1747049"/>
          </a:xfrm>
          <a:prstGeom prst="rect">
            <a:avLst/>
          </a:prstGeom>
        </p:spPr>
      </p:pic>
      <p:pic>
        <p:nvPicPr>
          <p:cNvPr id="26" name="Picture 25"/>
          <p:cNvPicPr>
            <a:picLocks noChangeAspect="1"/>
          </p:cNvPicPr>
          <p:nvPr/>
        </p:nvPicPr>
        <p:blipFill>
          <a:blip r:embed="rId4"/>
          <a:stretch>
            <a:fillRect/>
          </a:stretch>
        </p:blipFill>
        <p:spPr>
          <a:xfrm>
            <a:off x="2302984" y="3683092"/>
            <a:ext cx="3645293" cy="2327934"/>
          </a:xfrm>
          <a:prstGeom prst="rect">
            <a:avLst/>
          </a:prstGeom>
        </p:spPr>
      </p:pic>
      <p:pic>
        <p:nvPicPr>
          <p:cNvPr id="27" name="Picture 26"/>
          <p:cNvPicPr>
            <a:picLocks noChangeAspect="1"/>
          </p:cNvPicPr>
          <p:nvPr/>
        </p:nvPicPr>
        <p:blipFill>
          <a:blip r:embed="rId5"/>
          <a:stretch>
            <a:fillRect/>
          </a:stretch>
        </p:blipFill>
        <p:spPr>
          <a:xfrm>
            <a:off x="6473442" y="3628729"/>
            <a:ext cx="3578901" cy="2260818"/>
          </a:xfrm>
          <a:prstGeom prst="rect">
            <a:avLst/>
          </a:prstGeom>
        </p:spPr>
      </p:pic>
      <p:sp>
        <p:nvSpPr>
          <p:cNvPr id="29" name="Title 1"/>
          <p:cNvSpPr txBox="1">
            <a:spLocks/>
          </p:cNvSpPr>
          <p:nvPr/>
        </p:nvSpPr>
        <p:spPr>
          <a:xfrm>
            <a:off x="23690" y="-106566"/>
            <a:ext cx="3848819" cy="5735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dirty="0"/>
          </a:p>
        </p:txBody>
      </p:sp>
      <p:pic>
        <p:nvPicPr>
          <p:cNvPr id="34" name="Picture 33"/>
          <p:cNvPicPr>
            <a:picLocks noChangeAspect="1"/>
          </p:cNvPicPr>
          <p:nvPr/>
        </p:nvPicPr>
        <p:blipFill>
          <a:blip r:embed="rId6"/>
          <a:stretch>
            <a:fillRect/>
          </a:stretch>
        </p:blipFill>
        <p:spPr>
          <a:xfrm>
            <a:off x="7016026" y="600432"/>
            <a:ext cx="2493734" cy="1669416"/>
          </a:xfrm>
          <a:prstGeom prst="rect">
            <a:avLst/>
          </a:prstGeom>
        </p:spPr>
      </p:pic>
      <p:pic>
        <p:nvPicPr>
          <p:cNvPr id="35" name="Picture 34"/>
          <p:cNvPicPr>
            <a:picLocks noChangeAspect="1"/>
          </p:cNvPicPr>
          <p:nvPr/>
        </p:nvPicPr>
        <p:blipFill>
          <a:blip r:embed="rId7"/>
          <a:stretch>
            <a:fillRect/>
          </a:stretch>
        </p:blipFill>
        <p:spPr>
          <a:xfrm>
            <a:off x="9696038" y="600431"/>
            <a:ext cx="2412928" cy="1660148"/>
          </a:xfrm>
          <a:prstGeom prst="rect">
            <a:avLst/>
          </a:prstGeom>
        </p:spPr>
      </p:pic>
      <p:sp>
        <p:nvSpPr>
          <p:cNvPr id="36" name="TextBox 35"/>
          <p:cNvSpPr txBox="1"/>
          <p:nvPr/>
        </p:nvSpPr>
        <p:spPr>
          <a:xfrm>
            <a:off x="23690" y="6381722"/>
            <a:ext cx="2292790" cy="461665"/>
          </a:xfrm>
          <a:prstGeom prst="rect">
            <a:avLst/>
          </a:prstGeom>
          <a:noFill/>
        </p:spPr>
        <p:txBody>
          <a:bodyPr wrap="square" rtlCol="0">
            <a:spAutoFit/>
          </a:bodyPr>
          <a:lstStyle/>
          <a:p>
            <a:r>
              <a:rPr lang="en-US" sz="800" dirty="0" smtClean="0"/>
              <a:t>Inconsistency score=Area approximated from HDI estimated from </a:t>
            </a:r>
            <a:r>
              <a:rPr lang="en-US" sz="800" dirty="0" err="1" smtClean="0"/>
              <a:t>baysian</a:t>
            </a:r>
            <a:r>
              <a:rPr lang="en-US" sz="800" dirty="0" smtClean="0"/>
              <a:t> sigmoid fitted curves (adjusted by the dosage range)</a:t>
            </a:r>
            <a:endParaRPr lang="en-US" sz="800" dirty="0"/>
          </a:p>
        </p:txBody>
      </p:sp>
      <p:pic>
        <p:nvPicPr>
          <p:cNvPr id="37" name="Picture 36"/>
          <p:cNvPicPr>
            <a:picLocks noChangeAspect="1"/>
          </p:cNvPicPr>
          <p:nvPr/>
        </p:nvPicPr>
        <p:blipFill>
          <a:blip r:embed="rId8"/>
          <a:stretch>
            <a:fillRect/>
          </a:stretch>
        </p:blipFill>
        <p:spPr>
          <a:xfrm>
            <a:off x="6925427" y="585749"/>
            <a:ext cx="2680083" cy="1777243"/>
          </a:xfrm>
          <a:prstGeom prst="rect">
            <a:avLst/>
          </a:prstGeom>
        </p:spPr>
      </p:pic>
      <p:pic>
        <p:nvPicPr>
          <p:cNvPr id="38" name="Picture 37"/>
          <p:cNvPicPr>
            <a:picLocks noChangeAspect="1"/>
          </p:cNvPicPr>
          <p:nvPr/>
        </p:nvPicPr>
        <p:blipFill>
          <a:blip r:embed="rId9"/>
          <a:stretch>
            <a:fillRect/>
          </a:stretch>
        </p:blipFill>
        <p:spPr>
          <a:xfrm>
            <a:off x="2189968" y="3832724"/>
            <a:ext cx="3689934" cy="2386525"/>
          </a:xfrm>
          <a:prstGeom prst="rect">
            <a:avLst/>
          </a:prstGeom>
        </p:spPr>
      </p:pic>
      <p:pic>
        <p:nvPicPr>
          <p:cNvPr id="39" name="Picture 38"/>
          <p:cNvPicPr>
            <a:picLocks noChangeAspect="1"/>
          </p:cNvPicPr>
          <p:nvPr/>
        </p:nvPicPr>
        <p:blipFill>
          <a:blip r:embed="rId10"/>
          <a:stretch>
            <a:fillRect/>
          </a:stretch>
        </p:blipFill>
        <p:spPr>
          <a:xfrm>
            <a:off x="6283146" y="3731142"/>
            <a:ext cx="3830646" cy="2518911"/>
          </a:xfrm>
          <a:prstGeom prst="rect">
            <a:avLst/>
          </a:prstGeom>
        </p:spPr>
      </p:pic>
    </p:spTree>
    <p:extLst>
      <p:ext uri="{BB962C8B-B14F-4D97-AF65-F5344CB8AC3E}">
        <p14:creationId xmlns:p14="http://schemas.microsoft.com/office/powerpoint/2010/main" val="713331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67590" y="3392232"/>
            <a:ext cx="3894909" cy="2529782"/>
          </a:xfrm>
          <a:prstGeom prst="rect">
            <a:avLst/>
          </a:prstGeom>
        </p:spPr>
      </p:pic>
      <p:pic>
        <p:nvPicPr>
          <p:cNvPr id="11" name="Picture 10"/>
          <p:cNvPicPr>
            <a:picLocks noChangeAspect="1"/>
          </p:cNvPicPr>
          <p:nvPr/>
        </p:nvPicPr>
        <p:blipFill>
          <a:blip r:embed="rId3"/>
          <a:stretch>
            <a:fillRect/>
          </a:stretch>
        </p:blipFill>
        <p:spPr>
          <a:xfrm>
            <a:off x="6372048" y="3302526"/>
            <a:ext cx="4071364" cy="2590867"/>
          </a:xfrm>
          <a:prstGeom prst="rect">
            <a:avLst/>
          </a:prstGeom>
        </p:spPr>
      </p:pic>
      <p:pic>
        <p:nvPicPr>
          <p:cNvPr id="12" name="Picture 11"/>
          <p:cNvPicPr>
            <a:picLocks noChangeAspect="1"/>
          </p:cNvPicPr>
          <p:nvPr/>
        </p:nvPicPr>
        <p:blipFill>
          <a:blip r:embed="rId4"/>
          <a:stretch>
            <a:fillRect/>
          </a:stretch>
        </p:blipFill>
        <p:spPr>
          <a:xfrm>
            <a:off x="298677" y="844595"/>
            <a:ext cx="2623806" cy="1916022"/>
          </a:xfrm>
          <a:prstGeom prst="rect">
            <a:avLst/>
          </a:prstGeom>
        </p:spPr>
      </p:pic>
      <p:sp>
        <p:nvSpPr>
          <p:cNvPr id="2" name="TextBox 1"/>
          <p:cNvSpPr txBox="1"/>
          <p:nvPr/>
        </p:nvSpPr>
        <p:spPr>
          <a:xfrm>
            <a:off x="8861385" y="136709"/>
            <a:ext cx="3417843" cy="707886"/>
          </a:xfrm>
          <a:prstGeom prst="rect">
            <a:avLst/>
          </a:prstGeom>
          <a:noFill/>
        </p:spPr>
        <p:txBody>
          <a:bodyPr wrap="square" rtlCol="0">
            <a:spAutoFit/>
          </a:bodyPr>
          <a:lstStyle/>
          <a:p>
            <a:r>
              <a:rPr lang="en-US" sz="800" dirty="0" smtClean="0"/>
              <a:t>*Removed bias from too high area pairs by taking median instead of mean</a:t>
            </a:r>
            <a:br>
              <a:rPr lang="en-US" sz="800" dirty="0" smtClean="0"/>
            </a:br>
            <a:r>
              <a:rPr lang="en-US" sz="800" dirty="0" smtClean="0"/>
              <a:t>*Remove bias from CLs which haven’t been tested for all drugs (these CLs might make a drug appear bad or good since other have not even been tested for these)</a:t>
            </a:r>
          </a:p>
          <a:p>
            <a:r>
              <a:rPr lang="en-US" sz="800" dirty="0" smtClean="0"/>
              <a:t>*Removed bias from resistant CLs by taking only sensitive CLs</a:t>
            </a:r>
            <a:endParaRPr lang="en-US" sz="800" dirty="0"/>
          </a:p>
        </p:txBody>
      </p:sp>
      <p:sp>
        <p:nvSpPr>
          <p:cNvPr id="3" name="TextBox 2"/>
          <p:cNvSpPr txBox="1"/>
          <p:nvPr/>
        </p:nvSpPr>
        <p:spPr>
          <a:xfrm>
            <a:off x="7800975" y="6212761"/>
            <a:ext cx="1438275" cy="215444"/>
          </a:xfrm>
          <a:prstGeom prst="rect">
            <a:avLst/>
          </a:prstGeom>
          <a:noFill/>
        </p:spPr>
        <p:txBody>
          <a:bodyPr wrap="square" rtlCol="0">
            <a:spAutoFit/>
          </a:bodyPr>
          <a:lstStyle/>
          <a:p>
            <a:r>
              <a:rPr lang="en-US" sz="800" dirty="0" smtClean="0"/>
              <a:t>Ic50&gt;max dosage</a:t>
            </a:r>
            <a:endParaRPr lang="en-US" sz="800" dirty="0"/>
          </a:p>
        </p:txBody>
      </p:sp>
      <p:pic>
        <p:nvPicPr>
          <p:cNvPr id="8" name="Picture 7"/>
          <p:cNvPicPr>
            <a:picLocks noChangeAspect="1"/>
          </p:cNvPicPr>
          <p:nvPr/>
        </p:nvPicPr>
        <p:blipFill>
          <a:blip r:embed="rId5"/>
          <a:stretch>
            <a:fillRect/>
          </a:stretch>
        </p:blipFill>
        <p:spPr>
          <a:xfrm>
            <a:off x="6693322" y="3312052"/>
            <a:ext cx="4069941" cy="2609962"/>
          </a:xfrm>
          <a:prstGeom prst="rect">
            <a:avLst/>
          </a:prstGeom>
        </p:spPr>
      </p:pic>
      <p:pic>
        <p:nvPicPr>
          <p:cNvPr id="9" name="Picture 8"/>
          <p:cNvPicPr>
            <a:picLocks noChangeAspect="1"/>
          </p:cNvPicPr>
          <p:nvPr/>
        </p:nvPicPr>
        <p:blipFill>
          <a:blip r:embed="rId6"/>
          <a:stretch>
            <a:fillRect/>
          </a:stretch>
        </p:blipFill>
        <p:spPr>
          <a:xfrm>
            <a:off x="1057193" y="3404585"/>
            <a:ext cx="3752850" cy="2505075"/>
          </a:xfrm>
          <a:prstGeom prst="rect">
            <a:avLst/>
          </a:prstGeom>
        </p:spPr>
      </p:pic>
      <p:pic>
        <p:nvPicPr>
          <p:cNvPr id="14" name="Picture 13"/>
          <p:cNvPicPr>
            <a:picLocks noChangeAspect="1"/>
          </p:cNvPicPr>
          <p:nvPr/>
        </p:nvPicPr>
        <p:blipFill>
          <a:blip r:embed="rId7"/>
          <a:stretch>
            <a:fillRect/>
          </a:stretch>
        </p:blipFill>
        <p:spPr>
          <a:xfrm>
            <a:off x="161862" y="844595"/>
            <a:ext cx="2897436" cy="2014260"/>
          </a:xfrm>
          <a:prstGeom prst="rect">
            <a:avLst/>
          </a:prstGeom>
        </p:spPr>
      </p:pic>
      <p:sp>
        <p:nvSpPr>
          <p:cNvPr id="15" name="TextBox 14"/>
          <p:cNvSpPr txBox="1"/>
          <p:nvPr/>
        </p:nvSpPr>
        <p:spPr>
          <a:xfrm>
            <a:off x="0" y="0"/>
            <a:ext cx="4859383" cy="830997"/>
          </a:xfrm>
          <a:prstGeom prst="rect">
            <a:avLst/>
          </a:prstGeom>
          <a:noFill/>
        </p:spPr>
        <p:txBody>
          <a:bodyPr wrap="square" rtlCol="0">
            <a:spAutoFit/>
          </a:bodyPr>
          <a:lstStyle/>
          <a:p>
            <a:r>
              <a:rPr lang="en-US" sz="800" dirty="0" smtClean="0"/>
              <a:t>Perform analysis only of DW pairs so that low IS pairs (lot of near 0 AAA) do not make the results biased</a:t>
            </a:r>
          </a:p>
          <a:p>
            <a:r>
              <a:rPr lang="en-US" sz="800" dirty="0" smtClean="0"/>
              <a:t/>
            </a:r>
            <a:br>
              <a:rPr lang="en-US" sz="800" dirty="0" smtClean="0"/>
            </a:br>
            <a:r>
              <a:rPr lang="en-US" sz="800" dirty="0" smtClean="0"/>
              <a:t>*  ic50 mode &gt;max dosage =&gt; resistant (has some pairs which work on high dosage)</a:t>
            </a:r>
          </a:p>
          <a:p>
            <a:r>
              <a:rPr lang="en-US" sz="800" dirty="0" smtClean="0"/>
              <a:t>* </a:t>
            </a:r>
            <a:r>
              <a:rPr lang="en-US" sz="800" b="1" dirty="0" err="1" smtClean="0"/>
              <a:t>Th</a:t>
            </a:r>
            <a:r>
              <a:rPr lang="en-US" sz="800" b="1" dirty="0" smtClean="0"/>
              <a:t> ic50_mode  (chosen ic50_mode as </a:t>
            </a:r>
            <a:r>
              <a:rPr lang="en-US" sz="800" strike="sngStrike" dirty="0" smtClean="0">
                <a:solidFill>
                  <a:schemeClr val="bg1">
                    <a:lumMod val="50000"/>
                  </a:schemeClr>
                </a:solidFill>
              </a:rPr>
              <a:t>the median of </a:t>
            </a:r>
            <a:r>
              <a:rPr lang="en-US" sz="800" strike="sngStrike" dirty="0" err="1" smtClean="0">
                <a:solidFill>
                  <a:schemeClr val="bg1">
                    <a:lumMod val="50000"/>
                  </a:schemeClr>
                </a:solidFill>
              </a:rPr>
              <a:t>xbw</a:t>
            </a:r>
            <a:r>
              <a:rPr lang="en-US" sz="800" strike="sngStrike" dirty="0" smtClean="0">
                <a:solidFill>
                  <a:schemeClr val="bg1">
                    <a:lumMod val="50000"/>
                  </a:schemeClr>
                </a:solidFill>
              </a:rPr>
              <a:t> 2mus </a:t>
            </a:r>
            <a:r>
              <a:rPr lang="en-US" sz="800" b="1" dirty="0" smtClean="0"/>
              <a:t>value at which y/#</a:t>
            </a:r>
            <a:r>
              <a:rPr lang="en-US" sz="800" b="1" dirty="0" err="1" smtClean="0"/>
              <a:t>Pais</a:t>
            </a:r>
            <a:r>
              <a:rPr lang="en-US" sz="800" b="1" dirty="0" smtClean="0"/>
              <a:t> is min between the 2means of the </a:t>
            </a:r>
            <a:r>
              <a:rPr lang="en-US" sz="800" dirty="0" smtClean="0"/>
              <a:t>modes </a:t>
            </a:r>
            <a:r>
              <a:rPr lang="en-US" sz="800" strike="sngStrike" dirty="0" smtClean="0">
                <a:solidFill>
                  <a:schemeClr val="bg1">
                    <a:lumMod val="50000"/>
                  </a:schemeClr>
                </a:solidFill>
              </a:rPr>
              <a:t>at 2 </a:t>
            </a:r>
            <a:r>
              <a:rPr lang="en-US" sz="800" strike="sngStrike" dirty="0" err="1" smtClean="0">
                <a:solidFill>
                  <a:schemeClr val="bg1">
                    <a:lumMod val="50000"/>
                  </a:schemeClr>
                </a:solidFill>
              </a:rPr>
              <a:t>stddev</a:t>
            </a:r>
            <a:r>
              <a:rPr lang="en-US" sz="800" strike="sngStrike" dirty="0" smtClean="0">
                <a:solidFill>
                  <a:schemeClr val="bg1">
                    <a:lumMod val="50000"/>
                  </a:schemeClr>
                </a:solidFill>
              </a:rPr>
              <a:t> from mean of 1sr mode which corresponds to resistant pairs</a:t>
            </a:r>
            <a:r>
              <a:rPr lang="en-US" sz="800" strike="sngStrike" dirty="0" smtClean="0"/>
              <a:t> </a:t>
            </a:r>
            <a:r>
              <a:rPr lang="en-US" sz="800" b="1" dirty="0" smtClean="0"/>
              <a:t>)</a:t>
            </a:r>
          </a:p>
          <a:p>
            <a:r>
              <a:rPr lang="en-US" sz="800" dirty="0" smtClean="0"/>
              <a:t>* </a:t>
            </a:r>
            <a:r>
              <a:rPr lang="en-US" sz="800" dirty="0" err="1" smtClean="0"/>
              <a:t>Th</a:t>
            </a:r>
            <a:r>
              <a:rPr lang="en-US" sz="800" dirty="0" smtClean="0"/>
              <a:t> IS (if u do that resistant or low IS class has some highly consistent working pairs)</a:t>
            </a:r>
            <a:endParaRPr lang="en-US" sz="800" dirty="0"/>
          </a:p>
        </p:txBody>
      </p:sp>
      <p:pic>
        <p:nvPicPr>
          <p:cNvPr id="6" name="Picture 5"/>
          <p:cNvPicPr>
            <a:picLocks noChangeAspect="1"/>
          </p:cNvPicPr>
          <p:nvPr/>
        </p:nvPicPr>
        <p:blipFill>
          <a:blip r:embed="rId8"/>
          <a:stretch>
            <a:fillRect/>
          </a:stretch>
        </p:blipFill>
        <p:spPr>
          <a:xfrm>
            <a:off x="989037" y="3404585"/>
            <a:ext cx="3909616" cy="2543725"/>
          </a:xfrm>
          <a:prstGeom prst="rect">
            <a:avLst/>
          </a:prstGeom>
        </p:spPr>
      </p:pic>
      <p:pic>
        <p:nvPicPr>
          <p:cNvPr id="7" name="Picture 6"/>
          <p:cNvPicPr>
            <a:picLocks noChangeAspect="1"/>
          </p:cNvPicPr>
          <p:nvPr/>
        </p:nvPicPr>
        <p:blipFill>
          <a:blip r:embed="rId9"/>
          <a:stretch>
            <a:fillRect/>
          </a:stretch>
        </p:blipFill>
        <p:spPr>
          <a:xfrm>
            <a:off x="6136056" y="3214520"/>
            <a:ext cx="4391215" cy="2923854"/>
          </a:xfrm>
          <a:prstGeom prst="rect">
            <a:avLst/>
          </a:prstGeom>
        </p:spPr>
      </p:pic>
      <p:pic>
        <p:nvPicPr>
          <p:cNvPr id="16" name="Picture 15"/>
          <p:cNvPicPr>
            <a:picLocks noChangeAspect="1"/>
          </p:cNvPicPr>
          <p:nvPr/>
        </p:nvPicPr>
        <p:blipFill>
          <a:blip r:embed="rId10"/>
          <a:stretch>
            <a:fillRect/>
          </a:stretch>
        </p:blipFill>
        <p:spPr>
          <a:xfrm>
            <a:off x="5999902" y="3261439"/>
            <a:ext cx="4419322" cy="2876935"/>
          </a:xfrm>
          <a:prstGeom prst="rect">
            <a:avLst/>
          </a:prstGeom>
        </p:spPr>
      </p:pic>
    </p:spTree>
    <p:extLst>
      <p:ext uri="{BB962C8B-B14F-4D97-AF65-F5344CB8AC3E}">
        <p14:creationId xmlns:p14="http://schemas.microsoft.com/office/powerpoint/2010/main" val="3271701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90" y="-106566"/>
            <a:ext cx="3848819" cy="573540"/>
          </a:xfrm>
        </p:spPr>
        <p:txBody>
          <a:bodyPr>
            <a:normAutofit/>
          </a:bodyPr>
          <a:lstStyle/>
          <a:p>
            <a:r>
              <a:rPr lang="en-US" sz="1400" b="1" dirty="0" smtClean="0"/>
              <a:t>Cell line level analysis (Mutation)</a:t>
            </a:r>
            <a:endParaRPr lang="en-US" sz="1400" b="1" dirty="0"/>
          </a:p>
        </p:txBody>
      </p:sp>
      <p:sp>
        <p:nvSpPr>
          <p:cNvPr id="15" name="TextBox 14"/>
          <p:cNvSpPr txBox="1"/>
          <p:nvPr/>
        </p:nvSpPr>
        <p:spPr>
          <a:xfrm>
            <a:off x="3949908" y="216637"/>
            <a:ext cx="1622580" cy="415498"/>
          </a:xfrm>
          <a:prstGeom prst="rect">
            <a:avLst/>
          </a:prstGeom>
          <a:noFill/>
        </p:spPr>
        <p:txBody>
          <a:bodyPr wrap="square" rtlCol="0">
            <a:spAutoFit/>
          </a:bodyPr>
          <a:lstStyle/>
          <a:p>
            <a:r>
              <a:rPr lang="en-US" sz="1050" b="1" dirty="0" smtClean="0"/>
              <a:t>All </a:t>
            </a:r>
            <a:r>
              <a:rPr lang="en-US" sz="1050" b="1" dirty="0" err="1" smtClean="0"/>
              <a:t>comm</a:t>
            </a:r>
            <a:r>
              <a:rPr lang="en-US" sz="1050" b="1" dirty="0" smtClean="0"/>
              <a:t> genes: Drug </a:t>
            </a:r>
            <a:r>
              <a:rPr lang="en-US" sz="1050" b="1" dirty="0" smtClean="0"/>
              <a:t>wise spearman </a:t>
            </a:r>
            <a:r>
              <a:rPr lang="en-US" sz="1050" b="1" dirty="0" err="1" smtClean="0"/>
              <a:t>corr</a:t>
            </a:r>
            <a:endParaRPr lang="en-US" sz="1050" b="1" dirty="0"/>
          </a:p>
        </p:txBody>
      </p:sp>
      <p:sp>
        <p:nvSpPr>
          <p:cNvPr id="23" name="TextBox 22"/>
          <p:cNvSpPr txBox="1"/>
          <p:nvPr/>
        </p:nvSpPr>
        <p:spPr>
          <a:xfrm>
            <a:off x="8352074" y="3404026"/>
            <a:ext cx="1622580" cy="415498"/>
          </a:xfrm>
          <a:prstGeom prst="rect">
            <a:avLst/>
          </a:prstGeom>
          <a:noFill/>
        </p:spPr>
        <p:txBody>
          <a:bodyPr wrap="square" rtlCol="0">
            <a:spAutoFit/>
          </a:bodyPr>
          <a:lstStyle/>
          <a:p>
            <a:r>
              <a:rPr lang="en-US" sz="1050" b="1" dirty="0" smtClean="0"/>
              <a:t>Drug wise spearman </a:t>
            </a:r>
            <a:r>
              <a:rPr lang="en-US" sz="1050" b="1" dirty="0" err="1" smtClean="0"/>
              <a:t>corr</a:t>
            </a:r>
            <a:r>
              <a:rPr lang="en-US" sz="1050" b="1" dirty="0" smtClean="0"/>
              <a:t/>
            </a:r>
            <a:br>
              <a:rPr lang="en-US" sz="1050" b="1" dirty="0" smtClean="0"/>
            </a:br>
            <a:r>
              <a:rPr lang="en-US" sz="1050" b="1" dirty="0" smtClean="0"/>
              <a:t>(</a:t>
            </a:r>
            <a:r>
              <a:rPr lang="en-US" sz="1050" b="1" dirty="0" err="1" smtClean="0"/>
              <a:t>Conc</a:t>
            </a:r>
            <a:r>
              <a:rPr lang="en-US" sz="1050" b="1" dirty="0" smtClean="0"/>
              <a:t> CLs)</a:t>
            </a:r>
            <a:endParaRPr lang="en-US" sz="1050" b="1" dirty="0"/>
          </a:p>
        </p:txBody>
      </p:sp>
      <p:sp>
        <p:nvSpPr>
          <p:cNvPr id="29" name="TextBox 28"/>
          <p:cNvSpPr txBox="1"/>
          <p:nvPr/>
        </p:nvSpPr>
        <p:spPr>
          <a:xfrm>
            <a:off x="167696" y="349285"/>
            <a:ext cx="3366079" cy="1077218"/>
          </a:xfrm>
          <a:prstGeom prst="rect">
            <a:avLst/>
          </a:prstGeom>
          <a:noFill/>
        </p:spPr>
        <p:txBody>
          <a:bodyPr wrap="square" rtlCol="0">
            <a:spAutoFit/>
          </a:bodyPr>
          <a:lstStyle/>
          <a:p>
            <a:r>
              <a:rPr lang="en-US" sz="800" dirty="0" smtClean="0"/>
              <a:t>Checked if </a:t>
            </a:r>
          </a:p>
          <a:p>
            <a:pPr marL="285750" indent="-285750">
              <a:buFont typeface="Arial" panose="020B0604020202020204" pitchFamily="34" charset="0"/>
              <a:buChar char="•"/>
            </a:pPr>
            <a:r>
              <a:rPr lang="en-US" sz="800" dirty="0" smtClean="0"/>
              <a:t>discordant mutation profiles cause inconsistency</a:t>
            </a:r>
          </a:p>
          <a:p>
            <a:pPr marL="285750" indent="-285750">
              <a:buFont typeface="Arial" panose="020B0604020202020204" pitchFamily="34" charset="0"/>
              <a:buChar char="•"/>
            </a:pPr>
            <a:r>
              <a:rPr lang="en-US" sz="800" dirty="0" smtClean="0"/>
              <a:t>High number of mutations cause inconsistency</a:t>
            </a:r>
            <a:endParaRPr lang="en-US" sz="800" dirty="0"/>
          </a:p>
          <a:p>
            <a:pPr marL="285750" indent="-285750">
              <a:buFont typeface="Arial" panose="020B0604020202020204" pitchFamily="34" charset="0"/>
              <a:buChar char="•"/>
            </a:pPr>
            <a:r>
              <a:rPr lang="en-US" sz="800" dirty="0" smtClean="0"/>
              <a:t>Used </a:t>
            </a:r>
          </a:p>
          <a:p>
            <a:pPr marL="742950" lvl="1" indent="-285750">
              <a:buFont typeface="Arial" panose="020B0604020202020204" pitchFamily="34" charset="0"/>
              <a:buChar char="•"/>
            </a:pPr>
            <a:r>
              <a:rPr lang="en-US" sz="800" dirty="0" smtClean="0"/>
              <a:t>1601 common genes =&gt;34 discordant CLs</a:t>
            </a:r>
            <a:endParaRPr lang="en-US" sz="800" dirty="0"/>
          </a:p>
          <a:p>
            <a:pPr marL="742950" lvl="1" indent="-285750">
              <a:buFont typeface="Arial" panose="020B0604020202020204" pitchFamily="34" charset="0"/>
              <a:buChar char="•"/>
            </a:pPr>
            <a:r>
              <a:rPr lang="en-US" sz="800" dirty="0" smtClean="0"/>
              <a:t>299 cancer genes from [1] (154 common cancer genes out of 1638 CCLE and 19100 GDSC genes )=&gt;40 discordant CLs</a:t>
            </a:r>
          </a:p>
          <a:p>
            <a:pPr marL="285750" indent="-285750">
              <a:buFont typeface="Arial" panose="020B0604020202020204" pitchFamily="34" charset="0"/>
              <a:buChar char="•"/>
            </a:pPr>
            <a:r>
              <a:rPr lang="en-US" sz="800" dirty="0" smtClean="0"/>
              <a:t>345 common CLs</a:t>
            </a:r>
            <a:endParaRPr lang="en-US" sz="800" dirty="0"/>
          </a:p>
        </p:txBody>
      </p:sp>
      <p:sp>
        <p:nvSpPr>
          <p:cNvPr id="30" name="TextBox 29"/>
          <p:cNvSpPr txBox="1"/>
          <p:nvPr/>
        </p:nvSpPr>
        <p:spPr>
          <a:xfrm>
            <a:off x="8353971" y="65387"/>
            <a:ext cx="1622580" cy="415498"/>
          </a:xfrm>
          <a:prstGeom prst="rect">
            <a:avLst/>
          </a:prstGeom>
          <a:noFill/>
        </p:spPr>
        <p:txBody>
          <a:bodyPr wrap="square" rtlCol="0">
            <a:spAutoFit/>
          </a:bodyPr>
          <a:lstStyle/>
          <a:p>
            <a:r>
              <a:rPr lang="en-US" sz="1050" b="1" dirty="0" smtClean="0"/>
              <a:t>Cancer genes: Drug </a:t>
            </a:r>
            <a:r>
              <a:rPr lang="en-US" sz="1050" b="1" dirty="0" smtClean="0"/>
              <a:t>wise spearman </a:t>
            </a:r>
            <a:r>
              <a:rPr lang="en-US" sz="1050" b="1" dirty="0" err="1" smtClean="0"/>
              <a:t>corr</a:t>
            </a:r>
            <a:endParaRPr lang="en-US" sz="1050" b="1" dirty="0"/>
          </a:p>
        </p:txBody>
      </p:sp>
      <p:sp>
        <p:nvSpPr>
          <p:cNvPr id="31" name="TextBox 30"/>
          <p:cNvSpPr txBox="1"/>
          <p:nvPr/>
        </p:nvSpPr>
        <p:spPr>
          <a:xfrm>
            <a:off x="167696" y="6592389"/>
            <a:ext cx="3886615" cy="215444"/>
          </a:xfrm>
          <a:prstGeom prst="rect">
            <a:avLst/>
          </a:prstGeom>
          <a:noFill/>
        </p:spPr>
        <p:txBody>
          <a:bodyPr wrap="square" rtlCol="0">
            <a:spAutoFit/>
          </a:bodyPr>
          <a:lstStyle/>
          <a:p>
            <a:r>
              <a:rPr lang="en-US" sz="800" dirty="0" smtClean="0"/>
              <a:t>[1] Comprehensive </a:t>
            </a:r>
            <a:r>
              <a:rPr lang="en-US" sz="800" dirty="0"/>
              <a:t>Characterization of Cancer Driver Genes and Mutations</a:t>
            </a:r>
          </a:p>
        </p:txBody>
      </p:sp>
      <p:pic>
        <p:nvPicPr>
          <p:cNvPr id="34" name="Picture 33"/>
          <p:cNvPicPr>
            <a:picLocks noChangeAspect="1"/>
          </p:cNvPicPr>
          <p:nvPr/>
        </p:nvPicPr>
        <p:blipFill>
          <a:blip r:embed="rId2"/>
          <a:stretch>
            <a:fillRect/>
          </a:stretch>
        </p:blipFill>
        <p:spPr>
          <a:xfrm>
            <a:off x="4000351" y="758568"/>
            <a:ext cx="977299" cy="1502144"/>
          </a:xfrm>
          <a:prstGeom prst="rect">
            <a:avLst/>
          </a:prstGeom>
        </p:spPr>
      </p:pic>
      <p:pic>
        <p:nvPicPr>
          <p:cNvPr id="39" name="Picture 38"/>
          <p:cNvPicPr>
            <a:picLocks noChangeAspect="1"/>
          </p:cNvPicPr>
          <p:nvPr/>
        </p:nvPicPr>
        <p:blipFill>
          <a:blip r:embed="rId3"/>
          <a:stretch>
            <a:fillRect/>
          </a:stretch>
        </p:blipFill>
        <p:spPr>
          <a:xfrm>
            <a:off x="5395320" y="269960"/>
            <a:ext cx="2846094" cy="1990752"/>
          </a:xfrm>
          <a:prstGeom prst="rect">
            <a:avLst/>
          </a:prstGeom>
        </p:spPr>
      </p:pic>
      <p:sp>
        <p:nvSpPr>
          <p:cNvPr id="40" name="TextBox 39"/>
          <p:cNvSpPr txBox="1"/>
          <p:nvPr/>
        </p:nvSpPr>
        <p:spPr>
          <a:xfrm>
            <a:off x="3949908" y="3263986"/>
            <a:ext cx="1622580" cy="415498"/>
          </a:xfrm>
          <a:prstGeom prst="rect">
            <a:avLst/>
          </a:prstGeom>
          <a:noFill/>
        </p:spPr>
        <p:txBody>
          <a:bodyPr wrap="square" rtlCol="0">
            <a:spAutoFit/>
          </a:bodyPr>
          <a:lstStyle/>
          <a:p>
            <a:r>
              <a:rPr lang="en-US" sz="1050" b="1" dirty="0" smtClean="0"/>
              <a:t>All </a:t>
            </a:r>
            <a:r>
              <a:rPr lang="en-US" sz="1050" b="1" dirty="0" err="1" smtClean="0"/>
              <a:t>comm</a:t>
            </a:r>
            <a:r>
              <a:rPr lang="en-US" sz="1050" b="1" dirty="0" smtClean="0"/>
              <a:t> genes: Drug </a:t>
            </a:r>
            <a:r>
              <a:rPr lang="en-US" sz="1050" b="1" dirty="0" smtClean="0"/>
              <a:t>wise spearman </a:t>
            </a:r>
            <a:r>
              <a:rPr lang="en-US" sz="1050" b="1" dirty="0" err="1" smtClean="0"/>
              <a:t>corr</a:t>
            </a:r>
            <a:endParaRPr lang="en-US" sz="1050" b="1" dirty="0"/>
          </a:p>
        </p:txBody>
      </p:sp>
      <p:pic>
        <p:nvPicPr>
          <p:cNvPr id="43" name="Picture 42"/>
          <p:cNvPicPr>
            <a:picLocks noChangeAspect="1"/>
          </p:cNvPicPr>
          <p:nvPr/>
        </p:nvPicPr>
        <p:blipFill>
          <a:blip r:embed="rId4"/>
          <a:stretch>
            <a:fillRect/>
          </a:stretch>
        </p:blipFill>
        <p:spPr>
          <a:xfrm>
            <a:off x="4086212" y="3782569"/>
            <a:ext cx="805575" cy="1353367"/>
          </a:xfrm>
          <a:prstGeom prst="rect">
            <a:avLst/>
          </a:prstGeom>
        </p:spPr>
      </p:pic>
      <p:pic>
        <p:nvPicPr>
          <p:cNvPr id="44" name="Picture 43"/>
          <p:cNvPicPr>
            <a:picLocks noChangeAspect="1"/>
          </p:cNvPicPr>
          <p:nvPr/>
        </p:nvPicPr>
        <p:blipFill>
          <a:blip r:embed="rId5"/>
          <a:stretch>
            <a:fillRect/>
          </a:stretch>
        </p:blipFill>
        <p:spPr>
          <a:xfrm>
            <a:off x="5395320" y="3611775"/>
            <a:ext cx="2795575" cy="1951481"/>
          </a:xfrm>
          <a:prstGeom prst="rect">
            <a:avLst/>
          </a:prstGeom>
        </p:spPr>
      </p:pic>
      <p:pic>
        <p:nvPicPr>
          <p:cNvPr id="45" name="Picture 44"/>
          <p:cNvPicPr>
            <a:picLocks noChangeAspect="1"/>
          </p:cNvPicPr>
          <p:nvPr/>
        </p:nvPicPr>
        <p:blipFill>
          <a:blip r:embed="rId6"/>
          <a:stretch>
            <a:fillRect/>
          </a:stretch>
        </p:blipFill>
        <p:spPr>
          <a:xfrm>
            <a:off x="8353971" y="530448"/>
            <a:ext cx="926726" cy="1469776"/>
          </a:xfrm>
          <a:prstGeom prst="rect">
            <a:avLst/>
          </a:prstGeom>
        </p:spPr>
      </p:pic>
      <p:pic>
        <p:nvPicPr>
          <p:cNvPr id="46" name="Picture 45"/>
          <p:cNvPicPr>
            <a:picLocks noChangeAspect="1"/>
          </p:cNvPicPr>
          <p:nvPr/>
        </p:nvPicPr>
        <p:blipFill>
          <a:blip r:embed="rId7"/>
          <a:stretch>
            <a:fillRect/>
          </a:stretch>
        </p:blipFill>
        <p:spPr>
          <a:xfrm>
            <a:off x="9393253" y="488422"/>
            <a:ext cx="2722967" cy="1969027"/>
          </a:xfrm>
          <a:prstGeom prst="rect">
            <a:avLst/>
          </a:prstGeom>
        </p:spPr>
      </p:pic>
      <p:pic>
        <p:nvPicPr>
          <p:cNvPr id="47" name="Picture 46"/>
          <p:cNvPicPr>
            <a:picLocks noChangeAspect="1"/>
          </p:cNvPicPr>
          <p:nvPr/>
        </p:nvPicPr>
        <p:blipFill>
          <a:blip r:embed="rId8"/>
          <a:stretch>
            <a:fillRect/>
          </a:stretch>
        </p:blipFill>
        <p:spPr>
          <a:xfrm>
            <a:off x="23690" y="1513144"/>
            <a:ext cx="2394671" cy="1664201"/>
          </a:xfrm>
          <a:prstGeom prst="rect">
            <a:avLst/>
          </a:prstGeom>
        </p:spPr>
      </p:pic>
      <p:sp>
        <p:nvSpPr>
          <p:cNvPr id="48" name="TextBox 47"/>
          <p:cNvSpPr txBox="1"/>
          <p:nvPr/>
        </p:nvSpPr>
        <p:spPr>
          <a:xfrm>
            <a:off x="259666" y="3156264"/>
            <a:ext cx="1438669" cy="215444"/>
          </a:xfrm>
          <a:prstGeom prst="rect">
            <a:avLst/>
          </a:prstGeom>
          <a:noFill/>
        </p:spPr>
        <p:txBody>
          <a:bodyPr wrap="square" rtlCol="0">
            <a:spAutoFit/>
          </a:bodyPr>
          <a:lstStyle/>
          <a:p>
            <a:r>
              <a:rPr lang="en-US" sz="800" dirty="0" smtClean="0"/>
              <a:t>Improved </a:t>
            </a:r>
            <a:r>
              <a:rPr lang="en-US" sz="800" dirty="0" err="1" smtClean="0"/>
              <a:t>corr</a:t>
            </a:r>
            <a:r>
              <a:rPr lang="en-US" sz="800" dirty="0" smtClean="0"/>
              <a:t>=0.86</a:t>
            </a:r>
            <a:endParaRPr lang="en-US" sz="800" dirty="0"/>
          </a:p>
        </p:txBody>
      </p:sp>
      <p:pic>
        <p:nvPicPr>
          <p:cNvPr id="50" name="Picture 49"/>
          <p:cNvPicPr>
            <a:picLocks noChangeAspect="1"/>
          </p:cNvPicPr>
          <p:nvPr/>
        </p:nvPicPr>
        <p:blipFill>
          <a:blip r:embed="rId9"/>
          <a:stretch>
            <a:fillRect/>
          </a:stretch>
        </p:blipFill>
        <p:spPr>
          <a:xfrm>
            <a:off x="8428727" y="3885296"/>
            <a:ext cx="851970" cy="1338030"/>
          </a:xfrm>
          <a:prstGeom prst="rect">
            <a:avLst/>
          </a:prstGeom>
        </p:spPr>
      </p:pic>
      <p:pic>
        <p:nvPicPr>
          <p:cNvPr id="51" name="Picture 50"/>
          <p:cNvPicPr>
            <a:picLocks noChangeAspect="1"/>
          </p:cNvPicPr>
          <p:nvPr/>
        </p:nvPicPr>
        <p:blipFill>
          <a:blip r:embed="rId10"/>
          <a:stretch>
            <a:fillRect/>
          </a:stretch>
        </p:blipFill>
        <p:spPr>
          <a:xfrm>
            <a:off x="9294118" y="3707017"/>
            <a:ext cx="2822102" cy="1990726"/>
          </a:xfrm>
          <a:prstGeom prst="rect">
            <a:avLst/>
          </a:prstGeom>
        </p:spPr>
      </p:pic>
    </p:spTree>
    <p:extLst>
      <p:ext uri="{BB962C8B-B14F-4D97-AF65-F5344CB8AC3E}">
        <p14:creationId xmlns:p14="http://schemas.microsoft.com/office/powerpoint/2010/main" val="2165562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21593" y="263649"/>
            <a:ext cx="1038225" cy="533400"/>
          </a:xfrm>
          <a:prstGeom prst="rect">
            <a:avLst/>
          </a:prstGeom>
        </p:spPr>
      </p:pic>
      <p:sp>
        <p:nvSpPr>
          <p:cNvPr id="8" name="TextBox 7"/>
          <p:cNvSpPr txBox="1"/>
          <p:nvPr/>
        </p:nvSpPr>
        <p:spPr>
          <a:xfrm>
            <a:off x="10404293" y="1641654"/>
            <a:ext cx="2590800" cy="338554"/>
          </a:xfrm>
          <a:prstGeom prst="rect">
            <a:avLst/>
          </a:prstGeom>
          <a:noFill/>
        </p:spPr>
        <p:txBody>
          <a:bodyPr wrap="square" rtlCol="0">
            <a:spAutoFit/>
          </a:bodyPr>
          <a:lstStyle/>
          <a:p>
            <a:r>
              <a:rPr lang="en-US" sz="800" dirty="0" smtClean="0"/>
              <a:t>Ic50 of </a:t>
            </a:r>
            <a:r>
              <a:rPr lang="en-US" sz="800" dirty="0" err="1" smtClean="0"/>
              <a:t>gdsc</a:t>
            </a:r>
            <a:r>
              <a:rPr lang="en-US" sz="800" dirty="0" smtClean="0"/>
              <a:t> better correlates with </a:t>
            </a:r>
            <a:br>
              <a:rPr lang="en-US" sz="800" dirty="0" smtClean="0"/>
            </a:br>
            <a:r>
              <a:rPr lang="en-US" sz="800" dirty="0" smtClean="0"/>
              <a:t>diff in mutation for discordant CLs</a:t>
            </a:r>
            <a:endParaRPr lang="en-US" sz="800" dirty="0"/>
          </a:p>
        </p:txBody>
      </p:sp>
      <p:pic>
        <p:nvPicPr>
          <p:cNvPr id="2" name="Picture 1"/>
          <p:cNvPicPr>
            <a:picLocks noChangeAspect="1"/>
          </p:cNvPicPr>
          <p:nvPr/>
        </p:nvPicPr>
        <p:blipFill>
          <a:blip r:embed="rId3"/>
          <a:stretch>
            <a:fillRect/>
          </a:stretch>
        </p:blipFill>
        <p:spPr>
          <a:xfrm>
            <a:off x="10511246" y="97850"/>
            <a:ext cx="1680754" cy="1543804"/>
          </a:xfrm>
          <a:prstGeom prst="rect">
            <a:avLst/>
          </a:prstGeom>
        </p:spPr>
      </p:pic>
      <p:pic>
        <p:nvPicPr>
          <p:cNvPr id="3" name="Picture 2"/>
          <p:cNvPicPr>
            <a:picLocks noChangeAspect="1"/>
          </p:cNvPicPr>
          <p:nvPr/>
        </p:nvPicPr>
        <p:blipFill>
          <a:blip r:embed="rId4"/>
          <a:stretch>
            <a:fillRect/>
          </a:stretch>
        </p:blipFill>
        <p:spPr>
          <a:xfrm>
            <a:off x="233092" y="478972"/>
            <a:ext cx="5363004" cy="6274932"/>
          </a:xfrm>
          <a:prstGeom prst="rect">
            <a:avLst/>
          </a:prstGeom>
        </p:spPr>
      </p:pic>
      <p:pic>
        <p:nvPicPr>
          <p:cNvPr id="9" name="Picture 8"/>
          <p:cNvPicPr>
            <a:picLocks noChangeAspect="1"/>
          </p:cNvPicPr>
          <p:nvPr/>
        </p:nvPicPr>
        <p:blipFill>
          <a:blip r:embed="rId5"/>
          <a:stretch>
            <a:fillRect/>
          </a:stretch>
        </p:blipFill>
        <p:spPr>
          <a:xfrm>
            <a:off x="6750490" y="3269199"/>
            <a:ext cx="2228047" cy="3169799"/>
          </a:xfrm>
          <a:prstGeom prst="rect">
            <a:avLst/>
          </a:prstGeom>
        </p:spPr>
      </p:pic>
      <p:sp>
        <p:nvSpPr>
          <p:cNvPr id="10" name="TextBox 9"/>
          <p:cNvSpPr txBox="1"/>
          <p:nvPr/>
        </p:nvSpPr>
        <p:spPr>
          <a:xfrm>
            <a:off x="6970258" y="6538460"/>
            <a:ext cx="2307772" cy="215444"/>
          </a:xfrm>
          <a:prstGeom prst="rect">
            <a:avLst/>
          </a:prstGeom>
          <a:noFill/>
        </p:spPr>
        <p:txBody>
          <a:bodyPr wrap="square" rtlCol="0">
            <a:spAutoFit/>
          </a:bodyPr>
          <a:lstStyle/>
          <a:p>
            <a:r>
              <a:rPr lang="en-US" sz="800" dirty="0" smtClean="0"/>
              <a:t>40 </a:t>
            </a:r>
            <a:r>
              <a:rPr lang="en-US" sz="800" dirty="0" smtClean="0"/>
              <a:t>discordant</a:t>
            </a:r>
            <a:r>
              <a:rPr lang="en-US" sz="800" dirty="0" smtClean="0"/>
              <a:t> </a:t>
            </a:r>
            <a:r>
              <a:rPr lang="en-US" sz="800" dirty="0" smtClean="0"/>
              <a:t>CLs</a:t>
            </a:r>
            <a:endParaRPr lang="en-US" sz="800" dirty="0"/>
          </a:p>
        </p:txBody>
      </p:sp>
      <p:pic>
        <p:nvPicPr>
          <p:cNvPr id="11" name="Picture 10"/>
          <p:cNvPicPr>
            <a:picLocks noChangeAspect="1"/>
          </p:cNvPicPr>
          <p:nvPr/>
        </p:nvPicPr>
        <p:blipFill>
          <a:blip r:embed="rId6"/>
          <a:stretch>
            <a:fillRect/>
          </a:stretch>
        </p:blipFill>
        <p:spPr>
          <a:xfrm>
            <a:off x="9125291" y="5126794"/>
            <a:ext cx="3066709" cy="1627110"/>
          </a:xfrm>
          <a:prstGeom prst="rect">
            <a:avLst/>
          </a:prstGeom>
        </p:spPr>
      </p:pic>
      <p:sp>
        <p:nvSpPr>
          <p:cNvPr id="12" name="TextBox 11"/>
          <p:cNvSpPr txBox="1"/>
          <p:nvPr/>
        </p:nvSpPr>
        <p:spPr>
          <a:xfrm>
            <a:off x="10923791" y="5126794"/>
            <a:ext cx="771820" cy="507831"/>
          </a:xfrm>
          <a:prstGeom prst="rect">
            <a:avLst/>
          </a:prstGeom>
          <a:noFill/>
        </p:spPr>
        <p:txBody>
          <a:bodyPr wrap="square" rtlCol="0">
            <a:spAutoFit/>
          </a:bodyPr>
          <a:lstStyle/>
          <a:p>
            <a:r>
              <a:rPr lang="en-US" sz="900" dirty="0" smtClean="0"/>
              <a:t>1: resistant</a:t>
            </a:r>
          </a:p>
          <a:p>
            <a:r>
              <a:rPr lang="en-US" sz="900" dirty="0" smtClean="0"/>
              <a:t>0: sensitive	</a:t>
            </a:r>
            <a:endParaRPr lang="en-US" sz="900" dirty="0"/>
          </a:p>
        </p:txBody>
      </p:sp>
      <p:pic>
        <p:nvPicPr>
          <p:cNvPr id="13" name="Picture 12"/>
          <p:cNvPicPr>
            <a:picLocks noChangeAspect="1"/>
          </p:cNvPicPr>
          <p:nvPr/>
        </p:nvPicPr>
        <p:blipFill>
          <a:blip r:embed="rId7"/>
          <a:stretch>
            <a:fillRect/>
          </a:stretch>
        </p:blipFill>
        <p:spPr>
          <a:xfrm>
            <a:off x="9647242" y="2102357"/>
            <a:ext cx="2419560" cy="1323520"/>
          </a:xfrm>
          <a:prstGeom prst="rect">
            <a:avLst/>
          </a:prstGeom>
        </p:spPr>
      </p:pic>
      <p:sp>
        <p:nvSpPr>
          <p:cNvPr id="14" name="TextBox 13"/>
          <p:cNvSpPr txBox="1"/>
          <p:nvPr/>
        </p:nvSpPr>
        <p:spPr>
          <a:xfrm>
            <a:off x="0" y="0"/>
            <a:ext cx="6572738" cy="430887"/>
          </a:xfrm>
          <a:prstGeom prst="rect">
            <a:avLst/>
          </a:prstGeom>
          <a:noFill/>
        </p:spPr>
        <p:txBody>
          <a:bodyPr wrap="square" rtlCol="0">
            <a:spAutoFit/>
          </a:bodyPr>
          <a:lstStyle/>
          <a:p>
            <a:r>
              <a:rPr lang="en-US" sz="1400" b="1" dirty="0" smtClean="0"/>
              <a:t>Observation</a:t>
            </a:r>
          </a:p>
          <a:p>
            <a:r>
              <a:rPr lang="en-US" sz="800" dirty="0" smtClean="0"/>
              <a:t>High #mutations </a:t>
            </a:r>
            <a:r>
              <a:rPr lang="en-US" sz="800" dirty="0" smtClean="0"/>
              <a:t>GDSC</a:t>
            </a:r>
            <a:r>
              <a:rPr lang="en-US" sz="800" dirty="0" smtClean="0"/>
              <a:t>=&gt; High diff =&gt; CLs tend to be more </a:t>
            </a:r>
            <a:endParaRPr lang="en-US" sz="800" dirty="0"/>
          </a:p>
        </p:txBody>
      </p:sp>
    </p:spTree>
    <p:extLst>
      <p:ext uri="{BB962C8B-B14F-4D97-AF65-F5344CB8AC3E}">
        <p14:creationId xmlns:p14="http://schemas.microsoft.com/office/powerpoint/2010/main" val="1369967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2851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981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 we show </a:t>
            </a:r>
            <a:r>
              <a:rPr lang="en-US" dirty="0" err="1" smtClean="0"/>
              <a:t>distributution</a:t>
            </a:r>
            <a:r>
              <a:rPr lang="en-US" dirty="0" smtClean="0"/>
              <a:t> of </a:t>
            </a:r>
            <a:r>
              <a:rPr lang="en-US" dirty="0" err="1" smtClean="0"/>
              <a:t>consiostency</a:t>
            </a:r>
            <a:r>
              <a:rPr lang="en-US" dirty="0" smtClean="0"/>
              <a:t> scores for </a:t>
            </a:r>
            <a:r>
              <a:rPr lang="en-US" dirty="0" err="1" smtClean="0"/>
              <a:t>dr</a:t>
            </a:r>
            <a:r>
              <a:rPr lang="en-US" dirty="0" smtClean="0"/>
              <a:t> and CLs from previous (</a:t>
            </a:r>
            <a:r>
              <a:rPr lang="en-US" dirty="0" err="1" smtClean="0"/>
              <a:t>th</a:t>
            </a:r>
            <a:r>
              <a:rPr lang="en-US" dirty="0" smtClean="0"/>
              <a:t> based) analysis or not?=&gt; u may use AAA score </a:t>
            </a:r>
            <a:r>
              <a:rPr lang="en-US" dirty="0" err="1" smtClean="0"/>
              <a:t>distr</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0927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6040</TotalTime>
  <Words>263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Arbitrary threshold on Approximated Area ?</vt:lpstr>
      <vt:lpstr>PowerPoint Presentation</vt:lpstr>
      <vt:lpstr>Cell line level analysis (Mutation)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Aanchal Mongia</dc:creator>
  <cp:lastModifiedBy>Aanchal Mongia</cp:lastModifiedBy>
  <cp:revision>105</cp:revision>
  <dcterms:created xsi:type="dcterms:W3CDTF">2019-11-11T03:04:07Z</dcterms:created>
  <dcterms:modified xsi:type="dcterms:W3CDTF">2019-11-15T07:44:51Z</dcterms:modified>
</cp:coreProperties>
</file>