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5143500" type="screen16x9"/>
  <p:notesSz cx="6858000" cy="9144000"/>
  <p:embeddedFontLst>
    <p:embeddedFont>
      <p:font typeface="Roboto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uni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fd5916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dfd5916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dc373a26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dc373a26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dfd59166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dfd59166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d59166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dfd59166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dc373a26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dc373a26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dc373a2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dc373a2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dc373a26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dc373a26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c373a26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dc373a26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e1a88f4e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e1a88f4e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e223b46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e223b46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e223b46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e223b46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dfd5916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dfd5916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fd59166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dfd59166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fd59166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dfd59166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dfd59166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dfd59166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dfd59166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dfd59166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dfd59166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dfd59166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fd59166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dfd59166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dc373a2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dc373a2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ctrTitle"/>
          </p:nvPr>
        </p:nvSpPr>
        <p:spPr>
          <a:xfrm>
            <a:off x="1845450" y="599150"/>
            <a:ext cx="5453100" cy="14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CaDRReS2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subTitle" idx="1"/>
          </p:nvPr>
        </p:nvSpPr>
        <p:spPr>
          <a:xfrm>
            <a:off x="1800100" y="1528175"/>
            <a:ext cx="56658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improve drug-response prediction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6477100" y="4090000"/>
            <a:ext cx="2367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-Aanchal Mongia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August 1,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title"/>
          </p:nvPr>
        </p:nvSpPr>
        <p:spPr>
          <a:xfrm>
            <a:off x="322350" y="114825"/>
            <a:ext cx="1593900" cy="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</a:t>
            </a: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69" y="1327307"/>
            <a:ext cx="1050025" cy="8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5" y="2905797"/>
            <a:ext cx="1091024" cy="89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422" y="4004199"/>
            <a:ext cx="971399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33"/>
          <p:cNvCxnSpPr/>
          <p:nvPr/>
        </p:nvCxnSpPr>
        <p:spPr>
          <a:xfrm>
            <a:off x="1308000" y="823825"/>
            <a:ext cx="11700" cy="16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3"/>
          <p:cNvCxnSpPr>
            <a:endCxn id="351" idx="1"/>
          </p:cNvCxnSpPr>
          <p:nvPr/>
        </p:nvCxnSpPr>
        <p:spPr>
          <a:xfrm rot="10800000" flipH="1">
            <a:off x="1294525" y="823150"/>
            <a:ext cx="54576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3"/>
          <p:cNvCxnSpPr>
            <a:endCxn id="353" idx="1"/>
          </p:cNvCxnSpPr>
          <p:nvPr/>
        </p:nvCxnSpPr>
        <p:spPr>
          <a:xfrm rot="10800000" flipH="1">
            <a:off x="1495613" y="1249350"/>
            <a:ext cx="5265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3"/>
          <p:cNvCxnSpPr>
            <a:endCxn id="355" idx="1"/>
          </p:cNvCxnSpPr>
          <p:nvPr/>
        </p:nvCxnSpPr>
        <p:spPr>
          <a:xfrm rot="10800000" flipH="1">
            <a:off x="1294563" y="2467925"/>
            <a:ext cx="55026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3"/>
          <p:cNvCxnSpPr>
            <a:endCxn id="357" idx="1"/>
          </p:cNvCxnSpPr>
          <p:nvPr/>
        </p:nvCxnSpPr>
        <p:spPr>
          <a:xfrm rot="10800000" flipH="1">
            <a:off x="1302863" y="1645600"/>
            <a:ext cx="5475000" cy="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33"/>
          <p:cNvCxnSpPr>
            <a:endCxn id="378" idx="1"/>
          </p:cNvCxnSpPr>
          <p:nvPr/>
        </p:nvCxnSpPr>
        <p:spPr>
          <a:xfrm flipV="1">
            <a:off x="1319700" y="2018888"/>
            <a:ext cx="5436838" cy="479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33"/>
          <p:cNvSpPr/>
          <p:nvPr/>
        </p:nvSpPr>
        <p:spPr>
          <a:xfrm>
            <a:off x="6752125" y="66340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6751975" y="741100"/>
            <a:ext cx="420300" cy="277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6751975" y="735338"/>
            <a:ext cx="420300" cy="277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562988" y="68840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7675163" y="730405"/>
            <a:ext cx="428625" cy="252650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Google Shape;363;p33"/>
          <p:cNvSpPr/>
          <p:nvPr/>
        </p:nvSpPr>
        <p:spPr>
          <a:xfrm>
            <a:off x="7696263" y="730405"/>
            <a:ext cx="428625" cy="252650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Google Shape;357;p33"/>
          <p:cNvSpPr/>
          <p:nvPr/>
        </p:nvSpPr>
        <p:spPr>
          <a:xfrm>
            <a:off x="6777863" y="148585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6897537" y="1586651"/>
            <a:ext cx="420310" cy="187492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Google Shape;365;p33"/>
          <p:cNvSpPr/>
          <p:nvPr/>
        </p:nvSpPr>
        <p:spPr>
          <a:xfrm>
            <a:off x="6951088" y="1519276"/>
            <a:ext cx="420310" cy="187492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Google Shape;366;p33"/>
          <p:cNvSpPr txBox="1"/>
          <p:nvPr/>
        </p:nvSpPr>
        <p:spPr>
          <a:xfrm>
            <a:off x="1381613" y="1682230"/>
            <a:ext cx="30087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area&lt;250 and dtw&lt;150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6797163" y="2308175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6908487" y="2391276"/>
            <a:ext cx="420310" cy="187492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" name="Google Shape;368;p33"/>
          <p:cNvSpPr/>
          <p:nvPr/>
        </p:nvSpPr>
        <p:spPr>
          <a:xfrm>
            <a:off x="6904337" y="2391276"/>
            <a:ext cx="420331" cy="56755"/>
          </a:xfrm>
          <a:custGeom>
            <a:avLst/>
            <a:gdLst/>
            <a:ahLst/>
            <a:cxnLst/>
            <a:rect l="l" t="t" r="r" b="b"/>
            <a:pathLst>
              <a:path w="30975" h="5303" extrusionOk="0">
                <a:moveTo>
                  <a:pt x="0" y="3233"/>
                </a:moveTo>
                <a:cubicBezTo>
                  <a:pt x="1267" y="3454"/>
                  <a:pt x="5247" y="4694"/>
                  <a:pt x="7599" y="4561"/>
                </a:cubicBezTo>
                <a:cubicBezTo>
                  <a:pt x="9951" y="4428"/>
                  <a:pt x="12122" y="2349"/>
                  <a:pt x="14112" y="2437"/>
                </a:cubicBezTo>
                <a:cubicBezTo>
                  <a:pt x="16102" y="2525"/>
                  <a:pt x="18144" y="4737"/>
                  <a:pt x="19540" y="5091"/>
                </a:cubicBezTo>
                <a:cubicBezTo>
                  <a:pt x="20936" y="5445"/>
                  <a:pt x="20581" y="5410"/>
                  <a:pt x="22487" y="4561"/>
                </a:cubicBezTo>
                <a:cubicBezTo>
                  <a:pt x="24393" y="3713"/>
                  <a:pt x="29560" y="760"/>
                  <a:pt x="30975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Google Shape;353;p33"/>
          <p:cNvSpPr/>
          <p:nvPr/>
        </p:nvSpPr>
        <p:spPr>
          <a:xfrm>
            <a:off x="6760913" y="108960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7040213" y="1152913"/>
            <a:ext cx="298655" cy="142619"/>
          </a:xfrm>
          <a:custGeom>
            <a:avLst/>
            <a:gdLst/>
            <a:ahLst/>
            <a:cxnLst/>
            <a:rect l="l" t="t" r="r" b="b"/>
            <a:pathLst>
              <a:path w="16473" h="7536" extrusionOk="0">
                <a:moveTo>
                  <a:pt x="0" y="0"/>
                </a:moveTo>
                <a:cubicBezTo>
                  <a:pt x="381" y="453"/>
                  <a:pt x="1656" y="1522"/>
                  <a:pt x="2285" y="2717"/>
                </a:cubicBezTo>
                <a:cubicBezTo>
                  <a:pt x="2914" y="3912"/>
                  <a:pt x="1411" y="6410"/>
                  <a:pt x="3776" y="7171"/>
                </a:cubicBezTo>
                <a:cubicBezTo>
                  <a:pt x="6141" y="7932"/>
                  <a:pt x="14357" y="7264"/>
                  <a:pt x="16473" y="728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Google Shape;370;p33"/>
          <p:cNvSpPr/>
          <p:nvPr/>
        </p:nvSpPr>
        <p:spPr>
          <a:xfrm>
            <a:off x="6823788" y="1138700"/>
            <a:ext cx="248117" cy="56754"/>
          </a:xfrm>
          <a:custGeom>
            <a:avLst/>
            <a:gdLst/>
            <a:ahLst/>
            <a:cxnLst/>
            <a:rect l="l" t="t" r="r" b="b"/>
            <a:pathLst>
              <a:path w="25886" h="3048" extrusionOk="0">
                <a:moveTo>
                  <a:pt x="0" y="1368"/>
                </a:moveTo>
                <a:cubicBezTo>
                  <a:pt x="1009" y="1200"/>
                  <a:pt x="4371" y="191"/>
                  <a:pt x="6052" y="359"/>
                </a:cubicBezTo>
                <a:cubicBezTo>
                  <a:pt x="7733" y="527"/>
                  <a:pt x="8797" y="2152"/>
                  <a:pt x="10086" y="2376"/>
                </a:cubicBezTo>
                <a:cubicBezTo>
                  <a:pt x="11375" y="2600"/>
                  <a:pt x="12327" y="2096"/>
                  <a:pt x="13784" y="1704"/>
                </a:cubicBezTo>
                <a:cubicBezTo>
                  <a:pt x="15241" y="1312"/>
                  <a:pt x="16809" y="-201"/>
                  <a:pt x="18826" y="23"/>
                </a:cubicBezTo>
                <a:cubicBezTo>
                  <a:pt x="20843" y="247"/>
                  <a:pt x="24709" y="2544"/>
                  <a:pt x="25886" y="3048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Google Shape;371;p33"/>
          <p:cNvSpPr txBox="1"/>
          <p:nvPr/>
        </p:nvSpPr>
        <p:spPr>
          <a:xfrm>
            <a:off x="1309150" y="913088"/>
            <a:ext cx="33366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-CV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|&gt;=3 or |CV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-CV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|&gt;=3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6509325" y="3693950"/>
            <a:ext cx="260520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CV</a:t>
            </a:r>
            <a:r>
              <a:rPr lang="en" sz="1050" baseline="-25000">
                <a:latin typeface="Calibri"/>
                <a:ea typeface="Calibri"/>
                <a:cs typeface="Calibri"/>
                <a:sym typeface="Calibri"/>
              </a:rPr>
              <a:t>CCLE</a:t>
            </a: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,CV</a:t>
            </a:r>
            <a:r>
              <a:rPr lang="en" sz="1050" baseline="-25000">
                <a:latin typeface="Calibri"/>
                <a:ea typeface="Calibri"/>
                <a:cs typeface="Calibri"/>
                <a:sym typeface="Calibri"/>
              </a:rPr>
              <a:t>GDSC</a:t>
            </a: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: cell viability from CCLE, GDSC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lang="en" sz="1050" baseline="30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050" baseline="-25000">
                <a:latin typeface="Calibri"/>
                <a:ea typeface="Calibri"/>
                <a:cs typeface="Calibri"/>
                <a:sym typeface="Calibri"/>
              </a:rPr>
              <a:t>CCLE</a:t>
            </a: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:  initial drug dosage in CCLE </a:t>
            </a:r>
            <a:br>
              <a:rPr lang="en" sz="1050"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lang="en" sz="1050" baseline="30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050" baseline="-25000">
                <a:latin typeface="Calibri"/>
                <a:ea typeface="Calibri"/>
                <a:cs typeface="Calibri"/>
                <a:sym typeface="Calibri"/>
              </a:rPr>
              <a:t>GDSC:</a:t>
            </a: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:  initial drug dosage in GDSC 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lang="en" sz="1050" baseline="300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1050" baseline="-25000">
                <a:latin typeface="Calibri"/>
                <a:ea typeface="Calibri"/>
                <a:cs typeface="Calibri"/>
                <a:sym typeface="Calibri"/>
              </a:rPr>
              <a:t>CCLE</a:t>
            </a: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:  last drug dosage in CCLE 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lang="en" sz="1050" baseline="300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1050" baseline="-25000">
                <a:latin typeface="Calibri"/>
                <a:ea typeface="Calibri"/>
                <a:cs typeface="Calibri"/>
                <a:sym typeface="Calibri"/>
              </a:rPr>
              <a:t>GDSC</a:t>
            </a: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: last drug dosage in GDSC</a:t>
            </a:r>
            <a:br>
              <a:rPr lang="en" sz="1050">
                <a:latin typeface="Calibri"/>
                <a:ea typeface="Calibri"/>
                <a:cs typeface="Calibri"/>
                <a:sym typeface="Calibri"/>
              </a:rPr>
            </a:b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1331138" y="576838"/>
            <a:ext cx="29079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area&lt;150 and dtw&lt;150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1293950" y="1370738"/>
            <a:ext cx="42777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(#elements&gt;1 in 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-CV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)&gt;=7 or(#elements&gt;1 in 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-CV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)&gt;=7</a:t>
            </a:r>
            <a:br>
              <a:rPr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580888" y="1103888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7625750" y="1169900"/>
            <a:ext cx="248091" cy="187506"/>
          </a:xfrm>
          <a:custGeom>
            <a:avLst/>
            <a:gdLst/>
            <a:ahLst/>
            <a:cxnLst/>
            <a:rect l="l" t="t" r="r" b="b"/>
            <a:pathLst>
              <a:path w="12102" h="12103" extrusionOk="0">
                <a:moveTo>
                  <a:pt x="0" y="0"/>
                </a:moveTo>
                <a:cubicBezTo>
                  <a:pt x="953" y="280"/>
                  <a:pt x="4314" y="448"/>
                  <a:pt x="5715" y="1681"/>
                </a:cubicBezTo>
                <a:cubicBezTo>
                  <a:pt x="7116" y="2914"/>
                  <a:pt x="7340" y="5659"/>
                  <a:pt x="8404" y="7396"/>
                </a:cubicBezTo>
                <a:cubicBezTo>
                  <a:pt x="9469" y="9133"/>
                  <a:pt x="11486" y="11319"/>
                  <a:pt x="12102" y="1210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33"/>
          <p:cNvSpPr/>
          <p:nvPr/>
        </p:nvSpPr>
        <p:spPr>
          <a:xfrm>
            <a:off x="7863096" y="1357400"/>
            <a:ext cx="298671" cy="16799"/>
          </a:xfrm>
          <a:custGeom>
            <a:avLst/>
            <a:gdLst/>
            <a:ahLst/>
            <a:cxnLst/>
            <a:rect l="l" t="t" r="r" b="b"/>
            <a:pathLst>
              <a:path w="21949" h="1789" extrusionOk="0">
                <a:moveTo>
                  <a:pt x="0" y="0"/>
                </a:moveTo>
                <a:cubicBezTo>
                  <a:pt x="748" y="192"/>
                  <a:pt x="3049" y="882"/>
                  <a:pt x="4489" y="1149"/>
                </a:cubicBezTo>
                <a:cubicBezTo>
                  <a:pt x="5929" y="1416"/>
                  <a:pt x="6962" y="1501"/>
                  <a:pt x="8638" y="1604"/>
                </a:cubicBezTo>
                <a:cubicBezTo>
                  <a:pt x="10315" y="1707"/>
                  <a:pt x="13037" y="1843"/>
                  <a:pt x="14548" y="1767"/>
                </a:cubicBezTo>
                <a:cubicBezTo>
                  <a:pt x="16059" y="1691"/>
                  <a:pt x="16472" y="1205"/>
                  <a:pt x="17705" y="1149"/>
                </a:cubicBezTo>
                <a:cubicBezTo>
                  <a:pt x="18939" y="1094"/>
                  <a:pt x="21242" y="1387"/>
                  <a:pt x="21949" y="1434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Google Shape;378;p33"/>
          <p:cNvSpPr/>
          <p:nvPr/>
        </p:nvSpPr>
        <p:spPr>
          <a:xfrm>
            <a:off x="6756538" y="1859138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6774175" y="1913025"/>
            <a:ext cx="420300" cy="277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6861275" y="1948425"/>
            <a:ext cx="420300" cy="277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7587775" y="1885525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7630413" y="1922618"/>
            <a:ext cx="428625" cy="245325"/>
          </a:xfrm>
          <a:custGeom>
            <a:avLst/>
            <a:gdLst/>
            <a:ahLst/>
            <a:cxnLst/>
            <a:rect l="l" t="t" r="r" b="b"/>
            <a:pathLst>
              <a:path w="17145" h="9813" extrusionOk="0">
                <a:moveTo>
                  <a:pt x="0" y="1073"/>
                </a:moveTo>
                <a:cubicBezTo>
                  <a:pt x="1625" y="962"/>
                  <a:pt x="8013" y="-769"/>
                  <a:pt x="9750" y="409"/>
                </a:cubicBezTo>
                <a:cubicBezTo>
                  <a:pt x="11487" y="1587"/>
                  <a:pt x="9190" y="6574"/>
                  <a:pt x="10422" y="8141"/>
                </a:cubicBezTo>
                <a:cubicBezTo>
                  <a:pt x="11655" y="9708"/>
                  <a:pt x="16025" y="9534"/>
                  <a:pt x="17145" y="981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Google Shape;383;p33"/>
          <p:cNvSpPr/>
          <p:nvPr/>
        </p:nvSpPr>
        <p:spPr>
          <a:xfrm>
            <a:off x="7721050" y="1974825"/>
            <a:ext cx="428625" cy="225500"/>
          </a:xfrm>
          <a:custGeom>
            <a:avLst/>
            <a:gdLst/>
            <a:ahLst/>
            <a:cxnLst/>
            <a:rect l="l" t="t" r="r" b="b"/>
            <a:pathLst>
              <a:path w="17145" h="9020" extrusionOk="0">
                <a:moveTo>
                  <a:pt x="0" y="280"/>
                </a:moveTo>
                <a:cubicBezTo>
                  <a:pt x="1002" y="341"/>
                  <a:pt x="4395" y="-592"/>
                  <a:pt x="6014" y="646"/>
                </a:cubicBezTo>
                <a:cubicBezTo>
                  <a:pt x="7633" y="1884"/>
                  <a:pt x="7857" y="6310"/>
                  <a:pt x="9712" y="7706"/>
                </a:cubicBezTo>
                <a:cubicBezTo>
                  <a:pt x="11567" y="9102"/>
                  <a:pt x="15906" y="8801"/>
                  <a:pt x="17145" y="902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Google Shape;384;p33"/>
          <p:cNvSpPr/>
          <p:nvPr/>
        </p:nvSpPr>
        <p:spPr>
          <a:xfrm>
            <a:off x="8533575" y="91933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8720850" y="91933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8533638" y="131443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8720913" y="131443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8583300" y="210173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8764575" y="210173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8537675" y="1709513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8724950" y="1709525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8571600" y="251668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8752875" y="2516688"/>
            <a:ext cx="75600" cy="58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7564950" y="1487538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7662608" y="1678425"/>
            <a:ext cx="298671" cy="16799"/>
          </a:xfrm>
          <a:custGeom>
            <a:avLst/>
            <a:gdLst/>
            <a:ahLst/>
            <a:cxnLst/>
            <a:rect l="l" t="t" r="r" b="b"/>
            <a:pathLst>
              <a:path w="21949" h="1789" extrusionOk="0">
                <a:moveTo>
                  <a:pt x="0" y="0"/>
                </a:moveTo>
                <a:cubicBezTo>
                  <a:pt x="748" y="192"/>
                  <a:pt x="3049" y="882"/>
                  <a:pt x="4489" y="1149"/>
                </a:cubicBezTo>
                <a:cubicBezTo>
                  <a:pt x="5929" y="1416"/>
                  <a:pt x="6962" y="1501"/>
                  <a:pt x="8638" y="1604"/>
                </a:cubicBezTo>
                <a:cubicBezTo>
                  <a:pt x="10315" y="1707"/>
                  <a:pt x="13037" y="1843"/>
                  <a:pt x="14548" y="1767"/>
                </a:cubicBezTo>
                <a:cubicBezTo>
                  <a:pt x="16059" y="1691"/>
                  <a:pt x="16472" y="1205"/>
                  <a:pt x="17705" y="1149"/>
                </a:cubicBezTo>
                <a:cubicBezTo>
                  <a:pt x="18939" y="1094"/>
                  <a:pt x="21242" y="1387"/>
                  <a:pt x="21949" y="1434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Google Shape;396;p33"/>
          <p:cNvSpPr/>
          <p:nvPr/>
        </p:nvSpPr>
        <p:spPr>
          <a:xfrm>
            <a:off x="7634633" y="1613125"/>
            <a:ext cx="298671" cy="16799"/>
          </a:xfrm>
          <a:custGeom>
            <a:avLst/>
            <a:gdLst/>
            <a:ahLst/>
            <a:cxnLst/>
            <a:rect l="l" t="t" r="r" b="b"/>
            <a:pathLst>
              <a:path w="21949" h="1789" extrusionOk="0">
                <a:moveTo>
                  <a:pt x="0" y="0"/>
                </a:moveTo>
                <a:cubicBezTo>
                  <a:pt x="748" y="192"/>
                  <a:pt x="3049" y="882"/>
                  <a:pt x="4489" y="1149"/>
                </a:cubicBezTo>
                <a:cubicBezTo>
                  <a:pt x="5929" y="1416"/>
                  <a:pt x="6962" y="1501"/>
                  <a:pt x="8638" y="1604"/>
                </a:cubicBezTo>
                <a:cubicBezTo>
                  <a:pt x="10315" y="1707"/>
                  <a:pt x="13037" y="1843"/>
                  <a:pt x="14548" y="1767"/>
                </a:cubicBezTo>
                <a:cubicBezTo>
                  <a:pt x="16059" y="1691"/>
                  <a:pt x="16472" y="1205"/>
                  <a:pt x="17705" y="1149"/>
                </a:cubicBezTo>
                <a:cubicBezTo>
                  <a:pt x="18939" y="1094"/>
                  <a:pt x="21242" y="1387"/>
                  <a:pt x="21949" y="1434"/>
                </a:cubicBezTo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Google Shape;397;p33"/>
          <p:cNvSpPr/>
          <p:nvPr/>
        </p:nvSpPr>
        <p:spPr>
          <a:xfrm>
            <a:off x="7599413" y="228350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7564438" y="2395325"/>
            <a:ext cx="420300" cy="277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7792408" y="2474825"/>
            <a:ext cx="298671" cy="16799"/>
          </a:xfrm>
          <a:custGeom>
            <a:avLst/>
            <a:gdLst/>
            <a:ahLst/>
            <a:cxnLst/>
            <a:rect l="l" t="t" r="r" b="b"/>
            <a:pathLst>
              <a:path w="21949" h="1789" extrusionOk="0">
                <a:moveTo>
                  <a:pt x="0" y="0"/>
                </a:moveTo>
                <a:cubicBezTo>
                  <a:pt x="748" y="192"/>
                  <a:pt x="3049" y="882"/>
                  <a:pt x="4489" y="1149"/>
                </a:cubicBezTo>
                <a:cubicBezTo>
                  <a:pt x="5929" y="1416"/>
                  <a:pt x="6962" y="1501"/>
                  <a:pt x="8638" y="1604"/>
                </a:cubicBezTo>
                <a:cubicBezTo>
                  <a:pt x="10315" y="1707"/>
                  <a:pt x="13037" y="1843"/>
                  <a:pt x="14548" y="1767"/>
                </a:cubicBezTo>
                <a:cubicBezTo>
                  <a:pt x="16059" y="1691"/>
                  <a:pt x="16472" y="1205"/>
                  <a:pt x="17705" y="1149"/>
                </a:cubicBezTo>
                <a:cubicBezTo>
                  <a:pt x="18939" y="1094"/>
                  <a:pt x="21242" y="1387"/>
                  <a:pt x="21949" y="1434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00" name="Google Shape;400;p33"/>
          <p:cNvCxnSpPr/>
          <p:nvPr/>
        </p:nvCxnSpPr>
        <p:spPr>
          <a:xfrm>
            <a:off x="1293946" y="4474774"/>
            <a:ext cx="5244900" cy="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33"/>
          <p:cNvCxnSpPr/>
          <p:nvPr/>
        </p:nvCxnSpPr>
        <p:spPr>
          <a:xfrm rot="10800000">
            <a:off x="6211000" y="1664225"/>
            <a:ext cx="32400" cy="17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33"/>
          <p:cNvCxnSpPr/>
          <p:nvPr/>
        </p:nvCxnSpPr>
        <p:spPr>
          <a:xfrm>
            <a:off x="1331150" y="3018175"/>
            <a:ext cx="45774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3"/>
          <p:cNvSpPr txBox="1"/>
          <p:nvPr/>
        </p:nvSpPr>
        <p:spPr>
          <a:xfrm>
            <a:off x="1444688" y="2129825"/>
            <a:ext cx="11262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4" name="Google Shape;404;p33"/>
          <p:cNvCxnSpPr>
            <a:stCxn id="347" idx="3"/>
          </p:cNvCxnSpPr>
          <p:nvPr/>
        </p:nvCxnSpPr>
        <p:spPr>
          <a:xfrm>
            <a:off x="1293949" y="3355098"/>
            <a:ext cx="49686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3"/>
          <p:cNvCxnSpPr/>
          <p:nvPr/>
        </p:nvCxnSpPr>
        <p:spPr>
          <a:xfrm rot="10800000" flipH="1">
            <a:off x="1352450" y="3664550"/>
            <a:ext cx="5060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33"/>
          <p:cNvSpPr txBox="1"/>
          <p:nvPr/>
        </p:nvSpPr>
        <p:spPr>
          <a:xfrm>
            <a:off x="1331149" y="3069475"/>
            <a:ext cx="50547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dtw&lt;150 and (#elements&gt;1 in 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-CV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)&gt;=6 or (#elements&gt;1 in 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-CV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)&gt;=6)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33"/>
          <p:cNvCxnSpPr/>
          <p:nvPr/>
        </p:nvCxnSpPr>
        <p:spPr>
          <a:xfrm rot="10800000">
            <a:off x="5858025" y="1227225"/>
            <a:ext cx="40500" cy="17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33"/>
          <p:cNvSpPr txBox="1"/>
          <p:nvPr/>
        </p:nvSpPr>
        <p:spPr>
          <a:xfrm>
            <a:off x="1378550" y="2736363"/>
            <a:ext cx="4482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area&lt;200 and dtw&lt;150 and (|CV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-CV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|&gt;=3 or |CV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CCLE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-CV</a:t>
            </a:r>
            <a:r>
              <a:rPr lang="en" sz="800" baseline="30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 baseline="-25000">
                <a:latin typeface="Courier New"/>
                <a:ea typeface="Courier New"/>
                <a:cs typeface="Courier New"/>
                <a:sym typeface="Courier New"/>
              </a:rPr>
              <a:t>GDSC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|&gt;=3 )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33"/>
          <p:cNvCxnSpPr/>
          <p:nvPr/>
        </p:nvCxnSpPr>
        <p:spPr>
          <a:xfrm rot="10800000">
            <a:off x="6404325" y="2471250"/>
            <a:ext cx="8400" cy="12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33"/>
          <p:cNvCxnSpPr/>
          <p:nvPr/>
        </p:nvCxnSpPr>
        <p:spPr>
          <a:xfrm rot="10800000">
            <a:off x="6522000" y="2462675"/>
            <a:ext cx="16800" cy="20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3"/>
          <p:cNvSpPr txBox="1"/>
          <p:nvPr/>
        </p:nvSpPr>
        <p:spPr>
          <a:xfrm>
            <a:off x="1381613" y="3456263"/>
            <a:ext cx="11262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1381613" y="4258375"/>
            <a:ext cx="11262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8316675" y="518975"/>
            <a:ext cx="9714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Concordant</a:t>
            </a:r>
            <a:endParaRPr sz="700" b="1"/>
          </a:p>
        </p:txBody>
      </p:sp>
      <p:sp>
        <p:nvSpPr>
          <p:cNvPr id="414" name="Google Shape;414;p33"/>
          <p:cNvSpPr txBox="1"/>
          <p:nvPr/>
        </p:nvSpPr>
        <p:spPr>
          <a:xfrm>
            <a:off x="8277050" y="789000"/>
            <a:ext cx="9714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Concordant_</a:t>
            </a:r>
            <a:b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diffRange</a:t>
            </a:r>
            <a:endParaRPr sz="700" b="1"/>
          </a:p>
        </p:txBody>
      </p:sp>
      <p:sp>
        <p:nvSpPr>
          <p:cNvPr id="415" name="Google Shape;415;p33"/>
          <p:cNvSpPr txBox="1"/>
          <p:nvPr/>
        </p:nvSpPr>
        <p:spPr>
          <a:xfrm>
            <a:off x="8281625" y="1613113"/>
            <a:ext cx="792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Concordant_</a:t>
            </a:r>
            <a:b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lessConfidence</a:t>
            </a:r>
            <a:endParaRPr sz="700" b="1"/>
          </a:p>
        </p:txBody>
      </p:sp>
      <p:sp>
        <p:nvSpPr>
          <p:cNvPr id="416" name="Google Shape;416;p33"/>
          <p:cNvSpPr txBox="1"/>
          <p:nvPr/>
        </p:nvSpPr>
        <p:spPr>
          <a:xfrm>
            <a:off x="8277050" y="2162313"/>
            <a:ext cx="9714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contradictory</a:t>
            </a:r>
            <a:endParaRPr sz="700" b="1"/>
          </a:p>
        </p:txBody>
      </p:sp>
      <p:sp>
        <p:nvSpPr>
          <p:cNvPr id="417" name="Google Shape;417;p33"/>
          <p:cNvSpPr/>
          <p:nvPr/>
        </p:nvSpPr>
        <p:spPr>
          <a:xfrm>
            <a:off x="8373875" y="735000"/>
            <a:ext cx="489000" cy="1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8344025" y="1020000"/>
            <a:ext cx="548700" cy="25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8352025" y="1415075"/>
            <a:ext cx="548700" cy="25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shifted</a:t>
            </a:r>
            <a:endParaRPr sz="700"/>
          </a:p>
        </p:txBody>
      </p:sp>
      <p:sp>
        <p:nvSpPr>
          <p:cNvPr id="420" name="Google Shape;420;p33"/>
          <p:cNvSpPr/>
          <p:nvPr/>
        </p:nvSpPr>
        <p:spPr>
          <a:xfrm>
            <a:off x="8346750" y="1839025"/>
            <a:ext cx="592800" cy="25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8330475" y="2255575"/>
            <a:ext cx="548700" cy="25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564988" y="1007900"/>
            <a:ext cx="3669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511225" y="2627675"/>
            <a:ext cx="7413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elseif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527783" y="3729575"/>
            <a:ext cx="5928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710300" y="39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Analysing the difference in response </a:t>
            </a:r>
            <a:br>
              <a:rPr lang="en" b="1"/>
            </a:br>
            <a:r>
              <a:rPr lang="en" b="1"/>
              <a:t>(in progress) </a:t>
            </a:r>
            <a:endParaRPr b="1"/>
          </a:p>
        </p:txBody>
      </p:sp>
      <p:sp>
        <p:nvSpPr>
          <p:cNvPr id="430" name="Google Shape;430;p34"/>
          <p:cNvSpPr txBox="1">
            <a:spLocks noGrp="1"/>
          </p:cNvSpPr>
          <p:nvPr>
            <p:ph type="body" idx="1"/>
          </p:nvPr>
        </p:nvSpPr>
        <p:spPr>
          <a:xfrm>
            <a:off x="644175" y="1758650"/>
            <a:ext cx="7571700" cy="24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sources of inconsistency [2] 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Cell counting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Edge effects and </a:t>
            </a:r>
            <a:r>
              <a:rPr lang="en">
                <a:solidFill>
                  <a:srgbClr val="0000FF"/>
                </a:solidFill>
              </a:rPr>
              <a:t>non-uniform</a:t>
            </a:r>
            <a:r>
              <a:rPr lang="en"/>
              <a:t> cell growth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AutoNum type="arabicPeriod"/>
            </a:pPr>
            <a:r>
              <a:rPr lang="en">
                <a:solidFill>
                  <a:srgbClr val="0000FF"/>
                </a:solidFill>
              </a:rPr>
              <a:t>Different dose range (class “Concordant_differentRange”)=&gt; take union and re-fit</a:t>
            </a:r>
            <a:endParaRPr>
              <a:solidFill>
                <a:srgbClr val="0000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AutoNum type="arabicPeriod"/>
            </a:pPr>
            <a:r>
              <a:rPr lang="en">
                <a:solidFill>
                  <a:srgbClr val="0000FF"/>
                </a:solidFill>
              </a:rPr>
              <a:t>Time=&gt; ?</a:t>
            </a:r>
            <a:endParaRPr>
              <a:solidFill>
                <a:srgbClr val="0000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Cell density</a:t>
            </a:r>
            <a:endParaRPr/>
          </a:p>
        </p:txBody>
      </p:sp>
      <p:sp>
        <p:nvSpPr>
          <p:cNvPr id="431" name="Google Shape;431;p3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383500" y="4443800"/>
            <a:ext cx="863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Niepel, Mario, et al. "A Multi-center Study on the Reproducibility of Drug-Response Assays in Mammalian Cell Lines." Cell systems (2019).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>
            <a:spLocks noGrp="1"/>
          </p:cNvSpPr>
          <p:nvPr>
            <p:ph type="title"/>
          </p:nvPr>
        </p:nvSpPr>
        <p:spPr>
          <a:xfrm>
            <a:off x="885025" y="482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plan</a:t>
            </a:r>
            <a:endParaRPr b="1"/>
          </a:p>
        </p:txBody>
      </p:sp>
      <p:sp>
        <p:nvSpPr>
          <p:cNvPr id="438" name="Google Shape;438;p35"/>
          <p:cNvSpPr txBox="1">
            <a:spLocks noGrp="1"/>
          </p:cNvSpPr>
          <p:nvPr>
            <p:ph type="body" idx="1"/>
          </p:nvPr>
        </p:nvSpPr>
        <p:spPr>
          <a:xfrm>
            <a:off x="703050" y="1220250"/>
            <a:ext cx="77517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1) Handling data inconsistency:</a:t>
            </a:r>
            <a:r>
              <a:rPr lang="en" sz="11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find a reasonable way to merge the dose response information from 2 different experiments (CCLE and GDSE)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detection and filtering (done)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Common Pair separation/classification  (in progress)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Analysing the difference (shift, outlier behaviour) in response behaviour (in progress)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Correct them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Merge the datasets for a more reliable database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2) Quantification of Drug response</a:t>
            </a: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Find an alternative metric to capture the drug response behaviour / quantify the Dose-response curve in the best way possible</a:t>
            </a:r>
            <a:endParaRPr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39" name="Google Shape;439;p3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>
            <a:spLocks noGrp="1"/>
          </p:cNvSpPr>
          <p:nvPr>
            <p:ph type="title"/>
          </p:nvPr>
        </p:nvSpPr>
        <p:spPr>
          <a:xfrm>
            <a:off x="851000" y="2055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>
            <a:spLocks noGrp="1"/>
          </p:cNvSpPr>
          <p:nvPr>
            <p:ph type="subTitle" idx="1"/>
          </p:nvPr>
        </p:nvSpPr>
        <p:spPr>
          <a:xfrm>
            <a:off x="1972475" y="1132725"/>
            <a:ext cx="56205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Appendix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1" name="Google Shape;451;p37"/>
          <p:cNvSpPr txBox="1"/>
          <p:nvPr/>
        </p:nvSpPr>
        <p:spPr>
          <a:xfrm>
            <a:off x="6477100" y="4090000"/>
            <a:ext cx="2367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-Aanchal Mongia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August 1,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title"/>
          </p:nvPr>
        </p:nvSpPr>
        <p:spPr>
          <a:xfrm>
            <a:off x="200900" y="206500"/>
            <a:ext cx="8090400" cy="5172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</a:t>
            </a: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Are thresholds used to detect outliers (a)Justified? (b)consistent and robust across the datasets?</a:t>
            </a:r>
            <a:b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8"/>
          <p:cNvSpPr txBox="1">
            <a:spLocks noGrp="1"/>
          </p:cNvSpPr>
          <p:nvPr>
            <p:ph type="body" idx="1"/>
          </p:nvPr>
        </p:nvSpPr>
        <p:spPr>
          <a:xfrm>
            <a:off x="346025" y="1160100"/>
            <a:ext cx="56412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Variation of no of rising curves</a:t>
            </a:r>
            <a:br>
              <a:rPr lang="en" sz="1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detected with d_rising</a:t>
            </a:r>
            <a:endParaRPr sz="1000"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3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0" y="1784900"/>
            <a:ext cx="2667000" cy="258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8"/>
          <p:cNvSpPr txBox="1"/>
          <p:nvPr/>
        </p:nvSpPr>
        <p:spPr>
          <a:xfrm>
            <a:off x="436100" y="4420075"/>
            <a:ext cx="3510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d_rising chosen: 30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288800" y="796275"/>
            <a:ext cx="80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GDSC dataset trends</a:t>
            </a:r>
            <a:endParaRPr sz="1300" b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925" y="1607750"/>
            <a:ext cx="3967266" cy="27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8"/>
          <p:cNvSpPr txBox="1">
            <a:spLocks noGrp="1"/>
          </p:cNvSpPr>
          <p:nvPr>
            <p:ph type="body" idx="1"/>
          </p:nvPr>
        </p:nvSpPr>
        <p:spPr>
          <a:xfrm>
            <a:off x="3292925" y="1090350"/>
            <a:ext cx="33189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Variation of no of humps detected with h2</a:t>
            </a:r>
            <a:br>
              <a:rPr lang="en" sz="1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3389125" y="4420075"/>
            <a:ext cx="351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h2 chosen: 20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>
            <a:spLocks noGrp="1"/>
          </p:cNvSpPr>
          <p:nvPr>
            <p:ph type="title"/>
          </p:nvPr>
        </p:nvSpPr>
        <p:spPr>
          <a:xfrm>
            <a:off x="608775" y="776825"/>
            <a:ext cx="329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Variation of humps detected with h1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71" name="Google Shape;471;p39"/>
          <p:cNvPicPr preferRelativeResize="0"/>
          <p:nvPr/>
        </p:nvPicPr>
        <p:blipFill rotWithShape="1">
          <a:blip r:embed="rId3">
            <a:alphaModFix/>
          </a:blip>
          <a:srcRect l="47867"/>
          <a:stretch/>
        </p:blipFill>
        <p:spPr>
          <a:xfrm>
            <a:off x="725800" y="1079700"/>
            <a:ext cx="2557951" cy="16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 txBox="1"/>
          <p:nvPr/>
        </p:nvSpPr>
        <p:spPr>
          <a:xfrm>
            <a:off x="725800" y="2891000"/>
            <a:ext cx="2893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h1 chosen (for both datasets): 30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3" name="Google Shape;4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43163"/>
            <a:ext cx="24765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9"/>
          <p:cNvSpPr txBox="1"/>
          <p:nvPr/>
        </p:nvSpPr>
        <p:spPr>
          <a:xfrm>
            <a:off x="4572000" y="2822000"/>
            <a:ext cx="37107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d_hump chosen (for both datasets): 5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4427850" y="803525"/>
            <a:ext cx="32904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Variation of humps detected with d_hump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>
            <a:spLocks noGrp="1"/>
          </p:cNvSpPr>
          <p:nvPr>
            <p:ph type="title"/>
          </p:nvPr>
        </p:nvSpPr>
        <p:spPr>
          <a:xfrm>
            <a:off x="398925" y="383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GDSE: outliers per drug, cell-line, tissue</a:t>
            </a:r>
            <a:endParaRPr/>
          </a:p>
        </p:txBody>
      </p:sp>
      <p:sp>
        <p:nvSpPr>
          <p:cNvPr id="481" name="Google Shape;481;p4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82" name="Google Shape;482;p40"/>
          <p:cNvPicPr preferRelativeResize="0"/>
          <p:nvPr/>
        </p:nvPicPr>
        <p:blipFill rotWithShape="1">
          <a:blip r:embed="rId3">
            <a:alphaModFix/>
          </a:blip>
          <a:srcRect l="15275" b="53959"/>
          <a:stretch/>
        </p:blipFill>
        <p:spPr>
          <a:xfrm>
            <a:off x="398925" y="1195100"/>
            <a:ext cx="2357425" cy="20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0"/>
          <p:cNvPicPr preferRelativeResize="0"/>
          <p:nvPr/>
        </p:nvPicPr>
        <p:blipFill rotWithShape="1">
          <a:blip r:embed="rId4">
            <a:alphaModFix/>
          </a:blip>
          <a:srcRect l="10023" b="58281"/>
          <a:stretch/>
        </p:blipFill>
        <p:spPr>
          <a:xfrm>
            <a:off x="3071926" y="1166475"/>
            <a:ext cx="2357425" cy="21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0"/>
          <p:cNvPicPr preferRelativeResize="0"/>
          <p:nvPr/>
        </p:nvPicPr>
        <p:blipFill rotWithShape="1">
          <a:blip r:embed="rId5">
            <a:alphaModFix/>
          </a:blip>
          <a:srcRect l="8597" r="1279" b="26351"/>
          <a:stretch/>
        </p:blipFill>
        <p:spPr>
          <a:xfrm>
            <a:off x="5995475" y="1216463"/>
            <a:ext cx="2357425" cy="205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90" name="Google Shape;4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350" y="310400"/>
            <a:ext cx="3479875" cy="26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25" y="377625"/>
            <a:ext cx="3221000" cy="24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77425" y="2956657"/>
            <a:ext cx="1530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Sorted by C4%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196350" y="2982450"/>
            <a:ext cx="1530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Sorted </a:t>
            </a:r>
            <a:r>
              <a:rPr lang="en-US" sz="800" smtClean="0"/>
              <a:t>by C5%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97" name="Google Shape;4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52" y="473450"/>
            <a:ext cx="4350173" cy="31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25" y="579375"/>
            <a:ext cx="3906125" cy="30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737525" y="419250"/>
            <a:ext cx="75873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Queries from last presentation..</a:t>
            </a:r>
            <a:endParaRPr b="1"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819150" y="1180700"/>
            <a:ext cx="5440200" cy="3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Correlation b/w IC50 , AUC and adjusted AUC from CCLE and GDSC in [1] (which proposed to adjust for different drug dosage across datasets)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thresholds used to detect outliers </a:t>
            </a:r>
            <a:endParaRPr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Justified?</a:t>
            </a:r>
            <a:endParaRPr sz="130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consistent and robust across the datasets?</a:t>
            </a:r>
            <a:br>
              <a:rPr lang="en" sz="1300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Is the hump or rising response the true behaviour of a drug? Or just an outlier response?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many/what percentage of drugs/cell-lines exhibit outlier response (from CCLE heatmap)?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50" y="1180700"/>
            <a:ext cx="2482301" cy="248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873375" y="4407500"/>
            <a:ext cx="863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Pozdeyev, Nikita, et al. "Integrating heterogeneous drug sensitivity data from cancer pharmacogenomic studies."</a:t>
            </a:r>
            <a:b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</a:rPr>
              <a:t>Oncotarget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7.32 (2016): 51619.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202300" y="220341"/>
            <a:ext cx="7989300" cy="5049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13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Correlation </a:t>
            </a: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b/w IC50 , AUC and adjusted AUC from CCLE and GDSC in [1</a:t>
            </a:r>
            <a:r>
              <a:rPr lang="en" sz="13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? </a:t>
            </a:r>
            <a:endParaRPr b="1" dirty="0"/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809725" y="1159925"/>
            <a:ext cx="6120900" cy="27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AutoNum type="alphaUcPeriod"/>
            </a:pPr>
            <a:r>
              <a:rPr lang="en" dirty="0"/>
              <a:t>Correlation (Pearson) b/w  adjusted AUC=0.69</a:t>
            </a:r>
            <a:br>
              <a:rPr lang="en" dirty="0"/>
            </a:br>
            <a:r>
              <a:rPr lang="en" dirty="0"/>
              <a:t>Correlation b/w  IC50=0.6</a:t>
            </a:r>
            <a:br>
              <a:rPr lang="en" dirty="0"/>
            </a:br>
            <a:r>
              <a:rPr lang="en" b="1" dirty="0"/>
              <a:t>(but the correlation is for all drugs not individual </a:t>
            </a:r>
            <a:r>
              <a:rPr lang="en" b="1" dirty="0" smtClean="0"/>
              <a:t>drugs, not for all IC50 values)</a:t>
            </a:r>
            <a:r>
              <a:rPr lang="en" b="1" dirty="0"/>
              <a:t/>
            </a:r>
            <a:br>
              <a:rPr lang="en" b="1" dirty="0"/>
            </a:br>
            <a:endParaRPr b="1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AutoNum type="alphaUcPeriod"/>
            </a:pPr>
            <a:r>
              <a:rPr lang="en" dirty="0"/>
              <a:t>LIMITATIONS</a:t>
            </a:r>
            <a:endParaRPr dirty="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AutoNum type="alphaLcPeriod"/>
            </a:pPr>
            <a:r>
              <a:rPr lang="en" sz="1300" dirty="0"/>
              <a:t>No dosage overlap/small overlap =&gt; AUC very less</a:t>
            </a:r>
            <a:endParaRPr sz="1300" dirty="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AutoNum type="alphaLcPeriod"/>
            </a:pPr>
            <a:r>
              <a:rPr lang="en" sz="1300" dirty="0"/>
              <a:t>Full overlap/maximal overlap but different auc =&gt; still inconsistent results</a:t>
            </a:r>
            <a:endParaRPr sz="1300" dirty="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AutoNum type="alphaLcPeriod"/>
            </a:pPr>
            <a:r>
              <a:rPr lang="en" sz="1300" dirty="0"/>
              <a:t>Information loss  (when large drug dosages tested)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64" name="Google Shape;264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523" y="1421050"/>
            <a:ext cx="1786825" cy="21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200900" y="206500"/>
            <a:ext cx="8090400" cy="5172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2.</a:t>
            </a:r>
            <a:r>
              <a:rPr lang="en" sz="13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Are </a:t>
            </a: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thresholds used to detect outliers (a)Justified? (b)consistent and robust </a:t>
            </a:r>
            <a:r>
              <a:rPr lang="en" sz="13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across </a:t>
            </a: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datasets?</a:t>
            </a:r>
            <a:b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609100" y="1078450"/>
            <a:ext cx="33189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Variation of no of rising curves 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detected with d_rising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669500" y="4475850"/>
            <a:ext cx="351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d_rising chosen: 30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569600" y="723700"/>
            <a:ext cx="7721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MODEL PARAMETERS:  h1, h2, d (used in both hump and rising detection)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4642750" y="4403275"/>
            <a:ext cx="351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h2 chosen: 20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7"/>
          <p:cNvSpPr txBox="1">
            <a:spLocks noGrp="1"/>
          </p:cNvSpPr>
          <p:nvPr>
            <p:ph type="body" idx="1"/>
          </p:nvPr>
        </p:nvSpPr>
        <p:spPr>
          <a:xfrm>
            <a:off x="4526950" y="1052050"/>
            <a:ext cx="33189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Variation of no of humps detected with h2</a:t>
            </a:r>
            <a:endParaRPr sz="1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975" y="206500"/>
            <a:ext cx="1712450" cy="11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775" y="1697700"/>
            <a:ext cx="138750" cy="4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775" y="2765975"/>
            <a:ext cx="138750" cy="4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775" y="3889775"/>
            <a:ext cx="138750" cy="4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 rotWithShape="1">
          <a:blip r:embed="rId5">
            <a:alphaModFix/>
          </a:blip>
          <a:srcRect r="14045"/>
          <a:stretch/>
        </p:blipFill>
        <p:spPr>
          <a:xfrm>
            <a:off x="569600" y="1809050"/>
            <a:ext cx="3510600" cy="247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3525" y="1469821"/>
            <a:ext cx="4443300" cy="319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608775" y="776825"/>
            <a:ext cx="329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Variation of humps detected with h1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r="52317"/>
          <a:stretch/>
        </p:blipFill>
        <p:spPr>
          <a:xfrm>
            <a:off x="672279" y="1170425"/>
            <a:ext cx="2339549" cy="16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/>
        </p:nvSpPr>
        <p:spPr>
          <a:xfrm>
            <a:off x="725800" y="2960000"/>
            <a:ext cx="2893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h1 chosen: 30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50" y="1173225"/>
            <a:ext cx="24193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 txBox="1"/>
          <p:nvPr/>
        </p:nvSpPr>
        <p:spPr>
          <a:xfrm>
            <a:off x="4889150" y="2822000"/>
            <a:ext cx="37107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d_hump chosen: 5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473200" y="776825"/>
            <a:ext cx="32904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Variation of humps detected with d_hump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725800" y="3745300"/>
            <a:ext cx="81747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Similar trends observed for GDSC (Appendix), hence thresholds chosen are consistent and robust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point where curve starts to stabilize=&gt; probably separate class of response in data (similar to elbow method)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190625" y="219650"/>
            <a:ext cx="8082600" cy="5592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 </a:t>
            </a: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 the hump or rising response the true behaviour of a drug? Or just an outlier response?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1"/>
          </p:nvPr>
        </p:nvSpPr>
        <p:spPr>
          <a:xfrm>
            <a:off x="190625" y="923975"/>
            <a:ext cx="5567400" cy="33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Hump or rising response is NOT  the true behaviour of a drug </a:t>
            </a:r>
            <a:endParaRPr/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#H-H pairs: 0</a:t>
            </a:r>
            <a:b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#R-R pairs: 2</a:t>
            </a:r>
            <a:r>
              <a:rPr lang="en"/>
              <a:t/>
            </a:r>
            <a:br>
              <a:rPr lang="en"/>
            </a:b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“Hump” and “rising” may in fact be “DNW”/”resistant” cases</a:t>
            </a:r>
            <a:endParaRPr/>
          </a:p>
          <a:p>
            <a:pPr marL="914400" lvl="1" indent="-2984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% “Hump” in CCLE but “resistant” in GDSC: 82.35 %</a:t>
            </a:r>
            <a:b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% “Rising” in CCLE but “resistant” in GDSC: 88.67 %</a:t>
            </a:r>
            <a:b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% “Hump” in GDSC but “resistant” in CCLE: 90.32 %</a:t>
            </a:r>
            <a:b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% “Rising” in GDSC but “resistant” in CCLE: 81.81</a:t>
            </a:r>
            <a:r>
              <a:rPr lang="en"/>
              <a:t>%</a:t>
            </a:r>
            <a:endParaRPr sz="1300"/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t="7706" r="18837"/>
          <a:stretch/>
        </p:blipFill>
        <p:spPr>
          <a:xfrm>
            <a:off x="5229225" y="1456625"/>
            <a:ext cx="2676426" cy="2593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/>
          <p:nvPr/>
        </p:nvSpPr>
        <p:spPr>
          <a:xfrm>
            <a:off x="7724525" y="2652950"/>
            <a:ext cx="548700" cy="18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5391600" y="4200025"/>
            <a:ext cx="2323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pairs having hump shaped response in CCLE and Rising shaped response in GDSC</a:t>
            </a:r>
            <a:endParaRPr sz="9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202300" y="213175"/>
            <a:ext cx="8016600" cy="5568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4. </a:t>
            </a: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many  drugs/cell-lines exhibit outlier response ?</a:t>
            </a:r>
            <a:endParaRPr b="1"/>
          </a:p>
        </p:txBody>
      </p:sp>
      <p:sp>
        <p:nvSpPr>
          <p:cNvPr id="310" name="Google Shape;310;p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305300" y="2854425"/>
            <a:ext cx="3111600" cy="1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Char char="●"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Maximum abnormal/bad curves are from: </a:t>
            </a:r>
            <a:r>
              <a:rPr lang="en" sz="900" b="1" u="sng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OCILY10_HAEMAOOIETIC_AND_LYMPHOID_</a:t>
            </a:r>
            <a:br>
              <a:rPr lang="en" sz="900" b="1" u="sng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 u="sng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TISSUE (42%)</a:t>
            </a:r>
            <a:br>
              <a:rPr lang="en" sz="900" b="1" u="sng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900" b="1" u="sng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Char char="●"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And not from Cell lines derived from Haematopoietic_and_lymphoid_tissue!</a:t>
            </a:r>
            <a:b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Char char="●"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Drug with maximum number of outliers: </a:t>
            </a:r>
            <a:r>
              <a:rPr lang="en" sz="900" b="1" u="sng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Sorafenib (8%) </a:t>
            </a:r>
            <a:endParaRPr sz="900" b="1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l="9608" b="55761"/>
          <a:stretch/>
        </p:blipFill>
        <p:spPr>
          <a:xfrm>
            <a:off x="3416900" y="2854425"/>
            <a:ext cx="1955000" cy="171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0"/>
          <p:cNvPicPr preferRelativeResize="0"/>
          <p:nvPr/>
        </p:nvPicPr>
        <p:blipFill rotWithShape="1">
          <a:blip r:embed="rId4">
            <a:alphaModFix/>
          </a:blip>
          <a:srcRect l="6968" b="53360"/>
          <a:stretch/>
        </p:blipFill>
        <p:spPr>
          <a:xfrm>
            <a:off x="3931350" y="813150"/>
            <a:ext cx="2508807" cy="180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0"/>
          <p:cNvPicPr preferRelativeResize="0"/>
          <p:nvPr/>
        </p:nvPicPr>
        <p:blipFill rotWithShape="1">
          <a:blip r:embed="rId5">
            <a:alphaModFix/>
          </a:blip>
          <a:srcRect l="5695" b="61001"/>
          <a:stretch/>
        </p:blipFill>
        <p:spPr>
          <a:xfrm>
            <a:off x="202300" y="856300"/>
            <a:ext cx="3473376" cy="17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0"/>
          <p:cNvPicPr preferRelativeResize="0"/>
          <p:nvPr/>
        </p:nvPicPr>
        <p:blipFill rotWithShape="1">
          <a:blip r:embed="rId6">
            <a:alphaModFix/>
          </a:blip>
          <a:srcRect t="4160" b="9707"/>
          <a:stretch/>
        </p:blipFill>
        <p:spPr>
          <a:xfrm>
            <a:off x="6491250" y="213175"/>
            <a:ext cx="2448176" cy="421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500" y="4430425"/>
            <a:ext cx="1248353" cy="4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819150" y="292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Common Pair separation/classification </a:t>
            </a: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1"/>
          </p:nvPr>
        </p:nvSpPr>
        <p:spPr>
          <a:xfrm>
            <a:off x="819150" y="1056375"/>
            <a:ext cx="7505700" cy="21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5 classes: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Concordant  (751 samples, 25%)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Concordant_differentRange  (787 samples, 26.19%)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Concordant_lessConfidence  (219 samples, 7.3%)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Shifted  (308 samples, 10.25%)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Contradictory (939 samples, 31.25%)</a:t>
            </a:r>
            <a:br>
              <a:rPr lang="en"/>
            </a:br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753025" y="3681800"/>
            <a:ext cx="78195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The two datasets agree on the behaviour of drug for nearly 42% of common pairs (class 1,3,4).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 classes 1,2,3 =&gt; re-fit curve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 class 4 =&gt; Analyse the difference and correct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 class 5 =&gt; Analyse the difference and correct/remove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22800" y="56450"/>
            <a:ext cx="16368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Concordant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31" name="Google Shape;331;p32"/>
          <p:cNvPicPr preferRelativeResize="0"/>
          <p:nvPr/>
        </p:nvPicPr>
        <p:blipFill rotWithShape="1">
          <a:blip r:embed="rId3">
            <a:alphaModFix/>
          </a:blip>
          <a:srcRect r="72132" b="41321"/>
          <a:stretch/>
        </p:blipFill>
        <p:spPr>
          <a:xfrm>
            <a:off x="313525" y="445000"/>
            <a:ext cx="2136495" cy="2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2"/>
          <p:cNvSpPr txBox="1">
            <a:spLocks noGrp="1"/>
          </p:cNvSpPr>
          <p:nvPr>
            <p:ph type="title"/>
          </p:nvPr>
        </p:nvSpPr>
        <p:spPr>
          <a:xfrm>
            <a:off x="3268200" y="0"/>
            <a:ext cx="2607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Concordant_differentRange </a:t>
            </a:r>
            <a:b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4">
            <a:alphaModFix/>
          </a:blip>
          <a:srcRect r="70346" b="39235"/>
          <a:stretch/>
        </p:blipFill>
        <p:spPr>
          <a:xfrm>
            <a:off x="3372625" y="534613"/>
            <a:ext cx="2313000" cy="212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6014375" y="0"/>
            <a:ext cx="2607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Concordant_lessConfidence</a:t>
            </a:r>
            <a:b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335" name="Google Shape;335;p32"/>
          <p:cNvPicPr preferRelativeResize="0"/>
          <p:nvPr/>
        </p:nvPicPr>
        <p:blipFill rotWithShape="1">
          <a:blip r:embed="rId5">
            <a:alphaModFix/>
          </a:blip>
          <a:srcRect r="78050" b="36816"/>
          <a:stretch/>
        </p:blipFill>
        <p:spPr>
          <a:xfrm>
            <a:off x="6288175" y="508463"/>
            <a:ext cx="1867150" cy="21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>
            <a:spLocks noGrp="1"/>
          </p:cNvSpPr>
          <p:nvPr>
            <p:ph type="title"/>
          </p:nvPr>
        </p:nvSpPr>
        <p:spPr>
          <a:xfrm>
            <a:off x="313525" y="2874425"/>
            <a:ext cx="1867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Shifted</a:t>
            </a:r>
            <a:b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3905825" y="2874425"/>
            <a:ext cx="1909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Contradictory</a:t>
            </a:r>
            <a:b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 rotWithShape="1">
          <a:blip r:embed="rId6">
            <a:alphaModFix/>
          </a:blip>
          <a:srcRect r="72648" b="37003"/>
          <a:stretch/>
        </p:blipFill>
        <p:spPr>
          <a:xfrm>
            <a:off x="5471750" y="2687500"/>
            <a:ext cx="2057025" cy="22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1149" y="2571756"/>
            <a:ext cx="2057025" cy="234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719</Words>
  <Application>Microsoft Office PowerPoint</Application>
  <PresentationFormat>On-screen Show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</vt:lpstr>
      <vt:lpstr>Calibri</vt:lpstr>
      <vt:lpstr>Arial</vt:lpstr>
      <vt:lpstr>Courier New</vt:lpstr>
      <vt:lpstr>Nunito</vt:lpstr>
      <vt:lpstr>Shift</vt:lpstr>
      <vt:lpstr>CaDRReS2 </vt:lpstr>
      <vt:lpstr>Queries from last presentation..</vt:lpstr>
      <vt:lpstr>Correlation b/w IC50 , AUC and adjusted AUC from CCLE and GDSC in [1] ? </vt:lpstr>
      <vt:lpstr>2.  Are thresholds used to detect outliers (a)Justified? (b)consistent and robust across datasets?   </vt:lpstr>
      <vt:lpstr>Variation of humps detected with h1</vt:lpstr>
      <vt:lpstr>3. Is the hump or rising response the true behaviour of a drug? Or just an outlier response?</vt:lpstr>
      <vt:lpstr>4. How many  drugs/cell-lines exhibit outlier response ?</vt:lpstr>
      <vt:lpstr>Common Pair separation/classification  </vt:lpstr>
      <vt:lpstr>Concordant</vt:lpstr>
      <vt:lpstr>Method </vt:lpstr>
      <vt:lpstr>Analysing the difference in response  (in progress) </vt:lpstr>
      <vt:lpstr>Future plan</vt:lpstr>
      <vt:lpstr>Thank You</vt:lpstr>
      <vt:lpstr>PowerPoint Presentation</vt:lpstr>
      <vt:lpstr>2. Are thresholds used to detect outliers (a)Justified? (b)consistent and robust across the datasets?   </vt:lpstr>
      <vt:lpstr>Variation of humps detected with h1</vt:lpstr>
      <vt:lpstr>GDSE: outliers per drug, cell-line, tissue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CaDRReS2 </dc:title>
  <cp:lastModifiedBy>Aanchal Mongia</cp:lastModifiedBy>
  <cp:revision>3</cp:revision>
  <dcterms:modified xsi:type="dcterms:W3CDTF">2019-11-29T03:48:42Z</dcterms:modified>
</cp:coreProperties>
</file>