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301" r:id="rId2"/>
    <p:sldId id="302" r:id="rId3"/>
    <p:sldId id="303" r:id="rId4"/>
    <p:sldId id="309" r:id="rId5"/>
    <p:sldId id="310" r:id="rId6"/>
    <p:sldId id="306" r:id="rId7"/>
    <p:sldId id="307" r:id="rId8"/>
    <p:sldId id="308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6C8D44-A7BF-4CB8-88F1-CA7839548454}">
  <a:tblStyle styleId="{646C8D44-A7BF-4CB8-88F1-CA7839548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2a16ec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2a16ec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b3378b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b3378b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2b3378b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62b3378b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635a90d49d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635a90d49d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31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635a90d49d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635a90d49d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41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2b3378b2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2b3378b2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2b3378b2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62b3378b2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2b3378b2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62b3378b2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4.png"/><Relationship Id="rId1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0JKDnRydsUQwhej4ii3_xxloQkwTwxtCeeZrdRgttTU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8"/>
          <p:cNvSpPr txBox="1">
            <a:spLocks noGrp="1"/>
          </p:cNvSpPr>
          <p:nvPr>
            <p:ph type="ctrTitle"/>
          </p:nvPr>
        </p:nvSpPr>
        <p:spPr>
          <a:xfrm>
            <a:off x="1845450" y="599150"/>
            <a:ext cx="5453100" cy="14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CaDRReS2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8"/>
          <p:cNvSpPr txBox="1">
            <a:spLocks noGrp="1"/>
          </p:cNvSpPr>
          <p:nvPr>
            <p:ph type="subTitle" idx="1"/>
          </p:nvPr>
        </p:nvSpPr>
        <p:spPr>
          <a:xfrm>
            <a:off x="1800100" y="1528175"/>
            <a:ext cx="56658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improve drug-response prediction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Work progress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1" name="Google Shape;681;p58"/>
          <p:cNvSpPr txBox="1"/>
          <p:nvPr/>
        </p:nvSpPr>
        <p:spPr>
          <a:xfrm>
            <a:off x="6477100" y="4090000"/>
            <a:ext cx="2367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-Aanchal Mongia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September 19,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9"/>
          <p:cNvSpPr txBox="1">
            <a:spLocks noGrp="1"/>
          </p:cNvSpPr>
          <p:nvPr>
            <p:ph type="title"/>
          </p:nvPr>
        </p:nvSpPr>
        <p:spPr>
          <a:xfrm>
            <a:off x="314300" y="259750"/>
            <a:ext cx="74328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</a:t>
            </a:r>
            <a:endParaRPr/>
          </a:p>
        </p:txBody>
      </p:sp>
      <p:sp>
        <p:nvSpPr>
          <p:cNvPr id="687" name="Google Shape;687;p59"/>
          <p:cNvSpPr txBox="1">
            <a:spLocks noGrp="1"/>
          </p:cNvSpPr>
          <p:nvPr>
            <p:ph type="body" idx="1"/>
          </p:nvPr>
        </p:nvSpPr>
        <p:spPr>
          <a:xfrm>
            <a:off x="398100" y="883800"/>
            <a:ext cx="4419000" cy="3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Arial"/>
              <a:buChar char="●"/>
            </a:pPr>
            <a:r>
              <a:rPr lang="en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To handle inconsistency in drug sensitivity information (IC50) across the datasets</a:t>
            </a:r>
            <a:br>
              <a:rPr lang="en" sz="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Targeting the drug response of common pairs from both datasets (CCLE and GDSE)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~3000 common cell line-drug pairs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Analyse where this difference/shift is coming from and correct that/remove unexplainable responses to merge the datasets</a:t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Work/Findings so far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Both datasets have ~2% of outlier response (rising/hump shaped curve) which are actually resistant/DNW cases.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pairs separation:</a:t>
            </a:r>
            <a:r>
              <a:rPr lang="en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Repeated with another method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/>
          </a:p>
        </p:txBody>
      </p:sp>
      <p:sp>
        <p:nvSpPr>
          <p:cNvPr id="688" name="Google Shape;688;p5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89" name="Google Shape;689;p59"/>
          <p:cNvSpPr/>
          <p:nvPr/>
        </p:nvSpPr>
        <p:spPr>
          <a:xfrm>
            <a:off x="4610050" y="391925"/>
            <a:ext cx="4281600" cy="4119900"/>
          </a:xfrm>
          <a:prstGeom prst="verticalScroll">
            <a:avLst>
              <a:gd name="adj" fmla="val 125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33A44"/>
                </a:solidFill>
              </a:rPr>
              <a:t>Why not previous method?</a:t>
            </a:r>
            <a:br>
              <a:rPr lang="en" sz="1100" b="1">
                <a:solidFill>
                  <a:srgbClr val="233A44"/>
                </a:solidFill>
              </a:rPr>
            </a:br>
            <a:endParaRPr sz="1100" b="1">
              <a:solidFill>
                <a:srgbClr val="233A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233A4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1.Not threshold free</a:t>
            </a:r>
            <a:br>
              <a:rPr lang="en" sz="900">
                <a:solidFill>
                  <a:schemeClr val="dk2"/>
                </a:solidFill>
              </a:rPr>
            </a:b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2. Not adjusted for different drug dosage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/>
            </a:r>
            <a:br>
              <a:rPr lang="en" sz="900">
                <a:solidFill>
                  <a:schemeClr val="dk2"/>
                </a:solidFill>
              </a:rPr>
            </a:b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3. Doesn’t consider outlier shape as resistant case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59"/>
          <p:cNvPicPr preferRelativeResize="0"/>
          <p:nvPr/>
        </p:nvPicPr>
        <p:blipFill rotWithShape="1">
          <a:blip r:embed="rId3">
            <a:alphaModFix/>
          </a:blip>
          <a:srcRect l="4889" t="10506" r="8873" b="5643"/>
          <a:stretch/>
        </p:blipFill>
        <p:spPr>
          <a:xfrm>
            <a:off x="5270900" y="2121563"/>
            <a:ext cx="1019150" cy="6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9"/>
          <p:cNvPicPr preferRelativeResize="0"/>
          <p:nvPr/>
        </p:nvPicPr>
        <p:blipFill rotWithShape="1">
          <a:blip r:embed="rId4">
            <a:alphaModFix/>
          </a:blip>
          <a:srcRect l="4720" t="11227" r="8975" b="5174"/>
          <a:stretch/>
        </p:blipFill>
        <p:spPr>
          <a:xfrm>
            <a:off x="6369625" y="2121575"/>
            <a:ext cx="1019150" cy="65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9"/>
          <p:cNvPicPr preferRelativeResize="0"/>
          <p:nvPr/>
        </p:nvPicPr>
        <p:blipFill rotWithShape="1">
          <a:blip r:embed="rId5">
            <a:alphaModFix/>
          </a:blip>
          <a:srcRect l="4526" t="11688" r="8592" b="6168"/>
          <a:stretch/>
        </p:blipFill>
        <p:spPr>
          <a:xfrm>
            <a:off x="5270900" y="2855700"/>
            <a:ext cx="1048139" cy="6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59"/>
          <p:cNvPicPr preferRelativeResize="0"/>
          <p:nvPr/>
        </p:nvPicPr>
        <p:blipFill rotWithShape="1">
          <a:blip r:embed="rId6">
            <a:alphaModFix/>
          </a:blip>
          <a:srcRect l="4722" t="11104" r="8779" b="5589"/>
          <a:stretch/>
        </p:blipFill>
        <p:spPr>
          <a:xfrm>
            <a:off x="6366725" y="2856963"/>
            <a:ext cx="1024958" cy="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59"/>
          <p:cNvPicPr preferRelativeResize="0"/>
          <p:nvPr/>
        </p:nvPicPr>
        <p:blipFill rotWithShape="1">
          <a:blip r:embed="rId7">
            <a:alphaModFix/>
          </a:blip>
          <a:srcRect l="4526" t="10523" r="8592" b="5016"/>
          <a:stretch/>
        </p:blipFill>
        <p:spPr>
          <a:xfrm>
            <a:off x="5302750" y="3803150"/>
            <a:ext cx="955450" cy="6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9"/>
          <p:cNvPicPr preferRelativeResize="0"/>
          <p:nvPr/>
        </p:nvPicPr>
        <p:blipFill rotWithShape="1">
          <a:blip r:embed="rId8">
            <a:alphaModFix/>
          </a:blip>
          <a:srcRect l="4717" t="11109" r="8401" b="6170"/>
          <a:stretch/>
        </p:blipFill>
        <p:spPr>
          <a:xfrm>
            <a:off x="6366725" y="3787475"/>
            <a:ext cx="1024950" cy="6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59"/>
          <p:cNvSpPr/>
          <p:nvPr/>
        </p:nvSpPr>
        <p:spPr>
          <a:xfrm>
            <a:off x="7388775" y="2121575"/>
            <a:ext cx="955500" cy="5769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classified “Conc_diffrange”</a:t>
            </a:r>
            <a:endParaRPr sz="800"/>
          </a:p>
        </p:txBody>
      </p:sp>
      <p:sp>
        <p:nvSpPr>
          <p:cNvPr id="697" name="Google Shape;697;p59"/>
          <p:cNvSpPr/>
          <p:nvPr/>
        </p:nvSpPr>
        <p:spPr>
          <a:xfrm>
            <a:off x="7388775" y="2897563"/>
            <a:ext cx="955500" cy="5769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classified “shifted”</a:t>
            </a:r>
            <a:endParaRPr sz="800"/>
          </a:p>
        </p:txBody>
      </p:sp>
      <p:sp>
        <p:nvSpPr>
          <p:cNvPr id="698" name="Google Shape;698;p59"/>
          <p:cNvSpPr/>
          <p:nvPr/>
        </p:nvSpPr>
        <p:spPr>
          <a:xfrm>
            <a:off x="7388775" y="3787475"/>
            <a:ext cx="955500" cy="5769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classified “contradictory”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0"/>
          <p:cNvSpPr txBox="1">
            <a:spLocks noGrp="1"/>
          </p:cNvSpPr>
          <p:nvPr>
            <p:ph type="title"/>
          </p:nvPr>
        </p:nvSpPr>
        <p:spPr>
          <a:xfrm>
            <a:off x="216299" y="219000"/>
            <a:ext cx="40674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Method</a:t>
            </a:r>
            <a:endParaRPr/>
          </a:p>
        </p:txBody>
      </p:sp>
      <p:sp>
        <p:nvSpPr>
          <p:cNvPr id="704" name="Google Shape;704;p60"/>
          <p:cNvSpPr txBox="1">
            <a:spLocks noGrp="1"/>
          </p:cNvSpPr>
          <p:nvPr>
            <p:ph type="body" idx="1"/>
          </p:nvPr>
        </p:nvSpPr>
        <p:spPr>
          <a:xfrm>
            <a:off x="158825" y="765575"/>
            <a:ext cx="4206600" cy="1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Curve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fitting</a:t>
            </a:r>
            <a:br>
              <a:rPr lang="en" b="1" dirty="0">
                <a:latin typeface="Arial"/>
                <a:ea typeface="Arial"/>
                <a:cs typeface="Arial"/>
                <a:sym typeface="Arial"/>
              </a:rPr>
            </a:br>
            <a:r>
              <a:rPr lang="en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b="1" dirty="0">
                <a:latin typeface="Arial"/>
                <a:ea typeface="Arial"/>
                <a:cs typeface="Arial"/>
                <a:sym typeface="Arial"/>
              </a:rPr>
            </a:br>
            <a:r>
              <a:rPr lang="en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b="1" dirty="0">
                <a:latin typeface="Arial"/>
                <a:ea typeface="Arial"/>
                <a:cs typeface="Arial"/>
                <a:sym typeface="Arial"/>
              </a:rPr>
            </a:br>
            <a:r>
              <a:rPr lang="en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b="1" dirty="0">
                <a:latin typeface="Arial"/>
                <a:ea typeface="Arial"/>
                <a:cs typeface="Arial"/>
                <a:sym typeface="Arial"/>
              </a:rPr>
            </a:br>
            <a:r>
              <a:rPr lang="en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b="1" dirty="0">
                <a:latin typeface="Arial"/>
                <a:ea typeface="Arial"/>
                <a:cs typeface="Arial"/>
                <a:sym typeface="Arial"/>
              </a:rPr>
            </a:br>
            <a:r>
              <a:rPr lang="en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b="1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06" name="Google Shape;7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00" y="1152900"/>
            <a:ext cx="2644476" cy="10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60"/>
          <p:cNvPicPr preferRelativeResize="0"/>
          <p:nvPr/>
        </p:nvPicPr>
        <p:blipFill rotWithShape="1">
          <a:blip r:embed="rId4">
            <a:alphaModFix/>
          </a:blip>
          <a:srcRect l="3394" t="9808" r="7731" b="5923"/>
          <a:stretch/>
        </p:blipFill>
        <p:spPr>
          <a:xfrm>
            <a:off x="1749625" y="3069225"/>
            <a:ext cx="2022375" cy="12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0"/>
          <p:cNvSpPr/>
          <p:nvPr/>
        </p:nvSpPr>
        <p:spPr>
          <a:xfrm>
            <a:off x="2046275" y="3837725"/>
            <a:ext cx="87300" cy="114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a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709" name="Google Shape;709;p60"/>
          <p:cNvSpPr txBox="1"/>
          <p:nvPr/>
        </p:nvSpPr>
        <p:spPr>
          <a:xfrm>
            <a:off x="324400" y="4601125"/>
            <a:ext cx="3447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HDI</a:t>
            </a:r>
            <a:r>
              <a:rPr lang="en" sz="900" b="1" baseline="-25000">
                <a:solidFill>
                  <a:schemeClr val="dk2"/>
                </a:solidFill>
              </a:rPr>
              <a:t>x</a:t>
            </a:r>
            <a:r>
              <a:rPr lang="en" sz="900" b="1">
                <a:solidFill>
                  <a:schemeClr val="dk2"/>
                </a:solidFill>
              </a:rPr>
              <a:t>:</a:t>
            </a:r>
            <a:r>
              <a:rPr lang="en" sz="900">
                <a:solidFill>
                  <a:schemeClr val="dk2"/>
                </a:solidFill>
              </a:rPr>
              <a:t> Interval of credible values in the distribution at dosage 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60"/>
          <p:cNvSpPr/>
          <p:nvPr/>
        </p:nvSpPr>
        <p:spPr>
          <a:xfrm>
            <a:off x="3346174" y="3455550"/>
            <a:ext cx="268476" cy="356008"/>
          </a:xfrm>
          <a:prstGeom prst="rightBrace">
            <a:avLst>
              <a:gd name="adj1" fmla="val 8333"/>
              <a:gd name="adj2" fmla="val 54824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3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c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711" name="Google Shape;711;p60"/>
          <p:cNvSpPr/>
          <p:nvPr/>
        </p:nvSpPr>
        <p:spPr>
          <a:xfrm>
            <a:off x="2782957" y="3722774"/>
            <a:ext cx="282318" cy="237013"/>
          </a:xfrm>
          <a:prstGeom prst="rightBrace">
            <a:avLst>
              <a:gd name="adj1" fmla="val 8333"/>
              <a:gd name="adj2" fmla="val 54824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3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FF"/>
                </a:solidFill>
              </a:rPr>
              <a:t>b</a:t>
            </a:r>
            <a:endParaRPr sz="1100" b="1" dirty="0">
              <a:solidFill>
                <a:srgbClr val="0000FF"/>
              </a:solidFill>
            </a:endParaRPr>
          </a:p>
        </p:txBody>
      </p:sp>
      <p:pic>
        <p:nvPicPr>
          <p:cNvPr id="712" name="Google Shape;712;p60"/>
          <p:cNvPicPr preferRelativeResize="0"/>
          <p:nvPr/>
        </p:nvPicPr>
        <p:blipFill rotWithShape="1">
          <a:blip r:embed="rId5">
            <a:alphaModFix/>
          </a:blip>
          <a:srcRect l="76003" t="24592" b="38297"/>
          <a:stretch/>
        </p:blipFill>
        <p:spPr>
          <a:xfrm>
            <a:off x="8079950" y="219672"/>
            <a:ext cx="859475" cy="68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8650" y="4268275"/>
            <a:ext cx="59041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9025" y="4268263"/>
            <a:ext cx="59041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0463" y="4268290"/>
            <a:ext cx="590400" cy="39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5711" y="4282200"/>
            <a:ext cx="548663" cy="3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0650" y="4282198"/>
            <a:ext cx="548700" cy="36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79350" y="4249313"/>
            <a:ext cx="590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99" y="4249324"/>
            <a:ext cx="590400" cy="39358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0"/>
          <p:cNvSpPr txBox="1"/>
          <p:nvPr/>
        </p:nvSpPr>
        <p:spPr>
          <a:xfrm>
            <a:off x="4572000" y="765575"/>
            <a:ext cx="3638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dirty="0">
                <a:solidFill>
                  <a:schemeClr val="dk2"/>
                </a:solidFill>
              </a:rPr>
              <a:t>3</a:t>
            </a:r>
            <a:r>
              <a:rPr lang="en" sz="900" dirty="0">
                <a:solidFill>
                  <a:schemeClr val="dk2"/>
                </a:solidFill>
              </a:rPr>
              <a:t>.  </a:t>
            </a:r>
            <a:r>
              <a:rPr lang="en" sz="1300" b="1" dirty="0" smtClean="0">
                <a:solidFill>
                  <a:schemeClr val="dk2"/>
                </a:solidFill>
              </a:rPr>
              <a:t>Separate/cluster</a:t>
            </a:r>
            <a:r>
              <a:rPr lang="en" sz="900" dirty="0" smtClean="0">
                <a:solidFill>
                  <a:schemeClr val="dk2"/>
                </a:solidFill>
              </a:rPr>
              <a:t> </a:t>
            </a:r>
            <a:r>
              <a:rPr lang="en" sz="900" dirty="0">
                <a:solidFill>
                  <a:schemeClr val="dk2"/>
                </a:solidFill>
              </a:rPr>
              <a:t>the common cell line-drug pairs </a:t>
            </a:r>
            <a:br>
              <a:rPr lang="en" sz="900" dirty="0">
                <a:solidFill>
                  <a:schemeClr val="dk2"/>
                </a:solidFill>
              </a:rPr>
            </a:br>
            <a:r>
              <a:rPr lang="en" sz="900" dirty="0">
                <a:solidFill>
                  <a:schemeClr val="dk2"/>
                </a:solidFill>
              </a:rPr>
              <a:t>	(used Mean shift clustering)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60"/>
          <p:cNvCxnSpPr/>
          <p:nvPr/>
        </p:nvCxnSpPr>
        <p:spPr>
          <a:xfrm flipH="1">
            <a:off x="4357363" y="219000"/>
            <a:ext cx="8100" cy="470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2" name="Google Shape;722;p6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89085" y="1246462"/>
            <a:ext cx="4416225" cy="302280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0"/>
          <p:cNvSpPr txBox="1"/>
          <p:nvPr/>
        </p:nvSpPr>
        <p:spPr>
          <a:xfrm>
            <a:off x="297112" y="2406661"/>
            <a:ext cx="38457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2"/>
                </a:solidFill>
              </a:rPr>
              <a:t>2. </a:t>
            </a:r>
            <a:r>
              <a:rPr lang="en" sz="1300" b="1" dirty="0" smtClean="0">
                <a:solidFill>
                  <a:schemeClr val="dk2"/>
                </a:solidFill>
              </a:rPr>
              <a:t>   Extract features</a:t>
            </a:r>
            <a:r>
              <a:rPr lang="en" sz="900" dirty="0" smtClean="0">
                <a:solidFill>
                  <a:schemeClr val="dk2"/>
                </a:solidFill>
              </a:rPr>
              <a:t> or shape descriptors that uniquely describe each dose response curve</a:t>
            </a:r>
            <a:endParaRPr sz="900" dirty="0" smtClean="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AutoNum type="alphaLcPeriod"/>
            </a:pPr>
            <a:r>
              <a:rPr lang="en" sz="900" dirty="0" smtClean="0">
                <a:solidFill>
                  <a:schemeClr val="dk2"/>
                </a:solidFill>
              </a:rPr>
              <a:t>HDI</a:t>
            </a:r>
            <a:r>
              <a:rPr lang="en" sz="900" baseline="-25000" dirty="0" smtClean="0">
                <a:solidFill>
                  <a:schemeClr val="dk2"/>
                </a:solidFill>
              </a:rPr>
              <a:t>min,</a:t>
            </a:r>
            <a:endParaRPr sz="900" baseline="-25000" dirty="0" smtClean="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AutoNum type="alphaLcPeriod"/>
            </a:pPr>
            <a:r>
              <a:rPr lang="en" sz="900" baseline="-25000" dirty="0" smtClean="0">
                <a:solidFill>
                  <a:schemeClr val="dk2"/>
                </a:solidFill>
              </a:rPr>
              <a:t> </a:t>
            </a:r>
            <a:r>
              <a:rPr lang="en" sz="900" dirty="0">
                <a:solidFill>
                  <a:schemeClr val="dk2"/>
                </a:solidFill>
              </a:rPr>
              <a:t>HDI</a:t>
            </a:r>
            <a:r>
              <a:rPr lang="en" sz="900" baseline="-25000" dirty="0">
                <a:solidFill>
                  <a:schemeClr val="dk2"/>
                </a:solidFill>
              </a:rPr>
              <a:t>mid, </a:t>
            </a:r>
            <a:endParaRPr sz="900" dirty="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AutoNum type="alphaLcPeriod"/>
            </a:pPr>
            <a:r>
              <a:rPr lang="en" sz="900" dirty="0">
                <a:solidFill>
                  <a:schemeClr val="dk2"/>
                </a:solidFill>
              </a:rPr>
              <a:t>HDI</a:t>
            </a:r>
            <a:r>
              <a:rPr lang="en" sz="900" baseline="-25000" dirty="0">
                <a:solidFill>
                  <a:schemeClr val="dk2"/>
                </a:solidFill>
              </a:rPr>
              <a:t>max </a:t>
            </a:r>
            <a:br>
              <a:rPr lang="en" sz="900" baseline="-25000" dirty="0">
                <a:solidFill>
                  <a:schemeClr val="dk2"/>
                </a:solidFill>
              </a:rPr>
            </a:b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1"/>
          <p:cNvSpPr txBox="1">
            <a:spLocks noGrp="1"/>
          </p:cNvSpPr>
          <p:nvPr>
            <p:ph type="sldNum" idx="12"/>
          </p:nvPr>
        </p:nvSpPr>
        <p:spPr>
          <a:xfrm>
            <a:off x="6570546" y="460939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title"/>
          </p:nvPr>
        </p:nvSpPr>
        <p:spPr>
          <a:xfrm>
            <a:off x="285368" y="2044788"/>
            <a:ext cx="24987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Sub-classification results:</a:t>
            </a:r>
            <a:endParaRPr dirty="0"/>
          </a:p>
        </p:txBody>
      </p:sp>
      <p:pic>
        <p:nvPicPr>
          <p:cNvPr id="730" name="Google Shape;730;p61"/>
          <p:cNvPicPr preferRelativeResize="0"/>
          <p:nvPr/>
        </p:nvPicPr>
        <p:blipFill rotWithShape="1">
          <a:blip r:embed="rId3">
            <a:alphaModFix/>
          </a:blip>
          <a:srcRect l="75278" t="36516" b="44379"/>
          <a:stretch/>
        </p:blipFill>
        <p:spPr>
          <a:xfrm>
            <a:off x="226763" y="4534275"/>
            <a:ext cx="99517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61"/>
          <p:cNvPicPr preferRelativeResize="0"/>
          <p:nvPr/>
        </p:nvPicPr>
        <p:blipFill rotWithShape="1">
          <a:blip r:embed="rId4">
            <a:alphaModFix/>
          </a:blip>
          <a:srcRect l="13442" t="16977" r="10523" b="12280"/>
          <a:stretch/>
        </p:blipFill>
        <p:spPr>
          <a:xfrm>
            <a:off x="4579813" y="4395400"/>
            <a:ext cx="851950" cy="5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61"/>
          <p:cNvPicPr preferRelativeResize="0"/>
          <p:nvPr/>
        </p:nvPicPr>
        <p:blipFill rotWithShape="1">
          <a:blip r:embed="rId5">
            <a:alphaModFix/>
          </a:blip>
          <a:srcRect l="14119" t="14582" r="10856" b="14419"/>
          <a:stretch/>
        </p:blipFill>
        <p:spPr>
          <a:xfrm>
            <a:off x="5529686" y="4427375"/>
            <a:ext cx="780329" cy="4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61"/>
          <p:cNvPicPr preferRelativeResize="0"/>
          <p:nvPr/>
        </p:nvPicPr>
        <p:blipFill rotWithShape="1">
          <a:blip r:embed="rId6">
            <a:alphaModFix/>
          </a:blip>
          <a:srcRect l="13802" t="14095" r="10525" b="14424"/>
          <a:stretch/>
        </p:blipFill>
        <p:spPr>
          <a:xfrm>
            <a:off x="6407938" y="4391338"/>
            <a:ext cx="851950" cy="53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61"/>
          <p:cNvPicPr preferRelativeResize="0"/>
          <p:nvPr/>
        </p:nvPicPr>
        <p:blipFill rotWithShape="1">
          <a:blip r:embed="rId7">
            <a:alphaModFix/>
          </a:blip>
          <a:srcRect l="14444" t="14582" r="11178" b="14900"/>
          <a:stretch/>
        </p:blipFill>
        <p:spPr>
          <a:xfrm>
            <a:off x="7311000" y="4391350"/>
            <a:ext cx="848870" cy="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1"/>
          <p:cNvPicPr preferRelativeResize="0"/>
          <p:nvPr/>
        </p:nvPicPr>
        <p:blipFill rotWithShape="1">
          <a:blip r:embed="rId8">
            <a:alphaModFix/>
          </a:blip>
          <a:srcRect l="18540" t="12072"/>
          <a:stretch/>
        </p:blipFill>
        <p:spPr>
          <a:xfrm>
            <a:off x="4328988" y="590500"/>
            <a:ext cx="4544350" cy="1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8988" y="2199600"/>
            <a:ext cx="59041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9388" y="2199588"/>
            <a:ext cx="59041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9775" y="2199602"/>
            <a:ext cx="590400" cy="39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51648" y="2227425"/>
            <a:ext cx="548663" cy="3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39413" y="2227423"/>
            <a:ext cx="548700" cy="36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6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88238" y="2199588"/>
            <a:ext cx="590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6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649012" y="2213524"/>
            <a:ext cx="590400" cy="39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61"/>
          <p:cNvPicPr preferRelativeResize="0"/>
          <p:nvPr/>
        </p:nvPicPr>
        <p:blipFill rotWithShape="1">
          <a:blip r:embed="rId16">
            <a:alphaModFix/>
          </a:blip>
          <a:srcRect l="18360" t="9297"/>
          <a:stretch/>
        </p:blipFill>
        <p:spPr>
          <a:xfrm>
            <a:off x="4546213" y="2913813"/>
            <a:ext cx="3987000" cy="142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18363" y="2516500"/>
            <a:ext cx="3022765" cy="201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5" name="Google Shape;745;p61"/>
          <p:cNvCxnSpPr/>
          <p:nvPr/>
        </p:nvCxnSpPr>
        <p:spPr>
          <a:xfrm rot="10800000" flipH="1">
            <a:off x="4956288" y="2744788"/>
            <a:ext cx="5943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61"/>
          <p:cNvCxnSpPr>
            <a:stCxn id="736" idx="2"/>
          </p:cNvCxnSpPr>
          <p:nvPr/>
        </p:nvCxnSpPr>
        <p:spPr>
          <a:xfrm>
            <a:off x="4624193" y="2593200"/>
            <a:ext cx="328200" cy="1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61"/>
          <p:cNvCxnSpPr/>
          <p:nvPr/>
        </p:nvCxnSpPr>
        <p:spPr>
          <a:xfrm rot="10800000" flipH="1">
            <a:off x="5549575" y="2601100"/>
            <a:ext cx="2475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61"/>
          <p:cNvCxnSpPr/>
          <p:nvPr/>
        </p:nvCxnSpPr>
        <p:spPr>
          <a:xfrm>
            <a:off x="5214593" y="2537088"/>
            <a:ext cx="0" cy="3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49" name="Google Shape;749;p61"/>
          <p:cNvPicPr preferRelativeResize="0"/>
          <p:nvPr/>
        </p:nvPicPr>
        <p:blipFill rotWithShape="1">
          <a:blip r:embed="rId18">
            <a:alphaModFix/>
          </a:blip>
          <a:srcRect l="2610"/>
          <a:stretch/>
        </p:blipFill>
        <p:spPr>
          <a:xfrm>
            <a:off x="4511938" y="2900925"/>
            <a:ext cx="4250099" cy="15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285093" y="590500"/>
            <a:ext cx="4632144" cy="16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61"/>
          <p:cNvSpPr/>
          <p:nvPr/>
        </p:nvSpPr>
        <p:spPr>
          <a:xfrm>
            <a:off x="318362" y="957562"/>
            <a:ext cx="3484949" cy="953213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Enrichment value 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#pairs from </a:t>
            </a:r>
            <a:r>
              <a:rPr lang="en" sz="900" b="1" dirty="0" smtClean="0">
                <a:latin typeface="Courier New"/>
                <a:ea typeface="Courier New"/>
                <a:cs typeface="Courier New"/>
                <a:sym typeface="Courier New"/>
              </a:rPr>
              <a:t>drug i </a:t>
            </a: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 b="1" dirty="0" smtClean="0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en" sz="900" b="1" dirty="0" smtClean="0"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pairs in cluster j 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X                       </a:t>
            </a:r>
            <a:r>
              <a:rPr lang="en" sz="9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#unique </a:t>
            </a:r>
            <a:r>
              <a:rPr lang="en" sz="900" b="1" dirty="0" smtClean="0">
                <a:latin typeface="Courier New"/>
                <a:ea typeface="Courier New"/>
                <a:cs typeface="Courier New"/>
                <a:sym typeface="Courier New"/>
              </a:rPr>
              <a:t>drugs 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in cluster j</a:t>
            </a: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2" name="Google Shape;752;p61"/>
          <p:cNvCxnSpPr/>
          <p:nvPr/>
        </p:nvCxnSpPr>
        <p:spPr>
          <a:xfrm rot="10800000">
            <a:off x="3805675" y="1535175"/>
            <a:ext cx="6291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3" name="Google Shape;753;p61"/>
          <p:cNvSpPr/>
          <p:nvPr/>
        </p:nvSpPr>
        <p:spPr>
          <a:xfrm>
            <a:off x="4437138" y="1467825"/>
            <a:ext cx="374100" cy="14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4" name="Google Shape;754;p61"/>
          <p:cNvCxnSpPr/>
          <p:nvPr/>
        </p:nvCxnSpPr>
        <p:spPr>
          <a:xfrm>
            <a:off x="1732181" y="1393384"/>
            <a:ext cx="18024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61"/>
          <p:cNvSpPr txBox="1"/>
          <p:nvPr/>
        </p:nvSpPr>
        <p:spPr>
          <a:xfrm>
            <a:off x="3955488" y="2796313"/>
            <a:ext cx="6687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1"/>
          <p:cNvSpPr txBox="1"/>
          <p:nvPr/>
        </p:nvSpPr>
        <p:spPr>
          <a:xfrm>
            <a:off x="3785875" y="526800"/>
            <a:ext cx="6687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Level 1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1"/>
          <p:cNvSpPr txBox="1"/>
          <p:nvPr/>
        </p:nvSpPr>
        <p:spPr>
          <a:xfrm>
            <a:off x="3181375" y="175350"/>
            <a:ext cx="4299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Drug enrichment matrix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33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63" name="Google Shape;7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200" y="819875"/>
            <a:ext cx="4530425" cy="367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337" y="4490687"/>
            <a:ext cx="4438151" cy="1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875" y="3341150"/>
            <a:ext cx="2957349" cy="159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050" y="371125"/>
            <a:ext cx="3013001" cy="58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313" y="953452"/>
            <a:ext cx="3080121" cy="24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2"/>
          <p:cNvSpPr txBox="1"/>
          <p:nvPr/>
        </p:nvSpPr>
        <p:spPr>
          <a:xfrm>
            <a:off x="3245050" y="222950"/>
            <a:ext cx="4299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Cell-line enrichment matrix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2"/>
          <p:cNvSpPr txBox="1"/>
          <p:nvPr/>
        </p:nvSpPr>
        <p:spPr>
          <a:xfrm>
            <a:off x="186525" y="132325"/>
            <a:ext cx="6687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Level 1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2"/>
          <p:cNvSpPr txBox="1"/>
          <p:nvPr/>
        </p:nvSpPr>
        <p:spPr>
          <a:xfrm>
            <a:off x="4307500" y="597125"/>
            <a:ext cx="6687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Level 2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8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3"/>
          <p:cNvSpPr txBox="1">
            <a:spLocks noGrp="1"/>
          </p:cNvSpPr>
          <p:nvPr>
            <p:ph type="title"/>
          </p:nvPr>
        </p:nvSpPr>
        <p:spPr>
          <a:xfrm>
            <a:off x="326350" y="93175"/>
            <a:ext cx="7602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Possible explanations of the following </a:t>
            </a:r>
            <a:r>
              <a:rPr lang="en" sz="1400" b="1" smtClean="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types </a:t>
            </a: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of inconsistencies</a:t>
            </a:r>
            <a:endParaRPr dirty="0"/>
          </a:p>
        </p:txBody>
      </p:sp>
      <p:sp>
        <p:nvSpPr>
          <p:cNvPr id="771" name="Google Shape;771;p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63"/>
          <p:cNvSpPr txBox="1"/>
          <p:nvPr/>
        </p:nvSpPr>
        <p:spPr>
          <a:xfrm>
            <a:off x="196500" y="4577725"/>
            <a:ext cx="8751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Source: 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Niepel, Mario, et al. "A Multi-center Study on the Reproducibility of Drug-Response Assays in Mammalian Cell Lines." Cell systems (2019).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73" name="Google Shape;773;p63"/>
          <p:cNvGraphicFramePr/>
          <p:nvPr>
            <p:extLst>
              <p:ext uri="{D42A27DB-BD31-4B8C-83A1-F6EECF244321}">
                <p14:modId xmlns:p14="http://schemas.microsoft.com/office/powerpoint/2010/main" val="2620985237"/>
              </p:ext>
            </p:extLst>
          </p:nvPr>
        </p:nvGraphicFramePr>
        <p:xfrm>
          <a:off x="407050" y="748525"/>
          <a:ext cx="3914125" cy="3363825"/>
        </p:xfrm>
        <a:graphic>
          <a:graphicData uri="http://schemas.openxmlformats.org/drawingml/2006/table">
            <a:tbl>
              <a:tblPr>
                <a:noFill/>
                <a:tableStyleId>{646C8D44-A7BF-4CB8-88F1-CA7839548454}</a:tableStyleId>
              </a:tblPr>
              <a:tblGrid>
                <a:gridCol w="135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INCONSISTENCY</a:t>
                      </a:r>
                      <a:endParaRPr sz="1100"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/>
                        <a:t>CAUSE</a:t>
                      </a:r>
                      <a:endParaRPr sz="11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conc_diffRange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DIFFERENT DRUG DOSAGE TESTED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Outlier behaviour (Hump/Rising)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RESISTANT CELL-LINE / INACTIVE DRUG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Open-ended </a:t>
                      </a:r>
                      <a:br>
                        <a:rPr lang="en" sz="900"/>
                      </a:br>
                      <a:r>
                        <a:rPr lang="en" sz="900"/>
                        <a:t>(discordant at high dosage)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DIFFERENT CELL COUNTING METHOD</a:t>
                      </a:r>
                      <a:br>
                        <a:rPr lang="en" sz="900"/>
                      </a:b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Closed shape</a:t>
                      </a:r>
                      <a:br>
                        <a:rPr lang="en" sz="900"/>
                      </a:br>
                      <a:r>
                        <a:rPr lang="en" sz="900"/>
                        <a:t>(discordant at medium dosage)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DIFFERENT TIME DURATIONS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74" name="Google Shape;77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850" y="2337612"/>
            <a:ext cx="2690500" cy="10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3"/>
          <p:cNvPicPr preferRelativeResize="0"/>
          <p:nvPr/>
        </p:nvPicPr>
        <p:blipFill rotWithShape="1">
          <a:blip r:embed="rId4">
            <a:alphaModFix/>
          </a:blip>
          <a:srcRect t="50268"/>
          <a:stretch/>
        </p:blipFill>
        <p:spPr>
          <a:xfrm>
            <a:off x="5991600" y="3589400"/>
            <a:ext cx="2909875" cy="10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3"/>
          <p:cNvPicPr preferRelativeResize="0"/>
          <p:nvPr/>
        </p:nvPicPr>
        <p:blipFill rotWithShape="1">
          <a:blip r:embed="rId5">
            <a:alphaModFix/>
          </a:blip>
          <a:srcRect l="4717" t="11109" r="8401" b="6170"/>
          <a:stretch/>
        </p:blipFill>
        <p:spPr>
          <a:xfrm>
            <a:off x="6028075" y="1430831"/>
            <a:ext cx="1290225" cy="81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1599" y="274575"/>
            <a:ext cx="2562779" cy="106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8" name="Google Shape;778;p63"/>
          <p:cNvCxnSpPr>
            <a:endCxn id="777" idx="1"/>
          </p:cNvCxnSpPr>
          <p:nvPr/>
        </p:nvCxnSpPr>
        <p:spPr>
          <a:xfrm rot="10800000" flipH="1">
            <a:off x="4339199" y="808800"/>
            <a:ext cx="1652400" cy="6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9" name="Google Shape;779;p63"/>
          <p:cNvCxnSpPr>
            <a:endCxn id="776" idx="1"/>
          </p:cNvCxnSpPr>
          <p:nvPr/>
        </p:nvCxnSpPr>
        <p:spPr>
          <a:xfrm rot="10800000" flipH="1">
            <a:off x="4331275" y="1840315"/>
            <a:ext cx="1696800" cy="3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0" name="Google Shape;780;p63"/>
          <p:cNvCxnSpPr>
            <a:endCxn id="775" idx="1"/>
          </p:cNvCxnSpPr>
          <p:nvPr/>
        </p:nvCxnSpPr>
        <p:spPr>
          <a:xfrm>
            <a:off x="4323300" y="3770525"/>
            <a:ext cx="1668300" cy="3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63"/>
          <p:cNvCxnSpPr>
            <a:endCxn id="774" idx="1"/>
          </p:cNvCxnSpPr>
          <p:nvPr/>
        </p:nvCxnSpPr>
        <p:spPr>
          <a:xfrm rot="10800000" flipH="1">
            <a:off x="4347350" y="2871837"/>
            <a:ext cx="17565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2" name="Google Shape;782;p63"/>
          <p:cNvPicPr preferRelativeResize="0"/>
          <p:nvPr/>
        </p:nvPicPr>
        <p:blipFill rotWithShape="1">
          <a:blip r:embed="rId7">
            <a:alphaModFix/>
          </a:blip>
          <a:srcRect l="4719" t="11557" r="8210" b="5592"/>
          <a:stretch/>
        </p:blipFill>
        <p:spPr>
          <a:xfrm>
            <a:off x="7452500" y="1431112"/>
            <a:ext cx="1290234" cy="8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Heptagon 17"/>
          <p:cNvSpPr/>
          <p:nvPr/>
        </p:nvSpPr>
        <p:spPr>
          <a:xfrm>
            <a:off x="4038142" y="1505753"/>
            <a:ext cx="233422" cy="201250"/>
          </a:xfrm>
          <a:prstGeom prst="hept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Heptagon 20"/>
          <p:cNvSpPr/>
          <p:nvPr/>
        </p:nvSpPr>
        <p:spPr>
          <a:xfrm>
            <a:off x="4038142" y="2254994"/>
            <a:ext cx="233422" cy="201250"/>
          </a:xfrm>
          <a:prstGeom prst="hept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Heptagon 21"/>
          <p:cNvSpPr/>
          <p:nvPr/>
        </p:nvSpPr>
        <p:spPr>
          <a:xfrm>
            <a:off x="4048963" y="3051031"/>
            <a:ext cx="233422" cy="201250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  <a:sym typeface="Wingdings" panose="05000000000000000000" pitchFamily="2" charset="2"/>
              </a:rPr>
              <a:t>?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3" name="Heptagon 22"/>
          <p:cNvSpPr/>
          <p:nvPr/>
        </p:nvSpPr>
        <p:spPr>
          <a:xfrm>
            <a:off x="4048358" y="3846450"/>
            <a:ext cx="233422" cy="201250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  <a:sym typeface="Wingdings" panose="05000000000000000000" pitchFamily="2" charset="2"/>
              </a:rPr>
              <a:t>?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788" name="Google Shape;788;p64"/>
          <p:cNvGraphicFramePr/>
          <p:nvPr/>
        </p:nvGraphicFramePr>
        <p:xfrm>
          <a:off x="842188" y="319563"/>
          <a:ext cx="7410200" cy="4105325"/>
        </p:xfrm>
        <a:graphic>
          <a:graphicData uri="http://schemas.openxmlformats.org/drawingml/2006/table">
            <a:tbl>
              <a:tblPr>
                <a:noFill/>
                <a:tableStyleId>{646C8D44-A7BF-4CB8-88F1-CA7839548454}</a:tableStyleId>
              </a:tblPr>
              <a:tblGrid>
                <a:gridCol w="18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87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/>
                        <a:t>DRUG</a:t>
                      </a:r>
                      <a:endParaRPr sz="1300"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PATTERN ENRICHED 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Target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Pathway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32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Paclitaxel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Microtubule stabiliser</a:t>
                      </a: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Mitosis</a:t>
                      </a: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67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Tanespimycin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HSP90 heat-shock protein inhibitors</a:t>
                      </a:r>
                      <a:b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Protein stability and degradation</a:t>
                      </a: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17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Selumetinib</a:t>
                      </a: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MEK1, MEK2</a:t>
                      </a: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ERK MAPK signaling</a:t>
                      </a: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27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PD-0325901</a:t>
                      </a:r>
                      <a:endParaRPr/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endParaRPr sz="13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MEK1, MEK2</a:t>
                      </a: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ERK MAPK signaling</a:t>
                      </a:r>
                      <a:endParaRPr sz="10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89" name="Google Shape;7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50" y="1949149"/>
            <a:ext cx="1058939" cy="7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525" y="1891412"/>
            <a:ext cx="1145524" cy="7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213" y="1067775"/>
            <a:ext cx="1058925" cy="7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6075" y="1067775"/>
            <a:ext cx="963975" cy="6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763" y="2709800"/>
            <a:ext cx="963975" cy="6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3038" y="2709800"/>
            <a:ext cx="1058950" cy="70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11200" y="3521933"/>
            <a:ext cx="1058950" cy="70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0575" y="3553588"/>
            <a:ext cx="963975" cy="6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5"/>
          <p:cNvSpPr txBox="1">
            <a:spLocks noGrp="1"/>
          </p:cNvSpPr>
          <p:nvPr>
            <p:ph type="title"/>
          </p:nvPr>
        </p:nvSpPr>
        <p:spPr>
          <a:xfrm>
            <a:off x="885025" y="482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plan</a:t>
            </a:r>
            <a:endParaRPr b="1"/>
          </a:p>
        </p:txBody>
      </p:sp>
      <p:sp>
        <p:nvSpPr>
          <p:cNvPr id="802" name="Google Shape;802;p65"/>
          <p:cNvSpPr txBox="1">
            <a:spLocks noGrp="1"/>
          </p:cNvSpPr>
          <p:nvPr>
            <p:ph type="body" idx="1"/>
          </p:nvPr>
        </p:nvSpPr>
        <p:spPr>
          <a:xfrm>
            <a:off x="703050" y="1220250"/>
            <a:ext cx="77517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Handling data inconsistency:</a:t>
            </a:r>
            <a:r>
              <a:rPr lang="en" sz="1100" b="1" dirty="0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find a reasonable way to merge the dose response information from 2 different experiments (CCLE and GDSE)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detection and filtering (done)</a:t>
            </a:r>
            <a:endParaRPr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Common Pair separation/classification  (done)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Analysing the difference (shift, outlier behaviour) in response behaviour (in progress)</a:t>
            </a:r>
            <a:endParaRPr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Correct them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Merge the datasets for a more reliable database 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3" name="Google Shape;803;p6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82487" y="4605130"/>
            <a:ext cx="6977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https://docs.google.com/document/d/10JKDnRydsUQwhej4ii3_xxloQkwTwxtCeeZrdRgttTU/edit?usp=sharing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302</Words>
  <Application>Microsoft Office PowerPoint</Application>
  <PresentationFormat>On-screen Show (16:9)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Courier New</vt:lpstr>
      <vt:lpstr>Times New Roman</vt:lpstr>
      <vt:lpstr>Roboto</vt:lpstr>
      <vt:lpstr>Nunito</vt:lpstr>
      <vt:lpstr>Helvetica Neue</vt:lpstr>
      <vt:lpstr>Calibri</vt:lpstr>
      <vt:lpstr>Arial</vt:lpstr>
      <vt:lpstr>Wingdings</vt:lpstr>
      <vt:lpstr>Shift</vt:lpstr>
      <vt:lpstr>CaDRReS2 </vt:lpstr>
      <vt:lpstr>Quick recap</vt:lpstr>
      <vt:lpstr>Current Method</vt:lpstr>
      <vt:lpstr>Sub-classification results:</vt:lpstr>
      <vt:lpstr>PowerPoint Presentation</vt:lpstr>
      <vt:lpstr>Possible explanations of the following types of inconsistencies</vt:lpstr>
      <vt:lpstr>PowerPoint Presentation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CaDRReS2 </dc:title>
  <cp:lastModifiedBy>Aanchal Mongia</cp:lastModifiedBy>
  <cp:revision>7</cp:revision>
  <dcterms:modified xsi:type="dcterms:W3CDTF">2019-09-19T01:05:14Z</dcterms:modified>
</cp:coreProperties>
</file>