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</p:sldIdLst>
  <p:sldSz cx="9144000" cy="5143500" type="screen16x9"/>
  <p:notesSz cx="6858000" cy="9144000"/>
  <p:embeddedFontLst>
    <p:embeddedFont>
      <p:font typeface="Roboto" pitchFamily="2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layfair Display Black" panose="020B0604020202020204" charset="0"/>
      <p:bold r:id="rId18"/>
      <p:boldItalic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0F061B-BA2C-4C4E-83F9-E2152C2F00BE}">
  <a:tblStyle styleId="{CC0F061B-BA2C-4C4E-83F9-E2152C2F00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63a96417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63a96417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b="1">
                <a:solidFill>
                  <a:schemeClr val="dk2"/>
                </a:solidFill>
              </a:rPr>
              <a:t>Motivation</a:t>
            </a:r>
            <a:r>
              <a:rPr lang="en">
                <a:solidFill>
                  <a:schemeClr val="dk2"/>
                </a:solidFill>
              </a:rPr>
              <a:t>:  Inconsistent IC50 values across the datasets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b="1">
                <a:solidFill>
                  <a:schemeClr val="dk2"/>
                </a:solidFill>
              </a:rPr>
              <a:t>Aim</a:t>
            </a:r>
            <a:r>
              <a:rPr lang="en">
                <a:solidFill>
                  <a:schemeClr val="dk2"/>
                </a:solidFill>
              </a:rPr>
              <a:t>: Merge datasets while handling inconsistency in drug response 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b="1">
                <a:solidFill>
                  <a:schemeClr val="dk2"/>
                </a:solidFill>
              </a:rPr>
              <a:t>Strategy</a:t>
            </a:r>
            <a:r>
              <a:rPr lang="en">
                <a:solidFill>
                  <a:schemeClr val="dk2"/>
                </a:solidFill>
              </a:rPr>
              <a:t>: Targeting the drug response of common pairs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en">
                <a:solidFill>
                  <a:schemeClr val="dk2"/>
                </a:solidFill>
              </a:rPr>
              <a:t>~3000 common pairs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en">
                <a:solidFill>
                  <a:schemeClr val="dk2"/>
                </a:solidFill>
              </a:rPr>
              <a:t> Analyse where this difference is coming from 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>
                <a:solidFill>
                  <a:schemeClr val="dk2"/>
                </a:solidFill>
              </a:rPr>
              <a:t>correct/remove inconsistent responses 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63a964179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63a964179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AutoNum type="alphaL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had some closed (inconsistent) pairs in concordant set so we shifted to to a more direct way  of having concordant set (area).</a:t>
            </a:r>
            <a:b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Area works wonderfully well but we did not use it before bcz area would be high for conc_diffRange pairs, but now we corrected for this by taking area between the fitted curves(sampling 5 points from it, not 3 bcz if we use just 3 points the approximation might not be precise.eg. the lower pairs on left side would have high value) and not the actual points. This makes sure the conc_diffRange gives low area value</a:t>
            </a:r>
            <a:b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AutoNum type="alphaL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Thresholding based on Area bw fitted curves (adjusted)-&gt; we divide area by max area as diff drugs have different dosaes, so diff maximum area, so common th wont work for all drugs. Eg: large width dosage would give high area even for concordant pair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Classified in concordant cluster (#1) in previous method bcz (HDI mid low but area large).. 1 more eg:A673,Tanespimycin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Classified in discordant cluster (#3) in previous method bcz (HDI mid high but area low)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64584519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645845194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645845194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645845194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645845194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645845194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645845194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645845194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see tissue enrichment?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if we can learn some rule to see which cell type/tissue gives rise to inconsistency within that drug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645845194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645845194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6"/>
          <p:cNvSpPr txBox="1">
            <a:spLocks noGrp="1"/>
          </p:cNvSpPr>
          <p:nvPr>
            <p:ph type="ctrTitle" idx="4294967295"/>
          </p:nvPr>
        </p:nvSpPr>
        <p:spPr>
          <a:xfrm>
            <a:off x="1845450" y="599150"/>
            <a:ext cx="5453100" cy="14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CaDRReS2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6"/>
          <p:cNvSpPr txBox="1">
            <a:spLocks noGrp="1"/>
          </p:cNvSpPr>
          <p:nvPr>
            <p:ph type="subTitle" idx="4294967295"/>
          </p:nvPr>
        </p:nvSpPr>
        <p:spPr>
          <a:xfrm>
            <a:off x="1800100" y="1528175"/>
            <a:ext cx="56658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attempt to improve cancer drug-response prediction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Work progress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20" name="Google Shape;820;p66"/>
          <p:cNvSpPr txBox="1"/>
          <p:nvPr/>
        </p:nvSpPr>
        <p:spPr>
          <a:xfrm>
            <a:off x="6477100" y="4090000"/>
            <a:ext cx="23676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-Aanchal Mongia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October 3,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6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7"/>
          <p:cNvSpPr txBox="1">
            <a:spLocks noGrp="1"/>
          </p:cNvSpPr>
          <p:nvPr>
            <p:ph type="title" idx="4294967295"/>
          </p:nvPr>
        </p:nvSpPr>
        <p:spPr>
          <a:xfrm>
            <a:off x="63300" y="393588"/>
            <a:ext cx="36318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Previous</a:t>
            </a:r>
            <a:r>
              <a:rPr lang="en">
                <a:solidFill>
                  <a:srgbClr val="999999"/>
                </a:solidFill>
              </a:rPr>
              <a:t>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27" name="Google Shape;827;p67"/>
          <p:cNvSpPr txBox="1">
            <a:spLocks noGrp="1"/>
          </p:cNvSpPr>
          <p:nvPr>
            <p:ph type="body" idx="4294967295"/>
          </p:nvPr>
        </p:nvSpPr>
        <p:spPr>
          <a:xfrm>
            <a:off x="0" y="1017650"/>
            <a:ext cx="49089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Curve fitting</a:t>
            </a:r>
            <a:b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AutoNum type="arabicPeriod"/>
            </a:pP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Extract features: </a:t>
            </a:r>
            <a:r>
              <a:rPr lang="en" sz="1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HDI</a:t>
            </a:r>
            <a:r>
              <a:rPr lang="en" sz="1100" baseline="-25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b.</a:t>
            </a: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HDI</a:t>
            </a:r>
            <a:r>
              <a:rPr lang="en" sz="1100" baseline="-25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r>
              <a:rPr lang="en" sz="1100" b="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HDI</a:t>
            </a:r>
            <a:r>
              <a:rPr lang="en" sz="1100" baseline="-25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br>
              <a:rPr lang="en" sz="1100" baseline="-25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aseline="-250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Separation</a:t>
            </a:r>
            <a:endParaRPr sz="11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AutoNum type="alphaLcPeriod"/>
            </a:pPr>
            <a:r>
              <a:rPr lang="en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Cluster using</a:t>
            </a:r>
            <a:r>
              <a:rPr lang="en" b="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a,b,c </a:t>
            </a:r>
            <a:r>
              <a:rPr lang="en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(concordant:0,1,2 discordant: 3,4,5,6)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Arial"/>
              <a:buAutoNum type="alphaLcPeriod"/>
            </a:pPr>
            <a:r>
              <a:rPr lang="en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Separate out inconsistent pairs from concordant clusters using </a:t>
            </a:r>
            <a:r>
              <a:rPr lang="en" b="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7"/>
          <p:cNvSpPr txBox="1">
            <a:spLocks noGrp="1"/>
          </p:cNvSpPr>
          <p:nvPr>
            <p:ph type="sldNum" idx="12"/>
          </p:nvPr>
        </p:nvSpPr>
        <p:spPr>
          <a:xfrm>
            <a:off x="8502184" y="463821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29" name="Google Shape;829;p67"/>
          <p:cNvSpPr txBox="1">
            <a:spLocks noGrp="1"/>
          </p:cNvSpPr>
          <p:nvPr>
            <p:ph type="title" idx="4294967295"/>
          </p:nvPr>
        </p:nvSpPr>
        <p:spPr>
          <a:xfrm>
            <a:off x="5449475" y="666800"/>
            <a:ext cx="24603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400" b="1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6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5261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Curve separation strategy </a:t>
            </a:r>
            <a:endParaRPr/>
          </a:p>
        </p:txBody>
      </p:sp>
      <p:sp>
        <p:nvSpPr>
          <p:cNvPr id="831" name="Google Shape;831;p67"/>
          <p:cNvSpPr txBox="1">
            <a:spLocks noGrp="1"/>
          </p:cNvSpPr>
          <p:nvPr>
            <p:ph type="body" idx="4294967295"/>
          </p:nvPr>
        </p:nvSpPr>
        <p:spPr>
          <a:xfrm>
            <a:off x="5261700" y="1165325"/>
            <a:ext cx="3861600" cy="13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Curve fitting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Extract features: </a:t>
            </a:r>
            <a:r>
              <a:rPr lang="en" sz="1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HDI</a:t>
            </a:r>
            <a:r>
              <a:rPr lang="en" sz="1100" baseline="-25000"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ab.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HDI</a:t>
            </a:r>
            <a:r>
              <a:rPr lang="en" sz="1100" baseline="-25000">
                <a:latin typeface="Arial"/>
                <a:ea typeface="Arial"/>
                <a:cs typeface="Arial"/>
                <a:sym typeface="Arial"/>
              </a:rPr>
              <a:t>min-mid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" sz="1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HDI</a:t>
            </a:r>
            <a:r>
              <a:rPr lang="en" sz="1100" baseline="-25000">
                <a:latin typeface="Arial"/>
                <a:ea typeface="Arial"/>
                <a:cs typeface="Arial"/>
                <a:sym typeface="Arial"/>
              </a:rPr>
              <a:t>mid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bc.</a:t>
            </a:r>
            <a:r>
              <a:rPr lang="en" sz="1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HDI</a:t>
            </a:r>
            <a:r>
              <a:rPr lang="en" sz="1100" baseline="-25000">
                <a:latin typeface="Arial"/>
                <a:ea typeface="Arial"/>
                <a:cs typeface="Arial"/>
                <a:sym typeface="Arial"/>
              </a:rPr>
              <a:t>mid-max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HDI</a:t>
            </a:r>
            <a:r>
              <a:rPr lang="en" sz="1100" baseline="-25000"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ABFC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Separation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Thresholding based on Area bw fitted curves (adjusted)</a:t>
            </a:r>
            <a:endParaRPr baseline="-250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Cluster disconcordant groups using a,b,c,d,e</a:t>
            </a:r>
            <a:endParaRPr baseline="-25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2" name="Google Shape;832;p67"/>
          <p:cNvPicPr preferRelativeResize="0"/>
          <p:nvPr/>
        </p:nvPicPr>
        <p:blipFill rotWithShape="1">
          <a:blip r:embed="rId3">
            <a:alphaModFix/>
          </a:blip>
          <a:srcRect l="3394" t="9808" r="7731" b="5923"/>
          <a:stretch/>
        </p:blipFill>
        <p:spPr>
          <a:xfrm>
            <a:off x="5823800" y="2965051"/>
            <a:ext cx="2071785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67"/>
          <p:cNvSpPr txBox="1"/>
          <p:nvPr/>
        </p:nvSpPr>
        <p:spPr>
          <a:xfrm>
            <a:off x="6161575" y="4509538"/>
            <a:ext cx="191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</a:rPr>
              <a:t>a</a:t>
            </a:r>
            <a:endParaRPr sz="900" b="1">
              <a:solidFill>
                <a:srgbClr val="0000FF"/>
              </a:solidFill>
            </a:endParaRPr>
          </a:p>
        </p:txBody>
      </p:sp>
      <p:sp>
        <p:nvSpPr>
          <p:cNvPr id="834" name="Google Shape;834;p67"/>
          <p:cNvSpPr txBox="1"/>
          <p:nvPr/>
        </p:nvSpPr>
        <p:spPr>
          <a:xfrm>
            <a:off x="6859138" y="4507813"/>
            <a:ext cx="1911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</a:rPr>
              <a:t>b</a:t>
            </a:r>
            <a:endParaRPr sz="900" b="1">
              <a:solidFill>
                <a:srgbClr val="0000FF"/>
              </a:solidFill>
            </a:endParaRPr>
          </a:p>
        </p:txBody>
      </p:sp>
      <p:sp>
        <p:nvSpPr>
          <p:cNvPr id="835" name="Google Shape;835;p67"/>
          <p:cNvSpPr txBox="1"/>
          <p:nvPr/>
        </p:nvSpPr>
        <p:spPr>
          <a:xfrm>
            <a:off x="6438463" y="4509538"/>
            <a:ext cx="426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CC0000"/>
                </a:solidFill>
              </a:rPr>
              <a:t>ab</a:t>
            </a:r>
            <a:endParaRPr sz="900" b="1">
              <a:solidFill>
                <a:srgbClr val="CC0000"/>
              </a:solidFill>
            </a:endParaRPr>
          </a:p>
        </p:txBody>
      </p:sp>
      <p:sp>
        <p:nvSpPr>
          <p:cNvPr id="836" name="Google Shape;836;p67"/>
          <p:cNvSpPr txBox="1"/>
          <p:nvPr/>
        </p:nvSpPr>
        <p:spPr>
          <a:xfrm>
            <a:off x="7199463" y="4507813"/>
            <a:ext cx="3870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CC0000"/>
                </a:solidFill>
              </a:rPr>
              <a:t>bc</a:t>
            </a:r>
            <a:endParaRPr sz="900" b="1">
              <a:solidFill>
                <a:srgbClr val="CC0000"/>
              </a:solidFill>
            </a:endParaRPr>
          </a:p>
        </p:txBody>
      </p:sp>
      <p:sp>
        <p:nvSpPr>
          <p:cNvPr id="837" name="Google Shape;837;p67"/>
          <p:cNvSpPr txBox="1"/>
          <p:nvPr/>
        </p:nvSpPr>
        <p:spPr>
          <a:xfrm>
            <a:off x="7502463" y="4489848"/>
            <a:ext cx="387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</a:rPr>
              <a:t>c</a:t>
            </a:r>
            <a:endParaRPr sz="900" b="1">
              <a:solidFill>
                <a:srgbClr val="0000FF"/>
              </a:solidFill>
            </a:endParaRPr>
          </a:p>
        </p:txBody>
      </p:sp>
      <p:cxnSp>
        <p:nvCxnSpPr>
          <p:cNvPr id="838" name="Google Shape;838;p67"/>
          <p:cNvCxnSpPr/>
          <p:nvPr/>
        </p:nvCxnSpPr>
        <p:spPr>
          <a:xfrm rot="10800000">
            <a:off x="6265025" y="4274538"/>
            <a:ext cx="5100" cy="39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839" name="Google Shape;839;p67"/>
          <p:cNvCxnSpPr/>
          <p:nvPr/>
        </p:nvCxnSpPr>
        <p:spPr>
          <a:xfrm rot="10800000">
            <a:off x="6597225" y="4274538"/>
            <a:ext cx="5100" cy="39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840" name="Google Shape;840;p67"/>
          <p:cNvCxnSpPr/>
          <p:nvPr/>
        </p:nvCxnSpPr>
        <p:spPr>
          <a:xfrm rot="10800000">
            <a:off x="6986588" y="4274538"/>
            <a:ext cx="5100" cy="39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841" name="Google Shape;841;p67"/>
          <p:cNvCxnSpPr/>
          <p:nvPr/>
        </p:nvCxnSpPr>
        <p:spPr>
          <a:xfrm rot="10800000">
            <a:off x="7307075" y="4274538"/>
            <a:ext cx="5100" cy="39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842" name="Google Shape;842;p67"/>
          <p:cNvCxnSpPr/>
          <p:nvPr/>
        </p:nvCxnSpPr>
        <p:spPr>
          <a:xfrm rot="10800000">
            <a:off x="7624463" y="4244638"/>
            <a:ext cx="5100" cy="397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843" name="Google Shape;843;p67"/>
          <p:cNvSpPr txBox="1"/>
          <p:nvPr/>
        </p:nvSpPr>
        <p:spPr>
          <a:xfrm>
            <a:off x="783225" y="3048100"/>
            <a:ext cx="13944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67"/>
          <p:cNvSpPr txBox="1"/>
          <p:nvPr/>
        </p:nvSpPr>
        <p:spPr>
          <a:xfrm>
            <a:off x="538975" y="3151700"/>
            <a:ext cx="709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Classified concordant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5" name="Google Shape;84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737" y="3076739"/>
            <a:ext cx="1083554" cy="7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67"/>
          <p:cNvSpPr txBox="1"/>
          <p:nvPr/>
        </p:nvSpPr>
        <p:spPr>
          <a:xfrm>
            <a:off x="1333738" y="3827713"/>
            <a:ext cx="15519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C32,Selumetinib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7" name="Google Shape;84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663" y="3076757"/>
            <a:ext cx="1169400" cy="779594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67"/>
          <p:cNvSpPr txBox="1"/>
          <p:nvPr/>
        </p:nvSpPr>
        <p:spPr>
          <a:xfrm>
            <a:off x="2556663" y="3827713"/>
            <a:ext cx="14712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Calu-6,Tanespimycin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9" name="Google Shape;849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425" y="4027521"/>
            <a:ext cx="1083550" cy="722367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67"/>
          <p:cNvSpPr txBox="1"/>
          <p:nvPr/>
        </p:nvSpPr>
        <p:spPr>
          <a:xfrm>
            <a:off x="1248775" y="4778500"/>
            <a:ext cx="13944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OCI-AML2,Tanespimycin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1" name="Google Shape;851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0675" y="4073992"/>
            <a:ext cx="1083550" cy="722359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67"/>
          <p:cNvSpPr txBox="1"/>
          <p:nvPr/>
        </p:nvSpPr>
        <p:spPr>
          <a:xfrm>
            <a:off x="2530675" y="4778500"/>
            <a:ext cx="16332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OVCAR-8,Tanespimycin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67"/>
          <p:cNvSpPr txBox="1"/>
          <p:nvPr/>
        </p:nvSpPr>
        <p:spPr>
          <a:xfrm>
            <a:off x="596575" y="4236263"/>
            <a:ext cx="709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Classified discordant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67"/>
          <p:cNvSpPr txBox="1"/>
          <p:nvPr/>
        </p:nvSpPr>
        <p:spPr>
          <a:xfrm>
            <a:off x="3266250" y="3574050"/>
            <a:ext cx="191100" cy="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67"/>
          <p:cNvSpPr txBox="1"/>
          <p:nvPr/>
        </p:nvSpPr>
        <p:spPr>
          <a:xfrm>
            <a:off x="1658400" y="2760950"/>
            <a:ext cx="2407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Some Misclassifications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67"/>
          <p:cNvSpPr/>
          <p:nvPr/>
        </p:nvSpPr>
        <p:spPr>
          <a:xfrm>
            <a:off x="6966500" y="3641250"/>
            <a:ext cx="45300" cy="229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67"/>
          <p:cNvSpPr/>
          <p:nvPr/>
        </p:nvSpPr>
        <p:spPr>
          <a:xfrm>
            <a:off x="7286975" y="3522925"/>
            <a:ext cx="45300" cy="304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67"/>
          <p:cNvSpPr/>
          <p:nvPr/>
        </p:nvSpPr>
        <p:spPr>
          <a:xfrm>
            <a:off x="7502475" y="3380125"/>
            <a:ext cx="45300" cy="3609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67"/>
          <p:cNvSpPr/>
          <p:nvPr/>
        </p:nvSpPr>
        <p:spPr>
          <a:xfrm>
            <a:off x="6577125" y="3777150"/>
            <a:ext cx="45300" cy="104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7"/>
          <p:cNvSpPr/>
          <p:nvPr/>
        </p:nvSpPr>
        <p:spPr>
          <a:xfrm>
            <a:off x="6244925" y="3873775"/>
            <a:ext cx="45300" cy="6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8"/>
          <p:cNvSpPr txBox="1">
            <a:spLocks noGrp="1"/>
          </p:cNvSpPr>
          <p:nvPr>
            <p:ph type="title" idx="4294967295"/>
          </p:nvPr>
        </p:nvSpPr>
        <p:spPr>
          <a:xfrm>
            <a:off x="381250" y="248425"/>
            <a:ext cx="35601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 results</a:t>
            </a:r>
            <a:endParaRPr/>
          </a:p>
        </p:txBody>
      </p:sp>
      <p:sp>
        <p:nvSpPr>
          <p:cNvPr id="866" name="Google Shape;866;p6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67" name="Google Shape;867;p68"/>
          <p:cNvPicPr preferRelativeResize="0"/>
          <p:nvPr/>
        </p:nvPicPr>
        <p:blipFill rotWithShape="1">
          <a:blip r:embed="rId3">
            <a:alphaModFix/>
          </a:blip>
          <a:srcRect r="24505"/>
          <a:stretch/>
        </p:blipFill>
        <p:spPr>
          <a:xfrm>
            <a:off x="448550" y="1338775"/>
            <a:ext cx="3245850" cy="22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68"/>
          <p:cNvPicPr preferRelativeResize="0"/>
          <p:nvPr/>
        </p:nvPicPr>
        <p:blipFill rotWithShape="1">
          <a:blip r:embed="rId3">
            <a:alphaModFix/>
          </a:blip>
          <a:srcRect l="76212" t="35416" b="47369"/>
          <a:stretch/>
        </p:blipFill>
        <p:spPr>
          <a:xfrm>
            <a:off x="275500" y="4644850"/>
            <a:ext cx="102269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00" y="384750"/>
            <a:ext cx="2164550" cy="20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802" y="2707125"/>
            <a:ext cx="2164550" cy="2019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1" name="Google Shape;871;p68"/>
          <p:cNvCxnSpPr>
            <a:stCxn id="867" idx="3"/>
            <a:endCxn id="869" idx="1"/>
          </p:cNvCxnSpPr>
          <p:nvPr/>
        </p:nvCxnSpPr>
        <p:spPr>
          <a:xfrm rot="10800000" flipH="1">
            <a:off x="3694400" y="1424838"/>
            <a:ext cx="996300" cy="10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2" name="Google Shape;872;p68"/>
          <p:cNvCxnSpPr>
            <a:stCxn id="867" idx="3"/>
            <a:endCxn id="870" idx="1"/>
          </p:cNvCxnSpPr>
          <p:nvPr/>
        </p:nvCxnSpPr>
        <p:spPr>
          <a:xfrm>
            <a:off x="3694400" y="2482038"/>
            <a:ext cx="1032300" cy="123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3" name="Google Shape;873;p68"/>
          <p:cNvCxnSpPr>
            <a:stCxn id="867" idx="3"/>
          </p:cNvCxnSpPr>
          <p:nvPr/>
        </p:nvCxnSpPr>
        <p:spPr>
          <a:xfrm>
            <a:off x="3694400" y="2482038"/>
            <a:ext cx="5247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74" name="Google Shape;874;p68"/>
          <p:cNvPicPr preferRelativeResize="0"/>
          <p:nvPr/>
        </p:nvPicPr>
        <p:blipFill rotWithShape="1">
          <a:blip r:embed="rId6">
            <a:alphaModFix/>
          </a:blip>
          <a:srcRect r="25149"/>
          <a:stretch/>
        </p:blipFill>
        <p:spPr>
          <a:xfrm>
            <a:off x="381250" y="1251275"/>
            <a:ext cx="3313150" cy="2354094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68"/>
          <p:cNvSpPr/>
          <p:nvPr/>
        </p:nvSpPr>
        <p:spPr>
          <a:xfrm>
            <a:off x="2612388" y="3656850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68"/>
          <p:cNvSpPr/>
          <p:nvPr/>
        </p:nvSpPr>
        <p:spPr>
          <a:xfrm>
            <a:off x="2724563" y="3698855"/>
            <a:ext cx="428625" cy="252650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7" name="Google Shape;877;p68"/>
          <p:cNvSpPr/>
          <p:nvPr/>
        </p:nvSpPr>
        <p:spPr>
          <a:xfrm>
            <a:off x="2745663" y="3698855"/>
            <a:ext cx="428625" cy="252650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8" name="Google Shape;878;p68"/>
          <p:cNvSpPr/>
          <p:nvPr/>
        </p:nvSpPr>
        <p:spPr>
          <a:xfrm>
            <a:off x="1124963" y="4007900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8"/>
          <p:cNvSpPr/>
          <p:nvPr/>
        </p:nvSpPr>
        <p:spPr>
          <a:xfrm>
            <a:off x="1244637" y="4108701"/>
            <a:ext cx="420310" cy="187492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0" name="Google Shape;880;p68"/>
          <p:cNvSpPr/>
          <p:nvPr/>
        </p:nvSpPr>
        <p:spPr>
          <a:xfrm>
            <a:off x="1298188" y="4041326"/>
            <a:ext cx="420310" cy="187492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1" name="Google Shape;881;p68"/>
          <p:cNvSpPr/>
          <p:nvPr/>
        </p:nvSpPr>
        <p:spPr>
          <a:xfrm>
            <a:off x="1133288" y="3656850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68"/>
          <p:cNvSpPr/>
          <p:nvPr/>
        </p:nvSpPr>
        <p:spPr>
          <a:xfrm>
            <a:off x="1244612" y="3739951"/>
            <a:ext cx="420310" cy="187492"/>
          </a:xfrm>
          <a:custGeom>
            <a:avLst/>
            <a:gdLst/>
            <a:ahLst/>
            <a:cxnLst/>
            <a:rect l="l" t="t" r="r" b="b"/>
            <a:pathLst>
              <a:path w="17145" h="10106" extrusionOk="0">
                <a:moveTo>
                  <a:pt x="0" y="683"/>
                </a:moveTo>
                <a:cubicBezTo>
                  <a:pt x="1345" y="683"/>
                  <a:pt x="6723" y="-774"/>
                  <a:pt x="8068" y="683"/>
                </a:cubicBezTo>
                <a:cubicBezTo>
                  <a:pt x="9413" y="2140"/>
                  <a:pt x="6555" y="7966"/>
                  <a:pt x="8068" y="9423"/>
                </a:cubicBezTo>
                <a:cubicBezTo>
                  <a:pt x="9581" y="10880"/>
                  <a:pt x="15632" y="9423"/>
                  <a:pt x="17145" y="9423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3" name="Google Shape;883;p68"/>
          <p:cNvSpPr/>
          <p:nvPr/>
        </p:nvSpPr>
        <p:spPr>
          <a:xfrm>
            <a:off x="1240462" y="3739951"/>
            <a:ext cx="420331" cy="56755"/>
          </a:xfrm>
          <a:custGeom>
            <a:avLst/>
            <a:gdLst/>
            <a:ahLst/>
            <a:cxnLst/>
            <a:rect l="l" t="t" r="r" b="b"/>
            <a:pathLst>
              <a:path w="30975" h="5303" extrusionOk="0">
                <a:moveTo>
                  <a:pt x="0" y="3233"/>
                </a:moveTo>
                <a:cubicBezTo>
                  <a:pt x="1267" y="3454"/>
                  <a:pt x="5247" y="4694"/>
                  <a:pt x="7599" y="4561"/>
                </a:cubicBezTo>
                <a:cubicBezTo>
                  <a:pt x="9951" y="4428"/>
                  <a:pt x="12122" y="2349"/>
                  <a:pt x="14112" y="2437"/>
                </a:cubicBezTo>
                <a:cubicBezTo>
                  <a:pt x="16102" y="2525"/>
                  <a:pt x="18144" y="4737"/>
                  <a:pt x="19540" y="5091"/>
                </a:cubicBezTo>
                <a:cubicBezTo>
                  <a:pt x="20936" y="5445"/>
                  <a:pt x="20581" y="5410"/>
                  <a:pt x="22487" y="4561"/>
                </a:cubicBezTo>
                <a:cubicBezTo>
                  <a:pt x="24393" y="3713"/>
                  <a:pt x="29560" y="760"/>
                  <a:pt x="30975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4" name="Google Shape;884;p68"/>
          <p:cNvSpPr/>
          <p:nvPr/>
        </p:nvSpPr>
        <p:spPr>
          <a:xfrm>
            <a:off x="2612388" y="4027813"/>
            <a:ext cx="651300" cy="3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8"/>
          <p:cNvSpPr/>
          <p:nvPr/>
        </p:nvSpPr>
        <p:spPr>
          <a:xfrm>
            <a:off x="2657250" y="4093825"/>
            <a:ext cx="248091" cy="187506"/>
          </a:xfrm>
          <a:custGeom>
            <a:avLst/>
            <a:gdLst/>
            <a:ahLst/>
            <a:cxnLst/>
            <a:rect l="l" t="t" r="r" b="b"/>
            <a:pathLst>
              <a:path w="12102" h="12103" extrusionOk="0">
                <a:moveTo>
                  <a:pt x="0" y="0"/>
                </a:moveTo>
                <a:cubicBezTo>
                  <a:pt x="953" y="280"/>
                  <a:pt x="4314" y="448"/>
                  <a:pt x="5715" y="1681"/>
                </a:cubicBezTo>
                <a:cubicBezTo>
                  <a:pt x="7116" y="2914"/>
                  <a:pt x="7340" y="5659"/>
                  <a:pt x="8404" y="7396"/>
                </a:cubicBezTo>
                <a:cubicBezTo>
                  <a:pt x="9469" y="9133"/>
                  <a:pt x="11486" y="11319"/>
                  <a:pt x="12102" y="12103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6" name="Google Shape;886;p68"/>
          <p:cNvSpPr/>
          <p:nvPr/>
        </p:nvSpPr>
        <p:spPr>
          <a:xfrm>
            <a:off x="2894596" y="4281325"/>
            <a:ext cx="298671" cy="16799"/>
          </a:xfrm>
          <a:custGeom>
            <a:avLst/>
            <a:gdLst/>
            <a:ahLst/>
            <a:cxnLst/>
            <a:rect l="l" t="t" r="r" b="b"/>
            <a:pathLst>
              <a:path w="21949" h="1789" extrusionOk="0">
                <a:moveTo>
                  <a:pt x="0" y="0"/>
                </a:moveTo>
                <a:cubicBezTo>
                  <a:pt x="748" y="192"/>
                  <a:pt x="3049" y="882"/>
                  <a:pt x="4489" y="1149"/>
                </a:cubicBezTo>
                <a:cubicBezTo>
                  <a:pt x="5929" y="1416"/>
                  <a:pt x="6962" y="1501"/>
                  <a:pt x="8638" y="1604"/>
                </a:cubicBezTo>
                <a:cubicBezTo>
                  <a:pt x="10315" y="1707"/>
                  <a:pt x="13037" y="1843"/>
                  <a:pt x="14548" y="1767"/>
                </a:cubicBezTo>
                <a:cubicBezTo>
                  <a:pt x="16059" y="1691"/>
                  <a:pt x="16472" y="1205"/>
                  <a:pt x="17705" y="1149"/>
                </a:cubicBezTo>
                <a:cubicBezTo>
                  <a:pt x="18939" y="1094"/>
                  <a:pt x="21242" y="1387"/>
                  <a:pt x="21949" y="1434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9"/>
          <p:cNvSpPr txBox="1">
            <a:spLocks noGrp="1"/>
          </p:cNvSpPr>
          <p:nvPr>
            <p:ph type="title" idx="4294967295"/>
          </p:nvPr>
        </p:nvSpPr>
        <p:spPr>
          <a:xfrm>
            <a:off x="381250" y="248425"/>
            <a:ext cx="35601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 results</a:t>
            </a:r>
            <a:endParaRPr/>
          </a:p>
        </p:txBody>
      </p:sp>
      <p:sp>
        <p:nvSpPr>
          <p:cNvPr id="892" name="Google Shape;892;p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93" name="Google Shape;893;p69"/>
          <p:cNvPicPr preferRelativeResize="0"/>
          <p:nvPr/>
        </p:nvPicPr>
        <p:blipFill rotWithShape="1">
          <a:blip r:embed="rId3">
            <a:alphaModFix/>
          </a:blip>
          <a:srcRect r="23954"/>
          <a:stretch/>
        </p:blipFill>
        <p:spPr>
          <a:xfrm>
            <a:off x="2724675" y="788126"/>
            <a:ext cx="2860325" cy="19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69"/>
          <p:cNvPicPr preferRelativeResize="0"/>
          <p:nvPr/>
        </p:nvPicPr>
        <p:blipFill rotWithShape="1">
          <a:blip r:embed="rId3">
            <a:alphaModFix/>
          </a:blip>
          <a:srcRect l="73452" t="14777" b="54619"/>
          <a:stretch/>
        </p:blipFill>
        <p:spPr>
          <a:xfrm>
            <a:off x="5682275" y="788122"/>
            <a:ext cx="1089600" cy="6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575" y="3138100"/>
            <a:ext cx="1007800" cy="17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425" y="3173615"/>
            <a:ext cx="1089600" cy="170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0125" y="3179556"/>
            <a:ext cx="1214625" cy="175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4066" y="3138100"/>
            <a:ext cx="1214634" cy="177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9" name="Google Shape;899;p69"/>
          <p:cNvCxnSpPr>
            <a:endCxn id="895" idx="0"/>
          </p:cNvCxnSpPr>
          <p:nvPr/>
        </p:nvCxnSpPr>
        <p:spPr>
          <a:xfrm flipH="1">
            <a:off x="2584475" y="2722900"/>
            <a:ext cx="608400" cy="4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0" name="Google Shape;900;p69"/>
          <p:cNvCxnSpPr>
            <a:endCxn id="896" idx="0"/>
          </p:cNvCxnSpPr>
          <p:nvPr/>
        </p:nvCxnSpPr>
        <p:spPr>
          <a:xfrm flipH="1">
            <a:off x="3706225" y="2715215"/>
            <a:ext cx="187200" cy="4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1" name="Google Shape;901;p69"/>
          <p:cNvCxnSpPr>
            <a:endCxn id="898" idx="0"/>
          </p:cNvCxnSpPr>
          <p:nvPr/>
        </p:nvCxnSpPr>
        <p:spPr>
          <a:xfrm>
            <a:off x="4578283" y="2738800"/>
            <a:ext cx="353100" cy="3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2" name="Google Shape;902;p69"/>
          <p:cNvCxnSpPr>
            <a:endCxn id="897" idx="0"/>
          </p:cNvCxnSpPr>
          <p:nvPr/>
        </p:nvCxnSpPr>
        <p:spPr>
          <a:xfrm>
            <a:off x="5191237" y="2738856"/>
            <a:ext cx="886200" cy="4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03" name="Google Shape;903;p69"/>
          <p:cNvPicPr preferRelativeResize="0"/>
          <p:nvPr/>
        </p:nvPicPr>
        <p:blipFill rotWithShape="1">
          <a:blip r:embed="rId8">
            <a:alphaModFix/>
          </a:blip>
          <a:srcRect r="25278"/>
          <a:stretch/>
        </p:blipFill>
        <p:spPr>
          <a:xfrm>
            <a:off x="2747440" y="788125"/>
            <a:ext cx="2814785" cy="19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09" name="Google Shape;90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5" y="559575"/>
            <a:ext cx="5847725" cy="20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25" y="3151650"/>
            <a:ext cx="5730210" cy="1991851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0"/>
          <p:cNvSpPr txBox="1">
            <a:spLocks noGrp="1"/>
          </p:cNvSpPr>
          <p:nvPr>
            <p:ph type="title" idx="4294967295"/>
          </p:nvPr>
        </p:nvSpPr>
        <p:spPr>
          <a:xfrm>
            <a:off x="72775" y="40925"/>
            <a:ext cx="34146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Percentage of drugs in each cluster</a:t>
            </a:r>
            <a:endParaRPr sz="1400" b="1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70"/>
          <p:cNvSpPr txBox="1">
            <a:spLocks noGrp="1"/>
          </p:cNvSpPr>
          <p:nvPr>
            <p:ph type="title" idx="4294967295"/>
          </p:nvPr>
        </p:nvSpPr>
        <p:spPr>
          <a:xfrm>
            <a:off x="121650" y="2720763"/>
            <a:ext cx="34146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Percentage</a:t>
            </a: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of clusters in each drug</a:t>
            </a:r>
            <a:endParaRPr sz="1400" b="1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70"/>
          <p:cNvSpPr txBox="1"/>
          <p:nvPr/>
        </p:nvSpPr>
        <p:spPr>
          <a:xfrm>
            <a:off x="5976350" y="559575"/>
            <a:ext cx="31005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Faulty drugs: Tanespimycin, Paclitaxel, PD0325901 (GROUP 1)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Partially Faulty drugs: palbociclib, NVP-TAE684, Selumetinib (GROUP 2)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	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14" name="Google Shape;914;p70"/>
          <p:cNvSpPr txBox="1"/>
          <p:nvPr/>
        </p:nvSpPr>
        <p:spPr>
          <a:xfrm>
            <a:off x="1560575" y="382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5" name="Google Shape;915;p70"/>
          <p:cNvPicPr preferRelativeResize="0"/>
          <p:nvPr/>
        </p:nvPicPr>
        <p:blipFill rotWithShape="1">
          <a:blip r:embed="rId5">
            <a:alphaModFix/>
          </a:blip>
          <a:srcRect t="92228" r="14478"/>
          <a:stretch/>
        </p:blipFill>
        <p:spPr>
          <a:xfrm>
            <a:off x="168325" y="4984925"/>
            <a:ext cx="5019250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70"/>
          <p:cNvPicPr preferRelativeResize="0"/>
          <p:nvPr/>
        </p:nvPicPr>
        <p:blipFill rotWithShape="1">
          <a:blip r:embed="rId5">
            <a:alphaModFix/>
          </a:blip>
          <a:srcRect t="92228" r="14478"/>
          <a:stretch/>
        </p:blipFill>
        <p:spPr>
          <a:xfrm>
            <a:off x="0" y="2454125"/>
            <a:ext cx="5019250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70"/>
          <p:cNvSpPr/>
          <p:nvPr/>
        </p:nvSpPr>
        <p:spPr>
          <a:xfrm>
            <a:off x="4936150" y="3303300"/>
            <a:ext cx="83100" cy="83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70"/>
          <p:cNvSpPr/>
          <p:nvPr/>
        </p:nvSpPr>
        <p:spPr>
          <a:xfrm>
            <a:off x="4936150" y="3433075"/>
            <a:ext cx="83100" cy="83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70"/>
          <p:cNvSpPr/>
          <p:nvPr/>
        </p:nvSpPr>
        <p:spPr>
          <a:xfrm>
            <a:off x="4936150" y="4554100"/>
            <a:ext cx="83100" cy="83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0"/>
          <p:cNvSpPr/>
          <p:nvPr/>
        </p:nvSpPr>
        <p:spPr>
          <a:xfrm>
            <a:off x="4936150" y="3654900"/>
            <a:ext cx="83100" cy="831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0"/>
          <p:cNvSpPr/>
          <p:nvPr/>
        </p:nvSpPr>
        <p:spPr>
          <a:xfrm>
            <a:off x="4936150" y="3799775"/>
            <a:ext cx="83100" cy="831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0"/>
          <p:cNvSpPr/>
          <p:nvPr/>
        </p:nvSpPr>
        <p:spPr>
          <a:xfrm>
            <a:off x="4936150" y="4144113"/>
            <a:ext cx="83100" cy="831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28" name="Google Shape;928;p71"/>
          <p:cNvSpPr txBox="1">
            <a:spLocks noGrp="1"/>
          </p:cNvSpPr>
          <p:nvPr>
            <p:ph type="title" idx="4294967295"/>
          </p:nvPr>
        </p:nvSpPr>
        <p:spPr>
          <a:xfrm>
            <a:off x="80575" y="0"/>
            <a:ext cx="39642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Any tissue enrichment within faulty drugs?   </a:t>
            </a:r>
            <a:endParaRPr sz="1400" b="1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Tanespimycin</a:t>
            </a:r>
            <a:endParaRPr sz="1400" b="1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9" name="Google Shape;9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75" y="942550"/>
            <a:ext cx="2397549" cy="33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71"/>
          <p:cNvPicPr preferRelativeResize="0"/>
          <p:nvPr/>
        </p:nvPicPr>
        <p:blipFill rotWithShape="1">
          <a:blip r:embed="rId4">
            <a:alphaModFix/>
          </a:blip>
          <a:srcRect l="40330" b="6023"/>
          <a:stretch/>
        </p:blipFill>
        <p:spPr>
          <a:xfrm>
            <a:off x="3796225" y="893375"/>
            <a:ext cx="2303950" cy="22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71"/>
          <p:cNvPicPr preferRelativeResize="0"/>
          <p:nvPr/>
        </p:nvPicPr>
        <p:blipFill rotWithShape="1">
          <a:blip r:embed="rId5">
            <a:alphaModFix/>
          </a:blip>
          <a:srcRect l="36524"/>
          <a:stretch/>
        </p:blipFill>
        <p:spPr>
          <a:xfrm>
            <a:off x="6826175" y="835050"/>
            <a:ext cx="2303950" cy="3438076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1"/>
          <p:cNvSpPr txBox="1"/>
          <p:nvPr/>
        </p:nvSpPr>
        <p:spPr>
          <a:xfrm>
            <a:off x="3521700" y="441975"/>
            <a:ext cx="22374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Paclitaxel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71"/>
          <p:cNvSpPr txBox="1"/>
          <p:nvPr/>
        </p:nvSpPr>
        <p:spPr>
          <a:xfrm>
            <a:off x="6372125" y="386225"/>
            <a:ext cx="21258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PD-0325901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4" name="Google Shape;934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6702" y="71113"/>
            <a:ext cx="213900" cy="76393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71"/>
          <p:cNvSpPr txBox="1"/>
          <p:nvPr/>
        </p:nvSpPr>
        <p:spPr>
          <a:xfrm>
            <a:off x="-96850" y="4497975"/>
            <a:ext cx="25545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Breast tissue+Tanespimycin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(GROUP 1a)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71"/>
          <p:cNvSpPr txBox="1"/>
          <p:nvPr/>
        </p:nvSpPr>
        <p:spPr>
          <a:xfrm>
            <a:off x="5090150" y="4222450"/>
            <a:ext cx="2304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Liver tissue+PD-0325901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Skin tissue+PD-0325901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(GROUP 1c)</a:t>
            </a: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  <p:sp>
        <p:nvSpPr>
          <p:cNvPr id="937" name="Google Shape;937;p71"/>
          <p:cNvSpPr/>
          <p:nvPr/>
        </p:nvSpPr>
        <p:spPr>
          <a:xfrm>
            <a:off x="2294650" y="4723088"/>
            <a:ext cx="2139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71"/>
          <p:cNvSpPr txBox="1"/>
          <p:nvPr/>
        </p:nvSpPr>
        <p:spPr>
          <a:xfrm>
            <a:off x="2567000" y="4612063"/>
            <a:ext cx="11766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Inconsistency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9" name="Google Shape;939;p71"/>
          <p:cNvSpPr txBox="1"/>
          <p:nvPr/>
        </p:nvSpPr>
        <p:spPr>
          <a:xfrm>
            <a:off x="7604900" y="4472775"/>
            <a:ext cx="1176600" cy="2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Inconsistency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40" name="Google Shape;940;p71"/>
          <p:cNvSpPr/>
          <p:nvPr/>
        </p:nvSpPr>
        <p:spPr>
          <a:xfrm>
            <a:off x="7322875" y="4596675"/>
            <a:ext cx="2139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1" name="Google Shape;941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575" y="957650"/>
            <a:ext cx="385300" cy="33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6363" y="893375"/>
            <a:ext cx="339312" cy="22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7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65825" y="835050"/>
            <a:ext cx="339300" cy="32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 txBox="1"/>
          <p:nvPr/>
        </p:nvSpPr>
        <p:spPr>
          <a:xfrm>
            <a:off x="-2" y="4337063"/>
            <a:ext cx="1127400" cy="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inconsistent</a:t>
            </a:r>
            <a:endParaRPr sz="11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945" name="Google Shape;945;p71"/>
          <p:cNvSpPr txBox="1"/>
          <p:nvPr/>
        </p:nvSpPr>
        <p:spPr>
          <a:xfrm>
            <a:off x="3380798" y="3133050"/>
            <a:ext cx="1127400" cy="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inconsistent</a:t>
            </a:r>
            <a:endParaRPr sz="11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946" name="Google Shape;946;p71"/>
          <p:cNvSpPr txBox="1"/>
          <p:nvPr/>
        </p:nvSpPr>
        <p:spPr>
          <a:xfrm>
            <a:off x="6372123" y="4115325"/>
            <a:ext cx="1127400" cy="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inconsistent</a:t>
            </a:r>
            <a:endParaRPr sz="11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52" name="Google Shape;952;p72"/>
          <p:cNvSpPr txBox="1"/>
          <p:nvPr/>
        </p:nvSpPr>
        <p:spPr>
          <a:xfrm>
            <a:off x="192225" y="63675"/>
            <a:ext cx="8888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</a:rPr>
              <a:t>FILTER: </a:t>
            </a:r>
            <a:r>
              <a:rPr lang="en" sz="1100">
                <a:solidFill>
                  <a:schemeClr val="dk2"/>
                </a:solidFill>
              </a:rPr>
              <a:t> All inconsistent pairs with Paclitaxel, Tanespimycin, PD-0325901, palbociclib, NVP-TAE684, Selumetinib.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</a:rPr>
              <a:t/>
            </a:r>
            <a:br>
              <a:rPr lang="en" sz="1100" b="1">
                <a:solidFill>
                  <a:schemeClr val="dk2"/>
                </a:solidFill>
              </a:rPr>
            </a:br>
            <a:r>
              <a:rPr lang="en" sz="1100" b="1">
                <a:solidFill>
                  <a:schemeClr val="dk2"/>
                </a:solidFill>
              </a:rPr>
              <a:t>FOR GENERALIZATION</a:t>
            </a:r>
            <a:endParaRPr sz="1100" b="1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AutoNum type="arabicParenR"/>
            </a:pPr>
            <a:r>
              <a:rPr lang="en" sz="1100" b="1">
                <a:solidFill>
                  <a:schemeClr val="dk2"/>
                </a:solidFill>
              </a:rPr>
              <a:t>Attach confidence scores</a:t>
            </a:r>
            <a:r>
              <a:rPr lang="en" sz="1100">
                <a:solidFill>
                  <a:schemeClr val="dk2"/>
                </a:solidFill>
              </a:rPr>
              <a:t> ( low, med to GROUP 1, GROUP 2  and v.low to GROUP 1a,1c)</a:t>
            </a:r>
            <a:endParaRPr sz="110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arenR"/>
            </a:pPr>
            <a:r>
              <a:rPr lang="en" sz="1100">
                <a:solidFill>
                  <a:schemeClr val="dk2"/>
                </a:solidFill>
              </a:rPr>
              <a:t> </a:t>
            </a:r>
            <a:r>
              <a:rPr lang="en" sz="1100" b="1">
                <a:solidFill>
                  <a:schemeClr val="dk2"/>
                </a:solidFill>
              </a:rPr>
              <a:t>Identify faulty drugs not in the concordant set:</a:t>
            </a:r>
            <a:r>
              <a:rPr lang="en" sz="1100">
                <a:solidFill>
                  <a:schemeClr val="dk2"/>
                </a:solidFill>
              </a:rPr>
              <a:t> Find out what is common in these faulty drugs which is causing this behaviour?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	Dosage range?                                                        Target/Pathway?                                                                          Time dependence?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953" name="Google Shape;953;p72"/>
          <p:cNvPicPr preferRelativeResize="0"/>
          <p:nvPr/>
        </p:nvPicPr>
        <p:blipFill rotWithShape="1">
          <a:blip r:embed="rId3">
            <a:alphaModFix/>
          </a:blip>
          <a:srcRect l="672" r="89699"/>
          <a:stretch/>
        </p:blipFill>
        <p:spPr>
          <a:xfrm>
            <a:off x="3579725" y="2484400"/>
            <a:ext cx="718075" cy="970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00" y="2368575"/>
            <a:ext cx="2336350" cy="164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2"/>
          <p:cNvPicPr preferRelativeResize="0"/>
          <p:nvPr/>
        </p:nvPicPr>
        <p:blipFill rotWithShape="1">
          <a:blip r:embed="rId3">
            <a:alphaModFix/>
          </a:blip>
          <a:srcRect l="37297" r="29713"/>
          <a:stretch/>
        </p:blipFill>
        <p:spPr>
          <a:xfrm>
            <a:off x="4156725" y="2465775"/>
            <a:ext cx="2554611" cy="10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</vt:lpstr>
      <vt:lpstr>Calibri</vt:lpstr>
      <vt:lpstr>Arial</vt:lpstr>
      <vt:lpstr>Playfair Display Black</vt:lpstr>
      <vt:lpstr>Nunito</vt:lpstr>
      <vt:lpstr>Shift</vt:lpstr>
      <vt:lpstr>CaDRReS2 </vt:lpstr>
      <vt:lpstr>Previous </vt:lpstr>
      <vt:lpstr>Level 1 results</vt:lpstr>
      <vt:lpstr>Level 2 results</vt:lpstr>
      <vt:lpstr>Percentage of drugs in each cluster</vt:lpstr>
      <vt:lpstr>Any tissue enrichment within faulty drugs?     Tanespimycin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CaDRReS2 </dc:title>
  <cp:lastModifiedBy>Aanchal Mongia</cp:lastModifiedBy>
  <cp:revision>1</cp:revision>
  <dcterms:modified xsi:type="dcterms:W3CDTF">2019-10-03T01:00:35Z</dcterms:modified>
</cp:coreProperties>
</file>