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48b7ac43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8b7ac43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8b7ac43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8b7ac43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8b7ac43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8b7ac43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Bruan and Marian from the research lab at Statistics Canada came to us with two goals: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00f8b54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00f8b54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8b7ac43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8b7ac43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8b7ac43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8b7ac43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8b7ac43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8b7ac43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8b7ac43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8b7ac43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48b7ac43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8b7ac43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jp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rello.com/b/BOM8D6zv"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Statistics Canada</a:t>
            </a:r>
            <a:r>
              <a:rPr lang="en" sz="3900"/>
              <a:t> - LODE and COVID-19 Visualization</a:t>
            </a:r>
            <a:endParaRPr sz="3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Shreeram Murali, Sofia Bahmutsky, Ngan Lyle, Kaitlyn Hobbs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Week’s Agenda</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Shreeram &amp; Kaitlyn</a:t>
            </a:r>
            <a:r>
              <a:rPr lang="en"/>
              <a:t> - </a:t>
            </a:r>
            <a:r>
              <a:rPr lang="en"/>
              <a:t>Web Scraping</a:t>
            </a:r>
            <a:r>
              <a:rPr lang="en"/>
              <a:t> outbreaks in Ontario long-term care facilities and cross referencing with ODHF. </a:t>
            </a:r>
            <a:endParaRPr/>
          </a:p>
          <a:p>
            <a:pPr indent="0" lvl="0" marL="0" rtl="0" algn="l">
              <a:spcBef>
                <a:spcPts val="1600"/>
              </a:spcBef>
              <a:spcAft>
                <a:spcPts val="0"/>
              </a:spcAft>
              <a:buNone/>
            </a:pPr>
            <a:r>
              <a:rPr lang="en">
                <a:solidFill>
                  <a:srgbClr val="FFFFFF"/>
                </a:solidFill>
              </a:rPr>
              <a:t>Ngan</a:t>
            </a:r>
            <a:r>
              <a:rPr lang="en"/>
              <a:t> </a:t>
            </a:r>
            <a:r>
              <a:rPr lang="en">
                <a:solidFill>
                  <a:srgbClr val="FFFFFF"/>
                </a:solidFill>
              </a:rPr>
              <a:t>&amp; Sofia</a:t>
            </a:r>
            <a:r>
              <a:rPr lang="en"/>
              <a:t> - </a:t>
            </a:r>
            <a:r>
              <a:rPr lang="en"/>
              <a:t>Integration of OpenStreetmap data to complete missing addresses of ODHF. </a:t>
            </a:r>
            <a:endParaRPr>
              <a:solidFill>
                <a:srgbClr val="F3F3F3"/>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pic>
        <p:nvPicPr>
          <p:cNvPr id="61" name="Google Shape;61;p14"/>
          <p:cNvPicPr preferRelativeResize="0"/>
          <p:nvPr/>
        </p:nvPicPr>
        <p:blipFill rotWithShape="1">
          <a:blip r:embed="rId3">
            <a:alphaModFix/>
          </a:blip>
          <a:srcRect b="17904" l="11054" r="19684" t="0"/>
          <a:stretch/>
        </p:blipFill>
        <p:spPr>
          <a:xfrm>
            <a:off x="3213075" y="1337850"/>
            <a:ext cx="1278300" cy="2366400"/>
          </a:xfrm>
          <a:prstGeom prst="ellipse">
            <a:avLst/>
          </a:prstGeom>
          <a:noFill/>
          <a:ln>
            <a:noFill/>
          </a:ln>
        </p:spPr>
      </p:pic>
      <p:pic>
        <p:nvPicPr>
          <p:cNvPr id="62" name="Google Shape;62;p14"/>
          <p:cNvPicPr preferRelativeResize="0"/>
          <p:nvPr/>
        </p:nvPicPr>
        <p:blipFill rotWithShape="1">
          <a:blip r:embed="rId4">
            <a:alphaModFix/>
          </a:blip>
          <a:srcRect b="0" l="0" r="0" t="0"/>
          <a:stretch/>
        </p:blipFill>
        <p:spPr>
          <a:xfrm>
            <a:off x="5101875" y="1337850"/>
            <a:ext cx="1278300" cy="2366400"/>
          </a:xfrm>
          <a:prstGeom prst="ellipse">
            <a:avLst/>
          </a:prstGeom>
          <a:noFill/>
          <a:ln>
            <a:noFill/>
          </a:ln>
        </p:spPr>
      </p:pic>
      <p:pic>
        <p:nvPicPr>
          <p:cNvPr id="63" name="Google Shape;63;p14"/>
          <p:cNvPicPr preferRelativeResize="0"/>
          <p:nvPr/>
        </p:nvPicPr>
        <p:blipFill rotWithShape="1">
          <a:blip r:embed="rId5">
            <a:alphaModFix/>
          </a:blip>
          <a:srcRect b="10524" l="23008" r="15006" t="25959"/>
          <a:stretch/>
        </p:blipFill>
        <p:spPr>
          <a:xfrm>
            <a:off x="1255275" y="1338000"/>
            <a:ext cx="1278300" cy="2366400"/>
          </a:xfrm>
          <a:prstGeom prst="ellipse">
            <a:avLst/>
          </a:prstGeom>
          <a:noFill/>
          <a:ln>
            <a:noFill/>
          </a:ln>
        </p:spPr>
      </p:pic>
      <p:sp>
        <p:nvSpPr>
          <p:cNvPr id="64" name="Google Shape;64;p14"/>
          <p:cNvSpPr txBox="1"/>
          <p:nvPr/>
        </p:nvSpPr>
        <p:spPr>
          <a:xfrm>
            <a:off x="1302150" y="3704250"/>
            <a:ext cx="7346400" cy="2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    </a:t>
            </a:r>
            <a:r>
              <a:rPr lang="en">
                <a:solidFill>
                  <a:srgbClr val="FFFFFF"/>
                </a:solidFill>
              </a:rPr>
              <a:t>Sofia				KT				Ngan	                         Shreeram	</a:t>
            </a:r>
            <a:endParaRPr>
              <a:solidFill>
                <a:srgbClr val="FFFFFF"/>
              </a:solidFill>
            </a:endParaRPr>
          </a:p>
        </p:txBody>
      </p:sp>
      <p:pic>
        <p:nvPicPr>
          <p:cNvPr id="65" name="Google Shape;65;p14"/>
          <p:cNvPicPr preferRelativeResize="0"/>
          <p:nvPr/>
        </p:nvPicPr>
        <p:blipFill>
          <a:blip r:embed="rId6">
            <a:alphaModFix/>
          </a:blip>
          <a:stretch>
            <a:fillRect/>
          </a:stretch>
        </p:blipFill>
        <p:spPr>
          <a:xfrm>
            <a:off x="6910900" y="1337850"/>
            <a:ext cx="1445700" cy="23664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Summary of Client</a:t>
            </a:r>
            <a:endParaRPr>
              <a:solidFill>
                <a:srgbClr val="000000"/>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Contacts: </a:t>
            </a:r>
            <a:r>
              <a:rPr lang="en" sz="1600"/>
              <a:t>Bruno St-Aubin, Marian Radulescu</a:t>
            </a:r>
            <a:endParaRPr sz="1600"/>
          </a:p>
          <a:p>
            <a:pPr indent="0" lvl="0" marL="0" rtl="0" algn="l">
              <a:spcBef>
                <a:spcPts val="1600"/>
              </a:spcBef>
              <a:spcAft>
                <a:spcPts val="0"/>
              </a:spcAft>
              <a:buNone/>
            </a:pPr>
            <a:r>
              <a:rPr lang="en">
                <a:solidFill>
                  <a:srgbClr val="FFFFFF"/>
                </a:solidFill>
              </a:rPr>
              <a:t>Aims: </a:t>
            </a:r>
            <a:endParaRPr>
              <a:solidFill>
                <a:srgbClr val="FFFFFF"/>
              </a:solidFill>
            </a:endParaRPr>
          </a:p>
          <a:p>
            <a:pPr indent="0" lvl="0" marL="457200" rtl="0" algn="l">
              <a:spcBef>
                <a:spcPts val="1600"/>
              </a:spcBef>
              <a:spcAft>
                <a:spcPts val="0"/>
              </a:spcAft>
              <a:buNone/>
            </a:pPr>
            <a:r>
              <a:rPr lang="en" sz="1600">
                <a:solidFill>
                  <a:srgbClr val="B7B7B7"/>
                </a:solidFill>
              </a:rPr>
              <a:t>(1) Assess the quality and possible improvement of our open data sources. </a:t>
            </a:r>
            <a:endParaRPr sz="1600">
              <a:solidFill>
                <a:srgbClr val="B7B7B7"/>
              </a:solidFill>
            </a:endParaRPr>
          </a:p>
          <a:p>
            <a:pPr indent="0" lvl="0" marL="457200" rtl="0" algn="l">
              <a:spcBef>
                <a:spcPts val="1600"/>
              </a:spcBef>
              <a:spcAft>
                <a:spcPts val="0"/>
              </a:spcAft>
              <a:buNone/>
            </a:pPr>
            <a:r>
              <a:rPr lang="en" sz="1600">
                <a:solidFill>
                  <a:srgbClr val="B7B7B7"/>
                </a:solidFill>
              </a:rPr>
              <a:t>(2) Build a product that shows that the open data sources we’ve produced are useable in complex analytical cases.</a:t>
            </a:r>
            <a:endParaRPr sz="900">
              <a:solidFill>
                <a:srgbClr val="B7B7B7"/>
              </a:solidFill>
            </a:endParaRPr>
          </a:p>
          <a:p>
            <a:pPr indent="0" lvl="0" marL="0" rtl="0" algn="l">
              <a:spcBef>
                <a:spcPts val="1600"/>
              </a:spcBef>
              <a:spcAft>
                <a:spcPts val="1600"/>
              </a:spcAft>
              <a:buNone/>
            </a:pPr>
            <a:r>
              <a:t/>
            </a:r>
            <a:endParaRPr>
              <a:solidFill>
                <a:srgbClr val="FFFFFF"/>
              </a:solidFill>
            </a:endParaRPr>
          </a:p>
        </p:txBody>
      </p:sp>
      <p:pic>
        <p:nvPicPr>
          <p:cNvPr id="72" name="Google Shape;72;p15"/>
          <p:cNvPicPr preferRelativeResize="0"/>
          <p:nvPr/>
        </p:nvPicPr>
        <p:blipFill>
          <a:blip r:embed="rId3">
            <a:alphaModFix/>
          </a:blip>
          <a:stretch>
            <a:fillRect/>
          </a:stretch>
        </p:blipFill>
        <p:spPr>
          <a:xfrm>
            <a:off x="5043400" y="522787"/>
            <a:ext cx="3708275" cy="41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Coronavirus/COVID-19 Pandemic</a:t>
            </a:r>
            <a:endParaRPr/>
          </a:p>
          <a:p>
            <a:pPr indent="-342900" lvl="0" marL="457200" rtl="0" algn="l">
              <a:spcBef>
                <a:spcPts val="0"/>
              </a:spcBef>
              <a:spcAft>
                <a:spcPts val="0"/>
              </a:spcAft>
              <a:buSzPts val="1800"/>
              <a:buChar char="●"/>
            </a:pPr>
            <a:r>
              <a:rPr lang="en"/>
              <a:t>First appeared in China December 31, 2019</a:t>
            </a:r>
            <a:endParaRPr/>
          </a:p>
          <a:p>
            <a:pPr indent="-342900" lvl="0" marL="457200" rtl="0" algn="l">
              <a:spcBef>
                <a:spcPts val="0"/>
              </a:spcBef>
              <a:spcAft>
                <a:spcPts val="0"/>
              </a:spcAft>
              <a:buSzPts val="1800"/>
              <a:buChar char="●"/>
            </a:pPr>
            <a:r>
              <a:rPr lang="en"/>
              <a:t>Rapid spread</a:t>
            </a:r>
            <a:endParaRPr/>
          </a:p>
          <a:p>
            <a:pPr indent="-317500" lvl="1" marL="914400" rtl="0" algn="l">
              <a:spcBef>
                <a:spcPts val="0"/>
              </a:spcBef>
              <a:spcAft>
                <a:spcPts val="0"/>
              </a:spcAft>
              <a:buSzPts val="1400"/>
              <a:buChar char="○"/>
            </a:pPr>
            <a:r>
              <a:rPr lang="en"/>
              <a:t>&gt; 180 countries</a:t>
            </a:r>
            <a:endParaRPr/>
          </a:p>
          <a:p>
            <a:pPr indent="-317500" lvl="1" marL="914400" rtl="0" algn="l">
              <a:spcBef>
                <a:spcPts val="0"/>
              </a:spcBef>
              <a:spcAft>
                <a:spcPts val="0"/>
              </a:spcAft>
              <a:buSzPts val="1400"/>
              <a:buChar char="○"/>
            </a:pPr>
            <a:r>
              <a:rPr lang="en"/>
              <a:t>&gt; 3 million cases</a:t>
            </a:r>
            <a:endParaRPr/>
          </a:p>
          <a:p>
            <a:pPr indent="-317500" lvl="1" marL="914400" rtl="0" algn="l">
              <a:spcBef>
                <a:spcPts val="0"/>
              </a:spcBef>
              <a:spcAft>
                <a:spcPts val="0"/>
              </a:spcAft>
              <a:buSzPts val="1400"/>
              <a:buChar char="○"/>
            </a:pPr>
            <a:r>
              <a:rPr lang="en"/>
              <a:t>&gt; 230,000 deaths</a:t>
            </a:r>
            <a:endParaRPr/>
          </a:p>
          <a:p>
            <a:pPr indent="-342900" lvl="0" marL="457200" rtl="0" algn="l">
              <a:spcBef>
                <a:spcPts val="0"/>
              </a:spcBef>
              <a:spcAft>
                <a:spcPts val="0"/>
              </a:spcAft>
              <a:buSzPts val="1800"/>
              <a:buChar char="●"/>
            </a:pPr>
            <a:r>
              <a:rPr lang="en"/>
              <a:t>In Canada</a:t>
            </a:r>
            <a:endParaRPr/>
          </a:p>
          <a:p>
            <a:pPr indent="-317500" lvl="1" marL="914400" rtl="0" algn="l">
              <a:spcBef>
                <a:spcPts val="0"/>
              </a:spcBef>
              <a:spcAft>
                <a:spcPts val="0"/>
              </a:spcAft>
              <a:buSzPts val="1400"/>
              <a:buChar char="○"/>
            </a:pPr>
            <a:r>
              <a:rPr lang="en"/>
              <a:t>Almost 60,000 confirmed cases</a:t>
            </a:r>
            <a:endParaRPr/>
          </a:p>
          <a:p>
            <a:pPr indent="-317500" lvl="1" marL="914400" rtl="0" algn="l">
              <a:spcBef>
                <a:spcPts val="0"/>
              </a:spcBef>
              <a:spcAft>
                <a:spcPts val="0"/>
              </a:spcAft>
              <a:buSzPts val="1400"/>
              <a:buChar char="○"/>
            </a:pPr>
            <a:r>
              <a:rPr lang="en"/>
              <a:t>Almost half of deaths in seniors living in long term care facilities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FFFFFF"/>
              </a:buClr>
              <a:buSzPts val="1400"/>
              <a:buAutoNum type="arabicParenBoth"/>
            </a:pPr>
            <a:r>
              <a:rPr i="1" lang="en" sz="1400">
                <a:solidFill>
                  <a:srgbClr val="FFFFFF"/>
                </a:solidFill>
              </a:rPr>
              <a:t>Ontario provincial health COVID data - </a:t>
            </a:r>
            <a:r>
              <a:rPr i="1" lang="en" sz="1400">
                <a:solidFill>
                  <a:srgbClr val="FF0000"/>
                </a:solidFill>
              </a:rPr>
              <a:t>.CSV</a:t>
            </a:r>
            <a:endParaRPr i="1" sz="1400">
              <a:solidFill>
                <a:srgbClr val="FF0000"/>
              </a:solidFill>
            </a:endParaRPr>
          </a:p>
          <a:p>
            <a:pPr indent="0" lvl="0" marL="0" rtl="0" algn="l">
              <a:spcBef>
                <a:spcPts val="1200"/>
              </a:spcBef>
              <a:spcAft>
                <a:spcPts val="0"/>
              </a:spcAft>
              <a:buNone/>
            </a:pPr>
            <a:r>
              <a:t/>
            </a:r>
            <a:endParaRPr i="1" sz="1400">
              <a:solidFill>
                <a:srgbClr val="FFFFFF"/>
              </a:solidFill>
            </a:endParaRPr>
          </a:p>
          <a:p>
            <a:pPr indent="-317500" lvl="0" marL="457200" rtl="0" algn="l">
              <a:spcBef>
                <a:spcPts val="1200"/>
              </a:spcBef>
              <a:spcAft>
                <a:spcPts val="0"/>
              </a:spcAft>
              <a:buClr>
                <a:srgbClr val="FFFFFF"/>
              </a:buClr>
              <a:buSzPts val="1400"/>
              <a:buAutoNum type="arabicParenBoth"/>
            </a:pPr>
            <a:r>
              <a:rPr i="1" lang="en" sz="1400">
                <a:solidFill>
                  <a:srgbClr val="FFFFFF"/>
                </a:solidFill>
              </a:rPr>
              <a:t>Open Database for Health Facilities</a:t>
            </a:r>
            <a:r>
              <a:rPr lang="en" sz="1400">
                <a:solidFill>
                  <a:srgbClr val="FFFFFF"/>
                </a:solidFill>
              </a:rPr>
              <a:t> (ODHF) data - </a:t>
            </a:r>
            <a:r>
              <a:rPr lang="en" sz="1400">
                <a:solidFill>
                  <a:srgbClr val="FF0000"/>
                </a:solidFill>
              </a:rPr>
              <a:t>.CSV</a:t>
            </a:r>
            <a:endParaRPr sz="1400">
              <a:solidFill>
                <a:srgbClr val="FF0000"/>
              </a:solidFill>
            </a:endParaRPr>
          </a:p>
          <a:p>
            <a:pPr indent="0" lvl="0" marL="0" rtl="0" algn="l">
              <a:spcBef>
                <a:spcPts val="1200"/>
              </a:spcBef>
              <a:spcAft>
                <a:spcPts val="0"/>
              </a:spcAft>
              <a:buNone/>
            </a:pPr>
            <a:r>
              <a:t/>
            </a:r>
            <a:endParaRPr sz="1400">
              <a:solidFill>
                <a:srgbClr val="FFFFFF"/>
              </a:solidFill>
            </a:endParaRPr>
          </a:p>
          <a:p>
            <a:pPr indent="-317500" lvl="0" marL="457200" rtl="0" algn="l">
              <a:spcBef>
                <a:spcPts val="1200"/>
              </a:spcBef>
              <a:spcAft>
                <a:spcPts val="0"/>
              </a:spcAft>
              <a:buClr>
                <a:srgbClr val="FFFFFF"/>
              </a:buClr>
              <a:buSzPts val="1400"/>
              <a:buAutoNum type="arabicParenBoth"/>
            </a:pPr>
            <a:r>
              <a:rPr lang="en" sz="1400">
                <a:solidFill>
                  <a:srgbClr val="FFFFFF"/>
                </a:solidFill>
              </a:rPr>
              <a:t>Open Database of Buildings (ODB) data for Ontario -</a:t>
            </a:r>
            <a:r>
              <a:rPr lang="en" sz="1400">
                <a:solidFill>
                  <a:srgbClr val="FF0000"/>
                </a:solidFill>
              </a:rPr>
              <a:t> Spatial files </a:t>
            </a:r>
            <a:endParaRPr sz="1400">
              <a:solidFill>
                <a:srgbClr val="FF0000"/>
              </a:solidFill>
            </a:endParaRPr>
          </a:p>
          <a:p>
            <a:pPr indent="0" lvl="0" marL="0" rtl="0" algn="l">
              <a:spcBef>
                <a:spcPts val="1200"/>
              </a:spcBef>
              <a:spcAft>
                <a:spcPts val="0"/>
              </a:spcAft>
              <a:buNone/>
            </a:pPr>
            <a:r>
              <a:t/>
            </a:r>
            <a:endParaRPr sz="1400">
              <a:solidFill>
                <a:srgbClr val="FFFFFF"/>
              </a:solidFill>
            </a:endParaRPr>
          </a:p>
          <a:p>
            <a:pPr indent="-317500" lvl="0" marL="457200" rtl="0" algn="l">
              <a:spcBef>
                <a:spcPts val="1200"/>
              </a:spcBef>
              <a:spcAft>
                <a:spcPts val="0"/>
              </a:spcAft>
              <a:buClr>
                <a:srgbClr val="B7B7B7"/>
              </a:buClr>
              <a:buSzPts val="1400"/>
              <a:buAutoNum type="arabicParenBoth"/>
            </a:pPr>
            <a:r>
              <a:rPr lang="en" sz="1400">
                <a:solidFill>
                  <a:srgbClr val="B7B7B7"/>
                </a:solidFill>
              </a:rPr>
              <a:t>Potentially, </a:t>
            </a:r>
            <a:r>
              <a:rPr i="1" lang="en" sz="1400">
                <a:solidFill>
                  <a:srgbClr val="B7B7B7"/>
                </a:solidFill>
              </a:rPr>
              <a:t>Proximity Data</a:t>
            </a:r>
            <a:r>
              <a:rPr lang="en" sz="1400">
                <a:solidFill>
                  <a:srgbClr val="B7B7B7"/>
                </a:solidFill>
              </a:rPr>
              <a:t> for transit, health care, pharmacies.</a:t>
            </a:r>
            <a:endParaRPr sz="1400">
              <a:solidFill>
                <a:srgbClr val="B7B7B7"/>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Aims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AutoNum type="arabicPeriod"/>
            </a:pPr>
            <a:r>
              <a:rPr lang="en" sz="1700">
                <a:solidFill>
                  <a:srgbClr val="FFFFFF"/>
                </a:solidFill>
              </a:rPr>
              <a:t>Deliver completed and cleaned ODB dataset, focus on healthcare facilities and potentially other facility types as needed and time allowing (ex. meat processing plants). Completed using R or Python, depending on Statistics Canada preference.</a:t>
            </a:r>
            <a:endParaRPr sz="1700">
              <a:solidFill>
                <a:srgbClr val="FFFFFF"/>
              </a:solidFill>
            </a:endParaRPr>
          </a:p>
          <a:p>
            <a:pPr indent="0" lvl="0" marL="13716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Deliver visualizations for healthcare facilities and proximity metrics. </a:t>
            </a:r>
            <a:endParaRPr sz="1700">
              <a:solidFill>
                <a:srgbClr val="FFFFFF"/>
              </a:solidFill>
            </a:endParaRPr>
          </a:p>
          <a:p>
            <a:pPr indent="0" lvl="0" marL="13716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en" sz="1700">
                <a:solidFill>
                  <a:srgbClr val="FFFFFF"/>
                </a:solidFill>
              </a:rPr>
              <a:t>Produce a research paper including exploratory analysis of patterns and/or connection between ODB, ODHF, proximity data, and COVID-19 data.</a:t>
            </a:r>
            <a:endParaRPr sz="1700">
              <a:solidFill>
                <a:srgbClr val="FFFFFF"/>
              </a:solidFill>
            </a:endParaRPr>
          </a:p>
          <a:p>
            <a:pPr indent="0" lvl="0" marL="457200" rtl="0" algn="l">
              <a:spcBef>
                <a:spcPts val="0"/>
              </a:spcBef>
              <a:spcAft>
                <a:spcPts val="0"/>
              </a:spcAft>
              <a:buNone/>
            </a:pPr>
            <a:r>
              <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6" name="Google Shape;96;p19"/>
          <p:cNvSpPr txBox="1"/>
          <p:nvPr>
            <p:ph idx="1" type="body"/>
          </p:nvPr>
        </p:nvSpPr>
        <p:spPr>
          <a:xfrm>
            <a:off x="311700" y="1152475"/>
            <a:ext cx="85206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https://trello.com/b/BOM8D6zv</a:t>
            </a:r>
            <a:endParaRPr/>
          </a:p>
          <a:p>
            <a:pPr indent="0" lvl="0" marL="0" rtl="0" algn="l">
              <a:spcBef>
                <a:spcPts val="1600"/>
              </a:spcBef>
              <a:spcAft>
                <a:spcPts val="1600"/>
              </a:spcAft>
              <a:buNone/>
            </a:pPr>
            <a:r>
              <a:t/>
            </a:r>
            <a:endParaRPr/>
          </a:p>
        </p:txBody>
      </p:sp>
      <p:pic>
        <p:nvPicPr>
          <p:cNvPr id="97" name="Google Shape;97;p19"/>
          <p:cNvPicPr preferRelativeResize="0"/>
          <p:nvPr/>
        </p:nvPicPr>
        <p:blipFill>
          <a:blip r:embed="rId4">
            <a:alphaModFix/>
          </a:blip>
          <a:stretch>
            <a:fillRect/>
          </a:stretch>
        </p:blipFill>
        <p:spPr>
          <a:xfrm>
            <a:off x="1233825" y="1617050"/>
            <a:ext cx="6933450" cy="3277150"/>
          </a:xfrm>
          <a:prstGeom prst="rect">
            <a:avLst/>
          </a:prstGeom>
          <a:noFill/>
          <a:ln>
            <a:noFill/>
          </a:ln>
        </p:spPr>
      </p:pic>
      <p:sp>
        <p:nvSpPr>
          <p:cNvPr id="98" name="Google Shape;98;p19"/>
          <p:cNvSpPr/>
          <p:nvPr/>
        </p:nvSpPr>
        <p:spPr>
          <a:xfrm>
            <a:off x="1311700" y="1842625"/>
            <a:ext cx="2349300" cy="5067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highlight>
                <a:srgbClr val="FF99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03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a:t>
            </a:r>
            <a:r>
              <a:rPr lang="en" sz="2100"/>
              <a:t>Summary of Individual and Team Work Logs</a:t>
            </a:r>
            <a:endParaRPr sz="2100"/>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Wednesday April 29 we had a virtual meeting with our capstone partners, Bruno St-Aubin and Marian Radulescu from Statistics Canada. The general idea of the project was introduced to us.</a:t>
            </a:r>
            <a:endParaRPr sz="1400"/>
          </a:p>
          <a:p>
            <a:pPr indent="0" lvl="0" marL="0" rtl="0" algn="l">
              <a:spcBef>
                <a:spcPts val="1600"/>
              </a:spcBef>
              <a:spcAft>
                <a:spcPts val="0"/>
              </a:spcAft>
              <a:buNone/>
            </a:pPr>
            <a:r>
              <a:rPr lang="en" sz="1400"/>
              <a:t>2. We worked together on the proposal, which we will send as a draft to our capstone partners on Tuesday May 5, so they will have time to review and provide us with feedback. We can make required edits for the final draft of the proposal after our next virtual meeting with our partners on May 6. </a:t>
            </a:r>
            <a:endParaRPr sz="1400"/>
          </a:p>
          <a:p>
            <a:pPr indent="0" lvl="0" marL="0" rtl="0" algn="l">
              <a:spcBef>
                <a:spcPts val="1600"/>
              </a:spcBef>
              <a:spcAft>
                <a:spcPts val="0"/>
              </a:spcAft>
              <a:buNone/>
            </a:pPr>
            <a:r>
              <a:rPr lang="en" sz="1400"/>
              <a:t>3. We worked together to create presentation slides for Tuesday May 5 presentation to Dr. Scott Fazackerley and TA's. </a:t>
            </a:r>
            <a:endParaRPr sz="1400"/>
          </a:p>
          <a:p>
            <a:pPr indent="0" lvl="0" marL="0" rtl="0" algn="l">
              <a:spcBef>
                <a:spcPts val="1600"/>
              </a:spcBef>
              <a:spcAft>
                <a:spcPts val="0"/>
              </a:spcAft>
              <a:buNone/>
            </a:pPr>
            <a:r>
              <a:rPr lang="en" sz="1400"/>
              <a:t>4. Individually, we each did personal research to get more background </a:t>
            </a:r>
            <a:r>
              <a:rPr lang="en" sz="1400"/>
              <a:t>information</a:t>
            </a:r>
            <a:r>
              <a:rPr lang="en" sz="1400"/>
              <a:t> about COVID-19 situation in Canada, </a:t>
            </a:r>
            <a:r>
              <a:rPr lang="en" sz="1400"/>
              <a:t>especially</a:t>
            </a:r>
            <a:r>
              <a:rPr lang="en" sz="1400"/>
              <a:t> Ontario.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Limitations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Requested by client to use GIS and JavaScript for D3 visualizations provide a learning curve.</a:t>
            </a:r>
            <a:endParaRPr/>
          </a:p>
          <a:p>
            <a:pPr indent="-342900" lvl="0" marL="457200" rtl="0" algn="l">
              <a:spcBef>
                <a:spcPts val="0"/>
              </a:spcBef>
              <a:spcAft>
                <a:spcPts val="0"/>
              </a:spcAft>
              <a:buSzPts val="1800"/>
              <a:buAutoNum type="arabicPeriod"/>
            </a:pPr>
            <a:r>
              <a:rPr lang="en"/>
              <a:t>Ensuring data and visualizations update live.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