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23"/>
  </p:notesMasterIdLst>
  <p:handoutMasterIdLst>
    <p:handoutMasterId r:id="rId24"/>
  </p:handoutMasterIdLst>
  <p:sldIdLst>
    <p:sldId id="258" r:id="rId5"/>
    <p:sldId id="261" r:id="rId6"/>
    <p:sldId id="293" r:id="rId7"/>
    <p:sldId id="262" r:id="rId8"/>
    <p:sldId id="306" r:id="rId9"/>
    <p:sldId id="299" r:id="rId10"/>
    <p:sldId id="296" r:id="rId11"/>
    <p:sldId id="301" r:id="rId12"/>
    <p:sldId id="300" r:id="rId13"/>
    <p:sldId id="302" r:id="rId14"/>
    <p:sldId id="305" r:id="rId15"/>
    <p:sldId id="303" r:id="rId16"/>
    <p:sldId id="304" r:id="rId17"/>
    <p:sldId id="307" r:id="rId18"/>
    <p:sldId id="308" r:id="rId19"/>
    <p:sldId id="309" r:id="rId20"/>
    <p:sldId id="298"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9" autoAdjust="0"/>
  </p:normalViewPr>
  <p:slideViewPr>
    <p:cSldViewPr snapToGrid="0">
      <p:cViewPr>
        <p:scale>
          <a:sx n="82" d="100"/>
          <a:sy n="82" d="100"/>
        </p:scale>
        <p:origin x="720" y="62"/>
      </p:cViewPr>
      <p:guideLst>
        <p:guide orient="horz" pos="2160"/>
        <p:guide pos="3840"/>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handoutMaster" Target="handoutMasters/handout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6/27/2024</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6/27/2024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6/27/2024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6/27/2024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6/27/2024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6/27/2024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6/27/2024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6/27/2024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6/27/2024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6/27/2024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6/27/2024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6/27/2024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6/27/2024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6/27/2024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6/27/2024</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6/27/2024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6/27/2024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6/27/2024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6/27/2024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6/27/2024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6/27/2024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6/27/2024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theme" Target="../theme/theme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6/27/2024</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1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3.xml" /><Relationship Id="rId1" Type="http://schemas.openxmlformats.org/officeDocument/2006/relationships/slideLayout" Target="../slideLayouts/slideLayout1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484777" y="2304658"/>
            <a:ext cx="5610468" cy="2127383"/>
          </a:xfrm>
        </p:spPr>
        <p:txBody>
          <a:bodyPr>
            <a:normAutofit fontScale="90000"/>
          </a:bodyPr>
          <a:lstStyle/>
          <a:p>
            <a:r>
              <a:rPr lang="en-US" sz="4400" dirty="0">
                <a:solidFill>
                  <a:schemeClr val="tx2"/>
                </a:solidFill>
                <a:latin typeface="Baskerville Old Face" panose="02020602080505020303" pitchFamily="18" charset="0"/>
              </a:rPr>
              <a:t>     </a:t>
            </a:r>
            <a:br>
              <a:rPr lang="en-US" sz="4400" u="sng" dirty="0">
                <a:solidFill>
                  <a:schemeClr val="tx2"/>
                </a:solidFill>
                <a:latin typeface="Baskerville Old Face" panose="02020602080505020303" pitchFamily="18" charset="0"/>
              </a:rPr>
            </a:br>
            <a:br>
              <a:rPr lang="en-US" sz="4400" u="sng" dirty="0">
                <a:solidFill>
                  <a:schemeClr val="tx2"/>
                </a:solidFill>
                <a:latin typeface="Baskerville Old Face" panose="02020602080505020303" pitchFamily="18" charset="0"/>
              </a:rPr>
            </a:br>
            <a:br>
              <a:rPr lang="en-US" sz="2000" u="sng" dirty="0">
                <a:solidFill>
                  <a:schemeClr val="tx2"/>
                </a:solidFill>
                <a:latin typeface="Baskerville Old Face" panose="02020602080505020303" pitchFamily="18" charset="0"/>
              </a:rPr>
            </a:br>
            <a:r>
              <a:rPr lang="en-US" sz="2800" u="sng" dirty="0">
                <a:solidFill>
                  <a:schemeClr val="tx1"/>
                </a:solidFill>
                <a:latin typeface="Bodoni MT" panose="02070603080606020203" pitchFamily="18" charset="0"/>
              </a:rPr>
              <a:t>Topic</a:t>
            </a:r>
            <a:r>
              <a:rPr lang="en-US" sz="2800" dirty="0">
                <a:solidFill>
                  <a:schemeClr val="tx2"/>
                </a:solidFill>
                <a:latin typeface="Bodoni MT" panose="02070603080606020203" pitchFamily="18" charset="0"/>
              </a:rPr>
              <a:t>      </a:t>
            </a:r>
            <a:r>
              <a:rPr lang="en-US" sz="2800" b="0" dirty="0">
                <a:solidFill>
                  <a:schemeClr val="tx1"/>
                </a:solidFill>
                <a:latin typeface="Bodoni MT" panose="02070603080606020203" pitchFamily="18" charset="0"/>
              </a:rPr>
              <a:t>:  </a:t>
            </a:r>
            <a:r>
              <a:rPr lang="en-US" sz="2800" b="0" dirty="0">
                <a:solidFill>
                  <a:schemeClr val="tx2"/>
                </a:solidFill>
                <a:latin typeface="Bodoni MT" panose="02070603080606020203" pitchFamily="18" charset="0"/>
              </a:rPr>
              <a:t>SALES  FORECASTING</a:t>
            </a:r>
            <a:br>
              <a:rPr lang="en-US" sz="2800" b="0" dirty="0">
                <a:solidFill>
                  <a:schemeClr val="tx2"/>
                </a:solidFill>
                <a:latin typeface="Bodoni MT" panose="02070603080606020203" pitchFamily="18" charset="0"/>
              </a:rPr>
            </a:br>
            <a:br>
              <a:rPr lang="en-US" sz="2800" b="0" dirty="0">
                <a:solidFill>
                  <a:schemeClr val="tx2"/>
                </a:solidFill>
                <a:latin typeface="Bodoni MT" panose="02070603080606020203" pitchFamily="18" charset="0"/>
              </a:rPr>
            </a:br>
            <a:r>
              <a:rPr lang="en-US" sz="2800" u="sng" dirty="0">
                <a:solidFill>
                  <a:schemeClr val="tx1"/>
                </a:solidFill>
                <a:latin typeface="Bodoni MT" panose="02070603080606020203" pitchFamily="18" charset="0"/>
              </a:rPr>
              <a:t>Domain</a:t>
            </a:r>
            <a:r>
              <a:rPr lang="en-US" sz="2800" dirty="0">
                <a:solidFill>
                  <a:schemeClr val="tx1"/>
                </a:solidFill>
                <a:latin typeface="Bodoni MT" panose="02070603080606020203" pitchFamily="18" charset="0"/>
              </a:rPr>
              <a:t>  :  </a:t>
            </a:r>
            <a:r>
              <a:rPr lang="en-US" sz="2800" b="0" dirty="0">
                <a:solidFill>
                  <a:schemeClr val="tx2"/>
                </a:solidFill>
                <a:latin typeface="Bodoni MT" panose="02070603080606020203" pitchFamily="18" charset="0"/>
              </a:rPr>
              <a:t>Machine Learning with </a:t>
            </a:r>
            <a:br>
              <a:rPr lang="en-US" sz="2800" b="0" dirty="0">
                <a:solidFill>
                  <a:schemeClr val="tx2"/>
                </a:solidFill>
                <a:latin typeface="Bodoni MT" panose="02070603080606020203" pitchFamily="18" charset="0"/>
              </a:rPr>
            </a:br>
            <a:r>
              <a:rPr lang="en-US" sz="2800" b="0" dirty="0">
                <a:solidFill>
                  <a:schemeClr val="tx2"/>
                </a:solidFill>
                <a:latin typeface="Bodoni MT" panose="02070603080606020203" pitchFamily="18" charset="0"/>
              </a:rPr>
              <a:t>                   Python</a:t>
            </a:r>
            <a:br>
              <a:rPr lang="en-US" sz="2800" b="0" dirty="0">
                <a:solidFill>
                  <a:schemeClr val="tx2"/>
                </a:solidFill>
                <a:latin typeface="Arial Black" panose="020B0A04020102020204" pitchFamily="34" charset="0"/>
              </a:rPr>
            </a:br>
            <a:r>
              <a:rPr lang="en-US" sz="2800" b="0" dirty="0">
                <a:solidFill>
                  <a:schemeClr val="tx2"/>
                </a:solidFill>
                <a:latin typeface="Baskerville Old Face" panose="02020602080505020303" pitchFamily="18" charset="0"/>
              </a:rPr>
              <a:t>                     </a:t>
            </a:r>
            <a:br>
              <a:rPr lang="en-US" sz="2800" dirty="0">
                <a:solidFill>
                  <a:schemeClr val="tx2"/>
                </a:solidFill>
                <a:latin typeface="Baskerville Old Face" panose="02020602080505020303" pitchFamily="18" charset="0"/>
              </a:rPr>
            </a:br>
            <a:r>
              <a:rPr lang="en-US" sz="2800" dirty="0">
                <a:solidFill>
                  <a:schemeClr val="tx2"/>
                </a:solidFill>
                <a:latin typeface="Baskerville Old Face" panose="02020602080505020303" pitchFamily="18" charset="0"/>
              </a:rPr>
              <a:t>                      </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540759" y="5206482"/>
            <a:ext cx="4478694" cy="1651518"/>
          </a:xfrm>
        </p:spPr>
        <p:txBody>
          <a:bodyPr>
            <a:normAutofit/>
          </a:bodyPr>
          <a:lstStyle/>
          <a:p>
            <a:r>
              <a:rPr lang="en-US" sz="1800" b="1" u="sng" dirty="0">
                <a:latin typeface="Arial" panose="020B0604020202020204" pitchFamily="34" charset="0"/>
                <a:cs typeface="Arial" panose="020B0604020202020204" pitchFamily="34" charset="0"/>
              </a:rPr>
              <a:t>TEAM MEMBERS :</a:t>
            </a:r>
          </a:p>
          <a:p>
            <a:pPr marL="342900" indent="-342900">
              <a:buAutoNum type="arabicPeriod"/>
            </a:pPr>
            <a:r>
              <a:rPr lang="en-US" sz="1200" dirty="0" err="1">
                <a:latin typeface="Arial" panose="020B0604020202020204" pitchFamily="34" charset="0"/>
                <a:cs typeface="Arial" panose="020B0604020202020204" pitchFamily="34" charset="0"/>
              </a:rPr>
              <a:t>Srikrishna.S</a:t>
            </a:r>
            <a:r>
              <a:rPr lang="en-US" sz="1200" dirty="0">
                <a:latin typeface="Arial" panose="020B0604020202020204" pitchFamily="34" charset="0"/>
                <a:cs typeface="Arial" panose="020B0604020202020204" pitchFamily="34" charset="0"/>
              </a:rPr>
              <a:t> -2021PECCB146</a:t>
            </a:r>
          </a:p>
          <a:p>
            <a:pPr marL="342900" indent="-342900">
              <a:buAutoNum type="arabicPeriod"/>
            </a:pPr>
            <a:r>
              <a:rPr lang="en-US" sz="1200" dirty="0" err="1">
                <a:latin typeface="Arial" panose="020B0604020202020204" pitchFamily="34" charset="0"/>
                <a:cs typeface="Arial" panose="020B0604020202020204" pitchFamily="34" charset="0"/>
              </a:rPr>
              <a:t>Srivarshan.J</a:t>
            </a:r>
            <a:r>
              <a:rPr lang="en-US" sz="1200" dirty="0">
                <a:latin typeface="Arial" panose="020B0604020202020204" pitchFamily="34" charset="0"/>
                <a:cs typeface="Arial" panose="020B0604020202020204" pitchFamily="34" charset="0"/>
              </a:rPr>
              <a:t> -2021PECCB147                   </a:t>
            </a:r>
          </a:p>
          <a:p>
            <a:pPr marL="342900" indent="-342900">
              <a:buAutoNum type="arabicPeriod"/>
            </a:pPr>
            <a:r>
              <a:rPr lang="en-US" sz="1200" dirty="0" err="1">
                <a:latin typeface="Arial" panose="020B0604020202020204" pitchFamily="34" charset="0"/>
                <a:cs typeface="Arial" panose="020B0604020202020204" pitchFamily="34" charset="0"/>
              </a:rPr>
              <a:t>Srivatsan.V</a:t>
            </a:r>
            <a:r>
              <a:rPr lang="en-US" sz="1200" dirty="0">
                <a:latin typeface="Arial" panose="020B0604020202020204" pitchFamily="34" charset="0"/>
                <a:cs typeface="Arial" panose="020B0604020202020204" pitchFamily="34" charset="0"/>
              </a:rPr>
              <a:t>   -2021PECCB149</a:t>
            </a:r>
            <a:endParaRPr lang="en-IN" sz="1200" dirty="0">
              <a:latin typeface="Arial" panose="020B0604020202020204" pitchFamily="34" charset="0"/>
              <a:cs typeface="Arial" panose="020B0604020202020204" pitchFamily="34" charset="0"/>
            </a:endParaRPr>
          </a:p>
        </p:txBody>
      </p:sp>
      <p:pic>
        <p:nvPicPr>
          <p:cNvPr id="5" name="Picture Placeholder 4"/>
          <p:cNvPicPr>
            <a:picLocks noGrp="1" noChangeAspect="1"/>
          </p:cNvPicPr>
          <p:nvPr>
            <p:ph type="pic" sz="quarter" idx="13"/>
          </p:nvPr>
        </p:nvPicPr>
        <p:blipFill rotWithShape="1">
          <a:blip r:embed="rId3"/>
          <a:srcRect l="38415" r="8459" b="12551"/>
          <a:stretch/>
        </p:blipFill>
        <p:spPr>
          <a:xfrm>
            <a:off x="0" y="2304660"/>
            <a:ext cx="6276732" cy="4422712"/>
          </a:xfrm>
          <a:prstGeom prst="rect">
            <a:avLst/>
          </a:prstGeom>
        </p:spPr>
      </p:pic>
      <p:sp>
        <p:nvSpPr>
          <p:cNvPr id="6" name="TextBox 5"/>
          <p:cNvSpPr txBox="1"/>
          <p:nvPr/>
        </p:nvSpPr>
        <p:spPr>
          <a:xfrm>
            <a:off x="6102220" y="0"/>
            <a:ext cx="877078" cy="2304659"/>
          </a:xfrm>
          <a:prstGeom prst="rect">
            <a:avLst/>
          </a:prstGeom>
          <a:solidFill>
            <a:schemeClr val="bg1"/>
          </a:solidFill>
          <a:ln>
            <a:solidFill>
              <a:schemeClr val="bg1"/>
            </a:solidFill>
          </a:ln>
        </p:spPr>
        <p:txBody>
          <a:bodyPr wrap="square" rtlCol="0">
            <a:spAutoFit/>
          </a:bodyPr>
          <a:lstStyle/>
          <a:p>
            <a:endParaRPr lang="en-IN" dirty="0"/>
          </a:p>
        </p:txBody>
      </p:sp>
      <p:pic>
        <p:nvPicPr>
          <p:cNvPr id="7" name="Picture 6">
            <a:extLst>
              <a:ext uri="{FF2B5EF4-FFF2-40B4-BE49-F238E27FC236}">
                <a16:creationId xmlns:a16="http://schemas.microsoft.com/office/drawing/2014/main" id="{E769FE57-957D-ACF1-95AF-F1D91D093CC4}"/>
              </a:ext>
            </a:extLst>
          </p:cNvPr>
          <p:cNvPicPr>
            <a:picLocks noChangeAspect="1"/>
          </p:cNvPicPr>
          <p:nvPr/>
        </p:nvPicPr>
        <p:blipFill>
          <a:blip r:embed="rId4"/>
          <a:stretch>
            <a:fillRect/>
          </a:stretch>
        </p:blipFill>
        <p:spPr>
          <a:xfrm>
            <a:off x="1045609" y="149283"/>
            <a:ext cx="1410305" cy="1679517"/>
          </a:xfrm>
          <a:prstGeom prst="rect">
            <a:avLst/>
          </a:prstGeom>
        </p:spPr>
      </p:pic>
      <p:sp>
        <p:nvSpPr>
          <p:cNvPr id="8" name="Rectangle 7"/>
          <p:cNvSpPr/>
          <p:nvPr/>
        </p:nvSpPr>
        <p:spPr>
          <a:xfrm>
            <a:off x="1884784" y="177275"/>
            <a:ext cx="10002416" cy="2369880"/>
          </a:xfrm>
          <a:prstGeom prst="rect">
            <a:avLst/>
          </a:prstGeom>
        </p:spPr>
        <p:txBody>
          <a:bodyPr wrap="square">
            <a:spAutoFit/>
          </a:bodyPr>
          <a:lstStyle/>
          <a:p>
            <a:r>
              <a:rPr lang="en-US" sz="2000" b="1" dirty="0">
                <a:solidFill>
                  <a:schemeClr val="dk1"/>
                </a:solidFill>
                <a:latin typeface="Times New Roman"/>
                <a:ea typeface="Times New Roman"/>
                <a:cs typeface="Times New Roman"/>
                <a:sym typeface="Times New Roman"/>
              </a:rPr>
              <a:t>            </a:t>
            </a:r>
            <a:r>
              <a:rPr lang="en-US" sz="3200" b="1" dirty="0">
                <a:solidFill>
                  <a:schemeClr val="dk1"/>
                </a:solidFill>
                <a:latin typeface="Baskerville Old Face" panose="02020602080505020303" pitchFamily="18" charset="0"/>
                <a:ea typeface="Times New Roman"/>
                <a:cs typeface="Times New Roman"/>
                <a:sym typeface="Times New Roman"/>
              </a:rPr>
              <a:t>PANIMALAR ENGINEERING COLLEGE </a:t>
            </a:r>
            <a:br>
              <a:rPr lang="en-US" b="1"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                                             (An Autonomous Institution)</a:t>
            </a:r>
            <a:br>
              <a:rPr lang="en-US" sz="2000" b="1"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                                  Bangalore Trunk Road , </a:t>
            </a:r>
            <a:r>
              <a:rPr lang="en-US" sz="2000" b="1" dirty="0" err="1">
                <a:solidFill>
                  <a:schemeClr val="dk1"/>
                </a:solidFill>
                <a:latin typeface="Times New Roman"/>
                <a:ea typeface="Times New Roman"/>
                <a:cs typeface="Times New Roman"/>
                <a:sym typeface="Times New Roman"/>
              </a:rPr>
              <a:t>Varadharajapuram</a:t>
            </a:r>
            <a:br>
              <a:rPr lang="en-US" sz="2000" b="1"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Poonamallee</a:t>
            </a:r>
            <a:r>
              <a:rPr lang="en-US" sz="2000" b="1" dirty="0">
                <a:solidFill>
                  <a:schemeClr val="dk1"/>
                </a:solidFill>
                <a:latin typeface="Times New Roman"/>
                <a:ea typeface="Times New Roman"/>
                <a:cs typeface="Times New Roman"/>
                <a:sym typeface="Times New Roman"/>
              </a:rPr>
              <a:t> , Chennai - 600 123</a:t>
            </a:r>
          </a:p>
          <a:p>
            <a:r>
              <a:rPr lang="en-US" sz="2000" b="1" dirty="0">
                <a:solidFill>
                  <a:schemeClr val="dk1"/>
                </a:solidFill>
                <a:latin typeface="Times New Roman"/>
                <a:ea typeface="Times New Roman"/>
                <a:cs typeface="Times New Roman"/>
                <a:sym typeface="Times New Roman"/>
              </a:rPr>
              <a:t>                                  Department : </a:t>
            </a:r>
            <a:r>
              <a:rPr lang="en-US" sz="2000" b="1" dirty="0">
                <a:solidFill>
                  <a:schemeClr val="tx2"/>
                </a:solidFill>
                <a:latin typeface="Times New Roman"/>
                <a:ea typeface="Times New Roman"/>
                <a:cs typeface="Times New Roman"/>
                <a:sym typeface="Times New Roman"/>
              </a:rPr>
              <a:t>Computer Science and Business System</a:t>
            </a:r>
          </a:p>
          <a:p>
            <a:br>
              <a:rPr lang="en-US" b="1" dirty="0">
                <a:solidFill>
                  <a:schemeClr val="dk1"/>
                </a:solidFill>
                <a:latin typeface="Times New Roman"/>
                <a:ea typeface="Times New Roman"/>
                <a:cs typeface="Times New Roman"/>
                <a:sym typeface="Times New Roman"/>
              </a:rPr>
            </a:br>
            <a:endParaRPr lang="en-IN" dirty="0"/>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1240971" y="429013"/>
            <a:ext cx="10861384" cy="6092825"/>
          </a:xfrm>
        </p:spPr>
        <p:txBody>
          <a:bodyPr>
            <a:normAutofit fontScale="97500"/>
          </a:bodyPr>
          <a:lstStyle/>
          <a:p>
            <a:pPr marL="0" indent="0">
              <a:buNone/>
            </a:pPr>
            <a:r>
              <a:rPr lang="en-US" sz="4100" b="1" u="sng" dirty="0">
                <a:latin typeface="Baskerville Old Face" panose="02020602080505020303" pitchFamily="18" charset="0"/>
                <a:cs typeface="Arial" panose="020B0604020202020204" pitchFamily="34" charset="0"/>
              </a:rPr>
              <a:t>Software Requirements</a:t>
            </a:r>
            <a:r>
              <a:rPr lang="en-US" sz="4100" dirty="0">
                <a:latin typeface="Baskerville Old Face" panose="02020602080505020303" pitchFamily="18" charset="0"/>
                <a:cs typeface="Arial" panose="020B0604020202020204" pitchFamily="34" charset="0"/>
              </a:rPr>
              <a:t>  : </a:t>
            </a:r>
          </a:p>
          <a:p>
            <a:r>
              <a:rPr lang="en-US" sz="3300" dirty="0">
                <a:latin typeface="Arial" panose="020B0604020202020204" pitchFamily="34" charset="0"/>
                <a:cs typeface="Arial" panose="020B0604020202020204" pitchFamily="34" charset="0"/>
              </a:rPr>
              <a:t> </a:t>
            </a:r>
            <a:r>
              <a:rPr lang="en-US" sz="3300" dirty="0" err="1">
                <a:solidFill>
                  <a:schemeClr val="tx2"/>
                </a:solidFill>
                <a:latin typeface="Arial" panose="020B0604020202020204" pitchFamily="34" charset="0"/>
                <a:cs typeface="Arial" panose="020B0604020202020204" pitchFamily="34" charset="0"/>
              </a:rPr>
              <a:t>Jupyter</a:t>
            </a:r>
            <a:r>
              <a:rPr lang="en-US" sz="3300" dirty="0">
                <a:solidFill>
                  <a:schemeClr val="tx2"/>
                </a:solidFill>
                <a:latin typeface="Arial" panose="020B0604020202020204" pitchFamily="34" charset="0"/>
                <a:cs typeface="Arial" panose="020B0604020202020204" pitchFamily="34" charset="0"/>
              </a:rPr>
              <a:t> notebook</a:t>
            </a:r>
          </a:p>
          <a:p>
            <a:r>
              <a:rPr lang="en-US" sz="3300" dirty="0">
                <a:solidFill>
                  <a:schemeClr val="tx2"/>
                </a:solidFill>
                <a:latin typeface="Arial" panose="020B0604020202020204" pitchFamily="34" charset="0"/>
                <a:cs typeface="Arial" panose="020B0604020202020204" pitchFamily="34" charset="0"/>
              </a:rPr>
              <a:t> </a:t>
            </a:r>
            <a:r>
              <a:rPr lang="en-US" sz="3300" dirty="0" err="1">
                <a:solidFill>
                  <a:schemeClr val="tx2"/>
                </a:solidFill>
                <a:latin typeface="Arial" panose="020B0604020202020204" pitchFamily="34" charset="0"/>
                <a:cs typeface="Arial" panose="020B0604020202020204" pitchFamily="34" charset="0"/>
              </a:rPr>
              <a:t>github</a:t>
            </a:r>
            <a:r>
              <a:rPr lang="en-US" sz="3300" dirty="0">
                <a:solidFill>
                  <a:schemeClr val="tx2"/>
                </a:solidFill>
                <a:latin typeface="Arial" panose="020B0604020202020204" pitchFamily="34" charset="0"/>
                <a:cs typeface="Arial" panose="020B0604020202020204" pitchFamily="34" charset="0"/>
              </a:rPr>
              <a:t> </a:t>
            </a:r>
          </a:p>
          <a:p>
            <a:r>
              <a:rPr lang="en-US" sz="3300" dirty="0">
                <a:solidFill>
                  <a:schemeClr val="tx2"/>
                </a:solidFill>
                <a:latin typeface="Arial" panose="020B0604020202020204" pitchFamily="34" charset="0"/>
                <a:cs typeface="Arial" panose="020B0604020202020204" pitchFamily="34" charset="0"/>
              </a:rPr>
              <a:t> Python 3</a:t>
            </a:r>
          </a:p>
          <a:p>
            <a:pPr marL="0" indent="0">
              <a:buNone/>
            </a:pPr>
            <a:r>
              <a:rPr lang="en-US" sz="4100" b="1" u="sng" dirty="0">
                <a:latin typeface="Baskerville Old Face" panose="02020602080505020303" pitchFamily="18" charset="0"/>
                <a:cs typeface="Arial" panose="020B0604020202020204" pitchFamily="34" charset="0"/>
              </a:rPr>
              <a:t>Hardware Requirements</a:t>
            </a:r>
            <a:r>
              <a:rPr lang="en-US" sz="4100" dirty="0">
                <a:latin typeface="Baskerville Old Face" panose="02020602080505020303" pitchFamily="18" charset="0"/>
                <a:cs typeface="Arial" panose="020B0604020202020204" pitchFamily="34" charset="0"/>
              </a:rPr>
              <a:t> :  </a:t>
            </a:r>
          </a:p>
          <a:p>
            <a:r>
              <a:rPr lang="en-US" sz="3300" dirty="0">
                <a:solidFill>
                  <a:schemeClr val="tx2"/>
                </a:solidFill>
                <a:latin typeface="Arial" panose="020B0604020202020204" pitchFamily="34" charset="0"/>
                <a:cs typeface="Arial" panose="020B0604020202020204" pitchFamily="34" charset="0"/>
              </a:rPr>
              <a:t>Memory Space </a:t>
            </a:r>
          </a:p>
          <a:p>
            <a:r>
              <a:rPr lang="en-US" sz="3300" dirty="0">
                <a:solidFill>
                  <a:schemeClr val="tx2"/>
                </a:solidFill>
                <a:latin typeface="Arial" panose="020B0604020202020204" pitchFamily="34" charset="0"/>
                <a:cs typeface="Arial" panose="020B0604020202020204" pitchFamily="34" charset="0"/>
              </a:rPr>
              <a:t>Install Windows  </a:t>
            </a:r>
          </a:p>
          <a:p>
            <a:pPr marL="0" indent="0">
              <a:buNone/>
            </a:pPr>
            <a:r>
              <a:rPr lang="en-US" sz="3300" dirty="0">
                <a:latin typeface="Arial" panose="020B0604020202020204" pitchFamily="34" charset="0"/>
                <a:cs typeface="Arial" panose="020B0604020202020204" pitchFamily="34" charset="0"/>
              </a:rPr>
              <a:t>                                                </a:t>
            </a:r>
            <a:endParaRPr lang="en-IN" sz="3300" dirty="0"/>
          </a:p>
        </p:txBody>
      </p:sp>
      <p:pic>
        <p:nvPicPr>
          <p:cNvPr id="7" name="Picture 6"/>
          <p:cNvPicPr>
            <a:picLocks noChangeAspect="1"/>
          </p:cNvPicPr>
          <p:nvPr/>
        </p:nvPicPr>
        <p:blipFill>
          <a:blip r:embed="rId2"/>
          <a:stretch>
            <a:fillRect/>
          </a:stretch>
        </p:blipFill>
        <p:spPr>
          <a:xfrm>
            <a:off x="6756919" y="429013"/>
            <a:ext cx="5018314" cy="5122701"/>
          </a:xfrm>
          <a:prstGeom prst="rect">
            <a:avLst/>
          </a:prstGeom>
        </p:spPr>
      </p:pic>
    </p:spTree>
    <p:extLst>
      <p:ext uri="{BB962C8B-B14F-4D97-AF65-F5344CB8AC3E}">
        <p14:creationId xmlns:p14="http://schemas.microsoft.com/office/powerpoint/2010/main" val="97580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latin typeface="Baskerville Old Face" panose="02020602080505020303" pitchFamily="18" charset="0"/>
              </a:rPr>
              <a:t>ARCHITECUTURE DIAGRAM:-</a:t>
            </a:r>
            <a:endParaRPr lang="en-IN" sz="4000" u="sng" dirty="0">
              <a:latin typeface="Baskerville Old Face" panose="02020602080505020303"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531" y="1841861"/>
            <a:ext cx="854392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67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latin typeface="Baskerville Old Face" panose="02020602080505020303" pitchFamily="18" charset="0"/>
              </a:rPr>
              <a:t>MODULES :-</a:t>
            </a:r>
            <a:endParaRPr lang="en-IN" sz="4000" u="sng" dirty="0">
              <a:latin typeface="Baskerville Old Face" panose="02020602080505020303" pitchFamily="18" charset="0"/>
            </a:endParaRPr>
          </a:p>
        </p:txBody>
      </p:sp>
      <p:sp>
        <p:nvSpPr>
          <p:cNvPr id="3" name="Content Placeholder 2"/>
          <p:cNvSpPr>
            <a:spLocks noGrp="1"/>
          </p:cNvSpPr>
          <p:nvPr>
            <p:ph idx="1"/>
          </p:nvPr>
        </p:nvSpPr>
        <p:spPr/>
        <p:txBody>
          <a:bodyPr>
            <a:noAutofit/>
          </a:bodyPr>
          <a:lstStyle/>
          <a:p>
            <a:r>
              <a:rPr lang="en-IN" sz="4000" dirty="0">
                <a:solidFill>
                  <a:schemeClr val="tx2"/>
                </a:solidFill>
              </a:rPr>
              <a:t> </a:t>
            </a:r>
            <a:r>
              <a:rPr lang="en-IN" sz="4000" dirty="0">
                <a:solidFill>
                  <a:schemeClr val="tx2"/>
                </a:solidFill>
                <a:latin typeface="Arial" panose="020B0604020202020204" pitchFamily="34" charset="0"/>
                <a:cs typeface="Arial" panose="020B0604020202020204" pitchFamily="34" charset="0"/>
              </a:rPr>
              <a:t>Data Collection</a:t>
            </a:r>
          </a:p>
          <a:p>
            <a:r>
              <a:rPr lang="en-IN" sz="4000" dirty="0">
                <a:solidFill>
                  <a:schemeClr val="tx2"/>
                </a:solidFill>
                <a:latin typeface="Arial" panose="020B0604020202020204" pitchFamily="34" charset="0"/>
                <a:cs typeface="Arial" panose="020B0604020202020204" pitchFamily="34" charset="0"/>
              </a:rPr>
              <a:t> Data Cleaning and </a:t>
            </a:r>
            <a:r>
              <a:rPr lang="en-IN" sz="4000" dirty="0" err="1">
                <a:solidFill>
                  <a:schemeClr val="tx2"/>
                </a:solidFill>
                <a:latin typeface="Arial" panose="020B0604020202020204" pitchFamily="34" charset="0"/>
                <a:cs typeface="Arial" panose="020B0604020202020204" pitchFamily="34" charset="0"/>
              </a:rPr>
              <a:t>Preprocessing</a:t>
            </a:r>
            <a:endParaRPr lang="en-IN" sz="4000" dirty="0">
              <a:solidFill>
                <a:schemeClr val="tx2"/>
              </a:solidFill>
              <a:latin typeface="Arial" panose="020B0604020202020204" pitchFamily="34" charset="0"/>
              <a:cs typeface="Arial" panose="020B0604020202020204" pitchFamily="34" charset="0"/>
            </a:endParaRPr>
          </a:p>
          <a:p>
            <a:r>
              <a:rPr lang="en-IN" sz="4000" dirty="0">
                <a:solidFill>
                  <a:schemeClr val="tx2"/>
                </a:solidFill>
                <a:latin typeface="Arial" panose="020B0604020202020204" pitchFamily="34" charset="0"/>
                <a:cs typeface="Arial" panose="020B0604020202020204" pitchFamily="34" charset="0"/>
              </a:rPr>
              <a:t> Algorithm Selection</a:t>
            </a:r>
          </a:p>
          <a:p>
            <a:r>
              <a:rPr lang="en-IN" sz="4000" dirty="0">
                <a:solidFill>
                  <a:schemeClr val="tx2"/>
                </a:solidFill>
                <a:latin typeface="Arial" panose="020B0604020202020204" pitchFamily="34" charset="0"/>
                <a:cs typeface="Arial" panose="020B0604020202020204" pitchFamily="34" charset="0"/>
              </a:rPr>
              <a:t> Model Evaluation</a:t>
            </a:r>
          </a:p>
          <a:p>
            <a:r>
              <a:rPr lang="en-IN" sz="4000" dirty="0">
                <a:solidFill>
                  <a:schemeClr val="tx2"/>
                </a:solidFill>
                <a:latin typeface="Arial" panose="020B0604020202020204" pitchFamily="34" charset="0"/>
                <a:cs typeface="Arial" panose="020B0604020202020204" pitchFamily="34" charset="0"/>
              </a:rPr>
              <a:t> Deployment</a:t>
            </a:r>
          </a:p>
        </p:txBody>
      </p:sp>
    </p:spTree>
    <p:extLst>
      <p:ext uri="{BB962C8B-B14F-4D97-AF65-F5344CB8AC3E}">
        <p14:creationId xmlns:p14="http://schemas.microsoft.com/office/powerpoint/2010/main" val="258503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6548" y="401216"/>
            <a:ext cx="10058400" cy="6111551"/>
          </a:xfrm>
        </p:spPr>
        <p:txBody>
          <a:bodyPr>
            <a:normAutofit lnSpcReduction="10000"/>
          </a:bodyPr>
          <a:lstStyle/>
          <a:p>
            <a:pPr marL="0" indent="0">
              <a:buNone/>
            </a:pPr>
            <a:r>
              <a:rPr lang="en-US" sz="3200" b="1" u="sng" dirty="0">
                <a:latin typeface="Baskerville Old Face" panose="02020602080505020303" pitchFamily="18" charset="0"/>
                <a:cs typeface="Arial" panose="020B0604020202020204" pitchFamily="34" charset="0"/>
              </a:rPr>
              <a:t>Data Collection:</a:t>
            </a:r>
          </a:p>
          <a:p>
            <a:pPr lvl="1"/>
            <a:endParaRPr lang="en-US" sz="2400" b="1" dirty="0">
              <a:latin typeface="Arial" panose="020B0604020202020204" pitchFamily="34" charset="0"/>
              <a:cs typeface="Arial" panose="020B0604020202020204" pitchFamily="34" charset="0"/>
            </a:endParaRPr>
          </a:p>
          <a:p>
            <a:pPr lvl="1"/>
            <a:r>
              <a:rPr lang="en-US" sz="2400" u="sng" dirty="0">
                <a:latin typeface="Arial" panose="020B0604020202020204" pitchFamily="34" charset="0"/>
                <a:cs typeface="Arial" panose="020B0604020202020204" pitchFamily="34" charset="0"/>
              </a:rPr>
              <a:t>Historical Sales Data: </a:t>
            </a:r>
            <a:r>
              <a:rPr lang="en-US" sz="2400" dirty="0">
                <a:solidFill>
                  <a:schemeClr val="tx2"/>
                </a:solidFill>
                <a:latin typeface="Arial" panose="020B0604020202020204" pitchFamily="34" charset="0"/>
                <a:cs typeface="Arial" panose="020B0604020202020204" pitchFamily="34" charset="0"/>
              </a:rPr>
              <a:t>Gather data on past sales, including product-wise and region-wise sales, seasonality, and any external factors that may have influenced sales.</a:t>
            </a:r>
          </a:p>
          <a:p>
            <a:pPr lvl="1"/>
            <a:r>
              <a:rPr lang="en-US" sz="2400" u="sng" dirty="0">
                <a:latin typeface="Arial" panose="020B0604020202020204" pitchFamily="34" charset="0"/>
                <a:cs typeface="Arial" panose="020B0604020202020204" pitchFamily="34" charset="0"/>
              </a:rPr>
              <a:t>External Data: </a:t>
            </a:r>
            <a:r>
              <a:rPr lang="en-US" sz="2400" dirty="0">
                <a:solidFill>
                  <a:schemeClr val="tx2"/>
                </a:solidFill>
                <a:latin typeface="Arial" panose="020B0604020202020204" pitchFamily="34" charset="0"/>
                <a:cs typeface="Arial" panose="020B0604020202020204" pitchFamily="34" charset="0"/>
              </a:rPr>
              <a:t>Incorporate relevant external data such as economic indicators, market trends, and social events that could impact sales.</a:t>
            </a:r>
          </a:p>
          <a:p>
            <a:pPr marL="0" indent="0">
              <a:buNone/>
            </a:pPr>
            <a:r>
              <a:rPr lang="en-US" sz="3200" b="1" u="sng" dirty="0">
                <a:latin typeface="Baskerville Old Face" panose="02020602080505020303" pitchFamily="18" charset="0"/>
                <a:cs typeface="Arial" panose="020B0604020202020204" pitchFamily="34" charset="0"/>
              </a:rPr>
              <a:t>Data Cleaning and Preprocessing:</a:t>
            </a:r>
          </a:p>
          <a:p>
            <a:pPr lvl="1"/>
            <a:endParaRPr lang="en-US" sz="2400" dirty="0">
              <a:solidFill>
                <a:schemeClr val="tx2"/>
              </a:solidFill>
              <a:latin typeface="Arial" panose="020B0604020202020204" pitchFamily="34" charset="0"/>
              <a:cs typeface="Arial" panose="020B0604020202020204" pitchFamily="34" charset="0"/>
            </a:endParaRPr>
          </a:p>
          <a:p>
            <a:pPr lvl="1"/>
            <a:r>
              <a:rPr lang="en-US" sz="2400" dirty="0">
                <a:solidFill>
                  <a:schemeClr val="tx2"/>
                </a:solidFill>
                <a:latin typeface="Arial" panose="020B0604020202020204" pitchFamily="34" charset="0"/>
                <a:cs typeface="Arial" panose="020B0604020202020204" pitchFamily="34" charset="0"/>
              </a:rPr>
              <a:t>Cleanse the data to remove outliers, missing values, and errors.</a:t>
            </a:r>
          </a:p>
          <a:p>
            <a:pPr lvl="1"/>
            <a:r>
              <a:rPr lang="en-US" sz="2400" dirty="0">
                <a:solidFill>
                  <a:schemeClr val="tx2"/>
                </a:solidFill>
                <a:latin typeface="Arial" panose="020B0604020202020204" pitchFamily="34" charset="0"/>
                <a:cs typeface="Arial" panose="020B0604020202020204" pitchFamily="34" charset="0"/>
              </a:rPr>
              <a:t>Normalize and scale data to ensure consistency and improve model performance.</a:t>
            </a:r>
          </a:p>
          <a:p>
            <a:pPr lvl="1"/>
            <a:r>
              <a:rPr lang="en-US" sz="2400" dirty="0">
                <a:solidFill>
                  <a:schemeClr val="tx2"/>
                </a:solidFill>
                <a:latin typeface="Arial" panose="020B0604020202020204" pitchFamily="34" charset="0"/>
                <a:cs typeface="Arial" panose="020B0604020202020204" pitchFamily="34" charset="0"/>
              </a:rPr>
              <a:t>Convert categorical variables into numerical representations using techniques like one-hot encoding.</a:t>
            </a:r>
          </a:p>
        </p:txBody>
      </p:sp>
    </p:spTree>
    <p:extLst>
      <p:ext uri="{BB962C8B-B14F-4D97-AF65-F5344CB8AC3E}">
        <p14:creationId xmlns:p14="http://schemas.microsoft.com/office/powerpoint/2010/main" val="271302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Baskerville Old Face" panose="02020602080505020303" pitchFamily="18" charset="0"/>
              </a:rPr>
              <a:t>ALGORITHM SELECTION:-</a:t>
            </a:r>
            <a:endParaRPr lang="en-IN" sz="4000" dirty="0">
              <a:latin typeface="Baskerville Old Face" panose="02020602080505020303" pitchFamily="18" charset="0"/>
            </a:endParaRPr>
          </a:p>
        </p:txBody>
      </p:sp>
      <p:sp>
        <p:nvSpPr>
          <p:cNvPr id="3" name="Content Placeholder 2"/>
          <p:cNvSpPr>
            <a:spLocks noGrp="1"/>
          </p:cNvSpPr>
          <p:nvPr>
            <p:ph idx="1"/>
          </p:nvPr>
        </p:nvSpPr>
        <p:spPr>
          <a:xfrm>
            <a:off x="1216548" y="1737361"/>
            <a:ext cx="10058400" cy="4952688"/>
          </a:xfrm>
        </p:spPr>
        <p:txBody>
          <a:bodyPr/>
          <a:lstStyle/>
          <a:p>
            <a:r>
              <a:rPr lang="en-IN" sz="2400" dirty="0">
                <a:solidFill>
                  <a:schemeClr val="tx2"/>
                </a:solidFill>
              </a:rPr>
              <a:t>Choose appropriate forecasting algorithms based on the characteristics of your data. Common algorithms include: Autoregressive Integrated Moving Average (ARIMA)</a:t>
            </a:r>
          </a:p>
          <a:p>
            <a:r>
              <a:rPr lang="en-IN" sz="2400" dirty="0">
                <a:solidFill>
                  <a:schemeClr val="tx2"/>
                </a:solidFill>
              </a:rPr>
              <a:t>Exponential Smoothing State Space Models (ETS)</a:t>
            </a:r>
          </a:p>
          <a:p>
            <a:r>
              <a:rPr lang="en-IN" sz="2400" dirty="0">
                <a:solidFill>
                  <a:schemeClr val="tx2"/>
                </a:solidFill>
              </a:rPr>
              <a:t>Prophet</a:t>
            </a:r>
          </a:p>
          <a:p>
            <a:r>
              <a:rPr lang="en-IN" sz="2400" dirty="0">
                <a:solidFill>
                  <a:schemeClr val="tx2"/>
                </a:solidFill>
              </a:rPr>
              <a:t>Machine Learning models (e.g., Random Forest, Gradient Boosting, LSTM for deep learning)</a:t>
            </a:r>
          </a:p>
          <a:p>
            <a:r>
              <a:rPr lang="en-US" sz="2400" dirty="0">
                <a:solidFill>
                  <a:schemeClr val="tx2"/>
                </a:solidFill>
              </a:rPr>
              <a:t>One of the most common methods used to predict sales is </a:t>
            </a:r>
            <a:r>
              <a:rPr lang="en-US" sz="2400" b="1" dirty="0">
                <a:solidFill>
                  <a:schemeClr val="tx2"/>
                </a:solidFill>
              </a:rPr>
              <a:t>regression analysis.</a:t>
            </a:r>
            <a:r>
              <a:rPr lang="en-US" sz="2400" dirty="0">
                <a:solidFill>
                  <a:schemeClr val="tx2"/>
                </a:solidFill>
              </a:rPr>
              <a:t> This method involves using historical sales data to train a model that can predict future sales. The model can take into account factors such as </a:t>
            </a:r>
            <a:r>
              <a:rPr lang="en-US" sz="2400" b="1" dirty="0">
                <a:solidFill>
                  <a:schemeClr val="tx2"/>
                </a:solidFill>
              </a:rPr>
              <a:t>past sales, marketing campaigns, and economic indicators</a:t>
            </a:r>
            <a:r>
              <a:rPr lang="en-US" sz="2400" dirty="0">
                <a:solidFill>
                  <a:schemeClr val="tx2"/>
                </a:solidFill>
              </a:rPr>
              <a:t> to make its predictions</a:t>
            </a:r>
            <a:r>
              <a:rPr lang="en-US" dirty="0">
                <a:solidFill>
                  <a:schemeClr val="tx2"/>
                </a:solidFill>
              </a:rPr>
              <a:t>.</a:t>
            </a:r>
          </a:p>
          <a:p>
            <a:endParaRPr lang="en-IN" dirty="0">
              <a:solidFill>
                <a:schemeClr val="tx2"/>
              </a:solidFill>
            </a:endParaRPr>
          </a:p>
        </p:txBody>
      </p:sp>
    </p:spTree>
    <p:extLst>
      <p:ext uri="{BB962C8B-B14F-4D97-AF65-F5344CB8AC3E}">
        <p14:creationId xmlns:p14="http://schemas.microsoft.com/office/powerpoint/2010/main" val="414007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6548" y="401216"/>
            <a:ext cx="10058400" cy="6111551"/>
          </a:xfrm>
        </p:spPr>
        <p:txBody>
          <a:bodyPr>
            <a:normAutofit/>
          </a:bodyPr>
          <a:lstStyle/>
          <a:p>
            <a:pPr marL="0" indent="0">
              <a:buNone/>
            </a:pPr>
            <a:r>
              <a:rPr lang="en-US" sz="3200" b="1" u="sng" dirty="0">
                <a:latin typeface="Baskerville Old Face" panose="02020602080505020303" pitchFamily="18" charset="0"/>
                <a:cs typeface="Arial" panose="020B0604020202020204" pitchFamily="34" charset="0"/>
              </a:rPr>
              <a:t>Model Evaluation:</a:t>
            </a:r>
          </a:p>
          <a:p>
            <a:pPr lvl="1"/>
            <a:endParaRPr lang="en-US" sz="2400" b="1" dirty="0">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Use metrics such as Mean Absolute Error (MAE), Mean Squared Error (MSE), or Root Mean Squared Error (RMSE) to evaluate the model's accuracy.</a:t>
            </a:r>
          </a:p>
          <a:p>
            <a:r>
              <a:rPr lang="en-US" sz="2400" dirty="0">
                <a:solidFill>
                  <a:schemeClr val="tx2"/>
                </a:solidFill>
                <a:latin typeface="Arial" panose="020B0604020202020204" pitchFamily="34" charset="0"/>
                <a:cs typeface="Arial" panose="020B0604020202020204" pitchFamily="34" charset="0"/>
              </a:rPr>
              <a:t>Implement </a:t>
            </a:r>
            <a:r>
              <a:rPr lang="en-US" sz="2400" dirty="0" err="1">
                <a:solidFill>
                  <a:schemeClr val="tx2"/>
                </a:solidFill>
                <a:latin typeface="Arial" panose="020B0604020202020204" pitchFamily="34" charset="0"/>
                <a:cs typeface="Arial" panose="020B0604020202020204" pitchFamily="34" charset="0"/>
              </a:rPr>
              <a:t>backtesting</a:t>
            </a:r>
            <a:r>
              <a:rPr lang="en-US" sz="2400" dirty="0">
                <a:solidFill>
                  <a:schemeClr val="tx2"/>
                </a:solidFill>
                <a:latin typeface="Arial" panose="020B0604020202020204" pitchFamily="34" charset="0"/>
                <a:cs typeface="Arial" panose="020B0604020202020204" pitchFamily="34" charset="0"/>
              </a:rPr>
              <a:t> to assess the model's performance on historical data.</a:t>
            </a:r>
          </a:p>
          <a:p>
            <a:pPr marL="0" indent="0">
              <a:buNone/>
            </a:pPr>
            <a:r>
              <a:rPr lang="en-US" sz="3200" b="1" u="sng" dirty="0" err="1">
                <a:latin typeface="Baskerville Old Face" panose="02020602080505020303" pitchFamily="18" charset="0"/>
                <a:cs typeface="Arial" panose="020B0604020202020204" pitchFamily="34" charset="0"/>
              </a:rPr>
              <a:t>Deployement</a:t>
            </a:r>
            <a:r>
              <a:rPr lang="en-US" sz="3200" b="1" u="sng" dirty="0">
                <a:latin typeface="Baskerville Old Face" panose="02020602080505020303" pitchFamily="18" charset="0"/>
                <a:cs typeface="Arial" panose="020B0604020202020204" pitchFamily="34" charset="0"/>
              </a:rPr>
              <a:t>:</a:t>
            </a:r>
          </a:p>
          <a:p>
            <a:pPr lvl="1"/>
            <a:endParaRPr lang="en-US" sz="2400" dirty="0">
              <a:solidFill>
                <a:schemeClr val="tx2"/>
              </a:solidFill>
              <a:latin typeface="Arial" panose="020B0604020202020204" pitchFamily="34" charset="0"/>
              <a:cs typeface="Arial" panose="020B0604020202020204" pitchFamily="34" charset="0"/>
            </a:endParaRPr>
          </a:p>
          <a:p>
            <a:pPr lvl="1"/>
            <a:r>
              <a:rPr lang="en-US" sz="2800" dirty="0">
                <a:solidFill>
                  <a:schemeClr val="tx2"/>
                </a:solidFill>
                <a:latin typeface="Arial" panose="020B0604020202020204" pitchFamily="34" charset="0"/>
                <a:cs typeface="Arial" panose="020B0604020202020204" pitchFamily="34" charset="0"/>
              </a:rPr>
              <a:t> Deploy the model in a scalable and maintainable environment, considering factors like containerization or </a:t>
            </a:r>
            <a:r>
              <a:rPr lang="en-US" sz="2800" dirty="0" err="1">
                <a:solidFill>
                  <a:schemeClr val="tx2"/>
                </a:solidFill>
                <a:latin typeface="Arial" panose="020B0604020202020204" pitchFamily="34" charset="0"/>
                <a:cs typeface="Arial" panose="020B0604020202020204" pitchFamily="34" charset="0"/>
              </a:rPr>
              <a:t>serverless</a:t>
            </a:r>
            <a:r>
              <a:rPr lang="en-US" sz="2800" dirty="0">
                <a:solidFill>
                  <a:schemeClr val="tx2"/>
                </a:solidFill>
                <a:latin typeface="Arial" panose="020B0604020202020204" pitchFamily="34" charset="0"/>
                <a:cs typeface="Arial" panose="020B0604020202020204" pitchFamily="34" charset="0"/>
              </a:rPr>
              <a:t> architectures</a:t>
            </a:r>
            <a:r>
              <a:rPr lang="en-US" sz="2800" dirty="0">
                <a:latin typeface="Arial" panose="020B0604020202020204" pitchFamily="34" charset="0"/>
                <a:cs typeface="Arial" panose="020B0604020202020204" pitchFamily="34" charset="0"/>
              </a:rPr>
              <a:t>.</a:t>
            </a:r>
            <a:endParaRPr lang="en-US" sz="28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7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548" y="323927"/>
            <a:ext cx="10058400" cy="758424"/>
          </a:xfrm>
        </p:spPr>
        <p:txBody>
          <a:bodyPr>
            <a:normAutofit/>
          </a:bodyPr>
          <a:lstStyle/>
          <a:p>
            <a:r>
              <a:rPr lang="en-US" sz="4000" u="sng" dirty="0">
                <a:latin typeface="Baskerville Old Face" panose="02020602080505020303" pitchFamily="18" charset="0"/>
              </a:rPr>
              <a:t>REFERENCES:-</a:t>
            </a:r>
            <a:endParaRPr lang="en-IN" sz="4000" u="sng" dirty="0">
              <a:latin typeface="Baskerville Old Face" panose="02020602080505020303" pitchFamily="18" charset="0"/>
            </a:endParaRPr>
          </a:p>
        </p:txBody>
      </p:sp>
      <p:sp>
        <p:nvSpPr>
          <p:cNvPr id="3" name="Content Placeholder 2"/>
          <p:cNvSpPr>
            <a:spLocks noGrp="1"/>
          </p:cNvSpPr>
          <p:nvPr>
            <p:ph idx="1"/>
          </p:nvPr>
        </p:nvSpPr>
        <p:spPr>
          <a:xfrm>
            <a:off x="1216548" y="1436915"/>
            <a:ext cx="10058400" cy="5271795"/>
          </a:xfrm>
        </p:spPr>
        <p:txBody>
          <a:bodyPr>
            <a:normAutofit fontScale="92500" lnSpcReduction="20000"/>
          </a:bodyPr>
          <a:lstStyle/>
          <a:p>
            <a:r>
              <a:rPr lang="en-US" b="1" dirty="0">
                <a:solidFill>
                  <a:schemeClr val="tx2"/>
                </a:solidFill>
                <a:latin typeface="Arial" panose="020B0604020202020204" pitchFamily="34" charset="0"/>
                <a:cs typeface="Arial" panose="020B0604020202020204" pitchFamily="34" charset="0"/>
              </a:rPr>
              <a:t>"Sales Forecasting in Fashion Retailing: A Review"</a:t>
            </a:r>
            <a:endParaRPr lang="en-US" dirty="0">
              <a:solidFill>
                <a:schemeClr val="tx2"/>
              </a:solidFill>
              <a:latin typeface="Arial" panose="020B0604020202020204" pitchFamily="34" charset="0"/>
              <a:cs typeface="Arial" panose="020B0604020202020204" pitchFamily="34" charset="0"/>
            </a:endParaRPr>
          </a:p>
          <a:p>
            <a:pPr lvl="1"/>
            <a:r>
              <a:rPr lang="en-US" dirty="0">
                <a:solidFill>
                  <a:schemeClr val="tx2"/>
                </a:solidFill>
                <a:latin typeface="Arial" panose="020B0604020202020204" pitchFamily="34" charset="0"/>
                <a:cs typeface="Arial" panose="020B0604020202020204" pitchFamily="34" charset="0"/>
              </a:rPr>
              <a:t>Authors: Lu, Y., </a:t>
            </a:r>
            <a:r>
              <a:rPr lang="en-US" dirty="0" err="1">
                <a:solidFill>
                  <a:schemeClr val="tx2"/>
                </a:solidFill>
                <a:latin typeface="Arial" panose="020B0604020202020204" pitchFamily="34" charset="0"/>
                <a:cs typeface="Arial" panose="020B0604020202020204" pitchFamily="34" charset="0"/>
              </a:rPr>
              <a:t>Abhary</a:t>
            </a:r>
            <a:r>
              <a:rPr lang="en-US" dirty="0">
                <a:solidFill>
                  <a:schemeClr val="tx2"/>
                </a:solidFill>
                <a:latin typeface="Arial" panose="020B0604020202020204" pitchFamily="34" charset="0"/>
                <a:cs typeface="Arial" panose="020B0604020202020204" pitchFamily="34" charset="0"/>
              </a:rPr>
              <a:t>, K., &amp; Hossain, L.</a:t>
            </a:r>
          </a:p>
          <a:p>
            <a:pPr lvl="1"/>
            <a:r>
              <a:rPr lang="en-US" dirty="0">
                <a:solidFill>
                  <a:schemeClr val="tx2"/>
                </a:solidFill>
                <a:latin typeface="Arial" panose="020B0604020202020204" pitchFamily="34" charset="0"/>
                <a:cs typeface="Arial" panose="020B0604020202020204" pitchFamily="34" charset="0"/>
              </a:rPr>
              <a:t>Published in: International Journal of Production Economics, 2018.</a:t>
            </a:r>
          </a:p>
          <a:p>
            <a:pPr lvl="1"/>
            <a:r>
              <a:rPr lang="en-US" dirty="0">
                <a:solidFill>
                  <a:schemeClr val="tx2"/>
                </a:solidFill>
                <a:latin typeface="Arial" panose="020B0604020202020204" pitchFamily="34" charset="0"/>
                <a:cs typeface="Arial" panose="020B0604020202020204" pitchFamily="34" charset="0"/>
              </a:rPr>
              <a:t>Link: </a:t>
            </a:r>
            <a:r>
              <a:rPr lang="en-US" dirty="0" err="1">
                <a:solidFill>
                  <a:schemeClr val="tx2"/>
                </a:solidFill>
                <a:latin typeface="Arial" panose="020B0604020202020204" pitchFamily="34" charset="0"/>
                <a:cs typeface="Arial" panose="020B0604020202020204" pitchFamily="34" charset="0"/>
              </a:rPr>
              <a:t>ScienceDirect</a:t>
            </a:r>
            <a:endParaRPr lang="en-US" dirty="0">
              <a:solidFill>
                <a:schemeClr val="tx2"/>
              </a:solidFill>
              <a:latin typeface="Arial" panose="020B0604020202020204" pitchFamily="34" charset="0"/>
              <a:cs typeface="Arial" panose="020B0604020202020204" pitchFamily="34" charset="0"/>
            </a:endParaRPr>
          </a:p>
          <a:p>
            <a:r>
              <a:rPr lang="en-US" b="1" dirty="0">
                <a:solidFill>
                  <a:schemeClr val="tx2"/>
                </a:solidFill>
                <a:latin typeface="Arial" panose="020B0604020202020204" pitchFamily="34" charset="0"/>
                <a:cs typeface="Arial" panose="020B0604020202020204" pitchFamily="34" charset="0"/>
              </a:rPr>
              <a:t>"Sales Forecasting with High-Dimensional Data: A Study on the Apparel Industry"</a:t>
            </a:r>
            <a:endParaRPr lang="en-US" dirty="0">
              <a:solidFill>
                <a:schemeClr val="tx2"/>
              </a:solidFill>
              <a:latin typeface="Arial" panose="020B0604020202020204" pitchFamily="34" charset="0"/>
              <a:cs typeface="Arial" panose="020B0604020202020204" pitchFamily="34" charset="0"/>
            </a:endParaRPr>
          </a:p>
          <a:p>
            <a:pPr lvl="1"/>
            <a:r>
              <a:rPr lang="en-US" dirty="0">
                <a:solidFill>
                  <a:schemeClr val="tx2"/>
                </a:solidFill>
                <a:latin typeface="Arial" panose="020B0604020202020204" pitchFamily="34" charset="0"/>
                <a:cs typeface="Arial" panose="020B0604020202020204" pitchFamily="34" charset="0"/>
              </a:rPr>
              <a:t>Authors: Li, X., Lee, L. H., &amp; Zhao, X.</a:t>
            </a:r>
          </a:p>
          <a:p>
            <a:pPr lvl="1"/>
            <a:r>
              <a:rPr lang="en-US" dirty="0">
                <a:solidFill>
                  <a:schemeClr val="tx2"/>
                </a:solidFill>
                <a:latin typeface="Arial" panose="020B0604020202020204" pitchFamily="34" charset="0"/>
                <a:cs typeface="Arial" panose="020B0604020202020204" pitchFamily="34" charset="0"/>
              </a:rPr>
              <a:t>Published in: Decision Support Systems, 2016.</a:t>
            </a:r>
          </a:p>
          <a:p>
            <a:pPr lvl="1"/>
            <a:r>
              <a:rPr lang="en-US" dirty="0">
                <a:solidFill>
                  <a:schemeClr val="tx2"/>
                </a:solidFill>
                <a:latin typeface="Arial" panose="020B0604020202020204" pitchFamily="34" charset="0"/>
                <a:cs typeface="Arial" panose="020B0604020202020204" pitchFamily="34" charset="0"/>
              </a:rPr>
              <a:t>Link: </a:t>
            </a:r>
            <a:r>
              <a:rPr lang="en-US" dirty="0" err="1">
                <a:solidFill>
                  <a:schemeClr val="tx2"/>
                </a:solidFill>
                <a:latin typeface="Arial" panose="020B0604020202020204" pitchFamily="34" charset="0"/>
                <a:cs typeface="Arial" panose="020B0604020202020204" pitchFamily="34" charset="0"/>
              </a:rPr>
              <a:t>ScienceDirect</a:t>
            </a:r>
            <a:endParaRPr lang="en-US" dirty="0">
              <a:solidFill>
                <a:schemeClr val="tx2"/>
              </a:solidFill>
              <a:latin typeface="Arial" panose="020B0604020202020204" pitchFamily="34" charset="0"/>
              <a:cs typeface="Arial" panose="020B0604020202020204" pitchFamily="34" charset="0"/>
            </a:endParaRPr>
          </a:p>
          <a:p>
            <a:r>
              <a:rPr lang="en-US" b="1" dirty="0">
                <a:solidFill>
                  <a:schemeClr val="tx2"/>
                </a:solidFill>
                <a:latin typeface="Arial" panose="020B0604020202020204" pitchFamily="34" charset="0"/>
                <a:cs typeface="Arial" panose="020B0604020202020204" pitchFamily="34" charset="0"/>
              </a:rPr>
              <a:t>"Sales Forecasting Using Neural Networks"</a:t>
            </a:r>
            <a:endParaRPr lang="en-US" dirty="0">
              <a:solidFill>
                <a:schemeClr val="tx2"/>
              </a:solidFill>
              <a:latin typeface="Arial" panose="020B0604020202020204" pitchFamily="34" charset="0"/>
              <a:cs typeface="Arial" panose="020B0604020202020204" pitchFamily="34" charset="0"/>
            </a:endParaRPr>
          </a:p>
          <a:p>
            <a:pPr lvl="1"/>
            <a:r>
              <a:rPr lang="en-US" dirty="0">
                <a:solidFill>
                  <a:schemeClr val="tx2"/>
                </a:solidFill>
                <a:latin typeface="Arial" panose="020B0604020202020204" pitchFamily="34" charset="0"/>
                <a:cs typeface="Arial" panose="020B0604020202020204" pitchFamily="34" charset="0"/>
              </a:rPr>
              <a:t>Authors: Armstrong, J. S., &amp; Collopy, F.</a:t>
            </a:r>
          </a:p>
          <a:p>
            <a:pPr lvl="1"/>
            <a:r>
              <a:rPr lang="en-US" dirty="0">
                <a:solidFill>
                  <a:schemeClr val="tx2"/>
                </a:solidFill>
                <a:latin typeface="Arial" panose="020B0604020202020204" pitchFamily="34" charset="0"/>
                <a:cs typeface="Arial" panose="020B0604020202020204" pitchFamily="34" charset="0"/>
              </a:rPr>
              <a:t>Published in: International Journal of Forecasting, 1992.</a:t>
            </a:r>
          </a:p>
          <a:p>
            <a:pPr lvl="1"/>
            <a:r>
              <a:rPr lang="en-US" dirty="0">
                <a:solidFill>
                  <a:schemeClr val="tx2"/>
                </a:solidFill>
                <a:latin typeface="Arial" panose="020B0604020202020204" pitchFamily="34" charset="0"/>
                <a:cs typeface="Arial" panose="020B0604020202020204" pitchFamily="34" charset="0"/>
              </a:rPr>
              <a:t>Link: </a:t>
            </a:r>
            <a:r>
              <a:rPr lang="en-US" dirty="0" err="1">
                <a:solidFill>
                  <a:schemeClr val="tx2"/>
                </a:solidFill>
                <a:latin typeface="Arial" panose="020B0604020202020204" pitchFamily="34" charset="0"/>
                <a:cs typeface="Arial" panose="020B0604020202020204" pitchFamily="34" charset="0"/>
              </a:rPr>
              <a:t>ScienceDirect</a:t>
            </a:r>
            <a:endParaRPr lang="en-US" dirty="0">
              <a:solidFill>
                <a:schemeClr val="tx2"/>
              </a:solidFill>
              <a:latin typeface="Arial" panose="020B0604020202020204" pitchFamily="34" charset="0"/>
              <a:cs typeface="Arial" panose="020B0604020202020204" pitchFamily="34" charset="0"/>
            </a:endParaRPr>
          </a:p>
          <a:p>
            <a:r>
              <a:rPr lang="en-US" b="1" dirty="0">
                <a:solidFill>
                  <a:schemeClr val="tx2"/>
                </a:solidFill>
                <a:latin typeface="Arial" panose="020B0604020202020204" pitchFamily="34" charset="0"/>
                <a:cs typeface="Arial" panose="020B0604020202020204" pitchFamily="34" charset="0"/>
              </a:rPr>
              <a:t>"Time Series Forecasting with Neural Networks: An Empirical Study Using the Bank of Canada's Quarterly Projection Model"</a:t>
            </a:r>
            <a:endParaRPr lang="en-US" dirty="0">
              <a:solidFill>
                <a:schemeClr val="tx2"/>
              </a:solidFill>
              <a:latin typeface="Arial" panose="020B0604020202020204" pitchFamily="34" charset="0"/>
              <a:cs typeface="Arial" panose="020B0604020202020204" pitchFamily="34" charset="0"/>
            </a:endParaRPr>
          </a:p>
          <a:p>
            <a:pPr lvl="1"/>
            <a:r>
              <a:rPr lang="en-US" dirty="0">
                <a:solidFill>
                  <a:schemeClr val="tx2"/>
                </a:solidFill>
                <a:latin typeface="Arial" panose="020B0604020202020204" pitchFamily="34" charset="0"/>
                <a:cs typeface="Arial" panose="020B0604020202020204" pitchFamily="34" charset="0"/>
              </a:rPr>
              <a:t>Authors: </a:t>
            </a:r>
            <a:r>
              <a:rPr lang="en-US" dirty="0" err="1">
                <a:solidFill>
                  <a:schemeClr val="tx2"/>
                </a:solidFill>
                <a:latin typeface="Arial" panose="020B0604020202020204" pitchFamily="34" charset="0"/>
                <a:cs typeface="Arial" panose="020B0604020202020204" pitchFamily="34" charset="0"/>
              </a:rPr>
              <a:t>Tenti</a:t>
            </a:r>
            <a:r>
              <a:rPr lang="en-US" dirty="0">
                <a:solidFill>
                  <a:schemeClr val="tx2"/>
                </a:solidFill>
                <a:latin typeface="Arial" panose="020B0604020202020204" pitchFamily="34" charset="0"/>
                <a:cs typeface="Arial" panose="020B0604020202020204" pitchFamily="34" charset="0"/>
              </a:rPr>
              <a:t>, P., &amp; </a:t>
            </a:r>
            <a:r>
              <a:rPr lang="en-US" dirty="0" err="1">
                <a:solidFill>
                  <a:schemeClr val="tx2"/>
                </a:solidFill>
                <a:latin typeface="Arial" panose="020B0604020202020204" pitchFamily="34" charset="0"/>
                <a:cs typeface="Arial" panose="020B0604020202020204" pitchFamily="34" charset="0"/>
              </a:rPr>
              <a:t>Monfardini</a:t>
            </a:r>
            <a:r>
              <a:rPr lang="en-US" dirty="0">
                <a:solidFill>
                  <a:schemeClr val="tx2"/>
                </a:solidFill>
                <a:latin typeface="Arial" panose="020B0604020202020204" pitchFamily="34" charset="0"/>
                <a:cs typeface="Arial" panose="020B0604020202020204" pitchFamily="34" charset="0"/>
              </a:rPr>
              <a:t>, C.</a:t>
            </a:r>
          </a:p>
          <a:p>
            <a:pPr lvl="1"/>
            <a:r>
              <a:rPr lang="en-US" dirty="0">
                <a:solidFill>
                  <a:schemeClr val="tx2"/>
                </a:solidFill>
                <a:latin typeface="Arial" panose="020B0604020202020204" pitchFamily="34" charset="0"/>
                <a:cs typeface="Arial" panose="020B0604020202020204" pitchFamily="34" charset="0"/>
              </a:rPr>
              <a:t>Published in: International Journal of Forecasting, 1998.</a:t>
            </a:r>
          </a:p>
          <a:p>
            <a:pPr lvl="1"/>
            <a:r>
              <a:rPr lang="en-US" dirty="0">
                <a:solidFill>
                  <a:schemeClr val="tx2"/>
                </a:solidFill>
                <a:latin typeface="Arial" panose="020B0604020202020204" pitchFamily="34" charset="0"/>
                <a:cs typeface="Arial" panose="020B0604020202020204" pitchFamily="34" charset="0"/>
              </a:rPr>
              <a:t>Link: </a:t>
            </a:r>
            <a:r>
              <a:rPr lang="en-US" dirty="0" err="1">
                <a:solidFill>
                  <a:schemeClr val="tx2"/>
                </a:solidFill>
                <a:latin typeface="Arial" panose="020B0604020202020204" pitchFamily="34" charset="0"/>
                <a:cs typeface="Arial" panose="020B0604020202020204" pitchFamily="34" charset="0"/>
              </a:rPr>
              <a:t>ScienceDirect</a:t>
            </a:r>
            <a:endParaRPr lang="en-US" dirty="0">
              <a:solidFill>
                <a:schemeClr val="tx2"/>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130826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latin typeface="Baskerville Old Face" panose="02020602080505020303" pitchFamily="18" charset="0"/>
              </a:rPr>
              <a:t>CONCLUSION :-</a:t>
            </a:r>
            <a:endParaRPr lang="en-IN" sz="4000" u="sng" dirty="0">
              <a:latin typeface="Baskerville Old Face" panose="02020602080505020303" pitchFamily="18" charset="0"/>
            </a:endParaRPr>
          </a:p>
        </p:txBody>
      </p:sp>
      <p:sp>
        <p:nvSpPr>
          <p:cNvPr id="3" name="Content Placeholder 2"/>
          <p:cNvSpPr>
            <a:spLocks noGrp="1"/>
          </p:cNvSpPr>
          <p:nvPr>
            <p:ph idx="1"/>
          </p:nvPr>
        </p:nvSpPr>
        <p:spPr>
          <a:xfrm>
            <a:off x="1216548" y="2108201"/>
            <a:ext cx="10058400" cy="4404566"/>
          </a:xfrm>
        </p:spPr>
        <p:txBody>
          <a:bodyPr>
            <a:normAutofit/>
          </a:bodyPr>
          <a:lstStyle/>
          <a:p>
            <a:r>
              <a:rPr lang="en-US" sz="3200" dirty="0">
                <a:solidFill>
                  <a:schemeClr val="tx2"/>
                </a:solidFill>
                <a:latin typeface="Arial" panose="020B0604020202020204" pitchFamily="34" charset="0"/>
                <a:cs typeface="Arial" panose="020B0604020202020204" pitchFamily="34" charset="0"/>
              </a:rPr>
              <a:t>In conclusion, sales forecasting plays a crucial role in the success of any business. It offers several advantages that can guide decision-making, enhance operational efficiency, and maximize profitability.</a:t>
            </a:r>
          </a:p>
          <a:p>
            <a:r>
              <a:rPr lang="en-US" sz="3200" dirty="0">
                <a:solidFill>
                  <a:schemeClr val="tx2"/>
                </a:solidFill>
                <a:latin typeface="Arial" panose="020B0604020202020204" pitchFamily="34" charset="0"/>
                <a:cs typeface="Arial" panose="020B0604020202020204" pitchFamily="34" charset="0"/>
              </a:rPr>
              <a:t>By predicting future sales, businesses can identify potential gaps in demand and adjust their production and supply chain accordingly.</a:t>
            </a:r>
            <a:endParaRPr lang="en-IN" sz="32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1892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Baskerville Old Face" panose="02020602080505020303" pitchFamily="18" charset="0"/>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800798" y="1885123"/>
            <a:ext cx="3068833" cy="2093975"/>
          </a:xfrm>
        </p:spPr>
        <p:txBody>
          <a:bodyPr/>
          <a:lstStyle/>
          <a:p>
            <a:r>
              <a:rPr lang="en-US" dirty="0">
                <a:solidFill>
                  <a:schemeClr val="bg1"/>
                </a:solidFill>
                <a:latin typeface="Baskerville Old Face" panose="02020602080505020303" pitchFamily="18" charset="0"/>
              </a:rPr>
              <a:t>AGENDA</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6225677" y="3872204"/>
            <a:ext cx="5792151" cy="279918"/>
          </a:xfrm>
        </p:spPr>
        <p:txBody>
          <a:bodyPr>
            <a:noAutofit/>
          </a:bodyPr>
          <a:lstStyle/>
          <a:p>
            <a:r>
              <a:rPr lang="en-US" sz="2000" dirty="0">
                <a:latin typeface="Arial" panose="020B0604020202020204" pitchFamily="34" charset="0"/>
                <a:cs typeface="Arial" panose="020B0604020202020204" pitchFamily="34" charset="0"/>
              </a:rPr>
              <a:t>Objective</a:t>
            </a:r>
          </a:p>
          <a:p>
            <a:r>
              <a:rPr lang="en-US" sz="2000" dirty="0">
                <a:latin typeface="Arial" panose="020B0604020202020204" pitchFamily="34" charset="0"/>
                <a:cs typeface="Arial" panose="020B0604020202020204" pitchFamily="34" charset="0"/>
              </a:rPr>
              <a:t>Abstract</a:t>
            </a:r>
          </a:p>
          <a:p>
            <a:r>
              <a:rPr lang="en-US" sz="2000" dirty="0">
                <a:latin typeface="Arial" panose="020B0604020202020204" pitchFamily="34" charset="0"/>
                <a:cs typeface="Arial" panose="020B0604020202020204" pitchFamily="34" charset="0"/>
              </a:rPr>
              <a:t>Literature Survey</a:t>
            </a:r>
          </a:p>
          <a:p>
            <a:r>
              <a:rPr lang="en-US" sz="2000" dirty="0">
                <a:latin typeface="Arial" panose="020B0604020202020204" pitchFamily="34" charset="0"/>
                <a:cs typeface="Arial" panose="020B0604020202020204" pitchFamily="34" charset="0"/>
              </a:rPr>
              <a:t>Existing  System</a:t>
            </a:r>
          </a:p>
          <a:p>
            <a:r>
              <a:rPr lang="en-US" sz="2000" dirty="0">
                <a:latin typeface="Arial" panose="020B0604020202020204" pitchFamily="34" charset="0"/>
                <a:cs typeface="Arial" panose="020B0604020202020204" pitchFamily="34" charset="0"/>
              </a:rPr>
              <a:t>Disadvantages</a:t>
            </a:r>
          </a:p>
          <a:p>
            <a:r>
              <a:rPr lang="en-US" sz="2000" dirty="0">
                <a:latin typeface="Arial" panose="020B0604020202020204" pitchFamily="34" charset="0"/>
                <a:cs typeface="Arial" panose="020B0604020202020204" pitchFamily="34" charset="0"/>
              </a:rPr>
              <a:t>Proposed System</a:t>
            </a:r>
          </a:p>
          <a:p>
            <a:r>
              <a:rPr lang="en-US" sz="2000" dirty="0">
                <a:latin typeface="Arial" panose="020B0604020202020204" pitchFamily="34" charset="0"/>
                <a:cs typeface="Arial" panose="020B0604020202020204" pitchFamily="34" charset="0"/>
              </a:rPr>
              <a:t>Advantages</a:t>
            </a:r>
          </a:p>
          <a:p>
            <a:r>
              <a:rPr lang="en-US" sz="2000" dirty="0">
                <a:latin typeface="Arial" panose="020B0604020202020204" pitchFamily="34" charset="0"/>
                <a:cs typeface="Arial" panose="020B0604020202020204" pitchFamily="34" charset="0"/>
              </a:rPr>
              <a:t>System Requirements</a:t>
            </a:r>
          </a:p>
          <a:p>
            <a:r>
              <a:rPr lang="en-US" sz="2000" dirty="0">
                <a:latin typeface="Arial" panose="020B0604020202020204" pitchFamily="34" charset="0"/>
                <a:cs typeface="Arial" panose="020B0604020202020204" pitchFamily="34" charset="0"/>
              </a:rPr>
              <a:t>Architecture Design</a:t>
            </a:r>
          </a:p>
          <a:p>
            <a:r>
              <a:rPr lang="en-US" sz="2000" dirty="0">
                <a:latin typeface="Arial" panose="020B0604020202020204" pitchFamily="34" charset="0"/>
                <a:cs typeface="Arial" panose="020B0604020202020204" pitchFamily="34" charset="0"/>
              </a:rPr>
              <a:t>List of Modules</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3"/>
          <a:srcRect t="10744" b="9917"/>
          <a:stretch/>
        </p:blipFill>
        <p:spPr>
          <a:xfrm>
            <a:off x="4400969" y="2449791"/>
            <a:ext cx="1293371" cy="964641"/>
          </a:xfrm>
          <a:prstGeom prst="rect">
            <a:avLst/>
          </a:prstGeom>
        </p:spPr>
      </p:pic>
    </p:spTree>
    <p:extLst>
      <p:ext uri="{BB962C8B-B14F-4D97-AF65-F5344CB8AC3E}">
        <p14:creationId xmlns:p14="http://schemas.microsoft.com/office/powerpoint/2010/main" val="105670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latin typeface="Baskerville Old Face" panose="02020602080505020303" pitchFamily="18" charset="0"/>
              </a:rPr>
              <a:t>OBJECTIVE :-</a:t>
            </a:r>
            <a:endParaRPr lang="en-IN" sz="4000" u="sng" dirty="0">
              <a:latin typeface="Baskerville Old Face" panose="02020602080505020303" pitchFamily="18" charset="0"/>
            </a:endParaRPr>
          </a:p>
        </p:txBody>
      </p:sp>
      <p:sp>
        <p:nvSpPr>
          <p:cNvPr id="3" name="Content Placeholder 2"/>
          <p:cNvSpPr>
            <a:spLocks noGrp="1"/>
          </p:cNvSpPr>
          <p:nvPr>
            <p:ph idx="1"/>
          </p:nvPr>
        </p:nvSpPr>
        <p:spPr>
          <a:xfrm>
            <a:off x="1216548" y="2108201"/>
            <a:ext cx="10614668" cy="4432558"/>
          </a:xfrm>
        </p:spPr>
        <p:txBody>
          <a:bodyPr>
            <a:normAutofit lnSpcReduction="10000"/>
          </a:bodyPr>
          <a:lstStyle/>
          <a:p>
            <a:r>
              <a:rPr lang="en-US" sz="2800" dirty="0">
                <a:solidFill>
                  <a:schemeClr val="tx2"/>
                </a:solidFill>
                <a:latin typeface="Arial" panose="020B0604020202020204" pitchFamily="34" charset="0"/>
                <a:cs typeface="Arial" panose="020B0604020202020204" pitchFamily="34" charset="0"/>
              </a:rPr>
              <a:t>Sales forecasting is the process of estimating future revenue by predicting how much of a product or service will sell in the next week, month, quarter, or year. At its simplest, a sales forecast is a projected measure of how a market will respond to a company's go-to-market efforts .</a:t>
            </a:r>
          </a:p>
          <a:p>
            <a:r>
              <a:rPr lang="en-US" sz="2800" dirty="0">
                <a:solidFill>
                  <a:schemeClr val="tx2"/>
                </a:solidFill>
                <a:latin typeface="Arial" panose="020B0604020202020204" pitchFamily="34" charset="0"/>
                <a:cs typeface="Arial" panose="020B0604020202020204" pitchFamily="34" charset="0"/>
              </a:rPr>
              <a:t>Sales forecasting is the process of estimating future sales for </a:t>
            </a:r>
            <a:r>
              <a:rPr lang="en-US" sz="2800" dirty="0" err="1">
                <a:solidFill>
                  <a:schemeClr val="tx2"/>
                </a:solidFill>
                <a:latin typeface="Arial" panose="020B0604020202020204" pitchFamily="34" charset="0"/>
                <a:cs typeface="Arial" panose="020B0604020202020204" pitchFamily="34" charset="0"/>
              </a:rPr>
              <a:t>Revenue.This</a:t>
            </a:r>
            <a:r>
              <a:rPr lang="en-US" sz="2800" dirty="0">
                <a:solidFill>
                  <a:schemeClr val="tx2"/>
                </a:solidFill>
                <a:latin typeface="Arial" panose="020B0604020202020204" pitchFamily="34" charset="0"/>
                <a:cs typeface="Arial" panose="020B0604020202020204" pitchFamily="34" charset="0"/>
              </a:rPr>
              <a:t> can be done using various methods, including historical sales data, market trends, and customer surveys. Sales forecasts are essential for businesses to ensure they have enough inventory to meet customer demand. </a:t>
            </a:r>
          </a:p>
          <a:p>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22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5359747" y="97744"/>
            <a:ext cx="6939781" cy="1771644"/>
          </a:xfrm>
        </p:spPr>
        <p:txBody>
          <a:bodyPr vert="horz" lIns="91440" tIns="45720" rIns="91440" bIns="45720" rtlCol="0" anchor="b">
            <a:normAutofit/>
          </a:bodyPr>
          <a:lstStyle/>
          <a:p>
            <a:r>
              <a:rPr lang="en-US" sz="4000" dirty="0">
                <a:solidFill>
                  <a:schemeClr val="tx1">
                    <a:lumMod val="75000"/>
                    <a:lumOff val="25000"/>
                  </a:schemeClr>
                </a:solidFill>
                <a:latin typeface="Baskerville Old Face" panose="02020602080505020303" pitchFamily="18" charset="0"/>
              </a:rPr>
              <a:t>ABSTRACT :-</a:t>
            </a:r>
          </a:p>
        </p:txBody>
      </p:sp>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5359748" y="2101599"/>
            <a:ext cx="6832252" cy="3760891"/>
          </a:xfrm>
        </p:spPr>
        <p:txBody>
          <a:bodyPr vert="horz" lIns="0" tIns="45720" rIns="0" bIns="45720" rtlCol="0">
            <a:normAutofit/>
          </a:bodyPr>
          <a:lstStyle/>
          <a:p>
            <a:pPr marL="0" indent="0">
              <a:buNone/>
            </a:pPr>
            <a:r>
              <a:rPr lang="en-US" dirty="0" err="1">
                <a:solidFill>
                  <a:schemeClr val="tx2"/>
                </a:solidFill>
                <a:latin typeface="Arial" panose="020B0604020202020204" pitchFamily="34" charset="0"/>
                <a:cs typeface="Arial" panose="020B0604020202020204" pitchFamily="34" charset="0"/>
              </a:rPr>
              <a:t>SalesProphet</a:t>
            </a:r>
            <a:r>
              <a:rPr lang="en-US" dirty="0">
                <a:solidFill>
                  <a:schemeClr val="tx2"/>
                </a:solidFill>
                <a:latin typeface="Arial" panose="020B0604020202020204" pitchFamily="34" charset="0"/>
                <a:cs typeface="Arial" panose="020B0604020202020204" pitchFamily="34" charset="0"/>
              </a:rPr>
              <a:t>, a game-changing sales forecasting system at the forefront of innovation. Seamlessly merging artificial intelligence and predictive analytics, </a:t>
            </a:r>
            <a:r>
              <a:rPr lang="en-US" dirty="0" err="1">
                <a:solidFill>
                  <a:schemeClr val="tx2"/>
                </a:solidFill>
                <a:latin typeface="Arial" panose="020B0604020202020204" pitchFamily="34" charset="0"/>
                <a:cs typeface="Arial" panose="020B0604020202020204" pitchFamily="34" charset="0"/>
              </a:rPr>
              <a:t>SalesProphet</a:t>
            </a:r>
            <a:r>
              <a:rPr lang="en-US" dirty="0">
                <a:solidFill>
                  <a:schemeClr val="tx2"/>
                </a:solidFill>
                <a:latin typeface="Arial" panose="020B0604020202020204" pitchFamily="34" charset="0"/>
                <a:cs typeface="Arial" panose="020B0604020202020204" pitchFamily="34" charset="0"/>
              </a:rPr>
              <a:t> empowers businesses with unparalleled insights into future sales trends. By analyzing historical data, market dynamics, and customer behavior, this advanced system offers a crystal-clear vision of potential outcomes, enabling strategic decision-making and resource optimization .</a:t>
            </a:r>
          </a:p>
        </p:txBody>
      </p:sp>
      <p:pic>
        <p:nvPicPr>
          <p:cNvPr id="1026" name="Picture 2" descr="What Is Financial Forecasting and Why Is It Important? – 365 Financial  Analyst"/>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22259" t="479" r="33017" b="-479"/>
          <a:stretch/>
        </p:blipFill>
        <p:spPr bwMode="auto">
          <a:xfrm>
            <a:off x="-1" y="-27992"/>
            <a:ext cx="5005649" cy="688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67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64915"/>
          </a:xfrm>
        </p:spPr>
        <p:txBody>
          <a:bodyPr>
            <a:normAutofit/>
          </a:bodyPr>
          <a:lstStyle/>
          <a:p>
            <a:r>
              <a:rPr lang="en-US" sz="4000" dirty="0">
                <a:latin typeface="Baskerville Old Face" panose="02020602080505020303" pitchFamily="18" charset="0"/>
              </a:rPr>
              <a:t>LITERATURE SURVEY:-</a:t>
            </a:r>
            <a:endParaRPr lang="en-IN" sz="4000" dirty="0">
              <a:latin typeface="Baskerville Old Face" panose="02020602080505020303" pitchFamily="18" charset="0"/>
            </a:endParaRPr>
          </a:p>
        </p:txBody>
      </p:sp>
      <p:sp>
        <p:nvSpPr>
          <p:cNvPr id="3" name="Content Placeholder 2"/>
          <p:cNvSpPr>
            <a:spLocks noGrp="1"/>
          </p:cNvSpPr>
          <p:nvPr>
            <p:ph idx="1"/>
          </p:nvPr>
        </p:nvSpPr>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61364681"/>
              </p:ext>
            </p:extLst>
          </p:nvPr>
        </p:nvGraphicFramePr>
        <p:xfrm>
          <a:off x="1097279" y="1800808"/>
          <a:ext cx="10565985" cy="4907280"/>
        </p:xfrm>
        <a:graphic>
          <a:graphicData uri="http://schemas.openxmlformats.org/drawingml/2006/table">
            <a:tbl>
              <a:tblPr firstRow="1" bandRow="1">
                <a:tableStyleId>{5C22544A-7EE6-4342-B048-85BDC9FD1C3A}</a:tableStyleId>
              </a:tblPr>
              <a:tblGrid>
                <a:gridCol w="2113197">
                  <a:extLst>
                    <a:ext uri="{9D8B030D-6E8A-4147-A177-3AD203B41FA5}">
                      <a16:colId xmlns:a16="http://schemas.microsoft.com/office/drawing/2014/main" val="1111859006"/>
                    </a:ext>
                  </a:extLst>
                </a:gridCol>
                <a:gridCol w="2113197">
                  <a:extLst>
                    <a:ext uri="{9D8B030D-6E8A-4147-A177-3AD203B41FA5}">
                      <a16:colId xmlns:a16="http://schemas.microsoft.com/office/drawing/2014/main" val="1903908615"/>
                    </a:ext>
                  </a:extLst>
                </a:gridCol>
                <a:gridCol w="2113197">
                  <a:extLst>
                    <a:ext uri="{9D8B030D-6E8A-4147-A177-3AD203B41FA5}">
                      <a16:colId xmlns:a16="http://schemas.microsoft.com/office/drawing/2014/main" val="2794336739"/>
                    </a:ext>
                  </a:extLst>
                </a:gridCol>
                <a:gridCol w="2113197">
                  <a:extLst>
                    <a:ext uri="{9D8B030D-6E8A-4147-A177-3AD203B41FA5}">
                      <a16:colId xmlns:a16="http://schemas.microsoft.com/office/drawing/2014/main" val="2610850028"/>
                    </a:ext>
                  </a:extLst>
                </a:gridCol>
                <a:gridCol w="2113197">
                  <a:extLst>
                    <a:ext uri="{9D8B030D-6E8A-4147-A177-3AD203B41FA5}">
                      <a16:colId xmlns:a16="http://schemas.microsoft.com/office/drawing/2014/main" val="1477496745"/>
                    </a:ext>
                  </a:extLst>
                </a:gridCol>
              </a:tblGrid>
              <a:tr h="815241">
                <a:tc>
                  <a:txBody>
                    <a:bodyPr/>
                    <a:lstStyle/>
                    <a:p>
                      <a:pPr marL="0" marR="0" lvl="0" indent="0" algn="l" rtl="0">
                        <a:spcBef>
                          <a:spcPts val="0"/>
                        </a:spcBef>
                        <a:spcAft>
                          <a:spcPts val="0"/>
                        </a:spcAft>
                        <a:buNone/>
                      </a:pPr>
                      <a:endParaRPr lang="en-US" sz="1800" u="none" strike="noStrike" cap="none" dirty="0"/>
                    </a:p>
                    <a:p>
                      <a:pPr marL="0" marR="0" lvl="0" indent="0" algn="l" rtl="0">
                        <a:spcBef>
                          <a:spcPts val="0"/>
                        </a:spcBef>
                        <a:spcAft>
                          <a:spcPts val="0"/>
                        </a:spcAft>
                        <a:buNone/>
                      </a:pPr>
                      <a:r>
                        <a:rPr lang="en-US" sz="1600" u="none" strike="noStrike" cap="none" dirty="0"/>
                        <a:t>TITLE OF THE PAPER</a:t>
                      </a:r>
                      <a:endParaRPr lang="en-US" sz="1600" dirty="0"/>
                    </a:p>
                  </a:txBody>
                  <a:tcPr>
                    <a:solidFill>
                      <a:schemeClr val="tx2"/>
                    </a:solidFill>
                  </a:tcPr>
                </a:tc>
                <a:tc>
                  <a:txBody>
                    <a:bodyPr/>
                    <a:lstStyle/>
                    <a:p>
                      <a:pPr marL="0" marR="0" lvl="0" indent="0" algn="l" rtl="0">
                        <a:spcBef>
                          <a:spcPts val="0"/>
                        </a:spcBef>
                        <a:spcAft>
                          <a:spcPts val="0"/>
                        </a:spcAft>
                        <a:buNone/>
                      </a:pPr>
                      <a:r>
                        <a:rPr lang="en-US" sz="16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        AUTHOR</a:t>
                      </a:r>
                    </a:p>
                    <a:p>
                      <a:pPr marL="0" marR="0" lvl="0" indent="0" algn="l" rtl="0">
                        <a:spcBef>
                          <a:spcPts val="0"/>
                        </a:spcBef>
                        <a:spcAft>
                          <a:spcPts val="0"/>
                        </a:spcAft>
                        <a:buNone/>
                      </a:pPr>
                      <a:endParaRPr lang="en-US" sz="1600" dirty="0"/>
                    </a:p>
                  </a:txBody>
                  <a:tcPr>
                    <a:solidFill>
                      <a:schemeClr val="tx2"/>
                    </a:solidFill>
                  </a:tcPr>
                </a:tc>
                <a:tc>
                  <a:txBody>
                    <a:bodyPr/>
                    <a:lstStyle/>
                    <a:p>
                      <a:pPr marL="0" marR="0" lvl="0" indent="0" algn="l" rtl="0">
                        <a:spcBef>
                          <a:spcPts val="0"/>
                        </a:spcBef>
                        <a:spcAft>
                          <a:spcPts val="0"/>
                        </a:spcAft>
                        <a:buNone/>
                      </a:pPr>
                      <a:endParaRPr lang="en-US" sz="1800" dirty="0"/>
                    </a:p>
                    <a:p>
                      <a:pPr marL="0" marR="0" lvl="0" indent="0" algn="l" rtl="0">
                        <a:spcBef>
                          <a:spcPts val="0"/>
                        </a:spcBef>
                        <a:spcAft>
                          <a:spcPts val="0"/>
                        </a:spcAft>
                        <a:buNone/>
                      </a:pPr>
                      <a:r>
                        <a:rPr lang="en-US" sz="1600" dirty="0"/>
                        <a:t>  VOLUME NUMBER</a:t>
                      </a:r>
                    </a:p>
                  </a:txBody>
                  <a:tcPr>
                    <a:solidFill>
                      <a:schemeClr val="tx2"/>
                    </a:solidFill>
                  </a:tcPr>
                </a:tc>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       PUBLICATIONS</a:t>
                      </a:r>
                      <a:endParaRPr lang="en-IN" dirty="0"/>
                    </a:p>
                  </a:txBody>
                  <a:tcPr>
                    <a:solidFill>
                      <a:schemeClr val="tx2"/>
                    </a:solidFill>
                  </a:tcPr>
                </a:tc>
                <a:tc>
                  <a:txBody>
                    <a:bodyPr/>
                    <a:lstStyle/>
                    <a:p>
                      <a:pPr marL="0" marR="0" lvl="0" indent="0" algn="l" rtl="0">
                        <a:spcBef>
                          <a:spcPts val="0"/>
                        </a:spcBef>
                        <a:spcAft>
                          <a:spcPts val="0"/>
                        </a:spcAft>
                        <a:buNone/>
                      </a:pPr>
                      <a:endParaRPr lang="en-US" sz="1600" dirty="0"/>
                    </a:p>
                    <a:p>
                      <a:pPr marL="0" marR="0" lvl="0" indent="0" algn="l" rtl="0">
                        <a:spcBef>
                          <a:spcPts val="0"/>
                        </a:spcBef>
                        <a:spcAft>
                          <a:spcPts val="0"/>
                        </a:spcAft>
                        <a:buNone/>
                      </a:pPr>
                      <a:r>
                        <a:rPr lang="en-US" sz="1600" baseline="0" dirty="0"/>
                        <a:t> </a:t>
                      </a:r>
                      <a:r>
                        <a:rPr lang="en-US" sz="1600" dirty="0"/>
                        <a:t>YEAR OF       PUBLICATION</a:t>
                      </a:r>
                    </a:p>
                  </a:txBody>
                  <a:tcPr>
                    <a:solidFill>
                      <a:schemeClr val="tx2"/>
                    </a:solidFill>
                  </a:tcPr>
                </a:tc>
                <a:extLst>
                  <a:ext uri="{0D108BD9-81ED-4DB2-BD59-A6C34878D82A}">
                    <a16:rowId xmlns:a16="http://schemas.microsoft.com/office/drawing/2014/main" val="3435916255"/>
                  </a:ext>
                </a:extLst>
              </a:tr>
              <a:tr h="1056793">
                <a:tc>
                  <a:txBody>
                    <a:bodyPr/>
                    <a:lstStyle/>
                    <a:p>
                      <a:r>
                        <a:rPr lang="en-US" sz="1600" b="0" dirty="0">
                          <a:solidFill>
                            <a:schemeClr val="tx2"/>
                          </a:solidFill>
                          <a:latin typeface="Arial" panose="020B0604020202020204" pitchFamily="34" charset="0"/>
                          <a:cs typeface="Arial" panose="020B0604020202020204" pitchFamily="34" charset="0"/>
                        </a:rPr>
                        <a:t>Sales Forecasting in Fashion Retailing: A Review</a:t>
                      </a:r>
                      <a:endParaRPr lang="en-IN" sz="1600" b="0" dirty="0"/>
                    </a:p>
                  </a:txBody>
                  <a:tcPr/>
                </a:tc>
                <a:tc>
                  <a:txBody>
                    <a:bodyPr/>
                    <a:lstStyle/>
                    <a:p>
                      <a:pPr lvl="1"/>
                      <a:r>
                        <a:rPr lang="en-US" sz="1600" dirty="0">
                          <a:solidFill>
                            <a:schemeClr val="tx2"/>
                          </a:solidFill>
                          <a:latin typeface="Arial" panose="020B0604020202020204" pitchFamily="34" charset="0"/>
                          <a:cs typeface="Arial" panose="020B0604020202020204" pitchFamily="34" charset="0"/>
                        </a:rPr>
                        <a:t>Lu, Y., </a:t>
                      </a:r>
                      <a:r>
                        <a:rPr lang="en-US" sz="1600" dirty="0" err="1">
                          <a:solidFill>
                            <a:schemeClr val="tx2"/>
                          </a:solidFill>
                          <a:latin typeface="Arial" panose="020B0604020202020204" pitchFamily="34" charset="0"/>
                          <a:cs typeface="Arial" panose="020B0604020202020204" pitchFamily="34" charset="0"/>
                        </a:rPr>
                        <a:t>Abhary</a:t>
                      </a:r>
                      <a:r>
                        <a:rPr lang="en-US" sz="1600" dirty="0">
                          <a:solidFill>
                            <a:schemeClr val="tx2"/>
                          </a:solidFill>
                          <a:latin typeface="Arial" panose="020B0604020202020204" pitchFamily="34" charset="0"/>
                          <a:cs typeface="Arial" panose="020B0604020202020204" pitchFamily="34" charset="0"/>
                        </a:rPr>
                        <a:t>, K., &amp; Hossain, L.</a:t>
                      </a:r>
                    </a:p>
                  </a:txBody>
                  <a:tcPr/>
                </a:tc>
                <a:tc>
                  <a:txBody>
                    <a:bodyPr/>
                    <a:lstStyle/>
                    <a:p>
                      <a:endParaRPr lang="en-IN"/>
                    </a:p>
                  </a:txBody>
                  <a:tcPr/>
                </a:tc>
                <a:tc>
                  <a:txBody>
                    <a:bodyPr/>
                    <a:lstStyle/>
                    <a:p>
                      <a:pPr lvl="1"/>
                      <a:r>
                        <a:rPr lang="en-US" sz="1600" dirty="0">
                          <a:solidFill>
                            <a:schemeClr val="tx2"/>
                          </a:solidFill>
                          <a:latin typeface="Arial" panose="020B0604020202020204" pitchFamily="34" charset="0"/>
                          <a:cs typeface="Arial" panose="020B0604020202020204" pitchFamily="34" charset="0"/>
                        </a:rPr>
                        <a:t>International Journal of Production Economics</a:t>
                      </a:r>
                    </a:p>
                  </a:txBody>
                  <a:tcPr/>
                </a:tc>
                <a:tc>
                  <a:txBody>
                    <a:bodyPr/>
                    <a:lstStyle/>
                    <a:p>
                      <a:r>
                        <a:rPr lang="en-US" sz="1800" dirty="0">
                          <a:solidFill>
                            <a:schemeClr val="tx2"/>
                          </a:solidFill>
                        </a:rPr>
                        <a:t>2018</a:t>
                      </a:r>
                      <a:endParaRPr lang="en-IN" sz="1800" dirty="0">
                        <a:solidFill>
                          <a:schemeClr val="tx2"/>
                        </a:solidFill>
                      </a:endParaRPr>
                    </a:p>
                  </a:txBody>
                  <a:tcPr/>
                </a:tc>
                <a:extLst>
                  <a:ext uri="{0D108BD9-81ED-4DB2-BD59-A6C34878D82A}">
                    <a16:rowId xmlns:a16="http://schemas.microsoft.com/office/drawing/2014/main" val="2370427753"/>
                  </a:ext>
                </a:extLst>
              </a:tr>
              <a:tr h="1298346">
                <a:tc>
                  <a:txBody>
                    <a:bodyPr/>
                    <a:lstStyle/>
                    <a:p>
                      <a:r>
                        <a:rPr lang="en-US" sz="1600" b="0" dirty="0">
                          <a:solidFill>
                            <a:schemeClr val="tx2"/>
                          </a:solidFill>
                          <a:latin typeface="Arial" panose="020B0604020202020204" pitchFamily="34" charset="0"/>
                          <a:cs typeface="Arial" panose="020B0604020202020204" pitchFamily="34" charset="0"/>
                        </a:rPr>
                        <a:t>Sales Forecasting with High-Dimensional Data: A Study on the Apparel Industry</a:t>
                      </a:r>
                      <a:endParaRPr lang="en-IN" sz="1600" b="0" dirty="0"/>
                    </a:p>
                  </a:txBody>
                  <a:tcPr/>
                </a:tc>
                <a:tc>
                  <a:txBody>
                    <a:bodyPr/>
                    <a:lstStyle/>
                    <a:p>
                      <a:pPr lvl="1"/>
                      <a:r>
                        <a:rPr lang="en-US" sz="1600" dirty="0">
                          <a:solidFill>
                            <a:schemeClr val="tx2"/>
                          </a:solidFill>
                          <a:latin typeface="Arial" panose="020B0604020202020204" pitchFamily="34" charset="0"/>
                          <a:cs typeface="Arial" panose="020B0604020202020204" pitchFamily="34" charset="0"/>
                        </a:rPr>
                        <a:t>Li, X., Lee, L. H., &amp; Zhao, X</a:t>
                      </a:r>
                      <a:r>
                        <a:rPr lang="en-US" dirty="0">
                          <a:solidFill>
                            <a:schemeClr val="tx2"/>
                          </a:solidFill>
                          <a:latin typeface="Arial" panose="020B0604020202020204" pitchFamily="34" charset="0"/>
                          <a:cs typeface="Arial" panose="020B0604020202020204" pitchFamily="34" charset="0"/>
                        </a:rPr>
                        <a:t>.</a:t>
                      </a:r>
                    </a:p>
                  </a:txBody>
                  <a:tcPr/>
                </a:tc>
                <a:tc>
                  <a:txBody>
                    <a:bodyPr/>
                    <a:lstStyle/>
                    <a:p>
                      <a:endParaRPr lang="en-IN" dirty="0"/>
                    </a:p>
                  </a:txBody>
                  <a:tcPr/>
                </a:tc>
                <a:tc>
                  <a:txBody>
                    <a:bodyPr/>
                    <a:lstStyle/>
                    <a:p>
                      <a:pPr lvl="1"/>
                      <a:r>
                        <a:rPr lang="en-US" sz="1600" dirty="0">
                          <a:solidFill>
                            <a:schemeClr val="tx2"/>
                          </a:solidFill>
                          <a:latin typeface="Arial" panose="020B0604020202020204" pitchFamily="34" charset="0"/>
                          <a:cs typeface="Arial" panose="020B0604020202020204" pitchFamily="34" charset="0"/>
                        </a:rPr>
                        <a:t>Decision Support Systems</a:t>
                      </a:r>
                    </a:p>
                  </a:txBody>
                  <a:tcPr/>
                </a:tc>
                <a:tc>
                  <a:txBody>
                    <a:bodyPr/>
                    <a:lstStyle/>
                    <a:p>
                      <a:r>
                        <a:rPr lang="en-US" dirty="0">
                          <a:solidFill>
                            <a:schemeClr val="tx2"/>
                          </a:solidFill>
                        </a:rPr>
                        <a:t>2016</a:t>
                      </a:r>
                      <a:endParaRPr lang="en-IN" dirty="0">
                        <a:solidFill>
                          <a:schemeClr val="tx2"/>
                        </a:solidFill>
                      </a:endParaRPr>
                    </a:p>
                  </a:txBody>
                  <a:tcPr/>
                </a:tc>
                <a:extLst>
                  <a:ext uri="{0D108BD9-81ED-4DB2-BD59-A6C34878D82A}">
                    <a16:rowId xmlns:a16="http://schemas.microsoft.com/office/drawing/2014/main" val="2815103092"/>
                  </a:ext>
                </a:extLst>
              </a:tr>
              <a:tr h="815241">
                <a:tc>
                  <a:txBody>
                    <a:bodyPr/>
                    <a:lstStyle/>
                    <a:p>
                      <a:r>
                        <a:rPr lang="en-US" sz="1600" b="0" dirty="0">
                          <a:solidFill>
                            <a:schemeClr val="tx2"/>
                          </a:solidFill>
                          <a:latin typeface="Arial" panose="020B0604020202020204" pitchFamily="34" charset="0"/>
                          <a:cs typeface="Arial" panose="020B0604020202020204" pitchFamily="34" charset="0"/>
                        </a:rPr>
                        <a:t>Sales Forecasting Using Neural Networks</a:t>
                      </a:r>
                      <a:endParaRPr lang="en-IN" sz="1600" b="0" dirty="0"/>
                    </a:p>
                  </a:txBody>
                  <a:tcPr/>
                </a:tc>
                <a:tc>
                  <a:txBody>
                    <a:bodyPr/>
                    <a:lstStyle/>
                    <a:p>
                      <a:pPr lvl="1"/>
                      <a:r>
                        <a:rPr lang="en-US" sz="1600" dirty="0">
                          <a:solidFill>
                            <a:schemeClr val="tx2"/>
                          </a:solidFill>
                          <a:latin typeface="Arial" panose="020B0604020202020204" pitchFamily="34" charset="0"/>
                          <a:cs typeface="Arial" panose="020B0604020202020204" pitchFamily="34" charset="0"/>
                        </a:rPr>
                        <a:t>Armstrong, J. S., &amp; Collopy, F.</a:t>
                      </a:r>
                    </a:p>
                  </a:txBody>
                  <a:tcPr/>
                </a:tc>
                <a:tc>
                  <a:txBody>
                    <a:bodyPr/>
                    <a:lstStyle/>
                    <a:p>
                      <a:endParaRPr lang="en-IN"/>
                    </a:p>
                  </a:txBody>
                  <a:tcPr/>
                </a:tc>
                <a:tc>
                  <a:txBody>
                    <a:bodyPr/>
                    <a:lstStyle/>
                    <a:p>
                      <a:pPr lvl="1"/>
                      <a:r>
                        <a:rPr lang="en-US" sz="1600" dirty="0">
                          <a:solidFill>
                            <a:schemeClr val="tx2"/>
                          </a:solidFill>
                          <a:latin typeface="Arial" panose="020B0604020202020204" pitchFamily="34" charset="0"/>
                          <a:cs typeface="Arial" panose="020B0604020202020204" pitchFamily="34" charset="0"/>
                        </a:rPr>
                        <a:t>International Journal of Forecasting</a:t>
                      </a:r>
                    </a:p>
                  </a:txBody>
                  <a:tcPr/>
                </a:tc>
                <a:tc>
                  <a:txBody>
                    <a:bodyPr/>
                    <a:lstStyle/>
                    <a:p>
                      <a:r>
                        <a:rPr lang="en-US" sz="1800" dirty="0">
                          <a:solidFill>
                            <a:schemeClr val="tx2"/>
                          </a:solidFill>
                        </a:rPr>
                        <a:t>2011</a:t>
                      </a:r>
                      <a:endParaRPr lang="en-IN" sz="1800" dirty="0">
                        <a:solidFill>
                          <a:schemeClr val="tx2"/>
                        </a:solidFill>
                      </a:endParaRPr>
                    </a:p>
                  </a:txBody>
                  <a:tcPr/>
                </a:tc>
                <a:extLst>
                  <a:ext uri="{0D108BD9-81ED-4DB2-BD59-A6C34878D82A}">
                    <a16:rowId xmlns:a16="http://schemas.microsoft.com/office/drawing/2014/main" val="39005499"/>
                  </a:ext>
                </a:extLst>
              </a:tr>
              <a:tr h="875629">
                <a:tc>
                  <a:txBody>
                    <a:bodyPr/>
                    <a:lstStyle/>
                    <a:p>
                      <a:r>
                        <a:rPr lang="en-US" sz="1600" b="0" dirty="0">
                          <a:solidFill>
                            <a:schemeClr val="tx2"/>
                          </a:solidFill>
                          <a:latin typeface="Arial" panose="020B0604020202020204" pitchFamily="34" charset="0"/>
                          <a:cs typeface="Arial" panose="020B0604020202020204" pitchFamily="34" charset="0"/>
                        </a:rPr>
                        <a:t>Time Series Forecasting with Neural Networks</a:t>
                      </a:r>
                      <a:endParaRPr lang="en-IN"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latin typeface="Arial" panose="020B0604020202020204" pitchFamily="34" charset="0"/>
                          <a:cs typeface="Arial" panose="020B0604020202020204" pitchFamily="34" charset="0"/>
                        </a:rPr>
                        <a:t>        </a:t>
                      </a:r>
                      <a:r>
                        <a:rPr lang="en-US" sz="1600" dirty="0" err="1">
                          <a:solidFill>
                            <a:schemeClr val="tx2"/>
                          </a:solidFill>
                          <a:latin typeface="Arial" panose="020B0604020202020204" pitchFamily="34" charset="0"/>
                          <a:cs typeface="Arial" panose="020B0604020202020204" pitchFamily="34" charset="0"/>
                        </a:rPr>
                        <a:t>Tenti</a:t>
                      </a:r>
                      <a:r>
                        <a:rPr lang="en-US" sz="1600" dirty="0">
                          <a:solidFill>
                            <a:schemeClr val="tx2"/>
                          </a:solidFill>
                          <a:latin typeface="Arial" panose="020B0604020202020204" pitchFamily="34" charset="0"/>
                          <a:cs typeface="Arial" panose="020B0604020202020204" pitchFamily="34" charset="0"/>
                        </a:rPr>
                        <a:t>, P., &amp;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chemeClr val="tx2"/>
                          </a:solidFill>
                          <a:latin typeface="Arial" panose="020B0604020202020204" pitchFamily="34" charset="0"/>
                          <a:cs typeface="Arial" panose="020B0604020202020204" pitchFamily="34" charset="0"/>
                        </a:rPr>
                        <a:t>        </a:t>
                      </a:r>
                      <a:r>
                        <a:rPr lang="en-US" sz="1600" baseline="0" dirty="0" err="1">
                          <a:solidFill>
                            <a:schemeClr val="tx2"/>
                          </a:solidFill>
                          <a:latin typeface="Arial" panose="020B0604020202020204" pitchFamily="34" charset="0"/>
                          <a:cs typeface="Arial" panose="020B0604020202020204" pitchFamily="34" charset="0"/>
                        </a:rPr>
                        <a:t>Monfardini.C</a:t>
                      </a:r>
                      <a:endParaRPr lang="en-US" sz="1600" dirty="0">
                        <a:solidFill>
                          <a:schemeClr val="tx2"/>
                        </a:solidFill>
                        <a:latin typeface="Arial" panose="020B0604020202020204" pitchFamily="34" charset="0"/>
                        <a:cs typeface="Arial" panose="020B0604020202020204" pitchFamily="34" charset="0"/>
                      </a:endParaRPr>
                    </a:p>
                    <a:p>
                      <a:endParaRPr lang="en-IN" dirty="0"/>
                    </a:p>
                  </a:txBody>
                  <a:tcPr/>
                </a:tc>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latin typeface="Arial" panose="020B0604020202020204" pitchFamily="34" charset="0"/>
                          <a:cs typeface="Arial" panose="020B0604020202020204" pitchFamily="34" charset="0"/>
                        </a:rPr>
                        <a:t>International Journal of Forecasting, 1998</a:t>
                      </a:r>
                      <a:r>
                        <a:rPr lang="en-US" dirty="0">
                          <a:solidFill>
                            <a:schemeClr val="tx2"/>
                          </a:solidFill>
                          <a:latin typeface="Arial" panose="020B0604020202020204" pitchFamily="34" charset="0"/>
                          <a:cs typeface="Arial" panose="020B0604020202020204" pitchFamily="34" charset="0"/>
                        </a:rPr>
                        <a:t>.</a:t>
                      </a:r>
                    </a:p>
                    <a:p>
                      <a:endParaRPr lang="en-IN" dirty="0"/>
                    </a:p>
                  </a:txBody>
                  <a:tcPr/>
                </a:tc>
                <a:tc>
                  <a:txBody>
                    <a:bodyPr/>
                    <a:lstStyle/>
                    <a:p>
                      <a:r>
                        <a:rPr lang="en-US" dirty="0"/>
                        <a:t>2008</a:t>
                      </a:r>
                      <a:endParaRPr lang="en-IN" dirty="0"/>
                    </a:p>
                  </a:txBody>
                  <a:tcPr/>
                </a:tc>
                <a:extLst>
                  <a:ext uri="{0D108BD9-81ED-4DB2-BD59-A6C34878D82A}">
                    <a16:rowId xmlns:a16="http://schemas.microsoft.com/office/drawing/2014/main" val="3808455988"/>
                  </a:ext>
                </a:extLst>
              </a:tr>
            </a:tbl>
          </a:graphicData>
        </a:graphic>
      </p:graphicFrame>
    </p:spTree>
    <p:extLst>
      <p:ext uri="{BB962C8B-B14F-4D97-AF65-F5344CB8AC3E}">
        <p14:creationId xmlns:p14="http://schemas.microsoft.com/office/powerpoint/2010/main" val="178266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latin typeface="Baskerville Old Face" panose="02020602080505020303" pitchFamily="18" charset="0"/>
              </a:rPr>
              <a:t>EXISTING SYSTEM:-</a:t>
            </a:r>
            <a:endParaRPr lang="en-IN" sz="4000" u="sng" dirty="0">
              <a:latin typeface="Baskerville Old Face" panose="02020602080505020303" pitchFamily="18" charset="0"/>
            </a:endParaRPr>
          </a:p>
        </p:txBody>
      </p:sp>
      <p:sp>
        <p:nvSpPr>
          <p:cNvPr id="3" name="Content Placeholder 2"/>
          <p:cNvSpPr>
            <a:spLocks noGrp="1"/>
          </p:cNvSpPr>
          <p:nvPr>
            <p:ph idx="1"/>
          </p:nvPr>
        </p:nvSpPr>
        <p:spPr/>
        <p:txBody>
          <a:bodyPr>
            <a:noAutofit/>
          </a:bodyPr>
          <a:lstStyle/>
          <a:p>
            <a:r>
              <a:rPr lang="en-US" sz="2400" b="1" u="sng" dirty="0">
                <a:latin typeface="Arial" panose="020B0604020202020204" pitchFamily="34" charset="0"/>
                <a:cs typeface="Arial" panose="020B0604020202020204" pitchFamily="34" charset="0"/>
              </a:rPr>
              <a:t>Delphi Method :</a:t>
            </a:r>
            <a:r>
              <a:rPr lang="en-US" sz="2400" dirty="0">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Suggestions of the Marketing Professionals </a:t>
            </a:r>
            <a:r>
              <a:rPr lang="en-IN" sz="2400" dirty="0">
                <a:solidFill>
                  <a:schemeClr val="tx2"/>
                </a:solidFill>
                <a:latin typeface="Arial" panose="020B0604020202020204" pitchFamily="34" charset="0"/>
                <a:cs typeface="Arial" panose="020B0604020202020204" pitchFamily="34" charset="0"/>
              </a:rPr>
              <a:t>and Opinions </a:t>
            </a:r>
            <a:r>
              <a:rPr lang="en-IN" sz="2400" dirty="0"/>
              <a:t>.</a:t>
            </a:r>
          </a:p>
          <a:p>
            <a:r>
              <a:rPr lang="en-US" sz="2400" b="1" u="sng" dirty="0">
                <a:latin typeface="Arial" panose="020B0604020202020204" pitchFamily="34" charset="0"/>
                <a:cs typeface="Arial" panose="020B0604020202020204" pitchFamily="34" charset="0"/>
              </a:rPr>
              <a:t>Sales Force Composite Method :</a:t>
            </a:r>
            <a:r>
              <a:rPr lang="en-US" sz="2400" b="1" dirty="0">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The salesman who deals directly with customers can predict the sales more accurately .</a:t>
            </a:r>
          </a:p>
          <a:p>
            <a:r>
              <a:rPr lang="en-US" sz="2400" b="1" u="sng" dirty="0">
                <a:latin typeface="Arial" panose="020B0604020202020204" pitchFamily="34" charset="0"/>
                <a:cs typeface="Arial" panose="020B0604020202020204" pitchFamily="34" charset="0"/>
              </a:rPr>
              <a:t>Survey of Buyers Intensions :</a:t>
            </a:r>
            <a:r>
              <a:rPr lang="en-US" sz="2400" b="1" dirty="0">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Purchasers of Product are asked about their requirements .</a:t>
            </a:r>
          </a:p>
          <a:p>
            <a:r>
              <a:rPr lang="en-US" sz="2400" b="1" u="sng" dirty="0">
                <a:latin typeface="Arial" panose="020B0604020202020204" pitchFamily="34" charset="0"/>
                <a:cs typeface="Arial" panose="020B0604020202020204" pitchFamily="34" charset="0"/>
              </a:rPr>
              <a:t>Historical Analogy Method :</a:t>
            </a:r>
            <a:r>
              <a:rPr lang="en-US" sz="2400" b="1" dirty="0">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Predicting the sales using their Past sales history .</a:t>
            </a:r>
            <a:endParaRPr lang="en-IN" sz="2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297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58611"/>
            <a:ext cx="10058400" cy="1450757"/>
          </a:xfrm>
        </p:spPr>
        <p:txBody>
          <a:bodyPr>
            <a:normAutofit/>
          </a:bodyPr>
          <a:lstStyle/>
          <a:p>
            <a:r>
              <a:rPr lang="en-US" sz="4000" u="sng" dirty="0">
                <a:latin typeface="Baskerville Old Face" panose="02020602080505020303" pitchFamily="18" charset="0"/>
              </a:rPr>
              <a:t>DISADVANTAGES :-</a:t>
            </a:r>
            <a:endParaRPr lang="en-IN" sz="4000" u="sng" dirty="0">
              <a:latin typeface="Baskerville Old Face" panose="02020602080505020303" pitchFamily="18" charset="0"/>
            </a:endParaRPr>
          </a:p>
        </p:txBody>
      </p:sp>
      <p:sp>
        <p:nvSpPr>
          <p:cNvPr id="3" name="Content Placeholder 2"/>
          <p:cNvSpPr>
            <a:spLocks noGrp="1"/>
          </p:cNvSpPr>
          <p:nvPr>
            <p:ph idx="1"/>
          </p:nvPr>
        </p:nvSpPr>
        <p:spPr>
          <a:xfrm>
            <a:off x="1216547" y="2108201"/>
            <a:ext cx="10474709" cy="4535195"/>
          </a:xfrm>
        </p:spPr>
        <p:txBody>
          <a:bodyPr>
            <a:noAutofit/>
          </a:bodyPr>
          <a:lstStyle/>
          <a:p>
            <a:r>
              <a:rPr lang="en-US" sz="3600" b="1" dirty="0">
                <a:solidFill>
                  <a:schemeClr val="tx2"/>
                </a:solidFill>
                <a:latin typeface="Arial" panose="020B0604020202020204" pitchFamily="34" charset="0"/>
                <a:cs typeface="Arial" panose="020B0604020202020204" pitchFamily="34" charset="0"/>
              </a:rPr>
              <a:t> Inaccuracy </a:t>
            </a:r>
          </a:p>
          <a:p>
            <a:r>
              <a:rPr lang="en-US" sz="3600" b="1" dirty="0">
                <a:solidFill>
                  <a:schemeClr val="tx2"/>
                </a:solidFill>
                <a:latin typeface="Arial" panose="020B0604020202020204" pitchFamily="34" charset="0"/>
                <a:cs typeface="Arial" panose="020B0604020202020204" pitchFamily="34" charset="0"/>
              </a:rPr>
              <a:t> Lack of Sales History</a:t>
            </a:r>
          </a:p>
          <a:p>
            <a:r>
              <a:rPr lang="en-US" sz="3600" b="1" dirty="0">
                <a:solidFill>
                  <a:schemeClr val="tx2"/>
                </a:solidFill>
                <a:latin typeface="Arial" panose="020B0604020202020204" pitchFamily="34" charset="0"/>
                <a:cs typeface="Arial" panose="020B0604020202020204" pitchFamily="34" charset="0"/>
              </a:rPr>
              <a:t> Change in customer </a:t>
            </a:r>
            <a:r>
              <a:rPr lang="en-US" sz="3600" b="1" dirty="0" err="1">
                <a:solidFill>
                  <a:schemeClr val="tx2"/>
                </a:solidFill>
                <a:latin typeface="Arial" panose="020B0604020202020204" pitchFamily="34" charset="0"/>
                <a:cs typeface="Arial" panose="020B0604020202020204" pitchFamily="34" charset="0"/>
              </a:rPr>
              <a:t>Behaviour</a:t>
            </a:r>
            <a:r>
              <a:rPr lang="en-US" sz="3600" b="1" dirty="0">
                <a:solidFill>
                  <a:schemeClr val="tx2"/>
                </a:solidFill>
                <a:latin typeface="Arial" panose="020B0604020202020204" pitchFamily="34" charset="0"/>
                <a:cs typeface="Arial" panose="020B0604020202020204" pitchFamily="34" charset="0"/>
              </a:rPr>
              <a:t> </a:t>
            </a:r>
          </a:p>
          <a:p>
            <a:r>
              <a:rPr lang="en-US" sz="3600" b="1" dirty="0">
                <a:solidFill>
                  <a:schemeClr val="tx2"/>
                </a:solidFill>
                <a:latin typeface="Arial" panose="020B0604020202020204" pitchFamily="34" charset="0"/>
                <a:cs typeface="Arial" panose="020B0604020202020204" pitchFamily="34" charset="0"/>
              </a:rPr>
              <a:t> Clean data </a:t>
            </a:r>
          </a:p>
          <a:p>
            <a:r>
              <a:rPr lang="en-US" sz="3600" b="1" dirty="0">
                <a:solidFill>
                  <a:schemeClr val="tx2"/>
                </a:solidFill>
                <a:latin typeface="Arial" panose="020B0604020202020204" pitchFamily="34" charset="0"/>
                <a:cs typeface="Arial" panose="020B0604020202020204" pitchFamily="34" charset="0"/>
              </a:rPr>
              <a:t> Not Accountable to Market change </a:t>
            </a:r>
          </a:p>
          <a:p>
            <a:pPr marL="0" indent="0">
              <a:buNone/>
            </a:pPr>
            <a:r>
              <a:rPr lang="en-US" sz="3600" b="1" dirty="0">
                <a:solidFill>
                  <a:schemeClr val="tx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8864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5938" y="511033"/>
            <a:ext cx="6054846" cy="634336"/>
          </a:xfrm>
        </p:spPr>
        <p:txBody>
          <a:bodyPr/>
          <a:lstStyle/>
          <a:p>
            <a:r>
              <a:rPr lang="en-US" sz="4000" u="sng" dirty="0">
                <a:solidFill>
                  <a:schemeClr val="tx1"/>
                </a:solidFill>
                <a:latin typeface="Baskerville Old Face" panose="02020602080505020303" pitchFamily="18" charset="0"/>
              </a:rPr>
              <a:t>PROPOSED SYSTEM :-</a:t>
            </a:r>
            <a:endParaRPr lang="en-IN" sz="4000" u="sng" dirty="0">
              <a:solidFill>
                <a:schemeClr val="tx1"/>
              </a:solidFill>
              <a:latin typeface="Baskerville Old Face" panose="02020602080505020303" pitchFamily="18" charset="0"/>
            </a:endParaRPr>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314" r="10314"/>
          <a:stretch>
            <a:fillRect/>
          </a:stretch>
        </p:blipFill>
        <p:spPr>
          <a:xfrm>
            <a:off x="0" y="-27992"/>
            <a:ext cx="4984722" cy="6885992"/>
          </a:xfrm>
        </p:spPr>
      </p:pic>
      <p:sp>
        <p:nvSpPr>
          <p:cNvPr id="7" name="Content Placeholder 6"/>
          <p:cNvSpPr>
            <a:spLocks noGrp="1"/>
          </p:cNvSpPr>
          <p:nvPr>
            <p:ph idx="1"/>
          </p:nvPr>
        </p:nvSpPr>
        <p:spPr>
          <a:xfrm>
            <a:off x="5551714" y="1474237"/>
            <a:ext cx="6522098" cy="3892180"/>
          </a:xfrm>
        </p:spPr>
        <p:txBody>
          <a:bodyPr>
            <a:noAutofit/>
          </a:bodyPr>
          <a:lstStyle/>
          <a:p>
            <a:pPr lvl="1"/>
            <a:r>
              <a:rPr lang="en-US" sz="2800" dirty="0">
                <a:solidFill>
                  <a:schemeClr val="tx2"/>
                </a:solidFill>
                <a:latin typeface="Arial" panose="020B0604020202020204" pitchFamily="34" charset="0"/>
                <a:cs typeface="Arial" panose="020B0604020202020204" pitchFamily="34" charset="0"/>
              </a:rPr>
              <a:t>As we are doing this prediction using machine learning it helps sales forecasting by using algorithms to analyze historical sales data and make predictions about future sales. It uses time-series analysis, regression analysis, and decision trees to generate more accurate forecasts based on multiple factors .</a:t>
            </a:r>
            <a:endParaRPr lang="en-IN" sz="28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181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latin typeface="Baskerville Old Face" panose="02020602080505020303" pitchFamily="18" charset="0"/>
              </a:rPr>
              <a:t>ADVANTAGES :-</a:t>
            </a:r>
            <a:endParaRPr lang="en-IN" sz="4000" u="sng" dirty="0">
              <a:latin typeface="Baskerville Old Face" panose="02020602080505020303" pitchFamily="18" charset="0"/>
            </a:endParaRPr>
          </a:p>
        </p:txBody>
      </p:sp>
      <p:sp>
        <p:nvSpPr>
          <p:cNvPr id="3" name="Content Placeholder 2"/>
          <p:cNvSpPr>
            <a:spLocks noGrp="1"/>
          </p:cNvSpPr>
          <p:nvPr>
            <p:ph idx="1"/>
          </p:nvPr>
        </p:nvSpPr>
        <p:spPr>
          <a:xfrm>
            <a:off x="1216548" y="2108201"/>
            <a:ext cx="10058400" cy="4460550"/>
          </a:xfrm>
        </p:spPr>
        <p:txBody>
          <a:bodyPr>
            <a:normAutofit fontScale="77500" lnSpcReduction="20000"/>
          </a:bodyPr>
          <a:lstStyle/>
          <a:p>
            <a:r>
              <a:rPr lang="en-US" sz="4100" dirty="0">
                <a:solidFill>
                  <a:schemeClr val="tx2"/>
                </a:solidFill>
                <a:latin typeface="Arial" panose="020B0604020202020204" pitchFamily="34" charset="0"/>
                <a:cs typeface="Arial" panose="020B0604020202020204" pitchFamily="34" charset="0"/>
              </a:rPr>
              <a:t> </a:t>
            </a:r>
            <a:r>
              <a:rPr lang="en-US" sz="4100" b="1" dirty="0">
                <a:solidFill>
                  <a:schemeClr val="tx2"/>
                </a:solidFill>
                <a:latin typeface="Arial" panose="020B0604020202020204" pitchFamily="34" charset="0"/>
                <a:cs typeface="Arial" panose="020B0604020202020204" pitchFamily="34" charset="0"/>
              </a:rPr>
              <a:t>Get insights into upcoming sales and revenue</a:t>
            </a:r>
            <a:r>
              <a:rPr lang="en-US" sz="4100" dirty="0">
                <a:solidFill>
                  <a:schemeClr val="tx2"/>
                </a:solidFill>
                <a:latin typeface="Arial" panose="020B0604020202020204" pitchFamily="34" charset="0"/>
                <a:cs typeface="Arial" panose="020B0604020202020204" pitchFamily="34" charset="0"/>
              </a:rPr>
              <a:t> .</a:t>
            </a:r>
          </a:p>
          <a:p>
            <a:r>
              <a:rPr lang="en-US" sz="4100" dirty="0">
                <a:solidFill>
                  <a:schemeClr val="tx2"/>
                </a:solidFill>
                <a:latin typeface="Arial" panose="020B0604020202020204" pitchFamily="34" charset="0"/>
                <a:cs typeface="Arial" panose="020B0604020202020204" pitchFamily="34" charset="0"/>
              </a:rPr>
              <a:t> </a:t>
            </a:r>
            <a:r>
              <a:rPr lang="en-US" sz="4100" b="1" dirty="0">
                <a:solidFill>
                  <a:schemeClr val="tx2"/>
                </a:solidFill>
                <a:latin typeface="Arial" panose="020B0604020202020204" pitchFamily="34" charset="0"/>
                <a:cs typeface="Arial" panose="020B0604020202020204" pitchFamily="34" charset="0"/>
              </a:rPr>
              <a:t>Accuracy is Increased .</a:t>
            </a:r>
          </a:p>
          <a:p>
            <a:r>
              <a:rPr lang="en-US" sz="4100" dirty="0">
                <a:solidFill>
                  <a:schemeClr val="tx2"/>
                </a:solidFill>
                <a:latin typeface="Arial" panose="020B0604020202020204" pitchFamily="34" charset="0"/>
                <a:cs typeface="Arial" panose="020B0604020202020204" pitchFamily="34" charset="0"/>
              </a:rPr>
              <a:t> </a:t>
            </a:r>
            <a:r>
              <a:rPr lang="en-US" sz="4100" b="1" dirty="0">
                <a:solidFill>
                  <a:schemeClr val="tx2"/>
                </a:solidFill>
                <a:latin typeface="Arial" panose="020B0604020202020204" pitchFamily="34" charset="0"/>
                <a:cs typeface="Arial" panose="020B0604020202020204" pitchFamily="34" charset="0"/>
              </a:rPr>
              <a:t>Attract stakeholders and make appeal .</a:t>
            </a:r>
          </a:p>
          <a:p>
            <a:r>
              <a:rPr lang="en-IN" sz="4100" b="1" dirty="0">
                <a:solidFill>
                  <a:schemeClr val="tx2"/>
                </a:solidFill>
                <a:latin typeface="Arial" panose="020B0604020202020204" pitchFamily="34" charset="0"/>
                <a:cs typeface="Arial" panose="020B0604020202020204" pitchFamily="34" charset="0"/>
              </a:rPr>
              <a:t> Implementation is easy . </a:t>
            </a:r>
          </a:p>
          <a:p>
            <a:r>
              <a:rPr lang="en-US" sz="4100" b="1" dirty="0">
                <a:solidFill>
                  <a:schemeClr val="tx2"/>
                </a:solidFill>
                <a:latin typeface="Arial" panose="020B0604020202020204" pitchFamily="34" charset="0"/>
                <a:cs typeface="Arial" panose="020B0604020202020204" pitchFamily="34" charset="0"/>
              </a:rPr>
              <a:t> More accurate compared to the traditional </a:t>
            </a:r>
          </a:p>
          <a:p>
            <a:pPr marL="0" indent="0">
              <a:buNone/>
            </a:pPr>
            <a:r>
              <a:rPr lang="en-US" sz="4100" b="1" dirty="0">
                <a:solidFill>
                  <a:schemeClr val="tx2"/>
                </a:solidFill>
                <a:latin typeface="Arial" panose="020B0604020202020204" pitchFamily="34" charset="0"/>
                <a:cs typeface="Arial" panose="020B0604020202020204" pitchFamily="34" charset="0"/>
              </a:rPr>
              <a:t>    Forecasting .</a:t>
            </a:r>
          </a:p>
          <a:p>
            <a:pPr marL="0" indent="0">
              <a:buNone/>
            </a:pPr>
            <a:r>
              <a:rPr lang="en-US" sz="3200" b="1"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13103835"/>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0</TotalTime>
  <Words>1088</Words>
  <Application>Microsoft Office PowerPoint</Application>
  <PresentationFormat>Widescreen</PresentationFormat>
  <Paragraphs>139</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RetrospectVTI</vt:lpstr>
      <vt:lpstr>        Topic      :  SALES  FORECASTING  Domain  :  Machine Learning with                     Python                                             </vt:lpstr>
      <vt:lpstr>AGENDA</vt:lpstr>
      <vt:lpstr>OBJECTIVE :-</vt:lpstr>
      <vt:lpstr>ABSTRACT :-</vt:lpstr>
      <vt:lpstr>LITERATURE SURVEY:-</vt:lpstr>
      <vt:lpstr>EXISTING SYSTEM:-</vt:lpstr>
      <vt:lpstr>DISADVANTAGES :-</vt:lpstr>
      <vt:lpstr>PROPOSED SYSTEM :-</vt:lpstr>
      <vt:lpstr>ADVANTAGES :-</vt:lpstr>
      <vt:lpstr>PowerPoint Presentation</vt:lpstr>
      <vt:lpstr>ARCHITECUTURE DIAGRAM:-</vt:lpstr>
      <vt:lpstr>MODULES :-</vt:lpstr>
      <vt:lpstr>PowerPoint Presentation</vt:lpstr>
      <vt:lpstr>ALGORITHM SELECTION:-</vt:lpstr>
      <vt:lpstr>PowerPoint Presentation</vt:lpstr>
      <vt:lpstr>REFERENCES:-</vt:lpstr>
      <vt:lpstr>CONCLUSION :-</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Topic      :  SALES  FORECASTING  Domain  :  Machine Learning with                     Python                                             </dc:title>
  <dc:creator/>
  <cp:lastModifiedBy>Sri Varshan</cp:lastModifiedBy>
  <cp:revision>2</cp:revision>
  <dcterms:created xsi:type="dcterms:W3CDTF">2024-01-06T11:32:03Z</dcterms:created>
  <dcterms:modified xsi:type="dcterms:W3CDTF">2024-06-27T14:47:33Z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