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"/>
  </p:notesMasterIdLst>
  <p:sldIdLst>
    <p:sldId id="260" r:id="rId2"/>
    <p:sldId id="262" r:id="rId3"/>
    <p:sldId id="303" r:id="rId4"/>
    <p:sldId id="298" r:id="rId5"/>
    <p:sldId id="285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163" autoAdjust="0"/>
  </p:normalViewPr>
  <p:slideViewPr>
    <p:cSldViewPr>
      <p:cViewPr varScale="1">
        <p:scale>
          <a:sx n="80" d="100"/>
          <a:sy n="80" d="100"/>
        </p:scale>
        <p:origin x="251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erson, Jeremy" userId="0da879a7-63c3-4d55-8f0d-2073247249ba" providerId="ADAL" clId="{ABDC4BE5-8708-44CE-82BA-39281E227684}"/>
    <pc:docChg chg="custSel modSld">
      <pc:chgData name="Iverson, Jeremy" userId="0da879a7-63c3-4d55-8f0d-2073247249ba" providerId="ADAL" clId="{ABDC4BE5-8708-44CE-82BA-39281E227684}" dt="2018-08-31T17:47:19.065" v="0" actId="313"/>
      <pc:docMkLst>
        <pc:docMk/>
      </pc:docMkLst>
      <pc:sldChg chg="modNotesTx">
        <pc:chgData name="Iverson, Jeremy" userId="0da879a7-63c3-4d55-8f0d-2073247249ba" providerId="ADAL" clId="{ABDC4BE5-8708-44CE-82BA-39281E227684}" dt="2018-08-31T17:47:19.065" v="0" actId="313"/>
        <pc:sldMkLst>
          <pc:docMk/>
          <pc:sldMk cId="1889292776" sldId="3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9E745-C966-47D4-9699-14D7414E437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828D0-02EC-4BC7-AEC0-27286E88C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72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82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all comes down to 1s and 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02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30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this program to check that your hypothesis is correct.</a:t>
            </a:r>
          </a:p>
          <a:p>
            <a:endParaRPr lang="en-US" dirty="0"/>
          </a:p>
          <a:p>
            <a:r>
              <a:rPr lang="en-US" dirty="0"/>
              <a:t>Describe to students how to interpret coordinates and what the unit of measurement (pixels) mean.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01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5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8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8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3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2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0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177BE-2AC9-4FFF-A291-7105E34736A6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7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122363"/>
            <a:ext cx="8991600" cy="2387600"/>
          </a:xfrm>
        </p:spPr>
        <p:txBody>
          <a:bodyPr/>
          <a:lstStyle/>
          <a:p>
            <a:pPr algn="l"/>
            <a:r>
              <a:rPr lang="en-US" dirty="0"/>
              <a:t>Graphics and decisions in RAPTOR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3602038"/>
            <a:ext cx="8991600" cy="665162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exercise from last class</a:t>
            </a:r>
          </a:p>
          <a:p>
            <a:r>
              <a:rPr lang="en-US" dirty="0"/>
              <a:t>Learn about </a:t>
            </a:r>
            <a:r>
              <a:rPr lang="en-US" i="1" dirty="0"/>
              <a:t>graphics</a:t>
            </a:r>
            <a:r>
              <a:rPr lang="en-US" dirty="0"/>
              <a:t> in RAPTOR</a:t>
            </a:r>
          </a:p>
          <a:p>
            <a:r>
              <a:rPr lang="en-US" dirty="0"/>
              <a:t>Learn about </a:t>
            </a:r>
            <a:r>
              <a:rPr lang="en-US" i="1" dirty="0"/>
              <a:t>decisions</a:t>
            </a:r>
            <a:r>
              <a:rPr lang="en-US" dirty="0"/>
              <a:t> in RAPTOR</a:t>
            </a:r>
          </a:p>
        </p:txBody>
      </p:sp>
    </p:spTree>
    <p:extLst>
      <p:ext uri="{BB962C8B-B14F-4D97-AF65-F5344CB8AC3E}">
        <p14:creationId xmlns:p14="http://schemas.microsoft.com/office/powerpoint/2010/main" val="375153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Now get the first value (cost of a candy bar) from the user as well.</a:t>
            </a:r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Finish your flowchart so that it computes the total sale including a tax, according to user input tax rate.</a:t>
            </a:r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1BE69A-2A25-4B31-B578-5CB82E771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829054"/>
              </p:ext>
            </p:extLst>
          </p:nvPr>
        </p:nvGraphicFramePr>
        <p:xfrm>
          <a:off x="3190494" y="4221479"/>
          <a:ext cx="5334000" cy="2271395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14882960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519084518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558757939"/>
                    </a:ext>
                  </a:extLst>
                </a:gridCol>
              </a:tblGrid>
              <a:tr h="324485"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 marL="80010" marR="80010" marT="40005" marB="4000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.75</a:t>
                      </a:r>
                    </a:p>
                  </a:txBody>
                  <a:tcPr marL="80010" marR="80010" marT="40005" marB="4000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candy </a:t>
                      </a:r>
                      <a:r>
                        <a:rPr lang="en-US" sz="1600" dirty="0"/>
                        <a:t>bar</a:t>
                      </a:r>
                    </a:p>
                  </a:txBody>
                  <a:tcPr marL="80010" marR="80010" marT="40005" marB="4000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460690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+</a:t>
                      </a:r>
                    </a:p>
                  </a:txBody>
                  <a:tcPr marL="80010" marR="80010" marT="40005" marB="4000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1.39</a:t>
                      </a:r>
                    </a:p>
                  </a:txBody>
                  <a:tcPr marL="80010" marR="80010" marT="40005" marB="4000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bag of chips</a:t>
                      </a:r>
                    </a:p>
                  </a:txBody>
                  <a:tcPr marL="80010" marR="80010" marT="40005" marB="40005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660121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 marL="80010" marR="80010" marT="40005" marB="4000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2.14</a:t>
                      </a:r>
                    </a:p>
                  </a:txBody>
                  <a:tcPr marL="80010" marR="80010" marT="40005" marB="4000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sale total</a:t>
                      </a:r>
                    </a:p>
                  </a:txBody>
                  <a:tcPr marL="80010" marR="80010" marT="40005" marB="40005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844835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x</a:t>
                      </a:r>
                    </a:p>
                  </a:txBody>
                  <a:tcPr marL="80010" marR="80010" marT="40005" marB="4000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.075</a:t>
                      </a:r>
                    </a:p>
                  </a:txBody>
                  <a:tcPr marL="80010" marR="80010" marT="40005" marB="4000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tax rate</a:t>
                      </a:r>
                    </a:p>
                  </a:txBody>
                  <a:tcPr marL="80010" marR="80010" marT="40005" marB="40005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548506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 marL="80010" marR="80010" marT="40005" marB="4000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.1605</a:t>
                      </a:r>
                    </a:p>
                  </a:txBody>
                  <a:tcPr marL="80010" marR="80010" marT="40005" marB="4000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tax total</a:t>
                      </a:r>
                    </a:p>
                  </a:txBody>
                  <a:tcPr marL="80010" marR="80010" marT="40005" marB="40005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53523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+</a:t>
                      </a:r>
                    </a:p>
                  </a:txBody>
                  <a:tcPr marL="80010" marR="80010" marT="40005" marB="4000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2.14</a:t>
                      </a:r>
                    </a:p>
                  </a:txBody>
                  <a:tcPr marL="80010" marR="80010" marT="40005" marB="40005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sale total</a:t>
                      </a:r>
                    </a:p>
                  </a:txBody>
                  <a:tcPr marL="80010" marR="80010" marT="40005" marB="40005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775329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 marL="80010" marR="80010" marT="40005" marB="4000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2.3005</a:t>
                      </a:r>
                    </a:p>
                  </a:txBody>
                  <a:tcPr marL="80010" marR="80010" marT="40005" marB="40005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sale and tax total</a:t>
                      </a:r>
                    </a:p>
                  </a:txBody>
                  <a:tcPr marL="80010" marR="80010" marT="40005" marB="40005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837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48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check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82C9ED7-AB05-4A69-924D-468749C45242}"/>
              </a:ext>
            </a:extLst>
          </p:cNvPr>
          <p:cNvSpPr/>
          <p:nvPr/>
        </p:nvSpPr>
        <p:spPr>
          <a:xfrm>
            <a:off x="6629400" y="365126"/>
            <a:ext cx="1447800" cy="990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43AA0-2FEF-4447-979F-D4F216FC8773}"/>
              </a:ext>
            </a:extLst>
          </p:cNvPr>
          <p:cNvSpPr/>
          <p:nvPr/>
        </p:nvSpPr>
        <p:spPr>
          <a:xfrm>
            <a:off x="6525387" y="3022018"/>
            <a:ext cx="1657350" cy="9906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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Load_Bitmap</a:t>
            </a:r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(“raptor.jpg”)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0EA46D-B28A-4DD0-91A6-1CBC81E3F428}"/>
              </a:ext>
            </a:extLst>
          </p:cNvPr>
          <p:cNvSpPr/>
          <p:nvPr/>
        </p:nvSpPr>
        <p:spPr>
          <a:xfrm>
            <a:off x="6630162" y="5465698"/>
            <a:ext cx="1447800" cy="9906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B8EBD15-ACA9-4D30-BF43-D29E8FD67330}"/>
              </a:ext>
            </a:extLst>
          </p:cNvPr>
          <p:cNvCxnSpPr>
            <a:cxnSpLocks/>
            <a:stCxn id="30" idx="2"/>
            <a:endCxn id="12" idx="0"/>
          </p:cNvCxnSpPr>
          <p:nvPr/>
        </p:nvCxnSpPr>
        <p:spPr>
          <a:xfrm>
            <a:off x="7354062" y="2790778"/>
            <a:ext cx="0" cy="23124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FEE1CF-9527-4DD9-B6C0-1CC2182BC6CA}"/>
              </a:ext>
            </a:extLst>
          </p:cNvPr>
          <p:cNvCxnSpPr>
            <a:cxnSpLocks/>
            <a:stCxn id="16" idx="2"/>
            <a:endCxn id="8" idx="0"/>
          </p:cNvCxnSpPr>
          <p:nvPr/>
        </p:nvCxnSpPr>
        <p:spPr>
          <a:xfrm>
            <a:off x="7354062" y="5234458"/>
            <a:ext cx="0" cy="2312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7FC203F-A74A-4FBB-8913-BEE285FD3DEE}"/>
              </a:ext>
            </a:extLst>
          </p:cNvPr>
          <p:cNvSpPr/>
          <p:nvPr/>
        </p:nvSpPr>
        <p:spPr>
          <a:xfrm>
            <a:off x="6525387" y="4243858"/>
            <a:ext cx="1657350" cy="9906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Draw_BitMap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(image, 100, 100, 50, 60)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C30481-CC51-49A7-852D-FB9F428BFE1B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7354062" y="4012618"/>
            <a:ext cx="0" cy="23124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1785D44-7199-4887-9FEB-F44D9950C4BC}"/>
              </a:ext>
            </a:extLst>
          </p:cNvPr>
          <p:cNvSpPr/>
          <p:nvPr/>
        </p:nvSpPr>
        <p:spPr>
          <a:xfrm>
            <a:off x="6525387" y="1800178"/>
            <a:ext cx="1657350" cy="9906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Open_Graph_Window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(500, 500)</a:t>
            </a:r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F46C48-18B7-4DD8-A2BE-DCD1D168875E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354062" y="1360708"/>
            <a:ext cx="14478" cy="43947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row: Right 3">
            <a:extLst>
              <a:ext uri="{FF2B5EF4-FFF2-40B4-BE49-F238E27FC236}">
                <a16:creationId xmlns:a16="http://schemas.microsoft.com/office/drawing/2014/main" id="{1E257AE3-1F21-4863-B3F8-AA5DDC2E140B}"/>
              </a:ext>
            </a:extLst>
          </p:cNvPr>
          <p:cNvSpPr/>
          <p:nvPr/>
        </p:nvSpPr>
        <p:spPr>
          <a:xfrm>
            <a:off x="8182737" y="2133600"/>
            <a:ext cx="332613" cy="381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4A02A8C-4215-4D9D-B445-BFA1F2054245}"/>
              </a:ext>
            </a:extLst>
          </p:cNvPr>
          <p:cNvSpPr/>
          <p:nvPr/>
        </p:nvSpPr>
        <p:spPr>
          <a:xfrm>
            <a:off x="8182736" y="4548658"/>
            <a:ext cx="332613" cy="381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5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3706A-2189-485F-8F49-B6B59E28A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Modify program so that the image does not appear until the left mouse button is clicked.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Modify program so that instead of 100, 100 as the coordinates where the image appears, it appears wherever “the user” clicked.</a:t>
            </a:r>
          </a:p>
        </p:txBody>
      </p:sp>
    </p:spTree>
    <p:extLst>
      <p:ext uri="{BB962C8B-B14F-4D97-AF65-F5344CB8AC3E}">
        <p14:creationId xmlns:p14="http://schemas.microsoft.com/office/powerpoint/2010/main" val="158515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Add a condition so that if “the user” clicks on the left half of the screen, one image shows. If they click on the right half of the screen, a different image shows.</a:t>
            </a:r>
          </a:p>
        </p:txBody>
      </p:sp>
    </p:spTree>
    <p:extLst>
      <p:ext uri="{BB962C8B-B14F-4D97-AF65-F5344CB8AC3E}">
        <p14:creationId xmlns:p14="http://schemas.microsoft.com/office/powerpoint/2010/main" val="470279977"/>
      </p:ext>
    </p:extLst>
  </p:cSld>
  <p:clrMapOvr>
    <a:masterClrMapping/>
  </p:clrMapOvr>
</p:sld>
</file>

<file path=ppt/theme/theme1.xml><?xml version="1.0" encoding="utf-8"?>
<a:theme xmlns:a="http://schemas.openxmlformats.org/drawingml/2006/main" name="CSCI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SCI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CI" id="{8D7A9F18-E923-4878-9595-F906D06110BC}" vid="{9A680166-4753-451B-B4C0-403D45CFDF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</TotalTime>
  <Words>255</Words>
  <Application>Microsoft Office PowerPoint</Application>
  <PresentationFormat>On-screen Show (4:3)</PresentationFormat>
  <Paragraphs>51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 Light</vt:lpstr>
      <vt:lpstr>Wingdings</vt:lpstr>
      <vt:lpstr>CSCI</vt:lpstr>
      <vt:lpstr>Graphics and decisions in RAPTOR</vt:lpstr>
      <vt:lpstr>Objectives</vt:lpstr>
      <vt:lpstr>Exercise</vt:lpstr>
      <vt:lpstr>Quick check</vt:lpstr>
      <vt:lpstr>Exercise</vt:lpstr>
      <vt:lpstr>Exercise</vt:lpstr>
    </vt:vector>
  </TitlesOfParts>
  <Company>CSB/SJU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powerpoint theme</dc:title>
  <dc:creator>jiverson002</dc:creator>
  <cp:lastModifiedBy>Iverson, Jeremy</cp:lastModifiedBy>
  <cp:revision>226</cp:revision>
  <dcterms:created xsi:type="dcterms:W3CDTF">2010-01-14T19:23:50Z</dcterms:created>
  <dcterms:modified xsi:type="dcterms:W3CDTF">2018-09-03T17:28:14Z</dcterms:modified>
</cp:coreProperties>
</file>