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60" r:id="rId2"/>
    <p:sldId id="262" r:id="rId3"/>
    <p:sldId id="285" r:id="rId4"/>
    <p:sldId id="263" r:id="rId5"/>
    <p:sldId id="286" r:id="rId6"/>
    <p:sldId id="265" r:id="rId7"/>
    <p:sldId id="266" r:id="rId8"/>
    <p:sldId id="287" r:id="rId9"/>
    <p:sldId id="293" r:id="rId10"/>
    <p:sldId id="284" r:id="rId11"/>
    <p:sldId id="283" r:id="rId12"/>
    <p:sldId id="294" r:id="rId13"/>
    <p:sldId id="291" r:id="rId14"/>
    <p:sldId id="29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163" autoAdjust="0"/>
  </p:normalViewPr>
  <p:slideViewPr>
    <p:cSldViewPr>
      <p:cViewPr varScale="1">
        <p:scale>
          <a:sx n="80" d="100"/>
          <a:sy n="80" d="100"/>
        </p:scale>
        <p:origin x="251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9E745-C966-47D4-9699-14D7414E4378}" type="datetimeFigureOut">
              <a:rPr lang="en-US" smtClean="0"/>
              <a:t>8/29/2018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828D0-02EC-4BC7-AEC0-27286E88C87E}" type="slidenum">
              <a:rPr lang="en-US" smtClean="0"/>
              <a:t>‹#›</a:t>
            </a:fld>
            <a:endParaRPr lang="en-US"/>
          </a:p>
        </p:txBody>
      </p:sp>
    </p:spTree>
    <p:extLst>
      <p:ext uri="{BB962C8B-B14F-4D97-AF65-F5344CB8AC3E}">
        <p14:creationId xmlns:p14="http://schemas.microsoft.com/office/powerpoint/2010/main" val="126247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1</a:t>
            </a:fld>
            <a:endParaRPr lang="en-US"/>
          </a:p>
        </p:txBody>
      </p:sp>
    </p:spTree>
    <p:extLst>
      <p:ext uri="{BB962C8B-B14F-4D97-AF65-F5344CB8AC3E}">
        <p14:creationId xmlns:p14="http://schemas.microsoft.com/office/powerpoint/2010/main" val="3024182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language means a natural language (read: human language).</a:t>
            </a:r>
          </a:p>
          <a:p>
            <a:endParaRPr lang="en-US" baseline="0" dirty="0"/>
          </a:p>
          <a:p>
            <a:r>
              <a:rPr lang="en-US" baseline="0" dirty="0"/>
              <a:t>Emphasize to students that if they were learning another language, and were asked to write a short story in that language, it is unlikely that they would write the first draft in the second language, rather, they would write it in their native language, then translate it to the second language.</a:t>
            </a:r>
          </a:p>
        </p:txBody>
      </p:sp>
      <p:sp>
        <p:nvSpPr>
          <p:cNvPr id="4" name="Slide Number Placeholder 3"/>
          <p:cNvSpPr>
            <a:spLocks noGrp="1"/>
          </p:cNvSpPr>
          <p:nvPr>
            <p:ph type="sldNum" sz="quarter" idx="10"/>
          </p:nvPr>
        </p:nvSpPr>
        <p:spPr/>
        <p:txBody>
          <a:bodyPr/>
          <a:lstStyle/>
          <a:p>
            <a:fld id="{A86375C9-F819-400D-83A5-4F4663C2F038}" type="slidenum">
              <a:rPr lang="en-US" smtClean="0"/>
              <a:t>12</a:t>
            </a:fld>
            <a:endParaRPr lang="en-US"/>
          </a:p>
        </p:txBody>
      </p:sp>
    </p:spTree>
    <p:extLst>
      <p:ext uri="{BB962C8B-B14F-4D97-AF65-F5344CB8AC3E}">
        <p14:creationId xmlns:p14="http://schemas.microsoft.com/office/powerpoint/2010/main" val="2062307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same is true for computers, where short story -&gt; algorithm (solution to problem), and second language -&gt; programming language</a:t>
            </a:r>
          </a:p>
          <a:p>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13</a:t>
            </a:fld>
            <a:endParaRPr lang="en-US"/>
          </a:p>
        </p:txBody>
      </p:sp>
    </p:spTree>
    <p:extLst>
      <p:ext uri="{BB962C8B-B14F-4D97-AF65-F5344CB8AC3E}">
        <p14:creationId xmlns:p14="http://schemas.microsoft.com/office/powerpoint/2010/main" val="2399408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CRITICAL that we design</a:t>
            </a:r>
            <a:r>
              <a:rPr lang="en-US" baseline="0" dirty="0"/>
              <a:t> our algorithm before implementing our program</a:t>
            </a:r>
          </a:p>
          <a:p>
            <a:endParaRPr lang="en-US" baseline="0" dirty="0"/>
          </a:p>
          <a:p>
            <a:r>
              <a:rPr lang="en-US" baseline="0" dirty="0"/>
              <a:t>This is the most important slide in the deck!</a:t>
            </a:r>
          </a:p>
        </p:txBody>
      </p:sp>
      <p:sp>
        <p:nvSpPr>
          <p:cNvPr id="4" name="Slide Number Placeholder 3"/>
          <p:cNvSpPr>
            <a:spLocks noGrp="1"/>
          </p:cNvSpPr>
          <p:nvPr>
            <p:ph type="sldNum" sz="quarter" idx="10"/>
          </p:nvPr>
        </p:nvSpPr>
        <p:spPr/>
        <p:txBody>
          <a:bodyPr/>
          <a:lstStyle/>
          <a:p>
            <a:fld id="{A86375C9-F819-400D-83A5-4F4663C2F038}" type="slidenum">
              <a:rPr lang="en-US" smtClean="0"/>
              <a:t>14</a:t>
            </a:fld>
            <a:endParaRPr lang="en-US"/>
          </a:p>
        </p:txBody>
      </p:sp>
    </p:spTree>
    <p:extLst>
      <p:ext uri="{BB962C8B-B14F-4D97-AF65-F5344CB8AC3E}">
        <p14:creationId xmlns:p14="http://schemas.microsoft.com/office/powerpoint/2010/main" val="3961899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all comes down to 1s and 0s</a:t>
            </a:r>
          </a:p>
        </p:txBody>
      </p:sp>
      <p:sp>
        <p:nvSpPr>
          <p:cNvPr id="4" name="Slide Number Placeholder 3"/>
          <p:cNvSpPr>
            <a:spLocks noGrp="1"/>
          </p:cNvSpPr>
          <p:nvPr>
            <p:ph type="sldNum" sz="quarter" idx="10"/>
          </p:nvPr>
        </p:nvSpPr>
        <p:spPr/>
        <p:txBody>
          <a:bodyPr/>
          <a:lstStyle/>
          <a:p>
            <a:fld id="{A86375C9-F819-400D-83A5-4F4663C2F038}" type="slidenum">
              <a:rPr lang="en-US" smtClean="0"/>
              <a:t>2</a:t>
            </a:fld>
            <a:endParaRPr lang="en-US"/>
          </a:p>
        </p:txBody>
      </p:sp>
    </p:spTree>
    <p:extLst>
      <p:ext uri="{BB962C8B-B14F-4D97-AF65-F5344CB8AC3E}">
        <p14:creationId xmlns:p14="http://schemas.microsoft.com/office/powerpoint/2010/main" val="3670802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one of my favorite questions and the motivation for a course like CSCI 130!!</a:t>
            </a:r>
          </a:p>
          <a:p>
            <a:endParaRPr lang="en-US" dirty="0"/>
          </a:p>
          <a:p>
            <a:r>
              <a:rPr lang="en-US" dirty="0"/>
              <a:t>Nothing – a computer cannot give</a:t>
            </a:r>
            <a:r>
              <a:rPr lang="en-US" baseline="0" dirty="0"/>
              <a:t> itself instructions to execute which have not been specified by a programmer</a:t>
            </a:r>
          </a:p>
          <a:p>
            <a:r>
              <a:rPr lang="en-US" baseline="0" dirty="0"/>
              <a:t>Anything – a computer is limited only by the programmers ability to give it instructions</a:t>
            </a:r>
            <a:endParaRPr lang="en-US" dirty="0"/>
          </a:p>
          <a:p>
            <a:endParaRPr lang="en-US" dirty="0"/>
          </a:p>
          <a:p>
            <a:r>
              <a:rPr lang="en-US" dirty="0"/>
              <a:t>Can a computer hear? No, but it can interpret</a:t>
            </a:r>
            <a:r>
              <a:rPr lang="en-US" baseline="0" dirty="0"/>
              <a:t> sound that has been digitized according to some rules</a:t>
            </a:r>
            <a:endParaRPr lang="en-US" i="1" dirty="0"/>
          </a:p>
          <a:p>
            <a:r>
              <a:rPr lang="en-US" dirty="0"/>
              <a:t>Can a computer see? No, but</a:t>
            </a:r>
            <a:r>
              <a:rPr lang="en-US" baseline="0" dirty="0"/>
              <a:t> it can process images that have been digitized to perform pre-specified actions</a:t>
            </a:r>
          </a:p>
          <a:p>
            <a:endParaRPr lang="en-US" baseline="0" dirty="0"/>
          </a:p>
          <a:p>
            <a:r>
              <a:rPr lang="en-US" baseline="0" dirty="0"/>
              <a:t>Point out the use of the word data, at the end of the day, everything we do on a computer is treated as binary</a:t>
            </a:r>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4</a:t>
            </a:fld>
            <a:endParaRPr lang="en-US"/>
          </a:p>
        </p:txBody>
      </p:sp>
    </p:spTree>
    <p:extLst>
      <p:ext uri="{BB962C8B-B14F-4D97-AF65-F5344CB8AC3E}">
        <p14:creationId xmlns:p14="http://schemas.microsoft.com/office/powerpoint/2010/main" val="163497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A few examples of computer programs… Firefox, Chrome, Excel, Word, PowerPoint,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anose="05000000000000000000" pitchFamily="2" charset="2"/>
              </a:rPr>
              <a:t>A neat website on sizes of different software projects in lines of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http://www.informationisbeautiful.net/visualizations/million-lines-of-code/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Interesting comparison, it takes &lt;1M </a:t>
            </a:r>
            <a:r>
              <a:rPr lang="en-US" baseline="0" dirty="0" err="1"/>
              <a:t>loc</a:t>
            </a:r>
            <a:r>
              <a:rPr lang="en-US" baseline="0" dirty="0"/>
              <a:t> to fly to outer space, ~5M for the HD DVD player on Xbox, ~15M in a Boeing 787, ~85M to run a Mac, and ~100M to control modern high-end car</a:t>
            </a:r>
          </a:p>
        </p:txBody>
      </p:sp>
      <p:sp>
        <p:nvSpPr>
          <p:cNvPr id="4" name="Slide Number Placeholder 3"/>
          <p:cNvSpPr>
            <a:spLocks noGrp="1"/>
          </p:cNvSpPr>
          <p:nvPr>
            <p:ph type="sldNum" sz="quarter" idx="10"/>
          </p:nvPr>
        </p:nvSpPr>
        <p:spPr/>
        <p:txBody>
          <a:bodyPr/>
          <a:lstStyle/>
          <a:p>
            <a:fld id="{A86375C9-F819-400D-83A5-4F4663C2F038}" type="slidenum">
              <a:rPr lang="en-US" smtClean="0"/>
              <a:t>6</a:t>
            </a:fld>
            <a:endParaRPr lang="en-US"/>
          </a:p>
        </p:txBody>
      </p:sp>
    </p:spTree>
    <p:extLst>
      <p:ext uri="{BB962C8B-B14F-4D97-AF65-F5344CB8AC3E}">
        <p14:creationId xmlns:p14="http://schemas.microsoft.com/office/powerpoint/2010/main" val="242392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Precisely means</a:t>
            </a:r>
            <a:r>
              <a:rPr lang="en-US" baseline="0" dirty="0"/>
              <a:t> that it cannot be ambiguous, there is no room for interpretation</a:t>
            </a:r>
          </a:p>
        </p:txBody>
      </p:sp>
      <p:sp>
        <p:nvSpPr>
          <p:cNvPr id="4" name="Slide Number Placeholder 3"/>
          <p:cNvSpPr>
            <a:spLocks noGrp="1"/>
          </p:cNvSpPr>
          <p:nvPr>
            <p:ph type="sldNum" sz="quarter" idx="10"/>
          </p:nvPr>
        </p:nvSpPr>
        <p:spPr/>
        <p:txBody>
          <a:bodyPr/>
          <a:lstStyle/>
          <a:p>
            <a:fld id="{A86375C9-F819-400D-83A5-4F4663C2F038}" type="slidenum">
              <a:rPr lang="en-US" smtClean="0"/>
              <a:t>7</a:t>
            </a:fld>
            <a:endParaRPr lang="en-US"/>
          </a:p>
        </p:txBody>
      </p:sp>
    </p:spTree>
    <p:extLst>
      <p:ext uri="{BB962C8B-B14F-4D97-AF65-F5344CB8AC3E}">
        <p14:creationId xmlns:p14="http://schemas.microsoft.com/office/powerpoint/2010/main" val="127729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this an algorithm?</a:t>
            </a:r>
          </a:p>
          <a:p>
            <a:pPr marL="171450" indent="-171450">
              <a:buFontTx/>
              <a:buChar char="-"/>
            </a:pPr>
            <a:r>
              <a:rPr lang="en-US" dirty="0"/>
              <a:t>If students answer yes (hopefully), then</a:t>
            </a:r>
          </a:p>
          <a:p>
            <a:pPr marL="628650" lvl="1" indent="-171450">
              <a:buFontTx/>
              <a:buChar char="-"/>
            </a:pPr>
            <a:r>
              <a:rPr lang="en-US" dirty="0"/>
              <a:t>Ask who/what this is an algorithm for?</a:t>
            </a:r>
          </a:p>
          <a:p>
            <a:pPr marL="628650" lvl="1" indent="-171450">
              <a:buFontTx/>
              <a:buChar char="-"/>
            </a:pPr>
            <a:r>
              <a:rPr lang="en-US" dirty="0"/>
              <a:t>If they answer humans (hopefully)</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dirty="0"/>
              <a:t>Get two “volunteers” to start next to each other and follow the instructions, they should end at the same location if they start at the same place and follow the same instructions, right?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This should help students see that it is not precise</a:t>
            </a:r>
          </a:p>
          <a:p>
            <a:endParaRPr lang="en-US" dirty="0"/>
          </a:p>
          <a:p>
            <a:r>
              <a:rPr lang="en-US" dirty="0"/>
              <a:t>Change step 3.</a:t>
            </a:r>
            <a:r>
              <a:rPr lang="en-US" baseline="0" dirty="0"/>
              <a:t> to “Turn 90</a:t>
            </a:r>
            <a:r>
              <a:rPr lang="en-US" dirty="0"/>
              <a:t>° counter-clockwise”, is it an algorithm now?</a:t>
            </a:r>
          </a:p>
          <a:p>
            <a:r>
              <a:rPr lang="en-US" dirty="0"/>
              <a:t>When will you know that is in an algorithm?</a:t>
            </a:r>
          </a:p>
          <a:p>
            <a:endParaRPr lang="en-US" dirty="0"/>
          </a:p>
          <a:p>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8</a:t>
            </a:fld>
            <a:endParaRPr lang="en-US"/>
          </a:p>
        </p:txBody>
      </p:sp>
    </p:spTree>
    <p:extLst>
      <p:ext uri="{BB962C8B-B14F-4D97-AF65-F5344CB8AC3E}">
        <p14:creationId xmlns:p14="http://schemas.microsoft.com/office/powerpoint/2010/main" val="1982167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an algorithm for a robot.</a:t>
            </a:r>
          </a:p>
          <a:p>
            <a:endParaRPr lang="en-US" dirty="0"/>
          </a:p>
          <a:p>
            <a:r>
              <a:rPr lang="en-US" dirty="0"/>
              <a:t>Is this an algorithm?</a:t>
            </a:r>
          </a:p>
          <a:p>
            <a:endParaRPr lang="en-US" dirty="0"/>
          </a:p>
          <a:p>
            <a:r>
              <a:rPr lang="en-US" dirty="0"/>
              <a:t>Not</a:t>
            </a:r>
            <a:r>
              <a:rPr lang="en-US" baseline="0" dirty="0"/>
              <a:t> finite time</a:t>
            </a:r>
            <a:endParaRPr lang="en-US" dirty="0"/>
          </a:p>
        </p:txBody>
      </p:sp>
      <p:sp>
        <p:nvSpPr>
          <p:cNvPr id="4" name="Slide Number Placeholder 3"/>
          <p:cNvSpPr>
            <a:spLocks noGrp="1"/>
          </p:cNvSpPr>
          <p:nvPr>
            <p:ph type="sldNum" sz="quarter" idx="10"/>
          </p:nvPr>
        </p:nvSpPr>
        <p:spPr/>
        <p:txBody>
          <a:bodyPr/>
          <a:lstStyle/>
          <a:p>
            <a:fld id="{25B828D0-02EC-4BC7-AEC0-27286E88C87E}" type="slidenum">
              <a:rPr lang="en-US" smtClean="0"/>
              <a:t>9</a:t>
            </a:fld>
            <a:endParaRPr lang="en-US"/>
          </a:p>
        </p:txBody>
      </p:sp>
    </p:spTree>
    <p:extLst>
      <p:ext uri="{BB962C8B-B14F-4D97-AF65-F5344CB8AC3E}">
        <p14:creationId xmlns:p14="http://schemas.microsoft.com/office/powerpoint/2010/main" val="136455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Have students create their algorithm, then have them read me instructions and act them out: most likely, there will be step that says, “add x, y times”, or something like that, this is an opportunity to introduce a repeat step.</a:t>
            </a:r>
          </a:p>
          <a:p>
            <a:pPr marL="0" indent="0">
              <a:buFont typeface="+mj-lt"/>
              <a:buNone/>
            </a:pPr>
            <a:endParaRPr lang="en-US" dirty="0"/>
          </a:p>
          <a:p>
            <a:pPr marL="0" indent="0">
              <a:buFont typeface="+mj-lt"/>
              <a:buNone/>
            </a:pPr>
            <a:r>
              <a:rPr lang="en-US" dirty="0"/>
              <a:t>Have some number of groups of students write their algorithm on the board</a:t>
            </a:r>
          </a:p>
          <a:p>
            <a:pPr marL="228600" indent="-228600">
              <a:buFont typeface="+mj-lt"/>
              <a:buAutoNum type="arabicPeriod"/>
            </a:pPr>
            <a:endParaRPr lang="en-US" dirty="0"/>
          </a:p>
          <a:p>
            <a:pPr marL="0" indent="0">
              <a:buFont typeface="+mj-lt"/>
              <a:buNone/>
            </a:pPr>
            <a:r>
              <a:rPr lang="en-US" dirty="0"/>
              <a:t>A “good” solution might look like this:</a:t>
            </a:r>
          </a:p>
          <a:p>
            <a:pPr marL="228600" indent="-228600">
              <a:buFont typeface="+mj-lt"/>
              <a:buAutoNum type="arabicPeriod"/>
            </a:pPr>
            <a:r>
              <a:rPr lang="en-US" baseline="0" dirty="0"/>
              <a:t>Set a value called, y to 4</a:t>
            </a:r>
          </a:p>
          <a:p>
            <a:pPr marL="228600" indent="-228600">
              <a:buFont typeface="+mj-lt"/>
              <a:buAutoNum type="arabicPeriod"/>
            </a:pPr>
            <a:r>
              <a:rPr lang="en-US" baseline="0" dirty="0"/>
              <a:t>Add 5 to a value called product</a:t>
            </a:r>
          </a:p>
          <a:p>
            <a:pPr marL="228600" indent="-228600">
              <a:buFont typeface="+mj-lt"/>
              <a:buAutoNum type="arabicPeriod"/>
            </a:pPr>
            <a:r>
              <a:rPr lang="en-US" baseline="0" dirty="0"/>
              <a:t>Subtract 1 from y</a:t>
            </a:r>
          </a:p>
          <a:p>
            <a:pPr marL="228600" indent="-228600">
              <a:buFont typeface="+mj-lt"/>
              <a:buAutoNum type="arabicPeriod"/>
            </a:pPr>
            <a:r>
              <a:rPr lang="en-US" baseline="0" dirty="0"/>
              <a:t>If y is greater than 0, then go back to step 3</a:t>
            </a:r>
          </a:p>
          <a:p>
            <a:pPr marL="228600" indent="-228600">
              <a:buFont typeface="+mj-lt"/>
              <a:buAutoNum type="arabicPeriod"/>
            </a:pPr>
            <a:r>
              <a:rPr lang="en-US" baseline="0" dirty="0"/>
              <a:t>Output product</a:t>
            </a:r>
          </a:p>
          <a:p>
            <a:pPr marL="228600" indent="-228600">
              <a:buFont typeface="+mj-lt"/>
              <a:buAutoNum type="arabicPeriod"/>
            </a:pPr>
            <a:endParaRPr lang="en-US" baseline="0" dirty="0"/>
          </a:p>
          <a:p>
            <a:pPr marL="0" indent="0">
              <a:buFont typeface="+mj-lt"/>
              <a:buNone/>
            </a:pPr>
            <a:r>
              <a:rPr lang="en-US" baseline="0" dirty="0"/>
              <a:t>Emphasize the need for variables, i.e., names for values</a:t>
            </a:r>
          </a:p>
        </p:txBody>
      </p:sp>
      <p:sp>
        <p:nvSpPr>
          <p:cNvPr id="4" name="Slide Number Placeholder 3"/>
          <p:cNvSpPr>
            <a:spLocks noGrp="1"/>
          </p:cNvSpPr>
          <p:nvPr>
            <p:ph type="sldNum" sz="quarter" idx="10"/>
          </p:nvPr>
        </p:nvSpPr>
        <p:spPr/>
        <p:txBody>
          <a:bodyPr/>
          <a:lstStyle/>
          <a:p>
            <a:fld id="{A86375C9-F819-400D-83A5-4F4663C2F038}" type="slidenum">
              <a:rPr lang="en-US" smtClean="0"/>
              <a:t>10</a:t>
            </a:fld>
            <a:endParaRPr lang="en-US"/>
          </a:p>
        </p:txBody>
      </p:sp>
    </p:spTree>
    <p:extLst>
      <p:ext uri="{BB962C8B-B14F-4D97-AF65-F5344CB8AC3E}">
        <p14:creationId xmlns:p14="http://schemas.microsoft.com/office/powerpoint/2010/main" val="1516458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A86375C9-F819-400D-83A5-4F4663C2F038}" type="slidenum">
              <a:rPr lang="en-US" smtClean="0"/>
              <a:t>11</a:t>
            </a:fld>
            <a:endParaRPr lang="en-US"/>
          </a:p>
        </p:txBody>
      </p:sp>
    </p:spTree>
    <p:extLst>
      <p:ext uri="{BB962C8B-B14F-4D97-AF65-F5344CB8AC3E}">
        <p14:creationId xmlns:p14="http://schemas.microsoft.com/office/powerpoint/2010/main" val="109792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46552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4803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15868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177BE-2AC9-4FFF-A291-7105E34736A6}"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92818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177BE-2AC9-4FFF-A291-7105E34736A6}"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9596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177BE-2AC9-4FFF-A291-7105E34736A6}" type="datetimeFigureOut">
              <a:rPr lang="en-US" smtClean="0"/>
              <a:pPr/>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79228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177BE-2AC9-4FFF-A291-7105E34736A6}" type="datetimeFigureOut">
              <a:rPr lang="en-US" smtClean="0"/>
              <a:pPr/>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87193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177BE-2AC9-4FFF-A291-7105E34736A6}" type="datetimeFigureOut">
              <a:rPr lang="en-US" smtClean="0"/>
              <a:pPr/>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31362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177BE-2AC9-4FFF-A291-7105E34736A6}" type="datetimeFigureOut">
              <a:rPr lang="en-US" smtClean="0"/>
              <a:pPr/>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268560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31946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177BE-2AC9-4FFF-A291-7105E34736A6}" type="datetimeFigureOut">
              <a:rPr lang="en-US" smtClean="0"/>
              <a:pPr/>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D3F1-33F8-4EC7-B6B5-CBDB24463158}" type="slidenum">
              <a:rPr lang="en-US" smtClean="0"/>
              <a:pPr/>
              <a:t>‹#›</a:t>
            </a:fld>
            <a:endParaRPr lang="en-US"/>
          </a:p>
        </p:txBody>
      </p:sp>
    </p:spTree>
    <p:extLst>
      <p:ext uri="{BB962C8B-B14F-4D97-AF65-F5344CB8AC3E}">
        <p14:creationId xmlns:p14="http://schemas.microsoft.com/office/powerpoint/2010/main" val="425080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177BE-2AC9-4FFF-A291-7105E34736A6}" type="datetimeFigureOut">
              <a:rPr lang="en-US" smtClean="0"/>
              <a:pPr/>
              <a:t>8/29/2018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D3F1-33F8-4EC7-B6B5-CBDB24463158}" type="slidenum">
              <a:rPr lang="en-US" smtClean="0"/>
              <a:pPr/>
              <a:t>‹#›</a:t>
            </a:fld>
            <a:endParaRPr lang="en-US"/>
          </a:p>
        </p:txBody>
      </p:sp>
    </p:spTree>
    <p:extLst>
      <p:ext uri="{BB962C8B-B14F-4D97-AF65-F5344CB8AC3E}">
        <p14:creationId xmlns:p14="http://schemas.microsoft.com/office/powerpoint/2010/main" val="27373789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1122363"/>
            <a:ext cx="8991600" cy="2387600"/>
          </a:xfrm>
        </p:spPr>
        <p:txBody>
          <a:bodyPr/>
          <a:lstStyle/>
          <a:p>
            <a:pPr algn="l"/>
            <a:r>
              <a:rPr lang="en-US" dirty="0"/>
              <a:t>Computers and algorithms</a:t>
            </a:r>
          </a:p>
        </p:txBody>
      </p:sp>
      <p:sp>
        <p:nvSpPr>
          <p:cNvPr id="3" name="Subtitle 2"/>
          <p:cNvSpPr>
            <a:spLocks noGrp="1"/>
          </p:cNvSpPr>
          <p:nvPr>
            <p:ph type="subTitle" idx="1"/>
          </p:nvPr>
        </p:nvSpPr>
        <p:spPr>
          <a:xfrm>
            <a:off x="76200" y="3602038"/>
            <a:ext cx="8991600" cy="665162"/>
          </a:xfrm>
        </p:spPr>
        <p:txBody>
          <a:bodyPr>
            <a:norm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Practice</a:t>
            </a:r>
            <a:endParaRPr lang="en-US" dirty="0"/>
          </a:p>
        </p:txBody>
      </p:sp>
      <p:sp>
        <p:nvSpPr>
          <p:cNvPr id="3" name="Content Placeholder 2"/>
          <p:cNvSpPr>
            <a:spLocks noGrp="1"/>
          </p:cNvSpPr>
          <p:nvPr>
            <p:ph idx="1"/>
          </p:nvPr>
        </p:nvSpPr>
        <p:spPr/>
        <p:txBody>
          <a:bodyPr>
            <a:normAutofit/>
          </a:bodyPr>
          <a:lstStyle/>
          <a:p>
            <a:pPr algn="just"/>
            <a:r>
              <a:rPr lang="en-US" altLang="en-US" dirty="0"/>
              <a:t>Write an algorithm, for someone who does not know about multiplication, to multiply two numbers, e.g., 5*4</a:t>
            </a:r>
          </a:p>
        </p:txBody>
      </p:sp>
    </p:spTree>
    <p:extLst>
      <p:ext uri="{BB962C8B-B14F-4D97-AF65-F5344CB8AC3E}">
        <p14:creationId xmlns:p14="http://schemas.microsoft.com/office/powerpoint/2010/main" val="37212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Practice (on your own)</a:t>
            </a:r>
            <a:endParaRPr lang="en-US" dirty="0"/>
          </a:p>
        </p:txBody>
      </p:sp>
      <p:sp>
        <p:nvSpPr>
          <p:cNvPr id="3" name="Content Placeholder 2"/>
          <p:cNvSpPr>
            <a:spLocks noGrp="1"/>
          </p:cNvSpPr>
          <p:nvPr>
            <p:ph idx="1"/>
          </p:nvPr>
        </p:nvSpPr>
        <p:spPr/>
        <p:txBody>
          <a:bodyPr>
            <a:normAutofit/>
          </a:bodyPr>
          <a:lstStyle/>
          <a:p>
            <a:pPr algn="just"/>
            <a:r>
              <a:rPr lang="en-US" altLang="en-US" dirty="0"/>
              <a:t>Write an algorithm to raise one number to the power of another number, e.g. </a:t>
            </a:r>
            <a:r>
              <a:rPr lang="en-US" altLang="en-US" dirty="0" err="1"/>
              <a:t>x</a:t>
            </a:r>
            <a:r>
              <a:rPr lang="en-US" altLang="en-US" baseline="30000" dirty="0" err="1"/>
              <a:t>y</a:t>
            </a:r>
            <a:endParaRPr lang="en-US" altLang="en-US" baseline="30000" dirty="0"/>
          </a:p>
        </p:txBody>
      </p:sp>
    </p:spTree>
    <p:extLst>
      <p:ext uri="{BB962C8B-B14F-4D97-AF65-F5344CB8AC3E}">
        <p14:creationId xmlns:p14="http://schemas.microsoft.com/office/powerpoint/2010/main" val="291197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Task</a:t>
            </a:r>
            <a:endParaRPr lang="en-US" dirty="0"/>
          </a:p>
        </p:txBody>
      </p:sp>
      <p:sp>
        <p:nvSpPr>
          <p:cNvPr id="3" name="Content Placeholder 2"/>
          <p:cNvSpPr>
            <a:spLocks noGrp="1"/>
          </p:cNvSpPr>
          <p:nvPr>
            <p:ph idx="1"/>
          </p:nvPr>
        </p:nvSpPr>
        <p:spPr/>
        <p:txBody>
          <a:bodyPr>
            <a:normAutofit/>
          </a:bodyPr>
          <a:lstStyle/>
          <a:p>
            <a:r>
              <a:rPr lang="en-US" dirty="0"/>
              <a:t>Write a short story about yourself in a language that you are learning, but not fluent in.</a:t>
            </a:r>
          </a:p>
          <a:p>
            <a:endParaRPr lang="en-US" dirty="0"/>
          </a:p>
          <a:p>
            <a:r>
              <a:rPr lang="en-US" dirty="0"/>
              <a:t>How would you start?</a:t>
            </a:r>
          </a:p>
          <a:p>
            <a:r>
              <a:rPr lang="en-US" dirty="0"/>
              <a:t>What will your process look like?</a:t>
            </a:r>
          </a:p>
        </p:txBody>
      </p:sp>
    </p:spTree>
    <p:extLst>
      <p:ext uri="{BB962C8B-B14F-4D97-AF65-F5344CB8AC3E}">
        <p14:creationId xmlns:p14="http://schemas.microsoft.com/office/powerpoint/2010/main" val="34368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Then,</a:t>
            </a:r>
            <a:endParaRPr lang="en-US" dirty="0"/>
          </a:p>
        </p:txBody>
      </p:sp>
      <p:sp>
        <p:nvSpPr>
          <p:cNvPr id="3" name="Content Placeholder 2"/>
          <p:cNvSpPr>
            <a:spLocks noGrp="1"/>
          </p:cNvSpPr>
          <p:nvPr>
            <p:ph idx="1"/>
          </p:nvPr>
        </p:nvSpPr>
        <p:spPr/>
        <p:txBody>
          <a:bodyPr>
            <a:normAutofit/>
          </a:bodyPr>
          <a:lstStyle/>
          <a:p>
            <a:r>
              <a:rPr lang="en-US" dirty="0"/>
              <a:t>a program is really just a translation of an algorithm into a particular programming language</a:t>
            </a:r>
          </a:p>
          <a:p>
            <a:endParaRPr lang="en-US" dirty="0"/>
          </a:p>
          <a:p>
            <a:r>
              <a:rPr lang="en-US" dirty="0"/>
              <a:t>short story </a:t>
            </a:r>
            <a:r>
              <a:rPr lang="en-US" dirty="0">
                <a:sym typeface="Wingdings" panose="05000000000000000000" pitchFamily="2" charset="2"/>
              </a:rPr>
              <a:t></a:t>
            </a:r>
            <a:r>
              <a:rPr lang="en-US" dirty="0"/>
              <a:t> algorithm</a:t>
            </a:r>
          </a:p>
          <a:p>
            <a:r>
              <a:rPr lang="en-US" dirty="0"/>
              <a:t>second language </a:t>
            </a:r>
            <a:r>
              <a:rPr lang="en-US" dirty="0">
                <a:sym typeface="Wingdings" panose="05000000000000000000" pitchFamily="2" charset="2"/>
              </a:rPr>
              <a:t></a:t>
            </a:r>
            <a:r>
              <a:rPr lang="en-US" dirty="0"/>
              <a:t> programming language</a:t>
            </a:r>
          </a:p>
        </p:txBody>
      </p:sp>
    </p:spTree>
    <p:extLst>
      <p:ext uri="{BB962C8B-B14F-4D97-AF65-F5344CB8AC3E}">
        <p14:creationId xmlns:p14="http://schemas.microsoft.com/office/powerpoint/2010/main" val="39838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do we need algorithms?</a:t>
            </a:r>
            <a:endParaRPr lang="en-US" dirty="0"/>
          </a:p>
        </p:txBody>
      </p:sp>
      <p:sp>
        <p:nvSpPr>
          <p:cNvPr id="3" name="Content Placeholder 2"/>
          <p:cNvSpPr>
            <a:spLocks noGrp="1"/>
          </p:cNvSpPr>
          <p:nvPr>
            <p:ph idx="1"/>
          </p:nvPr>
        </p:nvSpPr>
        <p:spPr/>
        <p:txBody>
          <a:bodyPr>
            <a:normAutofit/>
          </a:bodyPr>
          <a:lstStyle/>
          <a:p>
            <a:r>
              <a:rPr lang="en-US" dirty="0"/>
              <a:t>You can’t write a program to solve a problem until you know the solution to the problem</a:t>
            </a:r>
          </a:p>
        </p:txBody>
      </p:sp>
    </p:spTree>
    <p:extLst>
      <p:ext uri="{BB962C8B-B14F-4D97-AF65-F5344CB8AC3E}">
        <p14:creationId xmlns:p14="http://schemas.microsoft.com/office/powerpoint/2010/main" val="240359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Objectives</a:t>
            </a:r>
            <a:endParaRPr lang="en-US" dirty="0"/>
          </a:p>
        </p:txBody>
      </p:sp>
      <p:sp>
        <p:nvSpPr>
          <p:cNvPr id="3" name="Content Placeholder 2"/>
          <p:cNvSpPr>
            <a:spLocks noGrp="1"/>
          </p:cNvSpPr>
          <p:nvPr>
            <p:ph idx="1"/>
          </p:nvPr>
        </p:nvSpPr>
        <p:spPr/>
        <p:txBody>
          <a:bodyPr/>
          <a:lstStyle/>
          <a:p>
            <a:pPr marL="128588" indent="-128588"/>
            <a:r>
              <a:rPr lang="en-US" dirty="0"/>
              <a:t>Appreciate the </a:t>
            </a:r>
            <a:r>
              <a:rPr lang="en-US" i="1" dirty="0"/>
              <a:t>beautiful</a:t>
            </a:r>
            <a:r>
              <a:rPr lang="en-US" dirty="0"/>
              <a:t> </a:t>
            </a:r>
            <a:r>
              <a:rPr lang="en-US" i="1" dirty="0"/>
              <a:t>simplicity</a:t>
            </a:r>
            <a:r>
              <a:rPr lang="en-US" dirty="0"/>
              <a:t> of computers that makes them so </a:t>
            </a:r>
            <a:r>
              <a:rPr lang="en-US" i="1" dirty="0"/>
              <a:t>complex</a:t>
            </a:r>
            <a:endParaRPr lang="en-US" dirty="0"/>
          </a:p>
          <a:p>
            <a:pPr marL="128588" indent="-128588"/>
            <a:r>
              <a:rPr lang="en-US" dirty="0"/>
              <a:t>Get familiar with the term </a:t>
            </a:r>
            <a:r>
              <a:rPr lang="en-US" i="1" dirty="0"/>
              <a:t>algorithm</a:t>
            </a:r>
          </a:p>
        </p:txBody>
      </p:sp>
    </p:spTree>
    <p:extLst>
      <p:ext uri="{BB962C8B-B14F-4D97-AF65-F5344CB8AC3E}">
        <p14:creationId xmlns:p14="http://schemas.microsoft.com/office/powerpoint/2010/main" val="3751533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a:t>
            </a:r>
          </a:p>
        </p:txBody>
      </p:sp>
      <p:pic>
        <p:nvPicPr>
          <p:cNvPr id="1026" name="Picture 2" descr="input output input anything going into a compu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423388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151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computer capable of?</a:t>
            </a:r>
            <a:endParaRPr lang="en-US" dirty="0"/>
          </a:p>
        </p:txBody>
      </p:sp>
      <p:sp>
        <p:nvSpPr>
          <p:cNvPr id="3" name="Content Placeholder 2"/>
          <p:cNvSpPr>
            <a:spLocks noGrp="1"/>
          </p:cNvSpPr>
          <p:nvPr>
            <p:ph idx="1"/>
          </p:nvPr>
        </p:nvSpPr>
        <p:spPr/>
        <p:txBody>
          <a:bodyPr>
            <a:normAutofit/>
          </a:bodyPr>
          <a:lstStyle/>
          <a:p>
            <a:pPr algn="just"/>
            <a:r>
              <a:rPr lang="en-US" altLang="en-US" dirty="0"/>
              <a:t>Nothing &amp; anything</a:t>
            </a:r>
          </a:p>
          <a:p>
            <a:pPr marL="0" indent="0" algn="just">
              <a:buNone/>
            </a:pPr>
            <a:endParaRPr lang="en-US" altLang="en-US" dirty="0"/>
          </a:p>
          <a:p>
            <a:pPr algn="just"/>
            <a:r>
              <a:rPr lang="en-US" dirty="0"/>
              <a:t>But seriously…</a:t>
            </a:r>
          </a:p>
          <a:p>
            <a:pPr marL="557213" lvl="1" indent="-214313"/>
            <a:r>
              <a:rPr lang="en-US" dirty="0"/>
              <a:t>store data</a:t>
            </a:r>
          </a:p>
          <a:p>
            <a:pPr marL="557213" lvl="1" indent="-214313"/>
            <a:r>
              <a:rPr lang="en-US" dirty="0"/>
              <a:t>move data</a:t>
            </a:r>
          </a:p>
          <a:p>
            <a:pPr marL="557213" lvl="1" indent="-214313"/>
            <a:r>
              <a:rPr lang="en-US" dirty="0"/>
              <a:t>add data</a:t>
            </a:r>
          </a:p>
          <a:p>
            <a:pPr marL="557213" lvl="1" indent="-214313"/>
            <a:r>
              <a:rPr lang="en-US" dirty="0"/>
              <a:t>compare data</a:t>
            </a:r>
          </a:p>
        </p:txBody>
      </p:sp>
    </p:spTree>
    <p:extLst>
      <p:ext uri="{BB962C8B-B14F-4D97-AF65-F5344CB8AC3E}">
        <p14:creationId xmlns:p14="http://schemas.microsoft.com/office/powerpoint/2010/main" val="198307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How does a computer know what to do?</a:t>
            </a:r>
            <a:endParaRPr lang="en-US" dirty="0"/>
          </a:p>
        </p:txBody>
      </p:sp>
      <p:sp>
        <p:nvSpPr>
          <p:cNvPr id="3" name="Content Placeholder 2"/>
          <p:cNvSpPr>
            <a:spLocks noGrp="1"/>
          </p:cNvSpPr>
          <p:nvPr>
            <p:ph idx="1"/>
          </p:nvPr>
        </p:nvSpPr>
        <p:spPr/>
        <p:txBody>
          <a:bodyPr/>
          <a:lstStyle/>
          <a:p>
            <a:r>
              <a:rPr lang="en-US" altLang="en-US" dirty="0"/>
              <a:t>We must tell it!</a:t>
            </a:r>
          </a:p>
          <a:p>
            <a:r>
              <a:rPr lang="en-US" altLang="en-US" dirty="0"/>
              <a:t>To do this, we give it a detailed list of instructions, called a</a:t>
            </a:r>
            <a:r>
              <a:rPr lang="en-US" altLang="en-US" b="1" dirty="0">
                <a:solidFill>
                  <a:srgbClr val="FF0000"/>
                </a:solidFill>
              </a:rPr>
              <a:t> program</a:t>
            </a:r>
            <a:r>
              <a:rPr lang="en-US" altLang="en-US" dirty="0">
                <a:solidFill>
                  <a:srgbClr val="FF0000"/>
                </a:solidFill>
              </a:rPr>
              <a:t> </a:t>
            </a:r>
            <a:r>
              <a:rPr lang="en-US" altLang="en-US" dirty="0"/>
              <a:t>or </a:t>
            </a:r>
            <a:r>
              <a:rPr lang="en-US" altLang="en-US" b="1" dirty="0">
                <a:solidFill>
                  <a:srgbClr val="FF0000"/>
                </a:solidFill>
              </a:rPr>
              <a:t>software</a:t>
            </a:r>
            <a:r>
              <a:rPr lang="en-US" altLang="en-US" dirty="0"/>
              <a:t>, that tells it exactly what to do.</a:t>
            </a:r>
          </a:p>
        </p:txBody>
      </p:sp>
    </p:spTree>
    <p:extLst>
      <p:ext uri="{BB962C8B-B14F-4D97-AF65-F5344CB8AC3E}">
        <p14:creationId xmlns:p14="http://schemas.microsoft.com/office/powerpoint/2010/main" val="204006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 program?</a:t>
            </a:r>
            <a:endParaRPr lang="en-US" dirty="0"/>
          </a:p>
        </p:txBody>
      </p:sp>
      <p:sp>
        <p:nvSpPr>
          <p:cNvPr id="3" name="Content Placeholder 2"/>
          <p:cNvSpPr>
            <a:spLocks noGrp="1"/>
          </p:cNvSpPr>
          <p:nvPr>
            <p:ph idx="1"/>
          </p:nvPr>
        </p:nvSpPr>
        <p:spPr/>
        <p:txBody>
          <a:bodyPr>
            <a:normAutofit/>
          </a:bodyPr>
          <a:lstStyle/>
          <a:p>
            <a:r>
              <a:rPr lang="en-US" b="1" dirty="0"/>
              <a:t>Program: </a:t>
            </a:r>
            <a:r>
              <a:rPr lang="en-US" dirty="0"/>
              <a:t>a set of instructions that tell a computer what to do</a:t>
            </a:r>
          </a:p>
          <a:p>
            <a:pPr lvl="1"/>
            <a:r>
              <a:rPr lang="en-US" dirty="0"/>
              <a:t>Written in a </a:t>
            </a:r>
            <a:r>
              <a:rPr lang="en-US" dirty="0">
                <a:solidFill>
                  <a:srgbClr val="0000CC"/>
                </a:solidFill>
              </a:rPr>
              <a:t>language</a:t>
            </a:r>
            <a:r>
              <a:rPr lang="en-US" dirty="0"/>
              <a:t> understood by a computer</a:t>
            </a:r>
          </a:p>
          <a:p>
            <a:pPr lvl="1"/>
            <a:r>
              <a:rPr lang="en-US" dirty="0">
                <a:solidFill>
                  <a:srgbClr val="0000CC"/>
                </a:solidFill>
              </a:rPr>
              <a:t>Detailed</a:t>
            </a:r>
            <a:r>
              <a:rPr lang="en-US" dirty="0"/>
              <a:t> and well-organized (computers just do </a:t>
            </a:r>
            <a:r>
              <a:rPr lang="en-US" dirty="0">
                <a:solidFill>
                  <a:srgbClr val="0000CC"/>
                </a:solidFill>
              </a:rPr>
              <a:t>what they are told</a:t>
            </a:r>
            <a:r>
              <a:rPr lang="en-US" dirty="0"/>
              <a:t>)</a:t>
            </a:r>
          </a:p>
          <a:p>
            <a:pPr lvl="1"/>
            <a:r>
              <a:rPr lang="en-US" dirty="0"/>
              <a:t>Follows an </a:t>
            </a:r>
            <a:r>
              <a:rPr lang="en-US" dirty="0">
                <a:solidFill>
                  <a:srgbClr val="0000CC"/>
                </a:solidFill>
              </a:rPr>
              <a:t>algorithm</a:t>
            </a:r>
            <a:r>
              <a:rPr lang="en-US" dirty="0"/>
              <a:t> … method for fulfilling the task</a:t>
            </a:r>
          </a:p>
        </p:txBody>
      </p:sp>
    </p:spTree>
    <p:extLst>
      <p:ext uri="{BB962C8B-B14F-4D97-AF65-F5344CB8AC3E}">
        <p14:creationId xmlns:p14="http://schemas.microsoft.com/office/powerpoint/2010/main" val="47027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an algorithm?</a:t>
            </a:r>
            <a:endParaRPr lang="en-US" dirty="0"/>
          </a:p>
        </p:txBody>
      </p:sp>
      <p:sp>
        <p:nvSpPr>
          <p:cNvPr id="3" name="Content Placeholder 2"/>
          <p:cNvSpPr>
            <a:spLocks noGrp="1"/>
          </p:cNvSpPr>
          <p:nvPr>
            <p:ph idx="1"/>
          </p:nvPr>
        </p:nvSpPr>
        <p:spPr/>
        <p:txBody>
          <a:bodyPr>
            <a:normAutofit/>
          </a:bodyPr>
          <a:lstStyle/>
          <a:p>
            <a:r>
              <a:rPr lang="en-US" b="1" dirty="0"/>
              <a:t>Algorithm</a:t>
            </a:r>
            <a:r>
              <a:rPr lang="en-US" dirty="0"/>
              <a:t>: a step-by-step procedure for solving a problem or accomplishing some end</a:t>
            </a:r>
          </a:p>
          <a:p>
            <a:pPr lvl="1"/>
            <a:r>
              <a:rPr lang="en-US" dirty="0"/>
              <a:t>Each step is PRECISELY defined and is suitable for the machine used</a:t>
            </a:r>
          </a:p>
          <a:p>
            <a:pPr lvl="1"/>
            <a:r>
              <a:rPr lang="en-US" dirty="0"/>
              <a:t>The number of steps in the process is finite</a:t>
            </a:r>
          </a:p>
          <a:p>
            <a:pPr lvl="1"/>
            <a:r>
              <a:rPr lang="en-US" dirty="0"/>
              <a:t>The process terminates in a finite amount of time</a:t>
            </a:r>
          </a:p>
          <a:p>
            <a:pPr lvl="1"/>
            <a:r>
              <a:rPr lang="en-US" dirty="0"/>
              <a:t>Written in an human-readable language (pseudo-code)</a:t>
            </a:r>
          </a:p>
        </p:txBody>
      </p:sp>
    </p:spTree>
    <p:extLst>
      <p:ext uri="{BB962C8B-B14F-4D97-AF65-F5344CB8AC3E}">
        <p14:creationId xmlns:p14="http://schemas.microsoft.com/office/powerpoint/2010/main" val="133835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514350" indent="-514350">
              <a:buFont typeface="+mj-lt"/>
              <a:buAutoNum type="arabicPeriod"/>
            </a:pPr>
            <a:r>
              <a:rPr lang="en-US" dirty="0"/>
              <a:t>Orient yourself facing north</a:t>
            </a:r>
          </a:p>
          <a:p>
            <a:pPr marL="514350" indent="-514350">
              <a:buFont typeface="+mj-lt"/>
              <a:buAutoNum type="arabicPeriod"/>
            </a:pPr>
            <a:r>
              <a:rPr lang="en-US" dirty="0"/>
              <a:t>Walk 2 paces</a:t>
            </a:r>
          </a:p>
          <a:p>
            <a:pPr marL="514350" indent="-514350">
              <a:buFont typeface="+mj-lt"/>
              <a:buAutoNum type="arabicPeriod"/>
            </a:pPr>
            <a:r>
              <a:rPr lang="en-US" dirty="0"/>
              <a:t>Turn 90°</a:t>
            </a:r>
          </a:p>
          <a:p>
            <a:pPr marL="514350" indent="-514350">
              <a:buFont typeface="+mj-lt"/>
              <a:buAutoNum type="arabicPeriod"/>
            </a:pPr>
            <a:r>
              <a:rPr lang="en-US" dirty="0"/>
              <a:t>Walk 4 paces</a:t>
            </a:r>
          </a:p>
          <a:p>
            <a:pPr marL="514350" indent="-514350">
              <a:buFont typeface="+mj-lt"/>
              <a:buAutoNum type="arabicPeriod"/>
            </a:pPr>
            <a:r>
              <a:rPr lang="en-US" dirty="0"/>
              <a:t>Arrive at destination</a:t>
            </a:r>
          </a:p>
        </p:txBody>
      </p:sp>
    </p:spTree>
    <p:extLst>
      <p:ext uri="{BB962C8B-B14F-4D97-AF65-F5344CB8AC3E}">
        <p14:creationId xmlns:p14="http://schemas.microsoft.com/office/powerpoint/2010/main" val="271741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514350" indent="-514350">
              <a:buFont typeface="+mj-lt"/>
              <a:buAutoNum type="arabicPeriod"/>
            </a:pPr>
            <a:r>
              <a:rPr lang="en-US" dirty="0"/>
              <a:t>Rotate both motors 4 rotations</a:t>
            </a:r>
          </a:p>
          <a:p>
            <a:pPr marL="514350" indent="-514350">
              <a:buFont typeface="+mj-lt"/>
              <a:buAutoNum type="arabicPeriod"/>
            </a:pPr>
            <a:r>
              <a:rPr lang="en-US" dirty="0"/>
              <a:t>Rotate left motor 2 rotations</a:t>
            </a:r>
          </a:p>
          <a:p>
            <a:pPr marL="514350" indent="-514350">
              <a:buFont typeface="+mj-lt"/>
              <a:buAutoNum type="arabicPeriod"/>
            </a:pPr>
            <a:r>
              <a:rPr lang="en-US" dirty="0"/>
              <a:t>Go back to step 1</a:t>
            </a:r>
          </a:p>
        </p:txBody>
      </p:sp>
    </p:spTree>
    <p:extLst>
      <p:ext uri="{BB962C8B-B14F-4D97-AF65-F5344CB8AC3E}">
        <p14:creationId xmlns:p14="http://schemas.microsoft.com/office/powerpoint/2010/main" val="1046811772"/>
      </p:ext>
    </p:extLst>
  </p:cSld>
  <p:clrMapOvr>
    <a:masterClrMapping/>
  </p:clrMapOvr>
</p:sld>
</file>

<file path=ppt/theme/theme1.xml><?xml version="1.0" encoding="utf-8"?>
<a:theme xmlns:a="http://schemas.openxmlformats.org/drawingml/2006/main" name="CSCI">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SCI">
      <a:majorFont>
        <a:latin typeface="Segoe UI Light"/>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CI" id="{8D7A9F18-E923-4878-9595-F906D06110BC}" vid="{9A680166-4753-451B-B4C0-403D45CFDF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TotalTime>
  <Words>950</Words>
  <Application>Microsoft Office PowerPoint</Application>
  <PresentationFormat>On-screen Show (4:3)</PresentationFormat>
  <Paragraphs>114</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 Light</vt:lpstr>
      <vt:lpstr>Wingdings</vt:lpstr>
      <vt:lpstr>CSCI</vt:lpstr>
      <vt:lpstr>Computers and algorithms</vt:lpstr>
      <vt:lpstr>Objectives</vt:lpstr>
      <vt:lpstr>What is a computer?</vt:lpstr>
      <vt:lpstr>What is a computer capable of?</vt:lpstr>
      <vt:lpstr>How does a computer know what to do?</vt:lpstr>
      <vt:lpstr>What is a program?</vt:lpstr>
      <vt:lpstr>What is an algorithm?</vt:lpstr>
      <vt:lpstr>Practice</vt:lpstr>
      <vt:lpstr>Practice</vt:lpstr>
      <vt:lpstr>Practice</vt:lpstr>
      <vt:lpstr>Practice (on your own)</vt:lpstr>
      <vt:lpstr>Task</vt:lpstr>
      <vt:lpstr>Then,</vt:lpstr>
      <vt:lpstr>Why do we need algorithms?</vt:lpstr>
    </vt:vector>
  </TitlesOfParts>
  <Company>CSB/SJU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powerpoint theme</dc:title>
  <dc:creator>jiverson002</dc:creator>
  <cp:lastModifiedBy>Iverson, Jeremy</cp:lastModifiedBy>
  <cp:revision>163</cp:revision>
  <dcterms:created xsi:type="dcterms:W3CDTF">2010-01-14T19:23:50Z</dcterms:created>
  <dcterms:modified xsi:type="dcterms:W3CDTF">2018-08-29T15:13:12Z</dcterms:modified>
</cp:coreProperties>
</file>