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60" r:id="rId2"/>
    <p:sldId id="256" r:id="rId3"/>
    <p:sldId id="268" r:id="rId4"/>
    <p:sldId id="278" r:id="rId5"/>
    <p:sldId id="271" r:id="rId6"/>
    <p:sldId id="277" r:id="rId7"/>
    <p:sldId id="279" r:id="rId8"/>
    <p:sldId id="265" r:id="rId9"/>
    <p:sldId id="276" r:id="rId10"/>
    <p:sldId id="27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5"/>
    <p:restoredTop sz="70236" autoAdjust="0"/>
  </p:normalViewPr>
  <p:slideViewPr>
    <p:cSldViewPr>
      <p:cViewPr varScale="1">
        <p:scale>
          <a:sx n="86" d="100"/>
          <a:sy n="86" d="100"/>
        </p:scale>
        <p:origin x="134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erson, Jeremy" userId="0da879a7-63c3-4d55-8f0d-2073247249ba" providerId="ADAL" clId="{11856817-1929-4AA2-88E0-A925C80857CD}"/>
    <pc:docChg chg="undo custSel addSld delSld modSld">
      <pc:chgData name="Iverson, Jeremy" userId="0da879a7-63c3-4d55-8f0d-2073247249ba" providerId="ADAL" clId="{11856817-1929-4AA2-88E0-A925C80857CD}" dt="2018-08-27T15:39:19.289" v="198" actId="20577"/>
      <pc:docMkLst>
        <pc:docMk/>
      </pc:docMkLst>
      <pc:sldChg chg="modSp modNotesTx">
        <pc:chgData name="Iverson, Jeremy" userId="0da879a7-63c3-4d55-8f0d-2073247249ba" providerId="ADAL" clId="{11856817-1929-4AA2-88E0-A925C80857CD}" dt="2018-08-27T15:31:58.189" v="114" actId="5793"/>
        <pc:sldMkLst>
          <pc:docMk/>
          <pc:sldMk cId="0" sldId="256"/>
        </pc:sldMkLst>
        <pc:spChg chg="mod">
          <ac:chgData name="Iverson, Jeremy" userId="0da879a7-63c3-4d55-8f0d-2073247249ba" providerId="ADAL" clId="{11856817-1929-4AA2-88E0-A925C80857CD}" dt="2018-08-27T15:31:58.189" v="114" actId="5793"/>
          <ac:spMkLst>
            <pc:docMk/>
            <pc:sldMk cId="0" sldId="256"/>
            <ac:spMk id="5" creationId="{00000000-0000-0000-0000-000000000000}"/>
          </ac:spMkLst>
        </pc:spChg>
        <pc:graphicFrameChg chg="modGraphic">
          <ac:chgData name="Iverson, Jeremy" userId="0da879a7-63c3-4d55-8f0d-2073247249ba" providerId="ADAL" clId="{11856817-1929-4AA2-88E0-A925C80857CD}" dt="2018-08-27T15:30:34.011" v="42" actId="20577"/>
          <ac:graphicFrameMkLst>
            <pc:docMk/>
            <pc:sldMk cId="0" sldId="256"/>
            <ac:graphicFrameMk id="2" creationId="{00000000-0000-0000-0000-000000000000}"/>
          </ac:graphicFrameMkLst>
        </pc:graphicFrameChg>
        <pc:graphicFrameChg chg="modGraphic">
          <ac:chgData name="Iverson, Jeremy" userId="0da879a7-63c3-4d55-8f0d-2073247249ba" providerId="ADAL" clId="{11856817-1929-4AA2-88E0-A925C80857CD}" dt="2018-08-27T15:28:14.998" v="29" actId="20577"/>
          <ac:graphicFrameMkLst>
            <pc:docMk/>
            <pc:sldMk cId="0" sldId="256"/>
            <ac:graphicFrameMk id="6" creationId="{00000000-0000-0000-0000-000000000000}"/>
          </ac:graphicFrameMkLst>
        </pc:graphicFrameChg>
        <pc:graphicFrameChg chg="mod modGraphic">
          <ac:chgData name="Iverson, Jeremy" userId="0da879a7-63c3-4d55-8f0d-2073247249ba" providerId="ADAL" clId="{11856817-1929-4AA2-88E0-A925C80857CD}" dt="2018-08-27T15:31:45.963" v="105" actId="1076"/>
          <ac:graphicFrameMkLst>
            <pc:docMk/>
            <pc:sldMk cId="0" sldId="256"/>
            <ac:graphicFrameMk id="7" creationId="{00000000-0000-0000-0000-000000000000}"/>
          </ac:graphicFrameMkLst>
        </pc:graphicFrameChg>
      </pc:sldChg>
      <pc:sldChg chg="del">
        <pc:chgData name="Iverson, Jeremy" userId="0da879a7-63c3-4d55-8f0d-2073247249ba" providerId="ADAL" clId="{11856817-1929-4AA2-88E0-A925C80857CD}" dt="2018-08-27T15:35:32.858" v="139" actId="2696"/>
        <pc:sldMkLst>
          <pc:docMk/>
          <pc:sldMk cId="3123821061" sldId="266"/>
        </pc:sldMkLst>
      </pc:sldChg>
      <pc:sldChg chg="modSp">
        <pc:chgData name="Iverson, Jeremy" userId="0da879a7-63c3-4d55-8f0d-2073247249ba" providerId="ADAL" clId="{11856817-1929-4AA2-88E0-A925C80857CD}" dt="2018-08-27T15:38:49.018" v="163" actId="20577"/>
        <pc:sldMkLst>
          <pc:docMk/>
          <pc:sldMk cId="3367043363" sldId="269"/>
        </pc:sldMkLst>
        <pc:spChg chg="mod">
          <ac:chgData name="Iverson, Jeremy" userId="0da879a7-63c3-4d55-8f0d-2073247249ba" providerId="ADAL" clId="{11856817-1929-4AA2-88E0-A925C80857CD}" dt="2018-08-27T15:38:49.018" v="163" actId="20577"/>
          <ac:spMkLst>
            <pc:docMk/>
            <pc:sldMk cId="3367043363" sldId="269"/>
            <ac:spMk id="5" creationId="{00000000-0000-0000-0000-000000000000}"/>
          </ac:spMkLst>
        </pc:spChg>
      </pc:sldChg>
      <pc:sldChg chg="del">
        <pc:chgData name="Iverson, Jeremy" userId="0da879a7-63c3-4d55-8f0d-2073247249ba" providerId="ADAL" clId="{11856817-1929-4AA2-88E0-A925C80857CD}" dt="2018-08-27T15:37:09.767" v="142" actId="2696"/>
        <pc:sldMkLst>
          <pc:docMk/>
          <pc:sldMk cId="2290665894" sldId="275"/>
        </pc:sldMkLst>
      </pc:sldChg>
      <pc:sldChg chg="modNotesTx">
        <pc:chgData name="Iverson, Jeremy" userId="0da879a7-63c3-4d55-8f0d-2073247249ba" providerId="ADAL" clId="{11856817-1929-4AA2-88E0-A925C80857CD}" dt="2018-08-27T15:39:19.289" v="198" actId="20577"/>
        <pc:sldMkLst>
          <pc:docMk/>
          <pc:sldMk cId="2313957679" sldId="276"/>
        </pc:sldMkLst>
      </pc:sldChg>
      <pc:sldChg chg="modSp modNotesTx">
        <pc:chgData name="Iverson, Jeremy" userId="0da879a7-63c3-4d55-8f0d-2073247249ba" providerId="ADAL" clId="{11856817-1929-4AA2-88E0-A925C80857CD}" dt="2018-08-27T15:35:28.451" v="138" actId="20577"/>
        <pc:sldMkLst>
          <pc:docMk/>
          <pc:sldMk cId="1665812480" sldId="277"/>
        </pc:sldMkLst>
        <pc:spChg chg="mod">
          <ac:chgData name="Iverson, Jeremy" userId="0da879a7-63c3-4d55-8f0d-2073247249ba" providerId="ADAL" clId="{11856817-1929-4AA2-88E0-A925C80857CD}" dt="2018-08-27T15:35:08.551" v="137" actId="255"/>
          <ac:spMkLst>
            <pc:docMk/>
            <pc:sldMk cId="1665812480" sldId="277"/>
            <ac:spMk id="5" creationId="{00000000-0000-0000-0000-000000000000}"/>
          </ac:spMkLst>
        </pc:spChg>
      </pc:sldChg>
      <pc:sldChg chg="modSp">
        <pc:chgData name="Iverson, Jeremy" userId="0da879a7-63c3-4d55-8f0d-2073247249ba" providerId="ADAL" clId="{11856817-1929-4AA2-88E0-A925C80857CD}" dt="2018-08-27T15:37:56.642" v="146" actId="113"/>
        <pc:sldMkLst>
          <pc:docMk/>
          <pc:sldMk cId="698806787" sldId="279"/>
        </pc:sldMkLst>
        <pc:spChg chg="mod">
          <ac:chgData name="Iverson, Jeremy" userId="0da879a7-63c3-4d55-8f0d-2073247249ba" providerId="ADAL" clId="{11856817-1929-4AA2-88E0-A925C80857CD}" dt="2018-08-27T15:37:56.642" v="146" actId="113"/>
          <ac:spMkLst>
            <pc:docMk/>
            <pc:sldMk cId="698806787" sldId="279"/>
            <ac:spMk id="5" creationId="{00000000-0000-0000-0000-000000000000}"/>
          </ac:spMkLst>
        </pc:spChg>
      </pc:sldChg>
      <pc:sldChg chg="addSp delSp modSp add del">
        <pc:chgData name="Iverson, Jeremy" userId="0da879a7-63c3-4d55-8f0d-2073247249ba" providerId="ADAL" clId="{11856817-1929-4AA2-88E0-A925C80857CD}" dt="2018-08-27T15:34:58.732" v="136" actId="2696"/>
        <pc:sldMkLst>
          <pc:docMk/>
          <pc:sldMk cId="81879779" sldId="280"/>
        </pc:sldMkLst>
        <pc:spChg chg="add mod">
          <ac:chgData name="Iverson, Jeremy" userId="0da879a7-63c3-4d55-8f0d-2073247249ba" providerId="ADAL" clId="{11856817-1929-4AA2-88E0-A925C80857CD}" dt="2018-08-27T15:33:33.070" v="122" actId="208"/>
          <ac:spMkLst>
            <pc:docMk/>
            <pc:sldMk cId="81879779" sldId="280"/>
            <ac:spMk id="20" creationId="{3D9A13FF-2DC6-4DBA-9FF2-DED2C4E6EC23}"/>
          </ac:spMkLst>
        </pc:spChg>
        <pc:spChg chg="add del mod">
          <ac:chgData name="Iverson, Jeremy" userId="0da879a7-63c3-4d55-8f0d-2073247249ba" providerId="ADAL" clId="{11856817-1929-4AA2-88E0-A925C80857CD}" dt="2018-08-27T15:34:56.373" v="135" actId="478"/>
          <ac:spMkLst>
            <pc:docMk/>
            <pc:sldMk cId="81879779" sldId="280"/>
            <ac:spMk id="22" creationId="{FE31BE0A-2C47-4E1F-8ED5-67F8717992CF}"/>
          </ac:spMkLst>
        </pc:spChg>
        <pc:spChg chg="add mod">
          <ac:chgData name="Iverson, Jeremy" userId="0da879a7-63c3-4d55-8f0d-2073247249ba" providerId="ADAL" clId="{11856817-1929-4AA2-88E0-A925C80857CD}" dt="2018-08-27T15:34:03.364" v="128" actId="14100"/>
          <ac:spMkLst>
            <pc:docMk/>
            <pc:sldMk cId="81879779" sldId="280"/>
            <ac:spMk id="23" creationId="{59774A8F-3BDA-479C-93E8-F54914BC0182}"/>
          </ac:spMkLst>
        </pc:spChg>
        <pc:spChg chg="add del mod">
          <ac:chgData name="Iverson, Jeremy" userId="0da879a7-63c3-4d55-8f0d-2073247249ba" providerId="ADAL" clId="{11856817-1929-4AA2-88E0-A925C80857CD}" dt="2018-08-27T15:34:35.348" v="134" actId="478"/>
          <ac:spMkLst>
            <pc:docMk/>
            <pc:sldMk cId="81879779" sldId="280"/>
            <ac:spMk id="24" creationId="{302891BE-CCD1-42D8-AF32-B98921F89231}"/>
          </ac:spMkLst>
        </pc:spChg>
        <pc:picChg chg="mod">
          <ac:chgData name="Iverson, Jeremy" userId="0da879a7-63c3-4d55-8f0d-2073247249ba" providerId="ADAL" clId="{11856817-1929-4AA2-88E0-A925C80857CD}" dt="2018-08-27T15:34:29.140" v="132" actId="1076"/>
          <ac:picMkLst>
            <pc:docMk/>
            <pc:sldMk cId="81879779" sldId="280"/>
            <ac:picMk id="7" creationId="{00000000-0000-0000-0000-000000000000}"/>
          </ac:picMkLst>
        </pc:picChg>
      </pc:sldChg>
    </pc:docChg>
  </pc:docChgLst>
  <pc:docChgLst>
    <pc:chgData name="Iverson, Jeremy" userId="0da879a7-63c3-4d55-8f0d-2073247249ba" providerId="ADAL" clId="{D0BC3F12-0E12-2741-8946-0C3B42409584}"/>
    <pc:docChg chg="delSld modSld">
      <pc:chgData name="Iverson, Jeremy" userId="0da879a7-63c3-4d55-8f0d-2073247249ba" providerId="ADAL" clId="{D0BC3F12-0E12-2741-8946-0C3B42409584}" dt="2018-08-27T16:01:48.373" v="24" actId="15"/>
      <pc:docMkLst>
        <pc:docMk/>
      </pc:docMkLst>
      <pc:sldChg chg="modNotesTx">
        <pc:chgData name="Iverson, Jeremy" userId="0da879a7-63c3-4d55-8f0d-2073247249ba" providerId="ADAL" clId="{D0BC3F12-0E12-2741-8946-0C3B42409584}" dt="2018-08-27T16:01:48.373" v="24" actId="15"/>
        <pc:sldMkLst>
          <pc:docMk/>
          <pc:sldMk cId="2620696450" sldId="265"/>
        </pc:sldMkLst>
      </pc:sldChg>
      <pc:sldChg chg="del">
        <pc:chgData name="Iverson, Jeremy" userId="0da879a7-63c3-4d55-8f0d-2073247249ba" providerId="ADAL" clId="{D0BC3F12-0E12-2741-8946-0C3B42409584}" dt="2018-08-27T15:46:48" v="0" actId="2696"/>
        <pc:sldMkLst>
          <pc:docMk/>
          <pc:sldMk cId="3367043363"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9E745-C966-47D4-9699-14D7414E4378}" type="datetimeFigureOut">
              <a:rPr lang="en-US" smtClean="0"/>
              <a:t>8/27/18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828D0-02EC-4BC7-AEC0-27286E88C87E}" type="slidenum">
              <a:rPr lang="en-US" smtClean="0"/>
              <a:t>‹#›</a:t>
            </a:fld>
            <a:endParaRPr lang="en-US"/>
          </a:p>
        </p:txBody>
      </p:sp>
    </p:spTree>
    <p:extLst>
      <p:ext uri="{BB962C8B-B14F-4D97-AF65-F5344CB8AC3E}">
        <p14:creationId xmlns:p14="http://schemas.microsoft.com/office/powerpoint/2010/main" val="126247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1</a:t>
            </a:fld>
            <a:endParaRPr lang="en-US"/>
          </a:p>
        </p:txBody>
      </p:sp>
    </p:spTree>
    <p:extLst>
      <p:ext uri="{BB962C8B-B14F-4D97-AF65-F5344CB8AC3E}">
        <p14:creationId xmlns:p14="http://schemas.microsoft.com/office/powerpoint/2010/main" val="3024182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r>
              <a:rPr lang="en-US" baseline="0" dirty="0"/>
              <a:t> A cake is not circle</a:t>
            </a:r>
          </a:p>
          <a:p>
            <a:endParaRPr lang="en-US" baseline="0" dirty="0"/>
          </a:p>
          <a:p>
            <a:r>
              <a:rPr lang="en-US" baseline="0" dirty="0"/>
              <a:t>3) You don’t need to know the diameter or circumference of the earth, use algebra</a:t>
            </a:r>
          </a:p>
          <a:p>
            <a:endParaRPr lang="en-US" baseline="0" dirty="0"/>
          </a:p>
          <a:p>
            <a:r>
              <a:rPr lang="en-US" baseline="0" dirty="0"/>
              <a:t>4 &amp; 11) more algebra</a:t>
            </a:r>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10</a:t>
            </a:fld>
            <a:endParaRPr lang="en-US"/>
          </a:p>
        </p:txBody>
      </p:sp>
    </p:spTree>
    <p:extLst>
      <p:ext uri="{BB962C8B-B14F-4D97-AF65-F5344CB8AC3E}">
        <p14:creationId xmlns:p14="http://schemas.microsoft.com/office/powerpoint/2010/main" val="4067163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is currently available on Canvas, hard copies are available on request.</a:t>
            </a:r>
          </a:p>
          <a:p>
            <a:endParaRPr lang="en-US" dirty="0"/>
          </a:p>
          <a:p>
            <a:r>
              <a:rPr lang="en-US" dirty="0"/>
              <a:t>Go through canvas page a little bit – things to point out:</a:t>
            </a:r>
          </a:p>
          <a:p>
            <a:pPr marL="171450" indent="-171450">
              <a:buFont typeface="Arial" panose="020B0604020202020204" pitchFamily="34" charset="0"/>
              <a:buChar char="•"/>
            </a:pPr>
            <a:r>
              <a:rPr lang="en-US" dirty="0"/>
              <a:t>Homepage links</a:t>
            </a:r>
          </a:p>
          <a:p>
            <a:pPr marL="171450" indent="-171450">
              <a:buFont typeface="Arial" panose="020B0604020202020204" pitchFamily="34" charset="0"/>
              <a:buChar char="•"/>
            </a:pPr>
            <a:r>
              <a:rPr lang="en-US" dirty="0"/>
              <a:t>TA office hour links</a:t>
            </a:r>
          </a:p>
          <a:p>
            <a:pPr marL="171450" indent="-171450">
              <a:buFont typeface="Arial" panose="020B0604020202020204" pitchFamily="34" charset="0"/>
              <a:buChar char="•"/>
            </a:pPr>
            <a:r>
              <a:rPr lang="en-US" dirty="0"/>
              <a:t>Book link</a:t>
            </a:r>
          </a:p>
          <a:p>
            <a:pPr marL="171450" indent="-171450">
              <a:buFont typeface="Arial" panose="020B0604020202020204" pitchFamily="34" charset="0"/>
              <a:buChar char="•"/>
            </a:pPr>
            <a:r>
              <a:rPr lang="en-US" dirty="0"/>
              <a:t>Links to grades, announcements, and discussions</a:t>
            </a:r>
          </a:p>
        </p:txBody>
      </p:sp>
      <p:sp>
        <p:nvSpPr>
          <p:cNvPr id="4" name="Slide Number Placeholder 3"/>
          <p:cNvSpPr>
            <a:spLocks noGrp="1"/>
          </p:cNvSpPr>
          <p:nvPr>
            <p:ph type="sldNum" sz="quarter" idx="10"/>
          </p:nvPr>
        </p:nvSpPr>
        <p:spPr/>
        <p:txBody>
          <a:bodyPr/>
          <a:lstStyle/>
          <a:p>
            <a:fld id="{25B828D0-02EC-4BC7-AEC0-27286E88C87E}" type="slidenum">
              <a:rPr lang="en-US" smtClean="0"/>
              <a:t>2</a:t>
            </a:fld>
            <a:endParaRPr lang="en-US"/>
          </a:p>
        </p:txBody>
      </p:sp>
    </p:spTree>
    <p:extLst>
      <p:ext uri="{BB962C8B-B14F-4D97-AF65-F5344CB8AC3E}">
        <p14:creationId xmlns:p14="http://schemas.microsoft.com/office/powerpoint/2010/main" val="215807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this course about?</a:t>
            </a:r>
          </a:p>
          <a:p>
            <a:endParaRPr lang="en-US" dirty="0"/>
          </a:p>
          <a:p>
            <a:r>
              <a:rPr lang="en-US" dirty="0"/>
              <a:t>A word cloud from the main chapters of the text</a:t>
            </a:r>
            <a:r>
              <a:rPr lang="en-US" baseline="0" dirty="0"/>
              <a:t>book. Ask students to point out words they recognize and may/may not understand. This is an opportunity for me to get a general sense of what topics are familiar to some of the students. If they have heard the words, in what context – what do the words mean to them.</a:t>
            </a:r>
          </a:p>
        </p:txBody>
      </p:sp>
      <p:sp>
        <p:nvSpPr>
          <p:cNvPr id="4" name="Slide Number Placeholder 3"/>
          <p:cNvSpPr>
            <a:spLocks noGrp="1"/>
          </p:cNvSpPr>
          <p:nvPr>
            <p:ph type="sldNum" sz="quarter" idx="10"/>
          </p:nvPr>
        </p:nvSpPr>
        <p:spPr/>
        <p:txBody>
          <a:bodyPr/>
          <a:lstStyle/>
          <a:p>
            <a:fld id="{25B828D0-02EC-4BC7-AEC0-27286E88C87E}" type="slidenum">
              <a:rPr lang="en-US" smtClean="0"/>
              <a:t>3</a:t>
            </a:fld>
            <a:endParaRPr lang="en-US"/>
          </a:p>
        </p:txBody>
      </p:sp>
    </p:spTree>
    <p:extLst>
      <p:ext uri="{BB962C8B-B14F-4D97-AF65-F5344CB8AC3E}">
        <p14:creationId xmlns:p14="http://schemas.microsoft.com/office/powerpoint/2010/main" val="324304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a:t>
            </a:r>
            <a:r>
              <a:rPr lang="en-US" baseline="0" dirty="0"/>
              <a:t> more time on this. These are the words that I think they may have heard before.</a:t>
            </a:r>
          </a:p>
          <a:p>
            <a:endParaRPr lang="en-US" baseline="0" dirty="0"/>
          </a:p>
          <a:p>
            <a:r>
              <a:rPr lang="en-US" baseline="0" dirty="0"/>
              <a:t>Point out a few missing words:</a:t>
            </a:r>
          </a:p>
          <a:p>
            <a:pPr marL="171450" indent="-171450">
              <a:buFont typeface="Arial" panose="020B0604020202020204" pitchFamily="34" charset="0"/>
              <a:buChar char="•"/>
            </a:pPr>
            <a:r>
              <a:rPr lang="en-US" baseline="0" dirty="0"/>
              <a:t>Gaming</a:t>
            </a:r>
          </a:p>
          <a:p>
            <a:pPr marL="171450" indent="-171450">
              <a:buFont typeface="Arial" panose="020B0604020202020204" pitchFamily="34" charset="0"/>
              <a:buChar char="•"/>
            </a:pPr>
            <a:r>
              <a:rPr lang="en-US" baseline="0" dirty="0"/>
              <a:t>Graphics</a:t>
            </a:r>
          </a:p>
          <a:p>
            <a:pPr marL="171450" indent="-171450">
              <a:buFont typeface="Arial" panose="020B0604020202020204" pitchFamily="34" charset="0"/>
              <a:buChar char="•"/>
            </a:pPr>
            <a:r>
              <a:rPr lang="en-US" baseline="0" dirty="0" err="1"/>
              <a:t>Pokemon</a:t>
            </a:r>
            <a:r>
              <a:rPr lang="en-US" baseline="0" dirty="0"/>
              <a:t> Go</a:t>
            </a:r>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4</a:t>
            </a:fld>
            <a:endParaRPr lang="en-US"/>
          </a:p>
        </p:txBody>
      </p:sp>
    </p:spTree>
    <p:extLst>
      <p:ext uri="{BB962C8B-B14F-4D97-AF65-F5344CB8AC3E}">
        <p14:creationId xmlns:p14="http://schemas.microsoft.com/office/powerpoint/2010/main" val="2427700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Algorithms</a:t>
            </a:r>
            <a:r>
              <a:rPr lang="en-US" baseline="0" dirty="0"/>
              <a:t> – how do we solve problems</a:t>
            </a:r>
          </a:p>
          <a:p>
            <a:endParaRPr lang="en-US" baseline="0" dirty="0"/>
          </a:p>
          <a:p>
            <a:r>
              <a:rPr lang="en-US" baseline="0" dirty="0"/>
              <a:t>Visual Basic – how do we tell a computer the steps to solve a problem</a:t>
            </a:r>
          </a:p>
          <a:p>
            <a:endParaRPr lang="en-US" baseline="0" dirty="0"/>
          </a:p>
          <a:p>
            <a:r>
              <a:rPr lang="en-US" baseline="0" dirty="0"/>
              <a:t>Tools – programs that are designed to solve specific types of problems</a:t>
            </a:r>
          </a:p>
          <a:p>
            <a:endParaRPr lang="en-US" baseline="0" dirty="0"/>
          </a:p>
          <a:p>
            <a:r>
              <a:rPr lang="en-US" baseline="0" dirty="0"/>
              <a:t>Hardware and details – help us improve the tools, programming, and algorithm for the specific technology that we have available to us</a:t>
            </a:r>
          </a:p>
          <a:p>
            <a:endParaRPr lang="en-US" dirty="0"/>
          </a:p>
          <a:p>
            <a:r>
              <a:rPr lang="en-US" dirty="0"/>
              <a:t>Data rep – for</a:t>
            </a:r>
            <a:r>
              <a:rPr lang="en-US" baseline="0" dirty="0"/>
              <a:t> example, how does a computer represent pi (pi is infinite, computer is finite)</a:t>
            </a:r>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5</a:t>
            </a:fld>
            <a:endParaRPr lang="en-US"/>
          </a:p>
        </p:txBody>
      </p:sp>
    </p:spTree>
    <p:extLst>
      <p:ext uri="{BB962C8B-B14F-4D97-AF65-F5344CB8AC3E}">
        <p14:creationId xmlns:p14="http://schemas.microsoft.com/office/powerpoint/2010/main" val="2843475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6</a:t>
            </a:fld>
            <a:endParaRPr lang="en-US"/>
          </a:p>
        </p:txBody>
      </p:sp>
    </p:spTree>
    <p:extLst>
      <p:ext uri="{BB962C8B-B14F-4D97-AF65-F5344CB8AC3E}">
        <p14:creationId xmlns:p14="http://schemas.microsoft.com/office/powerpoint/2010/main" val="352739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Dependency – relying on the instructor, TA,</a:t>
            </a:r>
            <a:r>
              <a:rPr lang="en-US" baseline="0" dirty="0"/>
              <a:t> or fellow student for original thought or deeper understanding (in context of computer science) instead of oneself</a:t>
            </a:r>
          </a:p>
        </p:txBody>
      </p:sp>
      <p:sp>
        <p:nvSpPr>
          <p:cNvPr id="4" name="Slide Number Placeholder 3"/>
          <p:cNvSpPr>
            <a:spLocks noGrp="1"/>
          </p:cNvSpPr>
          <p:nvPr>
            <p:ph type="sldNum" sz="quarter" idx="10"/>
          </p:nvPr>
        </p:nvSpPr>
        <p:spPr/>
        <p:txBody>
          <a:bodyPr/>
          <a:lstStyle/>
          <a:p>
            <a:fld id="{25B828D0-02EC-4BC7-AEC0-27286E88C87E}" type="slidenum">
              <a:rPr lang="en-US" smtClean="0"/>
              <a:t>7</a:t>
            </a:fld>
            <a:endParaRPr lang="en-US"/>
          </a:p>
        </p:txBody>
      </p:sp>
    </p:spTree>
    <p:extLst>
      <p:ext uri="{BB962C8B-B14F-4D97-AF65-F5344CB8AC3E}">
        <p14:creationId xmlns:p14="http://schemas.microsoft.com/office/powerpoint/2010/main" val="174327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let me summarize</a:t>
            </a:r>
          </a:p>
          <a:p>
            <a:pPr marL="628650" lvl="1" indent="-171450">
              <a:buFont typeface="Arial" panose="020B0604020202020204" pitchFamily="34" charset="0"/>
              <a:buChar char="•"/>
            </a:pPr>
            <a:r>
              <a:rPr lang="en-US" dirty="0"/>
              <a:t>Emphasize that material is new and challenging</a:t>
            </a:r>
          </a:p>
          <a:p>
            <a:pPr marL="628650" lvl="1" indent="-171450">
              <a:buFont typeface="Arial" panose="020B0604020202020204" pitchFamily="34" charset="0"/>
              <a:buChar char="•"/>
            </a:pPr>
            <a:r>
              <a:rPr lang="en-US" dirty="0"/>
              <a:t>Don’t be discouraged if comprehension</a:t>
            </a:r>
            <a:r>
              <a:rPr lang="en-US" baseline="0" dirty="0"/>
              <a:t> is not apparent right away</a:t>
            </a:r>
          </a:p>
          <a:p>
            <a:pPr marL="628650" lvl="1" indent="-171450">
              <a:buFont typeface="Arial" panose="020B0604020202020204" pitchFamily="34" charset="0"/>
              <a:buChar char="•"/>
            </a:pPr>
            <a:r>
              <a:rPr lang="en-US" baseline="0" dirty="0"/>
              <a:t>Seek help (TAs and me)</a:t>
            </a:r>
          </a:p>
          <a:p>
            <a:pPr marL="628650" lvl="1" indent="-171450">
              <a:buFont typeface="Arial" panose="020B0604020202020204" pitchFamily="34" charset="0"/>
              <a:buChar char="•"/>
            </a:pPr>
            <a:r>
              <a:rPr lang="en-US" baseline="0" dirty="0"/>
              <a:t>Many of the topics can be re-formulated / re-stated</a:t>
            </a:r>
          </a:p>
        </p:txBody>
      </p:sp>
      <p:sp>
        <p:nvSpPr>
          <p:cNvPr id="4" name="Slide Number Placeholder 3"/>
          <p:cNvSpPr>
            <a:spLocks noGrp="1"/>
          </p:cNvSpPr>
          <p:nvPr>
            <p:ph type="sldNum" sz="quarter" idx="10"/>
          </p:nvPr>
        </p:nvSpPr>
        <p:spPr/>
        <p:txBody>
          <a:bodyPr/>
          <a:lstStyle/>
          <a:p>
            <a:fld id="{25B828D0-02EC-4BC7-AEC0-27286E88C87E}" type="slidenum">
              <a:rPr lang="en-US" smtClean="0"/>
              <a:t>8</a:t>
            </a:fld>
            <a:endParaRPr lang="en-US"/>
          </a:p>
        </p:txBody>
      </p:sp>
    </p:spTree>
    <p:extLst>
      <p:ext uri="{BB962C8B-B14F-4D97-AF65-F5344CB8AC3E}">
        <p14:creationId xmlns:p14="http://schemas.microsoft.com/office/powerpoint/2010/main" val="2322982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Goal of this class is to increase your computer literacy and </a:t>
            </a:r>
            <a:r>
              <a:rPr lang="en-US" baseline="0"/>
              <a:t>improve problem solving skills</a:t>
            </a: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Give meaning to the computer terminology floating around</a:t>
            </a:r>
          </a:p>
          <a:p>
            <a:pPr marL="171450" indent="-171450">
              <a:buFont typeface="Arial" panose="020B0604020202020204" pitchFamily="34" charset="0"/>
              <a:buChar char="•"/>
            </a:pPr>
            <a:r>
              <a:rPr lang="en-US" baseline="0" dirty="0"/>
              <a:t>Gigabytes</a:t>
            </a:r>
          </a:p>
          <a:p>
            <a:pPr marL="171450" indent="-171450">
              <a:buFont typeface="Arial" panose="020B0604020202020204" pitchFamily="34" charset="0"/>
              <a:buChar char="•"/>
            </a:pPr>
            <a:r>
              <a:rPr lang="en-US" baseline="0" dirty="0"/>
              <a:t>Quad-core CPU</a:t>
            </a:r>
          </a:p>
          <a:p>
            <a:pPr marL="171450" indent="-171450">
              <a:buFont typeface="Arial" panose="020B0604020202020204" pitchFamily="34" charset="0"/>
              <a:buChar char="•"/>
            </a:pPr>
            <a:r>
              <a:rPr lang="en-US" baseline="0" dirty="0"/>
              <a:t>Megapixels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Some problems we will look at:</a:t>
            </a:r>
          </a:p>
          <a:p>
            <a:pPr marL="171450" indent="-171450">
              <a:buFont typeface="Arial" panose="020B0604020202020204" pitchFamily="34" charset="0"/>
              <a:buChar char="•"/>
            </a:pPr>
            <a:r>
              <a:rPr lang="en-US" baseline="0" dirty="0"/>
              <a:t>What are MP3s and why are they useful</a:t>
            </a:r>
          </a:p>
          <a:p>
            <a:pPr marL="171450" indent="-171450">
              <a:buFont typeface="Arial" panose="020B0604020202020204" pitchFamily="34" charset="0"/>
              <a:buChar char="•"/>
            </a:pPr>
            <a:r>
              <a:rPr lang="en-US" baseline="0" dirty="0"/>
              <a:t>What is a database (</a:t>
            </a:r>
            <a:r>
              <a:rPr lang="en-US" baseline="0" dirty="0" err="1"/>
              <a:t>facebook</a:t>
            </a:r>
            <a:r>
              <a:rPr lang="en-US" baseline="0" dirty="0"/>
              <a:t>)</a:t>
            </a:r>
          </a:p>
        </p:txBody>
      </p:sp>
      <p:sp>
        <p:nvSpPr>
          <p:cNvPr id="4" name="Slide Number Placeholder 3"/>
          <p:cNvSpPr>
            <a:spLocks noGrp="1"/>
          </p:cNvSpPr>
          <p:nvPr>
            <p:ph type="sldNum" sz="quarter" idx="10"/>
          </p:nvPr>
        </p:nvSpPr>
        <p:spPr/>
        <p:txBody>
          <a:bodyPr/>
          <a:lstStyle/>
          <a:p>
            <a:fld id="{25B828D0-02EC-4BC7-AEC0-27286E88C87E}" type="slidenum">
              <a:rPr lang="en-US" smtClean="0"/>
              <a:t>9</a:t>
            </a:fld>
            <a:endParaRPr lang="en-US"/>
          </a:p>
        </p:txBody>
      </p:sp>
    </p:spTree>
    <p:extLst>
      <p:ext uri="{BB962C8B-B14F-4D97-AF65-F5344CB8AC3E}">
        <p14:creationId xmlns:p14="http://schemas.microsoft.com/office/powerpoint/2010/main" val="325284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46552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14803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15868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92818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177BE-2AC9-4FFF-A291-7105E34736A6}" type="datetimeFigureOut">
              <a:rPr lang="en-US" smtClean="0"/>
              <a:pPr/>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9596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6177BE-2AC9-4FFF-A291-7105E34736A6}" type="datetimeFigureOut">
              <a:rPr lang="en-US" smtClean="0"/>
              <a:pPr/>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79228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6177BE-2AC9-4FFF-A291-7105E34736A6}" type="datetimeFigureOut">
              <a:rPr lang="en-US" smtClean="0"/>
              <a:pPr/>
              <a:t>8/27/18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87193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6177BE-2AC9-4FFF-A291-7105E34736A6}" type="datetimeFigureOut">
              <a:rPr lang="en-US" smtClean="0"/>
              <a:pPr/>
              <a:t>8/27/18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31362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177BE-2AC9-4FFF-A291-7105E34736A6}" type="datetimeFigureOut">
              <a:rPr lang="en-US" smtClean="0"/>
              <a:pPr/>
              <a:t>8/27/18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68560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177BE-2AC9-4FFF-A291-7105E34736A6}" type="datetimeFigureOut">
              <a:rPr lang="en-US" smtClean="0"/>
              <a:pPr/>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1946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177BE-2AC9-4FFF-A291-7105E34736A6}" type="datetimeFigureOut">
              <a:rPr lang="en-US" smtClean="0"/>
              <a:pPr/>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425080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177BE-2AC9-4FFF-A291-7105E34736A6}" type="datetimeFigureOut">
              <a:rPr lang="en-US" smtClean="0"/>
              <a:pPr/>
              <a:t>8/27/18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5D3F1-33F8-4EC7-B6B5-CBDB24463158}" type="slidenum">
              <a:rPr lang="en-US" smtClean="0"/>
              <a:pPr/>
              <a:t>‹#›</a:t>
            </a:fld>
            <a:endParaRPr lang="en-US"/>
          </a:p>
        </p:txBody>
      </p:sp>
    </p:spTree>
    <p:extLst>
      <p:ext uri="{BB962C8B-B14F-4D97-AF65-F5344CB8AC3E}">
        <p14:creationId xmlns:p14="http://schemas.microsoft.com/office/powerpoint/2010/main" val="273737894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iverson002@csbsju.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sbsju.instructure.com/courses/10164" TargetMode="External"/><Relationship Id="rId5" Type="http://schemas.openxmlformats.org/officeDocument/2006/relationships/hyperlink" Target="https://csbsju.instructure.com/files/823516/download?download_frd=1" TargetMode="External"/><Relationship Id="rId4" Type="http://schemas.openxmlformats.org/officeDocument/2006/relationships/hyperlink" Target="mailto:jmiller@csbsju.ed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sbsju.instructure.com/courses/10164/assignments/syllabu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122363"/>
            <a:ext cx="8991600" cy="2387600"/>
          </a:xfrm>
        </p:spPr>
        <p:txBody>
          <a:bodyPr/>
          <a:lstStyle/>
          <a:p>
            <a:pPr algn="l"/>
            <a:r>
              <a:rPr lang="en-US" dirty="0"/>
              <a:t>CSCI 130 – Computing: Science/Applications</a:t>
            </a:r>
          </a:p>
        </p:txBody>
      </p:sp>
      <p:sp>
        <p:nvSpPr>
          <p:cNvPr id="3" name="Subtitle 2"/>
          <p:cNvSpPr>
            <a:spLocks noGrp="1"/>
          </p:cNvSpPr>
          <p:nvPr>
            <p:ph type="subTitle" idx="1"/>
          </p:nvPr>
        </p:nvSpPr>
        <p:spPr>
          <a:xfrm>
            <a:off x="76200" y="3602038"/>
            <a:ext cx="8991600" cy="665162"/>
          </a:xfrm>
        </p:spPr>
        <p:txBody>
          <a:bodyPr>
            <a:norm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b="1" dirty="0"/>
              <a:t>DKC</a:t>
            </a:r>
            <a:r>
              <a:rPr lang="en-US" b="1" baseline="30000" dirty="0"/>
              <a:t>3</a:t>
            </a:r>
            <a:r>
              <a:rPr lang="en-US" b="1" dirty="0"/>
              <a:t> 2012 WORD PROBLEMS</a:t>
            </a:r>
            <a:endParaRPr lang="en-US" dirty="0"/>
          </a:p>
        </p:txBody>
      </p:sp>
      <p:sp>
        <p:nvSpPr>
          <p:cNvPr id="5" name="Content Placeholder 4"/>
          <p:cNvSpPr>
            <a:spLocks noGrp="1"/>
          </p:cNvSpPr>
          <p:nvPr>
            <p:ph idx="1"/>
          </p:nvPr>
        </p:nvSpPr>
        <p:spPr>
          <a:xfrm>
            <a:off x="76200" y="1219200"/>
            <a:ext cx="8991600" cy="5486400"/>
          </a:xfrm>
        </p:spPr>
        <p:txBody>
          <a:bodyPr>
            <a:normAutofit fontScale="55000" lnSpcReduction="20000"/>
          </a:bodyPr>
          <a:lstStyle/>
          <a:p>
            <a:pPr marL="0" indent="0">
              <a:buNone/>
            </a:pPr>
            <a:r>
              <a:rPr lang="en-US" b="1" dirty="0"/>
              <a:t>2) Cake</a:t>
            </a:r>
          </a:p>
          <a:p>
            <a:pPr marL="0" indent="0">
              <a:buNone/>
            </a:pPr>
            <a:r>
              <a:rPr lang="en-US" dirty="0"/>
              <a:t>You must cut a birthday cake into exactly eight pieces, but you're only allowed to make three straight cuts, and you can't move pieces of the cake as you cut.</a:t>
            </a:r>
          </a:p>
          <a:p>
            <a:pPr marL="0" indent="0">
              <a:buNone/>
            </a:pPr>
            <a:r>
              <a:rPr lang="en-US" dirty="0"/>
              <a:t>How can you do it?</a:t>
            </a:r>
          </a:p>
          <a:p>
            <a:pPr marL="0" indent="0">
              <a:buNone/>
            </a:pPr>
            <a:endParaRPr lang="en-US" dirty="0"/>
          </a:p>
          <a:p>
            <a:pPr marL="0" indent="0">
              <a:buNone/>
            </a:pPr>
            <a:r>
              <a:rPr lang="en-US" b="1" dirty="0"/>
              <a:t>3) Equator</a:t>
            </a:r>
          </a:p>
          <a:p>
            <a:pPr marL="0" indent="0">
              <a:buNone/>
            </a:pPr>
            <a:r>
              <a:rPr lang="en-US" dirty="0"/>
              <a:t>An eccentric individual makes it his life's work to tie a rope around the earth's equator. He buys a lot of rope and makes the attempt. A rival of his, not to be outdone, decides he wants to tie a rope around the earth's equator that is elevated from the ground by one yard at all points along the rope. Assume the earth is perfectly spherical.</a:t>
            </a:r>
          </a:p>
          <a:p>
            <a:pPr marL="0" indent="0">
              <a:buNone/>
            </a:pPr>
            <a:r>
              <a:rPr lang="en-US" dirty="0"/>
              <a:t>How much more rope does the rival need?  Calculate the amount to the nearest hundredth of a yard.</a:t>
            </a:r>
          </a:p>
          <a:p>
            <a:pPr marL="0" indent="0">
              <a:buNone/>
            </a:pPr>
            <a:endParaRPr lang="en-US" dirty="0"/>
          </a:p>
          <a:p>
            <a:pPr marL="0" indent="0">
              <a:buNone/>
            </a:pPr>
            <a:r>
              <a:rPr lang="en-US" b="1" dirty="0"/>
              <a:t>4) 5-digit Number</a:t>
            </a:r>
          </a:p>
          <a:p>
            <a:pPr marL="0" indent="0">
              <a:buNone/>
            </a:pPr>
            <a:r>
              <a:rPr lang="en-US" dirty="0"/>
              <a:t>What 5-digit number has the following property? If we put numeral 1 in front of the number, we get a number three times smaller than if we put the numeral 1 behind this number.</a:t>
            </a:r>
          </a:p>
          <a:p>
            <a:pPr marL="0" indent="0">
              <a:buNone/>
            </a:pPr>
            <a:endParaRPr lang="en-US" dirty="0"/>
          </a:p>
          <a:p>
            <a:pPr marL="0" indent="0">
              <a:buNone/>
            </a:pPr>
            <a:r>
              <a:rPr lang="en-US" b="1" dirty="0"/>
              <a:t>13) Weight of Bucket</a:t>
            </a:r>
          </a:p>
          <a:p>
            <a:pPr marL="0" indent="0">
              <a:buNone/>
            </a:pPr>
            <a:r>
              <a:rPr lang="en-US" dirty="0"/>
              <a:t>A bucket filled with water weighs 25lbs. When one-half of the water is poured out, the bucket and remaining water weigh 13.5 lbs.</a:t>
            </a:r>
          </a:p>
          <a:p>
            <a:pPr marL="0" indent="0">
              <a:buNone/>
            </a:pPr>
            <a:r>
              <a:rPr lang="en-US" dirty="0"/>
              <a:t>How much does the bucket weigh?</a:t>
            </a:r>
          </a:p>
        </p:txBody>
      </p:sp>
    </p:spTree>
    <p:extLst>
      <p:ext uri="{BB962C8B-B14F-4D97-AF65-F5344CB8AC3E}">
        <p14:creationId xmlns:p14="http://schemas.microsoft.com/office/powerpoint/2010/main" val="228088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Logistics</a:t>
            </a:r>
          </a:p>
        </p:txBody>
      </p:sp>
      <p:sp>
        <p:nvSpPr>
          <p:cNvPr id="5" name="Content Placeholder 4"/>
          <p:cNvSpPr>
            <a:spLocks noGrp="1"/>
          </p:cNvSpPr>
          <p:nvPr>
            <p:ph idx="1"/>
          </p:nvPr>
        </p:nvSpPr>
        <p:spPr>
          <a:xfrm>
            <a:off x="76200" y="1219200"/>
            <a:ext cx="8991600" cy="5486400"/>
          </a:xfrm>
        </p:spPr>
        <p:txBody>
          <a:bodyPr>
            <a:normAutofit fontScale="85000" lnSpcReduction="20000"/>
          </a:bodyPr>
          <a:lstStyle/>
          <a:p>
            <a:r>
              <a:rPr lang="en-US" dirty="0"/>
              <a:t>Instructor(s):</a:t>
            </a:r>
          </a:p>
          <a:p>
            <a:pPr lvl="1"/>
            <a:r>
              <a:rPr lang="en-US" dirty="0"/>
              <a:t>Jeremy Iverson (</a:t>
            </a:r>
            <a:r>
              <a:rPr lang="en-US" dirty="0">
                <a:hlinkClick r:id="rId3"/>
              </a:rPr>
              <a:t>jiverson002@csbsju.edu</a:t>
            </a:r>
            <a:r>
              <a:rPr lang="en-US" dirty="0"/>
              <a:t>). PENGL 213, Ph: (320) 363-3083</a:t>
            </a:r>
          </a:p>
          <a:p>
            <a:pPr lvl="1"/>
            <a:r>
              <a:rPr lang="en-US" dirty="0"/>
              <a:t>Office hours:</a:t>
            </a:r>
          </a:p>
          <a:p>
            <a:pPr lvl="1"/>
            <a:endParaRPr lang="en-US" dirty="0"/>
          </a:p>
          <a:p>
            <a:pPr marL="457200" lvl="1" indent="0">
              <a:buNone/>
            </a:pPr>
            <a:endParaRPr lang="en-US" dirty="0"/>
          </a:p>
          <a:p>
            <a:pPr lvl="1"/>
            <a:r>
              <a:rPr lang="en-US" dirty="0"/>
              <a:t>John Miller (</a:t>
            </a:r>
            <a:r>
              <a:rPr lang="en-US" dirty="0">
                <a:hlinkClick r:id="rId4"/>
              </a:rPr>
              <a:t>jmiller@csbsju.edu</a:t>
            </a:r>
            <a:r>
              <a:rPr lang="en-US" dirty="0"/>
              <a:t>). PENGL 215, </a:t>
            </a:r>
            <a:r>
              <a:rPr lang="en-US" dirty="0" err="1"/>
              <a:t>Ph</a:t>
            </a:r>
            <a:r>
              <a:rPr lang="en-US" dirty="0"/>
              <a:t>: (320) 363-3155</a:t>
            </a:r>
          </a:p>
          <a:p>
            <a:pPr lvl="1"/>
            <a:r>
              <a:rPr lang="en-US" dirty="0"/>
              <a:t>Office hours:</a:t>
            </a:r>
          </a:p>
          <a:p>
            <a:pPr lvl="1"/>
            <a:endParaRPr lang="en-US" dirty="0"/>
          </a:p>
          <a:p>
            <a:pPr marL="457200" lvl="1" indent="0">
              <a:buNone/>
            </a:pPr>
            <a:endParaRPr lang="en-US" dirty="0"/>
          </a:p>
          <a:p>
            <a:r>
              <a:rPr lang="en-US" dirty="0"/>
              <a:t>Textbook:</a:t>
            </a:r>
          </a:p>
          <a:p>
            <a:pPr lvl="1"/>
            <a:r>
              <a:rPr lang="en-US" i="1" dirty="0">
                <a:hlinkClick r:id="rId5"/>
              </a:rPr>
              <a:t>Computer Concepts and Applications</a:t>
            </a:r>
            <a:r>
              <a:rPr lang="en-US" dirty="0"/>
              <a:t>, Herzfeld &amp; Miller et al.</a:t>
            </a:r>
          </a:p>
          <a:p>
            <a:r>
              <a:rPr lang="en-US" dirty="0"/>
              <a:t>Website:</a:t>
            </a:r>
          </a:p>
          <a:p>
            <a:pPr lvl="1"/>
            <a:r>
              <a:rPr lang="en-US" dirty="0">
                <a:hlinkClick r:id="rId6"/>
              </a:rPr>
              <a:t>https://csbsju.instructure.com/courses/10164</a:t>
            </a:r>
            <a:endParaRPr lang="en-US" dirty="0"/>
          </a:p>
          <a:p>
            <a:r>
              <a:rPr lang="en-US" dirty="0"/>
              <a:t>Labs:</a:t>
            </a:r>
          </a:p>
          <a:p>
            <a:pPr lvl="1"/>
            <a:r>
              <a:rPr lang="en-US" dirty="0"/>
              <a:t>PENGL 218, TR</a:t>
            </a:r>
          </a:p>
          <a:p>
            <a:pPr marL="457200" lvl="1" indent="0">
              <a:buNone/>
            </a:pPr>
            <a:endParaRPr lang="en-US" dirty="0"/>
          </a:p>
          <a:p>
            <a:pPr marL="457200" lvl="1" indent="0">
              <a:buNone/>
            </a:pPr>
            <a:r>
              <a:rPr lang="en-US" dirty="0"/>
              <a:t> </a:t>
            </a:r>
          </a:p>
          <a:p>
            <a:pPr marL="457200" lvl="1"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983151521"/>
              </p:ext>
            </p:extLst>
          </p:nvPr>
        </p:nvGraphicFramePr>
        <p:xfrm>
          <a:off x="2204852" y="1734820"/>
          <a:ext cx="3428999" cy="1402080"/>
        </p:xfrm>
        <a:graphic>
          <a:graphicData uri="http://schemas.openxmlformats.org/drawingml/2006/table">
            <a:tbl>
              <a:tblPr firstRow="1" bandRow="1">
                <a:effectLst/>
                <a:tableStyleId>{5C22544A-7EE6-4342-B048-85BDC9FD1C3A}</a:tableStyleId>
              </a:tblPr>
              <a:tblGrid>
                <a:gridCol w="345874">
                  <a:extLst>
                    <a:ext uri="{9D8B030D-6E8A-4147-A177-3AD203B41FA5}">
                      <a16:colId xmlns:a16="http://schemas.microsoft.com/office/drawing/2014/main" val="3125074014"/>
                    </a:ext>
                  </a:extLst>
                </a:gridCol>
                <a:gridCol w="736172">
                  <a:extLst>
                    <a:ext uri="{9D8B030D-6E8A-4147-A177-3AD203B41FA5}">
                      <a16:colId xmlns:a16="http://schemas.microsoft.com/office/drawing/2014/main" val="3660055732"/>
                    </a:ext>
                  </a:extLst>
                </a:gridCol>
                <a:gridCol w="577092">
                  <a:extLst>
                    <a:ext uri="{9D8B030D-6E8A-4147-A177-3AD203B41FA5}">
                      <a16:colId xmlns:a16="http://schemas.microsoft.com/office/drawing/2014/main" val="2267759409"/>
                    </a:ext>
                  </a:extLst>
                </a:gridCol>
                <a:gridCol w="217875">
                  <a:extLst>
                    <a:ext uri="{9D8B030D-6E8A-4147-A177-3AD203B41FA5}">
                      <a16:colId xmlns:a16="http://schemas.microsoft.com/office/drawing/2014/main" val="1642007477"/>
                    </a:ext>
                  </a:extLst>
                </a:gridCol>
                <a:gridCol w="793500">
                  <a:extLst>
                    <a:ext uri="{9D8B030D-6E8A-4147-A177-3AD203B41FA5}">
                      <a16:colId xmlns:a16="http://schemas.microsoft.com/office/drawing/2014/main" val="2481778544"/>
                    </a:ext>
                  </a:extLst>
                </a:gridCol>
                <a:gridCol w="758486">
                  <a:extLst>
                    <a:ext uri="{9D8B030D-6E8A-4147-A177-3AD203B41FA5}">
                      <a16:colId xmlns:a16="http://schemas.microsoft.com/office/drawing/2014/main" val="3310353941"/>
                    </a:ext>
                  </a:extLst>
                </a:gridCol>
              </a:tblGrid>
              <a:tr h="370840">
                <a:tc>
                  <a:txBody>
                    <a:bodyPr/>
                    <a:lstStyle/>
                    <a:p>
                      <a:pPr algn="r"/>
                      <a:r>
                        <a:rPr lang="en-US" sz="2000"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12:30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pm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000" b="0" dirty="0">
                          <a:solidFill>
                            <a:schemeClr val="tx1"/>
                          </a:solidFill>
                        </a:rPr>
                        <a:t>pm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098235"/>
                  </a:ext>
                </a:extLst>
              </a:tr>
              <a:tr h="370840">
                <a:tc>
                  <a:txBody>
                    <a:bodyPr/>
                    <a:lstStyle/>
                    <a:p>
                      <a:pPr algn="r"/>
                      <a:r>
                        <a:rPr lang="en-US" sz="2000" b="0" dirty="0">
                          <a:solidFill>
                            <a:schemeClr val="tx1"/>
                          </a:solidFill>
                        </a:rPr>
                        <a:t>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11:00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am</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12:00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sz="2000" b="0" dirty="0">
                          <a:solidFill>
                            <a:schemeClr val="tx1"/>
                          </a:solidFill>
                        </a:rPr>
                        <a:t>pm</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693177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36330984"/>
              </p:ext>
            </p:extLst>
          </p:nvPr>
        </p:nvGraphicFramePr>
        <p:xfrm>
          <a:off x="2204851" y="2860357"/>
          <a:ext cx="3428999" cy="1097280"/>
        </p:xfrm>
        <a:graphic>
          <a:graphicData uri="http://schemas.openxmlformats.org/drawingml/2006/table">
            <a:tbl>
              <a:tblPr firstRow="1" bandRow="1">
                <a:tableStyleId>{5C22544A-7EE6-4342-B048-85BDC9FD1C3A}</a:tableStyleId>
              </a:tblPr>
              <a:tblGrid>
                <a:gridCol w="345874">
                  <a:extLst>
                    <a:ext uri="{9D8B030D-6E8A-4147-A177-3AD203B41FA5}">
                      <a16:colId xmlns:a16="http://schemas.microsoft.com/office/drawing/2014/main" val="3125074014"/>
                    </a:ext>
                  </a:extLst>
                </a:gridCol>
                <a:gridCol w="736172">
                  <a:extLst>
                    <a:ext uri="{9D8B030D-6E8A-4147-A177-3AD203B41FA5}">
                      <a16:colId xmlns:a16="http://schemas.microsoft.com/office/drawing/2014/main" val="3660055732"/>
                    </a:ext>
                  </a:extLst>
                </a:gridCol>
                <a:gridCol w="577092">
                  <a:extLst>
                    <a:ext uri="{9D8B030D-6E8A-4147-A177-3AD203B41FA5}">
                      <a16:colId xmlns:a16="http://schemas.microsoft.com/office/drawing/2014/main" val="2267759409"/>
                    </a:ext>
                  </a:extLst>
                </a:gridCol>
                <a:gridCol w="217875">
                  <a:extLst>
                    <a:ext uri="{9D8B030D-6E8A-4147-A177-3AD203B41FA5}">
                      <a16:colId xmlns:a16="http://schemas.microsoft.com/office/drawing/2014/main" val="1642007477"/>
                    </a:ext>
                  </a:extLst>
                </a:gridCol>
                <a:gridCol w="793500">
                  <a:extLst>
                    <a:ext uri="{9D8B030D-6E8A-4147-A177-3AD203B41FA5}">
                      <a16:colId xmlns:a16="http://schemas.microsoft.com/office/drawing/2014/main" val="2481778544"/>
                    </a:ext>
                  </a:extLst>
                </a:gridCol>
                <a:gridCol w="758486">
                  <a:extLst>
                    <a:ext uri="{9D8B030D-6E8A-4147-A177-3AD203B41FA5}">
                      <a16:colId xmlns:a16="http://schemas.microsoft.com/office/drawing/2014/main" val="3310353941"/>
                    </a:ext>
                  </a:extLst>
                </a:gridCol>
              </a:tblGrid>
              <a:tr h="370840">
                <a:tc>
                  <a:txBody>
                    <a:bodyPr/>
                    <a:lstStyle/>
                    <a:p>
                      <a:pPr algn="r"/>
                      <a:r>
                        <a:rPr lang="en-US" sz="2000" b="0"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9:10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10:05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000" b="0" dirty="0">
                          <a:solidFill>
                            <a:schemeClr val="tx1"/>
                          </a:solidFill>
                        </a:rPr>
                        <a:t>am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098235"/>
                  </a:ext>
                </a:extLst>
              </a:tr>
              <a:tr h="370840">
                <a:tc>
                  <a:txBody>
                    <a:bodyPr/>
                    <a:lstStyle/>
                    <a:p>
                      <a:pPr algn="r"/>
                      <a:r>
                        <a:rPr lang="en-US" sz="2000" b="0" dirty="0">
                          <a:solidFill>
                            <a:schemeClr val="tx1"/>
                          </a:solidFill>
                        </a:rPr>
                        <a:t>W</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10:20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am</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11:15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sz="2000" b="0" dirty="0">
                          <a:solidFill>
                            <a:schemeClr val="tx1"/>
                          </a:solidFill>
                        </a:rPr>
                        <a:t>am</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693177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16159441"/>
              </p:ext>
            </p:extLst>
          </p:nvPr>
        </p:nvGraphicFramePr>
        <p:xfrm>
          <a:off x="914400" y="5715000"/>
          <a:ext cx="3491229" cy="701040"/>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3125074014"/>
                    </a:ext>
                  </a:extLst>
                </a:gridCol>
                <a:gridCol w="748030">
                  <a:extLst>
                    <a:ext uri="{9D8B030D-6E8A-4147-A177-3AD203B41FA5}">
                      <a16:colId xmlns:a16="http://schemas.microsoft.com/office/drawing/2014/main" val="3660055732"/>
                    </a:ext>
                  </a:extLst>
                </a:gridCol>
                <a:gridCol w="547370">
                  <a:extLst>
                    <a:ext uri="{9D8B030D-6E8A-4147-A177-3AD203B41FA5}">
                      <a16:colId xmlns:a16="http://schemas.microsoft.com/office/drawing/2014/main" val="2267759409"/>
                    </a:ext>
                  </a:extLst>
                </a:gridCol>
                <a:gridCol w="228600">
                  <a:extLst>
                    <a:ext uri="{9D8B030D-6E8A-4147-A177-3AD203B41FA5}">
                      <a16:colId xmlns:a16="http://schemas.microsoft.com/office/drawing/2014/main" val="1642007477"/>
                    </a:ext>
                  </a:extLst>
                </a:gridCol>
                <a:gridCol w="762000">
                  <a:extLst>
                    <a:ext uri="{9D8B030D-6E8A-4147-A177-3AD203B41FA5}">
                      <a16:colId xmlns:a16="http://schemas.microsoft.com/office/drawing/2014/main" val="2481778544"/>
                    </a:ext>
                  </a:extLst>
                </a:gridCol>
                <a:gridCol w="557529">
                  <a:extLst>
                    <a:ext uri="{9D8B030D-6E8A-4147-A177-3AD203B41FA5}">
                      <a16:colId xmlns:a16="http://schemas.microsoft.com/office/drawing/2014/main" val="3310353941"/>
                    </a:ext>
                  </a:extLst>
                </a:gridCol>
              </a:tblGrid>
              <a:tr h="370840">
                <a:tc>
                  <a:txBody>
                    <a:bodyPr/>
                    <a:lstStyle/>
                    <a:p>
                      <a:pPr algn="r"/>
                      <a:r>
                        <a:rPr lang="en-US" sz="2000" b="0" dirty="0">
                          <a:solidFill>
                            <a:schemeClr val="tx1"/>
                          </a:solidFill>
                        </a:rPr>
                        <a:t>01A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11:10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rPr>
                        <a:t>12:30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000" b="0" dirty="0">
                          <a:solidFill>
                            <a:schemeClr val="tx1"/>
                          </a:solidFill>
                        </a:rPr>
                        <a:t>pm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09823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Course content</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1295400"/>
            <a:ext cx="7229490" cy="5456381"/>
          </a:xfrm>
        </p:spPr>
      </p:pic>
    </p:spTree>
    <p:extLst>
      <p:ext uri="{BB962C8B-B14F-4D97-AF65-F5344CB8AC3E}">
        <p14:creationId xmlns:p14="http://schemas.microsoft.com/office/powerpoint/2010/main" val="36662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Course content</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1295400"/>
            <a:ext cx="7229490" cy="5456381"/>
          </a:xfrm>
        </p:spPr>
      </p:pic>
      <p:sp>
        <p:nvSpPr>
          <p:cNvPr id="8" name="Rectangle 7"/>
          <p:cNvSpPr/>
          <p:nvPr/>
        </p:nvSpPr>
        <p:spPr>
          <a:xfrm>
            <a:off x="5638800" y="1401762"/>
            <a:ext cx="1066800" cy="274637"/>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p:cNvSpPr/>
          <p:nvPr/>
        </p:nvSpPr>
        <p:spPr>
          <a:xfrm>
            <a:off x="2819400" y="2057400"/>
            <a:ext cx="990600" cy="381000"/>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4343400" y="2438400"/>
            <a:ext cx="990600" cy="401267"/>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2209800" y="5029200"/>
            <a:ext cx="2133600" cy="629867"/>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3505200" y="1752601"/>
            <a:ext cx="609600" cy="228600"/>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p:cNvSpPr/>
          <p:nvPr/>
        </p:nvSpPr>
        <p:spPr>
          <a:xfrm>
            <a:off x="4495800" y="5659067"/>
            <a:ext cx="609600" cy="233631"/>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p:cNvSpPr/>
          <p:nvPr/>
        </p:nvSpPr>
        <p:spPr>
          <a:xfrm>
            <a:off x="2590799" y="2839666"/>
            <a:ext cx="639783" cy="431903"/>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p:cNvSpPr/>
          <p:nvPr/>
        </p:nvSpPr>
        <p:spPr>
          <a:xfrm>
            <a:off x="1905000" y="2971800"/>
            <a:ext cx="477872" cy="243681"/>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p:cNvSpPr/>
          <p:nvPr/>
        </p:nvSpPr>
        <p:spPr>
          <a:xfrm>
            <a:off x="7162801" y="2839666"/>
            <a:ext cx="609600" cy="348085"/>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ectangle 17"/>
          <p:cNvSpPr/>
          <p:nvPr/>
        </p:nvSpPr>
        <p:spPr>
          <a:xfrm>
            <a:off x="3405991" y="4449762"/>
            <a:ext cx="632609" cy="270680"/>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Rectangle 18"/>
          <p:cNvSpPr/>
          <p:nvPr/>
        </p:nvSpPr>
        <p:spPr>
          <a:xfrm>
            <a:off x="4179495" y="3605623"/>
            <a:ext cx="1383105" cy="386939"/>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ectangle 20"/>
          <p:cNvSpPr/>
          <p:nvPr/>
        </p:nvSpPr>
        <p:spPr>
          <a:xfrm>
            <a:off x="5545777" y="3974749"/>
            <a:ext cx="1236023" cy="368651"/>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91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Course content</a:t>
            </a:r>
          </a:p>
        </p:txBody>
      </p:sp>
      <p:grpSp>
        <p:nvGrpSpPr>
          <p:cNvPr id="15" name="Group 14"/>
          <p:cNvGrpSpPr/>
          <p:nvPr/>
        </p:nvGrpSpPr>
        <p:grpSpPr>
          <a:xfrm>
            <a:off x="87922" y="1581623"/>
            <a:ext cx="8903677" cy="4643309"/>
            <a:chOff x="87922" y="1541883"/>
            <a:chExt cx="8979879" cy="4683049"/>
          </a:xfrm>
        </p:grpSpPr>
        <p:sp>
          <p:nvSpPr>
            <p:cNvPr id="26" name="Freeform 25"/>
            <p:cNvSpPr/>
            <p:nvPr/>
          </p:nvSpPr>
          <p:spPr>
            <a:xfrm>
              <a:off x="87922" y="1541883"/>
              <a:ext cx="5418698" cy="1404914"/>
            </a:xfrm>
            <a:custGeom>
              <a:avLst/>
              <a:gdLst>
                <a:gd name="connsiteX0" fmla="*/ 0 w 8991600"/>
                <a:gd name="connsiteY0" fmla="*/ 135752 h 1357520"/>
                <a:gd name="connsiteX1" fmla="*/ 135752 w 8991600"/>
                <a:gd name="connsiteY1" fmla="*/ 0 h 1357520"/>
                <a:gd name="connsiteX2" fmla="*/ 8855848 w 8991600"/>
                <a:gd name="connsiteY2" fmla="*/ 0 h 1357520"/>
                <a:gd name="connsiteX3" fmla="*/ 8991600 w 8991600"/>
                <a:gd name="connsiteY3" fmla="*/ 135752 h 1357520"/>
                <a:gd name="connsiteX4" fmla="*/ 8991600 w 8991600"/>
                <a:gd name="connsiteY4" fmla="*/ 1221768 h 1357520"/>
                <a:gd name="connsiteX5" fmla="*/ 8855848 w 8991600"/>
                <a:gd name="connsiteY5" fmla="*/ 1357520 h 1357520"/>
                <a:gd name="connsiteX6" fmla="*/ 135752 w 8991600"/>
                <a:gd name="connsiteY6" fmla="*/ 1357520 h 1357520"/>
                <a:gd name="connsiteX7" fmla="*/ 0 w 8991600"/>
                <a:gd name="connsiteY7" fmla="*/ 1221768 h 1357520"/>
                <a:gd name="connsiteX8" fmla="*/ 0 w 8991600"/>
                <a:gd name="connsiteY8" fmla="*/ 135752 h 135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1600" h="1357520">
                  <a:moveTo>
                    <a:pt x="0" y="135752"/>
                  </a:moveTo>
                  <a:cubicBezTo>
                    <a:pt x="0" y="60778"/>
                    <a:pt x="60778" y="0"/>
                    <a:pt x="135752" y="0"/>
                  </a:cubicBezTo>
                  <a:lnTo>
                    <a:pt x="8855848" y="0"/>
                  </a:lnTo>
                  <a:cubicBezTo>
                    <a:pt x="8930822" y="0"/>
                    <a:pt x="8991600" y="60778"/>
                    <a:pt x="8991600" y="135752"/>
                  </a:cubicBezTo>
                  <a:lnTo>
                    <a:pt x="8991600" y="1221768"/>
                  </a:lnTo>
                  <a:cubicBezTo>
                    <a:pt x="8991600" y="1296742"/>
                    <a:pt x="8930822" y="1357520"/>
                    <a:pt x="8855848" y="1357520"/>
                  </a:cubicBezTo>
                  <a:lnTo>
                    <a:pt x="135752" y="1357520"/>
                  </a:lnTo>
                  <a:cubicBezTo>
                    <a:pt x="60778" y="1357520"/>
                    <a:pt x="0" y="1296742"/>
                    <a:pt x="0" y="1221768"/>
                  </a:cubicBezTo>
                  <a:lnTo>
                    <a:pt x="0" y="135752"/>
                  </a:lnTo>
                  <a:close/>
                </a:path>
              </a:pathLst>
            </a:custGeom>
            <a:solidFill>
              <a:schemeClr val="accent5">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320040" rIns="182880" bIns="320040" numCol="1" spcCol="1270" anchor="ctr" anchorCtr="0">
              <a:noAutofit/>
            </a:bodyPr>
            <a:lstStyle/>
            <a:p>
              <a:pPr lvl="0" defTabSz="2000250">
                <a:lnSpc>
                  <a:spcPct val="90000"/>
                </a:lnSpc>
                <a:spcBef>
                  <a:spcPct val="0"/>
                </a:spcBef>
                <a:spcAft>
                  <a:spcPct val="35000"/>
                </a:spcAft>
              </a:pPr>
              <a:r>
                <a:rPr lang="en-US" sz="2800" dirty="0"/>
                <a:t>Problem Solving</a:t>
              </a:r>
              <a:endParaRPr lang="en-US" sz="2800" kern="1200" dirty="0"/>
            </a:p>
          </p:txBody>
        </p:sp>
        <p:sp>
          <p:nvSpPr>
            <p:cNvPr id="38" name="Freeform 37"/>
            <p:cNvSpPr/>
            <p:nvPr/>
          </p:nvSpPr>
          <p:spPr>
            <a:xfrm>
              <a:off x="4352615" y="3180938"/>
              <a:ext cx="4715185" cy="1404914"/>
            </a:xfrm>
            <a:custGeom>
              <a:avLst/>
              <a:gdLst>
                <a:gd name="connsiteX0" fmla="*/ 0 w 6095945"/>
                <a:gd name="connsiteY0" fmla="*/ 135752 h 1357520"/>
                <a:gd name="connsiteX1" fmla="*/ 135752 w 6095945"/>
                <a:gd name="connsiteY1" fmla="*/ 0 h 1357520"/>
                <a:gd name="connsiteX2" fmla="*/ 5960193 w 6095945"/>
                <a:gd name="connsiteY2" fmla="*/ 0 h 1357520"/>
                <a:gd name="connsiteX3" fmla="*/ 6095945 w 6095945"/>
                <a:gd name="connsiteY3" fmla="*/ 135752 h 1357520"/>
                <a:gd name="connsiteX4" fmla="*/ 6095945 w 6095945"/>
                <a:gd name="connsiteY4" fmla="*/ 1221768 h 1357520"/>
                <a:gd name="connsiteX5" fmla="*/ 5960193 w 6095945"/>
                <a:gd name="connsiteY5" fmla="*/ 1357520 h 1357520"/>
                <a:gd name="connsiteX6" fmla="*/ 135752 w 6095945"/>
                <a:gd name="connsiteY6" fmla="*/ 1357520 h 1357520"/>
                <a:gd name="connsiteX7" fmla="*/ 0 w 6095945"/>
                <a:gd name="connsiteY7" fmla="*/ 1221768 h 1357520"/>
                <a:gd name="connsiteX8" fmla="*/ 0 w 6095945"/>
                <a:gd name="connsiteY8" fmla="*/ 135752 h 135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5945" h="1357520">
                  <a:moveTo>
                    <a:pt x="0" y="135752"/>
                  </a:moveTo>
                  <a:cubicBezTo>
                    <a:pt x="0" y="60778"/>
                    <a:pt x="60778" y="0"/>
                    <a:pt x="135752" y="0"/>
                  </a:cubicBezTo>
                  <a:lnTo>
                    <a:pt x="5960193" y="0"/>
                  </a:lnTo>
                  <a:cubicBezTo>
                    <a:pt x="6035167" y="0"/>
                    <a:pt x="6095945" y="60778"/>
                    <a:pt x="6095945" y="135752"/>
                  </a:cubicBezTo>
                  <a:lnTo>
                    <a:pt x="6095945" y="1221768"/>
                  </a:lnTo>
                  <a:cubicBezTo>
                    <a:pt x="6095945" y="1296742"/>
                    <a:pt x="6035167" y="1357520"/>
                    <a:pt x="5960193" y="1357520"/>
                  </a:cubicBezTo>
                  <a:lnTo>
                    <a:pt x="135752" y="1357520"/>
                  </a:lnTo>
                  <a:cubicBezTo>
                    <a:pt x="60778" y="1357520"/>
                    <a:pt x="0" y="1296742"/>
                    <a:pt x="0" y="1221768"/>
                  </a:cubicBezTo>
                  <a:lnTo>
                    <a:pt x="0" y="135752"/>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320040" tIns="320040" rIns="91440" bIns="320040" numCol="1" spcCol="1270" anchor="ctr" anchorCtr="0">
              <a:noAutofit/>
            </a:bodyPr>
            <a:lstStyle/>
            <a:p>
              <a:pPr lvl="0" algn="r" defTabSz="2000250">
                <a:lnSpc>
                  <a:spcPct val="90000"/>
                </a:lnSpc>
                <a:spcBef>
                  <a:spcPct val="0"/>
                </a:spcBef>
                <a:spcAft>
                  <a:spcPct val="35000"/>
                </a:spcAft>
              </a:pPr>
              <a:r>
                <a:rPr lang="en-US" sz="2800" dirty="0"/>
                <a:t>Hardware</a:t>
              </a:r>
            </a:p>
          </p:txBody>
        </p:sp>
        <p:sp>
          <p:nvSpPr>
            <p:cNvPr id="25" name="Freeform 24"/>
            <p:cNvSpPr/>
            <p:nvPr/>
          </p:nvSpPr>
          <p:spPr>
            <a:xfrm>
              <a:off x="87922" y="3180938"/>
              <a:ext cx="4104119" cy="1404914"/>
            </a:xfrm>
            <a:custGeom>
              <a:avLst/>
              <a:gdLst>
                <a:gd name="connsiteX0" fmla="*/ 0 w 6095945"/>
                <a:gd name="connsiteY0" fmla="*/ 135752 h 1357520"/>
                <a:gd name="connsiteX1" fmla="*/ 135752 w 6095945"/>
                <a:gd name="connsiteY1" fmla="*/ 0 h 1357520"/>
                <a:gd name="connsiteX2" fmla="*/ 5960193 w 6095945"/>
                <a:gd name="connsiteY2" fmla="*/ 0 h 1357520"/>
                <a:gd name="connsiteX3" fmla="*/ 6095945 w 6095945"/>
                <a:gd name="connsiteY3" fmla="*/ 135752 h 1357520"/>
                <a:gd name="connsiteX4" fmla="*/ 6095945 w 6095945"/>
                <a:gd name="connsiteY4" fmla="*/ 1221768 h 1357520"/>
                <a:gd name="connsiteX5" fmla="*/ 5960193 w 6095945"/>
                <a:gd name="connsiteY5" fmla="*/ 1357520 h 1357520"/>
                <a:gd name="connsiteX6" fmla="*/ 135752 w 6095945"/>
                <a:gd name="connsiteY6" fmla="*/ 1357520 h 1357520"/>
                <a:gd name="connsiteX7" fmla="*/ 0 w 6095945"/>
                <a:gd name="connsiteY7" fmla="*/ 1221768 h 1357520"/>
                <a:gd name="connsiteX8" fmla="*/ 0 w 6095945"/>
                <a:gd name="connsiteY8" fmla="*/ 135752 h 135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5945" h="1357520">
                  <a:moveTo>
                    <a:pt x="0" y="135752"/>
                  </a:moveTo>
                  <a:cubicBezTo>
                    <a:pt x="0" y="60778"/>
                    <a:pt x="60778" y="0"/>
                    <a:pt x="135752" y="0"/>
                  </a:cubicBezTo>
                  <a:lnTo>
                    <a:pt x="5960193" y="0"/>
                  </a:lnTo>
                  <a:cubicBezTo>
                    <a:pt x="6035167" y="0"/>
                    <a:pt x="6095945" y="60778"/>
                    <a:pt x="6095945" y="135752"/>
                  </a:cubicBezTo>
                  <a:lnTo>
                    <a:pt x="6095945" y="1221768"/>
                  </a:lnTo>
                  <a:cubicBezTo>
                    <a:pt x="6095945" y="1296742"/>
                    <a:pt x="6035167" y="1357520"/>
                    <a:pt x="5960193" y="1357520"/>
                  </a:cubicBezTo>
                  <a:lnTo>
                    <a:pt x="135752" y="1357520"/>
                  </a:lnTo>
                  <a:cubicBezTo>
                    <a:pt x="60778" y="1357520"/>
                    <a:pt x="0" y="1296742"/>
                    <a:pt x="0" y="1221768"/>
                  </a:cubicBezTo>
                  <a:lnTo>
                    <a:pt x="0" y="135752"/>
                  </a:lnTo>
                  <a:close/>
                </a:path>
              </a:pathLst>
            </a:custGeom>
            <a:solidFill>
              <a:schemeClr val="accent5">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320040" rIns="1097280" bIns="320040" numCol="1" spcCol="1270" anchor="ctr" anchorCtr="0">
              <a:noAutofit/>
            </a:bodyPr>
            <a:lstStyle/>
            <a:p>
              <a:pPr lvl="0" defTabSz="2000250">
                <a:lnSpc>
                  <a:spcPct val="90000"/>
                </a:lnSpc>
                <a:spcBef>
                  <a:spcPct val="0"/>
                </a:spcBef>
                <a:spcAft>
                  <a:spcPct val="35000"/>
                </a:spcAft>
              </a:pPr>
              <a:r>
                <a:rPr lang="en-US" sz="2800" kern="1200" dirty="0"/>
                <a:t>Programming</a:t>
              </a:r>
            </a:p>
          </p:txBody>
        </p:sp>
        <p:cxnSp>
          <p:nvCxnSpPr>
            <p:cNvPr id="53" name="Elbow Connector 52"/>
            <p:cNvCxnSpPr/>
            <p:nvPr/>
          </p:nvCxnSpPr>
          <p:spPr>
            <a:xfrm rot="5400000" flipH="1" flipV="1">
              <a:off x="3483007" y="2472968"/>
              <a:ext cx="566928" cy="110667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6200000" flipH="1">
              <a:off x="4781206" y="2660098"/>
              <a:ext cx="657475" cy="822960"/>
            </a:xfrm>
            <a:prstGeom prst="bentConnector3">
              <a:avLst>
                <a:gd name="adj1" fmla="val 44651"/>
              </a:avLst>
            </a:prstGeom>
          </p:spPr>
          <p:style>
            <a:lnRef idx="1">
              <a:schemeClr val="accent1"/>
            </a:lnRef>
            <a:fillRef idx="0">
              <a:schemeClr val="accent1"/>
            </a:fillRef>
            <a:effectRef idx="0">
              <a:schemeClr val="accent1"/>
            </a:effectRef>
            <a:fontRef idx="minor">
              <a:schemeClr val="tx1"/>
            </a:fontRef>
          </p:style>
        </p:cxnSp>
        <p:sp>
          <p:nvSpPr>
            <p:cNvPr id="65" name="Freeform 64"/>
            <p:cNvSpPr/>
            <p:nvPr/>
          </p:nvSpPr>
          <p:spPr>
            <a:xfrm>
              <a:off x="4352615" y="4814985"/>
              <a:ext cx="4715186" cy="1404914"/>
            </a:xfrm>
            <a:custGeom>
              <a:avLst/>
              <a:gdLst>
                <a:gd name="connsiteX0" fmla="*/ 0 w 8991600"/>
                <a:gd name="connsiteY0" fmla="*/ 135752 h 1357520"/>
                <a:gd name="connsiteX1" fmla="*/ 135752 w 8991600"/>
                <a:gd name="connsiteY1" fmla="*/ 0 h 1357520"/>
                <a:gd name="connsiteX2" fmla="*/ 8855848 w 8991600"/>
                <a:gd name="connsiteY2" fmla="*/ 0 h 1357520"/>
                <a:gd name="connsiteX3" fmla="*/ 8991600 w 8991600"/>
                <a:gd name="connsiteY3" fmla="*/ 135752 h 1357520"/>
                <a:gd name="connsiteX4" fmla="*/ 8991600 w 8991600"/>
                <a:gd name="connsiteY4" fmla="*/ 1221768 h 1357520"/>
                <a:gd name="connsiteX5" fmla="*/ 8855848 w 8991600"/>
                <a:gd name="connsiteY5" fmla="*/ 1357520 h 1357520"/>
                <a:gd name="connsiteX6" fmla="*/ 135752 w 8991600"/>
                <a:gd name="connsiteY6" fmla="*/ 1357520 h 1357520"/>
                <a:gd name="connsiteX7" fmla="*/ 0 w 8991600"/>
                <a:gd name="connsiteY7" fmla="*/ 1221768 h 1357520"/>
                <a:gd name="connsiteX8" fmla="*/ 0 w 8991600"/>
                <a:gd name="connsiteY8" fmla="*/ 135752 h 135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1600" h="1357520">
                  <a:moveTo>
                    <a:pt x="0" y="135752"/>
                  </a:moveTo>
                  <a:cubicBezTo>
                    <a:pt x="0" y="60778"/>
                    <a:pt x="60778" y="0"/>
                    <a:pt x="135752" y="0"/>
                  </a:cubicBezTo>
                  <a:lnTo>
                    <a:pt x="8855848" y="0"/>
                  </a:lnTo>
                  <a:cubicBezTo>
                    <a:pt x="8930822" y="0"/>
                    <a:pt x="8991600" y="60778"/>
                    <a:pt x="8991600" y="135752"/>
                  </a:cubicBezTo>
                  <a:lnTo>
                    <a:pt x="8991600" y="1221768"/>
                  </a:lnTo>
                  <a:cubicBezTo>
                    <a:pt x="8991600" y="1296742"/>
                    <a:pt x="8930822" y="1357520"/>
                    <a:pt x="8855848" y="1357520"/>
                  </a:cubicBezTo>
                  <a:lnTo>
                    <a:pt x="135752" y="1357520"/>
                  </a:lnTo>
                  <a:cubicBezTo>
                    <a:pt x="60778" y="1357520"/>
                    <a:pt x="0" y="1296742"/>
                    <a:pt x="0" y="1221768"/>
                  </a:cubicBezTo>
                  <a:lnTo>
                    <a:pt x="0" y="135752"/>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none" lIns="3657600" tIns="91440" rIns="91440" bIns="182880" numCol="1" spcCol="1270" anchor="ctr" anchorCtr="0">
              <a:noAutofit/>
            </a:bodyPr>
            <a:lstStyle/>
            <a:p>
              <a:pPr lvl="0" algn="r" defTabSz="2000250">
                <a:lnSpc>
                  <a:spcPct val="90000"/>
                </a:lnSpc>
                <a:spcBef>
                  <a:spcPct val="0"/>
                </a:spcBef>
                <a:spcAft>
                  <a:spcPct val="35000"/>
                </a:spcAft>
              </a:pPr>
              <a:r>
                <a:rPr lang="en-US" sz="2800" kern="1200" dirty="0"/>
                <a:t>Details</a:t>
              </a:r>
            </a:p>
          </p:txBody>
        </p:sp>
        <p:cxnSp>
          <p:nvCxnSpPr>
            <p:cNvPr id="63" name="Elbow Connector 62"/>
            <p:cNvCxnSpPr/>
            <p:nvPr/>
          </p:nvCxnSpPr>
          <p:spPr>
            <a:xfrm rot="5400000" flipH="1" flipV="1">
              <a:off x="4971696" y="4433402"/>
              <a:ext cx="566928" cy="50292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rot="16200000" flipH="1">
              <a:off x="5799342" y="4317639"/>
              <a:ext cx="539496" cy="7377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87922" y="4820018"/>
              <a:ext cx="4104119" cy="1404914"/>
            </a:xfrm>
            <a:custGeom>
              <a:avLst/>
              <a:gdLst>
                <a:gd name="connsiteX0" fmla="*/ 0 w 8991600"/>
                <a:gd name="connsiteY0" fmla="*/ 135752 h 1357520"/>
                <a:gd name="connsiteX1" fmla="*/ 135752 w 8991600"/>
                <a:gd name="connsiteY1" fmla="*/ 0 h 1357520"/>
                <a:gd name="connsiteX2" fmla="*/ 8855848 w 8991600"/>
                <a:gd name="connsiteY2" fmla="*/ 0 h 1357520"/>
                <a:gd name="connsiteX3" fmla="*/ 8991600 w 8991600"/>
                <a:gd name="connsiteY3" fmla="*/ 135752 h 1357520"/>
                <a:gd name="connsiteX4" fmla="*/ 8991600 w 8991600"/>
                <a:gd name="connsiteY4" fmla="*/ 1221768 h 1357520"/>
                <a:gd name="connsiteX5" fmla="*/ 8855848 w 8991600"/>
                <a:gd name="connsiteY5" fmla="*/ 1357520 h 1357520"/>
                <a:gd name="connsiteX6" fmla="*/ 135752 w 8991600"/>
                <a:gd name="connsiteY6" fmla="*/ 1357520 h 1357520"/>
                <a:gd name="connsiteX7" fmla="*/ 0 w 8991600"/>
                <a:gd name="connsiteY7" fmla="*/ 1221768 h 1357520"/>
                <a:gd name="connsiteX8" fmla="*/ 0 w 8991600"/>
                <a:gd name="connsiteY8" fmla="*/ 135752 h 135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1600" h="1357520">
                  <a:moveTo>
                    <a:pt x="0" y="135752"/>
                  </a:moveTo>
                  <a:cubicBezTo>
                    <a:pt x="0" y="60778"/>
                    <a:pt x="60778" y="0"/>
                    <a:pt x="135752" y="0"/>
                  </a:cubicBezTo>
                  <a:lnTo>
                    <a:pt x="8855848" y="0"/>
                  </a:lnTo>
                  <a:cubicBezTo>
                    <a:pt x="8930822" y="0"/>
                    <a:pt x="8991600" y="60778"/>
                    <a:pt x="8991600" y="135752"/>
                  </a:cubicBezTo>
                  <a:lnTo>
                    <a:pt x="8991600" y="1221768"/>
                  </a:lnTo>
                  <a:cubicBezTo>
                    <a:pt x="8991600" y="1296742"/>
                    <a:pt x="8930822" y="1357520"/>
                    <a:pt x="8855848" y="1357520"/>
                  </a:cubicBezTo>
                  <a:lnTo>
                    <a:pt x="135752" y="1357520"/>
                  </a:lnTo>
                  <a:cubicBezTo>
                    <a:pt x="60778" y="1357520"/>
                    <a:pt x="0" y="1296742"/>
                    <a:pt x="0" y="1221768"/>
                  </a:cubicBezTo>
                  <a:lnTo>
                    <a:pt x="0" y="135752"/>
                  </a:lnTo>
                  <a:close/>
                </a:path>
              </a:pathLst>
            </a:custGeom>
            <a:solidFill>
              <a:schemeClr val="accent5">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320040" rIns="2834640" bIns="320040" numCol="1" spcCol="1270" anchor="ctr" anchorCtr="0">
              <a:noAutofit/>
            </a:bodyPr>
            <a:lstStyle/>
            <a:p>
              <a:pPr lvl="0" defTabSz="2000250">
                <a:lnSpc>
                  <a:spcPct val="90000"/>
                </a:lnSpc>
                <a:spcBef>
                  <a:spcPct val="0"/>
                </a:spcBef>
                <a:spcAft>
                  <a:spcPct val="35000"/>
                </a:spcAft>
              </a:pPr>
              <a:r>
                <a:rPr lang="en-US" sz="2800" dirty="0"/>
                <a:t>Tools</a:t>
              </a:r>
            </a:p>
          </p:txBody>
        </p:sp>
        <p:cxnSp>
          <p:nvCxnSpPr>
            <p:cNvPr id="11" name="Straight Connector 10"/>
            <p:cNvCxnSpPr/>
            <p:nvPr/>
          </p:nvCxnSpPr>
          <p:spPr>
            <a:xfrm>
              <a:off x="3396198" y="4452687"/>
              <a:ext cx="0" cy="509668"/>
            </a:xfrm>
            <a:prstGeom prst="line">
              <a:avLst/>
            </a:prstGeom>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3695123" y="1670688"/>
              <a:ext cx="1656063" cy="1170762"/>
            </a:xfrm>
            <a:custGeom>
              <a:avLst/>
              <a:gdLst>
                <a:gd name="connsiteX0" fmla="*/ 0 w 1696901"/>
                <a:gd name="connsiteY0" fmla="*/ 113127 h 1131267"/>
                <a:gd name="connsiteX1" fmla="*/ 113127 w 1696901"/>
                <a:gd name="connsiteY1" fmla="*/ 0 h 1131267"/>
                <a:gd name="connsiteX2" fmla="*/ 1583774 w 1696901"/>
                <a:gd name="connsiteY2" fmla="*/ 0 h 1131267"/>
                <a:gd name="connsiteX3" fmla="*/ 1696901 w 1696901"/>
                <a:gd name="connsiteY3" fmla="*/ 113127 h 1131267"/>
                <a:gd name="connsiteX4" fmla="*/ 1696901 w 1696901"/>
                <a:gd name="connsiteY4" fmla="*/ 1018140 h 1131267"/>
                <a:gd name="connsiteX5" fmla="*/ 1583774 w 1696901"/>
                <a:gd name="connsiteY5" fmla="*/ 1131267 h 1131267"/>
                <a:gd name="connsiteX6" fmla="*/ 113127 w 1696901"/>
                <a:gd name="connsiteY6" fmla="*/ 1131267 h 1131267"/>
                <a:gd name="connsiteX7" fmla="*/ 0 w 1696901"/>
                <a:gd name="connsiteY7" fmla="*/ 1018140 h 1131267"/>
                <a:gd name="connsiteX8" fmla="*/ 0 w 1696901"/>
                <a:gd name="connsiteY8" fmla="*/ 113127 h 113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6901" h="1131267">
                  <a:moveTo>
                    <a:pt x="0" y="113127"/>
                  </a:moveTo>
                  <a:cubicBezTo>
                    <a:pt x="0" y="50649"/>
                    <a:pt x="50649" y="0"/>
                    <a:pt x="113127" y="0"/>
                  </a:cubicBezTo>
                  <a:lnTo>
                    <a:pt x="1583774" y="0"/>
                  </a:lnTo>
                  <a:cubicBezTo>
                    <a:pt x="1646252" y="0"/>
                    <a:pt x="1696901" y="50649"/>
                    <a:pt x="1696901" y="113127"/>
                  </a:cubicBezTo>
                  <a:lnTo>
                    <a:pt x="1696901" y="1018140"/>
                  </a:lnTo>
                  <a:cubicBezTo>
                    <a:pt x="1696901" y="1080618"/>
                    <a:pt x="1646252" y="1131267"/>
                    <a:pt x="1583774" y="1131267"/>
                  </a:cubicBezTo>
                  <a:lnTo>
                    <a:pt x="113127" y="1131267"/>
                  </a:lnTo>
                  <a:cubicBezTo>
                    <a:pt x="50649" y="1131267"/>
                    <a:pt x="0" y="1080618"/>
                    <a:pt x="0" y="1018140"/>
                  </a:cubicBezTo>
                  <a:lnTo>
                    <a:pt x="0" y="11312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4320" tIns="208394" rIns="208394" bIns="208394" numCol="1" spcCol="1270" anchor="ctr" anchorCtr="0">
              <a:noAutofit/>
            </a:bodyPr>
            <a:lstStyle/>
            <a:p>
              <a:pPr lvl="0" algn="ctr" defTabSz="2044700">
                <a:lnSpc>
                  <a:spcPct val="90000"/>
                </a:lnSpc>
                <a:spcBef>
                  <a:spcPct val="0"/>
                </a:spcBef>
                <a:spcAft>
                  <a:spcPct val="35000"/>
                </a:spcAft>
              </a:pPr>
              <a:r>
                <a:rPr lang="en-US" sz="2000" kern="1200" dirty="0"/>
                <a:t>Algorithms</a:t>
              </a:r>
            </a:p>
          </p:txBody>
        </p:sp>
        <p:sp>
          <p:nvSpPr>
            <p:cNvPr id="29" name="Freeform 28"/>
            <p:cNvSpPr/>
            <p:nvPr/>
          </p:nvSpPr>
          <p:spPr>
            <a:xfrm>
              <a:off x="2396093" y="3298027"/>
              <a:ext cx="1614418" cy="1170762"/>
            </a:xfrm>
            <a:custGeom>
              <a:avLst/>
              <a:gdLst>
                <a:gd name="connsiteX0" fmla="*/ 0 w 1696901"/>
                <a:gd name="connsiteY0" fmla="*/ 113127 h 1131267"/>
                <a:gd name="connsiteX1" fmla="*/ 113127 w 1696901"/>
                <a:gd name="connsiteY1" fmla="*/ 0 h 1131267"/>
                <a:gd name="connsiteX2" fmla="*/ 1583774 w 1696901"/>
                <a:gd name="connsiteY2" fmla="*/ 0 h 1131267"/>
                <a:gd name="connsiteX3" fmla="*/ 1696901 w 1696901"/>
                <a:gd name="connsiteY3" fmla="*/ 113127 h 1131267"/>
                <a:gd name="connsiteX4" fmla="*/ 1696901 w 1696901"/>
                <a:gd name="connsiteY4" fmla="*/ 1018140 h 1131267"/>
                <a:gd name="connsiteX5" fmla="*/ 1583774 w 1696901"/>
                <a:gd name="connsiteY5" fmla="*/ 1131267 h 1131267"/>
                <a:gd name="connsiteX6" fmla="*/ 113127 w 1696901"/>
                <a:gd name="connsiteY6" fmla="*/ 1131267 h 1131267"/>
                <a:gd name="connsiteX7" fmla="*/ 0 w 1696901"/>
                <a:gd name="connsiteY7" fmla="*/ 1018140 h 1131267"/>
                <a:gd name="connsiteX8" fmla="*/ 0 w 1696901"/>
                <a:gd name="connsiteY8" fmla="*/ 113127 h 113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6901" h="1131267">
                  <a:moveTo>
                    <a:pt x="0" y="113127"/>
                  </a:moveTo>
                  <a:cubicBezTo>
                    <a:pt x="0" y="50649"/>
                    <a:pt x="50649" y="0"/>
                    <a:pt x="113127" y="0"/>
                  </a:cubicBezTo>
                  <a:lnTo>
                    <a:pt x="1583774" y="0"/>
                  </a:lnTo>
                  <a:cubicBezTo>
                    <a:pt x="1646252" y="0"/>
                    <a:pt x="1696901" y="50649"/>
                    <a:pt x="1696901" y="113127"/>
                  </a:cubicBezTo>
                  <a:lnTo>
                    <a:pt x="1696901" y="1018140"/>
                  </a:lnTo>
                  <a:cubicBezTo>
                    <a:pt x="1696901" y="1080618"/>
                    <a:pt x="1646252" y="1131267"/>
                    <a:pt x="1583774" y="1131267"/>
                  </a:cubicBezTo>
                  <a:lnTo>
                    <a:pt x="113127" y="1131267"/>
                  </a:lnTo>
                  <a:cubicBezTo>
                    <a:pt x="50649" y="1131267"/>
                    <a:pt x="0" y="1080618"/>
                    <a:pt x="0" y="1018140"/>
                  </a:cubicBezTo>
                  <a:lnTo>
                    <a:pt x="0" y="11312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208394" rIns="91440" bIns="208394" numCol="1" spcCol="1270" anchor="ctr" anchorCtr="0">
              <a:noAutofit/>
            </a:bodyPr>
            <a:lstStyle/>
            <a:p>
              <a:pPr lvl="0" algn="ctr" defTabSz="2044700">
                <a:lnSpc>
                  <a:spcPct val="90000"/>
                </a:lnSpc>
                <a:spcBef>
                  <a:spcPct val="0"/>
                </a:spcBef>
                <a:spcAft>
                  <a:spcPct val="35000"/>
                </a:spcAft>
              </a:pPr>
              <a:r>
                <a:rPr lang="en-US" sz="2000" kern="1200" dirty="0"/>
                <a:t>Visual Basic</a:t>
              </a:r>
            </a:p>
          </p:txBody>
        </p:sp>
        <p:sp>
          <p:nvSpPr>
            <p:cNvPr id="33" name="Freeform 32"/>
            <p:cNvSpPr/>
            <p:nvPr/>
          </p:nvSpPr>
          <p:spPr>
            <a:xfrm>
              <a:off x="2397035" y="4930184"/>
              <a:ext cx="1613895" cy="1170762"/>
            </a:xfrm>
            <a:custGeom>
              <a:avLst/>
              <a:gdLst>
                <a:gd name="connsiteX0" fmla="*/ 0 w 1696901"/>
                <a:gd name="connsiteY0" fmla="*/ 113127 h 1131267"/>
                <a:gd name="connsiteX1" fmla="*/ 113127 w 1696901"/>
                <a:gd name="connsiteY1" fmla="*/ 0 h 1131267"/>
                <a:gd name="connsiteX2" fmla="*/ 1583774 w 1696901"/>
                <a:gd name="connsiteY2" fmla="*/ 0 h 1131267"/>
                <a:gd name="connsiteX3" fmla="*/ 1696901 w 1696901"/>
                <a:gd name="connsiteY3" fmla="*/ 113127 h 1131267"/>
                <a:gd name="connsiteX4" fmla="*/ 1696901 w 1696901"/>
                <a:gd name="connsiteY4" fmla="*/ 1018140 h 1131267"/>
                <a:gd name="connsiteX5" fmla="*/ 1583774 w 1696901"/>
                <a:gd name="connsiteY5" fmla="*/ 1131267 h 1131267"/>
                <a:gd name="connsiteX6" fmla="*/ 113127 w 1696901"/>
                <a:gd name="connsiteY6" fmla="*/ 1131267 h 1131267"/>
                <a:gd name="connsiteX7" fmla="*/ 0 w 1696901"/>
                <a:gd name="connsiteY7" fmla="*/ 1018140 h 1131267"/>
                <a:gd name="connsiteX8" fmla="*/ 0 w 1696901"/>
                <a:gd name="connsiteY8" fmla="*/ 113127 h 113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6901" h="1131267">
                  <a:moveTo>
                    <a:pt x="0" y="113127"/>
                  </a:moveTo>
                  <a:cubicBezTo>
                    <a:pt x="0" y="50649"/>
                    <a:pt x="50649" y="0"/>
                    <a:pt x="113127" y="0"/>
                  </a:cubicBezTo>
                  <a:lnTo>
                    <a:pt x="1583774" y="0"/>
                  </a:lnTo>
                  <a:cubicBezTo>
                    <a:pt x="1646252" y="0"/>
                    <a:pt x="1696901" y="50649"/>
                    <a:pt x="1696901" y="113127"/>
                  </a:cubicBezTo>
                  <a:lnTo>
                    <a:pt x="1696901" y="1018140"/>
                  </a:lnTo>
                  <a:cubicBezTo>
                    <a:pt x="1696901" y="1080618"/>
                    <a:pt x="1646252" y="1131267"/>
                    <a:pt x="1583774" y="1131267"/>
                  </a:cubicBezTo>
                  <a:lnTo>
                    <a:pt x="113127" y="1131267"/>
                  </a:lnTo>
                  <a:cubicBezTo>
                    <a:pt x="50649" y="1131267"/>
                    <a:pt x="0" y="1080618"/>
                    <a:pt x="0" y="1018140"/>
                  </a:cubicBezTo>
                  <a:lnTo>
                    <a:pt x="0" y="11312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208394" rIns="91440" bIns="208394" numCol="1" spcCol="1270" anchor="ctr" anchorCtr="0">
              <a:noAutofit/>
            </a:bodyPr>
            <a:lstStyle/>
            <a:p>
              <a:pPr lvl="0" algn="ctr" defTabSz="2044700">
                <a:lnSpc>
                  <a:spcPct val="90000"/>
                </a:lnSpc>
                <a:spcBef>
                  <a:spcPct val="0"/>
                </a:spcBef>
                <a:spcAft>
                  <a:spcPct val="35000"/>
                </a:spcAft>
              </a:pPr>
              <a:r>
                <a:rPr lang="en-US" sz="2000" kern="1200" dirty="0"/>
                <a:t>Excel</a:t>
              </a:r>
            </a:p>
          </p:txBody>
        </p:sp>
        <p:sp>
          <p:nvSpPr>
            <p:cNvPr id="35" name="Freeform 34"/>
            <p:cNvSpPr/>
            <p:nvPr/>
          </p:nvSpPr>
          <p:spPr>
            <a:xfrm>
              <a:off x="4509688" y="3283432"/>
              <a:ext cx="2002593" cy="1170762"/>
            </a:xfrm>
            <a:custGeom>
              <a:avLst/>
              <a:gdLst>
                <a:gd name="connsiteX0" fmla="*/ 0 w 1696901"/>
                <a:gd name="connsiteY0" fmla="*/ 113127 h 1131267"/>
                <a:gd name="connsiteX1" fmla="*/ 113127 w 1696901"/>
                <a:gd name="connsiteY1" fmla="*/ 0 h 1131267"/>
                <a:gd name="connsiteX2" fmla="*/ 1583774 w 1696901"/>
                <a:gd name="connsiteY2" fmla="*/ 0 h 1131267"/>
                <a:gd name="connsiteX3" fmla="*/ 1696901 w 1696901"/>
                <a:gd name="connsiteY3" fmla="*/ 113127 h 1131267"/>
                <a:gd name="connsiteX4" fmla="*/ 1696901 w 1696901"/>
                <a:gd name="connsiteY4" fmla="*/ 1018140 h 1131267"/>
                <a:gd name="connsiteX5" fmla="*/ 1583774 w 1696901"/>
                <a:gd name="connsiteY5" fmla="*/ 1131267 h 1131267"/>
                <a:gd name="connsiteX6" fmla="*/ 113127 w 1696901"/>
                <a:gd name="connsiteY6" fmla="*/ 1131267 h 1131267"/>
                <a:gd name="connsiteX7" fmla="*/ 0 w 1696901"/>
                <a:gd name="connsiteY7" fmla="*/ 1018140 h 1131267"/>
                <a:gd name="connsiteX8" fmla="*/ 0 w 1696901"/>
                <a:gd name="connsiteY8" fmla="*/ 113127 h 113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6901" h="1131267">
                  <a:moveTo>
                    <a:pt x="0" y="113127"/>
                  </a:moveTo>
                  <a:cubicBezTo>
                    <a:pt x="0" y="50649"/>
                    <a:pt x="50649" y="0"/>
                    <a:pt x="113127" y="0"/>
                  </a:cubicBezTo>
                  <a:lnTo>
                    <a:pt x="1583774" y="0"/>
                  </a:lnTo>
                  <a:cubicBezTo>
                    <a:pt x="1646252" y="0"/>
                    <a:pt x="1696901" y="50649"/>
                    <a:pt x="1696901" y="113127"/>
                  </a:cubicBezTo>
                  <a:lnTo>
                    <a:pt x="1696901" y="1018140"/>
                  </a:lnTo>
                  <a:cubicBezTo>
                    <a:pt x="1696901" y="1080618"/>
                    <a:pt x="1646252" y="1131267"/>
                    <a:pt x="1583774" y="1131267"/>
                  </a:cubicBezTo>
                  <a:lnTo>
                    <a:pt x="113127" y="1131267"/>
                  </a:lnTo>
                  <a:cubicBezTo>
                    <a:pt x="50649" y="1131267"/>
                    <a:pt x="0" y="1080618"/>
                    <a:pt x="0" y="1018140"/>
                  </a:cubicBezTo>
                  <a:lnTo>
                    <a:pt x="0" y="1131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4320" tIns="208394" rIns="208394" bIns="208394" numCol="1" spcCol="1270" anchor="ctr" anchorCtr="0">
              <a:noAutofit/>
            </a:bodyPr>
            <a:lstStyle/>
            <a:p>
              <a:pPr lvl="0" algn="ctr" defTabSz="2044700">
                <a:lnSpc>
                  <a:spcPct val="90000"/>
                </a:lnSpc>
                <a:spcBef>
                  <a:spcPct val="0"/>
                </a:spcBef>
                <a:spcAft>
                  <a:spcPct val="35000"/>
                </a:spcAft>
              </a:pPr>
              <a:r>
                <a:rPr lang="en-US" sz="2000" kern="1200" dirty="0"/>
                <a:t>Computer organization</a:t>
              </a:r>
            </a:p>
          </p:txBody>
        </p:sp>
        <p:sp>
          <p:nvSpPr>
            <p:cNvPr id="37" name="Freeform 36"/>
            <p:cNvSpPr/>
            <p:nvPr/>
          </p:nvSpPr>
          <p:spPr>
            <a:xfrm>
              <a:off x="4524337" y="4930184"/>
              <a:ext cx="1104444" cy="1170762"/>
            </a:xfrm>
            <a:custGeom>
              <a:avLst/>
              <a:gdLst>
                <a:gd name="connsiteX0" fmla="*/ 0 w 1696901"/>
                <a:gd name="connsiteY0" fmla="*/ 113127 h 1131267"/>
                <a:gd name="connsiteX1" fmla="*/ 113127 w 1696901"/>
                <a:gd name="connsiteY1" fmla="*/ 0 h 1131267"/>
                <a:gd name="connsiteX2" fmla="*/ 1583774 w 1696901"/>
                <a:gd name="connsiteY2" fmla="*/ 0 h 1131267"/>
                <a:gd name="connsiteX3" fmla="*/ 1696901 w 1696901"/>
                <a:gd name="connsiteY3" fmla="*/ 113127 h 1131267"/>
                <a:gd name="connsiteX4" fmla="*/ 1696901 w 1696901"/>
                <a:gd name="connsiteY4" fmla="*/ 1018140 h 1131267"/>
                <a:gd name="connsiteX5" fmla="*/ 1583774 w 1696901"/>
                <a:gd name="connsiteY5" fmla="*/ 1131267 h 1131267"/>
                <a:gd name="connsiteX6" fmla="*/ 113127 w 1696901"/>
                <a:gd name="connsiteY6" fmla="*/ 1131267 h 1131267"/>
                <a:gd name="connsiteX7" fmla="*/ 0 w 1696901"/>
                <a:gd name="connsiteY7" fmla="*/ 1018140 h 1131267"/>
                <a:gd name="connsiteX8" fmla="*/ 0 w 1696901"/>
                <a:gd name="connsiteY8" fmla="*/ 113127 h 113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6901" h="1131267">
                  <a:moveTo>
                    <a:pt x="0" y="113127"/>
                  </a:moveTo>
                  <a:cubicBezTo>
                    <a:pt x="0" y="50649"/>
                    <a:pt x="50649" y="0"/>
                    <a:pt x="113127" y="0"/>
                  </a:cubicBezTo>
                  <a:lnTo>
                    <a:pt x="1583774" y="0"/>
                  </a:lnTo>
                  <a:cubicBezTo>
                    <a:pt x="1646252" y="0"/>
                    <a:pt x="1696901" y="50649"/>
                    <a:pt x="1696901" y="113127"/>
                  </a:cubicBezTo>
                  <a:lnTo>
                    <a:pt x="1696901" y="1018140"/>
                  </a:lnTo>
                  <a:cubicBezTo>
                    <a:pt x="1696901" y="1080618"/>
                    <a:pt x="1646252" y="1131267"/>
                    <a:pt x="1583774" y="1131267"/>
                  </a:cubicBezTo>
                  <a:lnTo>
                    <a:pt x="113127" y="1131267"/>
                  </a:lnTo>
                  <a:cubicBezTo>
                    <a:pt x="50649" y="1131267"/>
                    <a:pt x="0" y="1080618"/>
                    <a:pt x="0" y="1018140"/>
                  </a:cubicBezTo>
                  <a:lnTo>
                    <a:pt x="0" y="1131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208394" rIns="182880" bIns="208394" numCol="1" spcCol="1270" anchor="ctr" anchorCtr="0">
              <a:noAutofit/>
            </a:bodyPr>
            <a:lstStyle/>
            <a:p>
              <a:pPr lvl="0" algn="ctr" defTabSz="2044700">
                <a:lnSpc>
                  <a:spcPct val="90000"/>
                </a:lnSpc>
                <a:spcBef>
                  <a:spcPct val="0"/>
                </a:spcBef>
                <a:spcAft>
                  <a:spcPct val="35000"/>
                </a:spcAft>
              </a:pPr>
              <a:r>
                <a:rPr lang="en-US" sz="2000" kern="1200" dirty="0"/>
                <a:t>Data rep.</a:t>
              </a:r>
            </a:p>
          </p:txBody>
        </p:sp>
        <p:sp>
          <p:nvSpPr>
            <p:cNvPr id="64" name="Freeform 63"/>
            <p:cNvSpPr/>
            <p:nvPr/>
          </p:nvSpPr>
          <p:spPr>
            <a:xfrm>
              <a:off x="5770601" y="4930184"/>
              <a:ext cx="1392199" cy="1170762"/>
            </a:xfrm>
            <a:custGeom>
              <a:avLst/>
              <a:gdLst>
                <a:gd name="connsiteX0" fmla="*/ 0 w 1696901"/>
                <a:gd name="connsiteY0" fmla="*/ 113127 h 1131267"/>
                <a:gd name="connsiteX1" fmla="*/ 113127 w 1696901"/>
                <a:gd name="connsiteY1" fmla="*/ 0 h 1131267"/>
                <a:gd name="connsiteX2" fmla="*/ 1583774 w 1696901"/>
                <a:gd name="connsiteY2" fmla="*/ 0 h 1131267"/>
                <a:gd name="connsiteX3" fmla="*/ 1696901 w 1696901"/>
                <a:gd name="connsiteY3" fmla="*/ 113127 h 1131267"/>
                <a:gd name="connsiteX4" fmla="*/ 1696901 w 1696901"/>
                <a:gd name="connsiteY4" fmla="*/ 1018140 h 1131267"/>
                <a:gd name="connsiteX5" fmla="*/ 1583774 w 1696901"/>
                <a:gd name="connsiteY5" fmla="*/ 1131267 h 1131267"/>
                <a:gd name="connsiteX6" fmla="*/ 113127 w 1696901"/>
                <a:gd name="connsiteY6" fmla="*/ 1131267 h 1131267"/>
                <a:gd name="connsiteX7" fmla="*/ 0 w 1696901"/>
                <a:gd name="connsiteY7" fmla="*/ 1018140 h 1131267"/>
                <a:gd name="connsiteX8" fmla="*/ 0 w 1696901"/>
                <a:gd name="connsiteY8" fmla="*/ 113127 h 113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6901" h="1131267">
                  <a:moveTo>
                    <a:pt x="0" y="113127"/>
                  </a:moveTo>
                  <a:cubicBezTo>
                    <a:pt x="0" y="50649"/>
                    <a:pt x="50649" y="0"/>
                    <a:pt x="113127" y="0"/>
                  </a:cubicBezTo>
                  <a:lnTo>
                    <a:pt x="1583774" y="0"/>
                  </a:lnTo>
                  <a:cubicBezTo>
                    <a:pt x="1646252" y="0"/>
                    <a:pt x="1696901" y="50649"/>
                    <a:pt x="1696901" y="113127"/>
                  </a:cubicBezTo>
                  <a:lnTo>
                    <a:pt x="1696901" y="1018140"/>
                  </a:lnTo>
                  <a:cubicBezTo>
                    <a:pt x="1696901" y="1080618"/>
                    <a:pt x="1646252" y="1131267"/>
                    <a:pt x="1583774" y="1131267"/>
                  </a:cubicBezTo>
                  <a:lnTo>
                    <a:pt x="113127" y="1131267"/>
                  </a:lnTo>
                  <a:cubicBezTo>
                    <a:pt x="50649" y="1131267"/>
                    <a:pt x="0" y="1080618"/>
                    <a:pt x="0" y="1018140"/>
                  </a:cubicBezTo>
                  <a:lnTo>
                    <a:pt x="0" y="1131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208394" rIns="182880" bIns="208394" numCol="1" spcCol="1270" anchor="ctr" anchorCtr="0">
              <a:noAutofit/>
            </a:bodyPr>
            <a:lstStyle/>
            <a:p>
              <a:pPr lvl="0" algn="ctr" defTabSz="2044700">
                <a:lnSpc>
                  <a:spcPct val="90000"/>
                </a:lnSpc>
                <a:spcBef>
                  <a:spcPct val="0"/>
                </a:spcBef>
                <a:spcAft>
                  <a:spcPct val="35000"/>
                </a:spcAft>
              </a:pPr>
              <a:r>
                <a:rPr lang="en-US" sz="2000" kern="1200" dirty="0"/>
                <a:t>Assembly</a:t>
              </a:r>
            </a:p>
          </p:txBody>
        </p:sp>
      </p:grpSp>
    </p:spTree>
    <p:extLst>
      <p:ext uri="{BB962C8B-B14F-4D97-AF65-F5344CB8AC3E}">
        <p14:creationId xmlns:p14="http://schemas.microsoft.com/office/powerpoint/2010/main" val="129119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Syllabus</a:t>
            </a:r>
          </a:p>
        </p:txBody>
      </p:sp>
      <p:sp>
        <p:nvSpPr>
          <p:cNvPr id="5" name="Content Placeholder 4"/>
          <p:cNvSpPr>
            <a:spLocks noGrp="1"/>
          </p:cNvSpPr>
          <p:nvPr>
            <p:ph idx="1"/>
          </p:nvPr>
        </p:nvSpPr>
        <p:spPr>
          <a:xfrm>
            <a:off x="76200" y="1219200"/>
            <a:ext cx="8991600" cy="5486400"/>
          </a:xfrm>
        </p:spPr>
        <p:txBody>
          <a:bodyPr>
            <a:normAutofit/>
          </a:bodyPr>
          <a:lstStyle/>
          <a:p>
            <a:r>
              <a:rPr lang="en-US" sz="2400" dirty="0">
                <a:hlinkClick r:id="rId3"/>
              </a:rPr>
              <a:t>https://csbsju.instructure.com/courses/10164/assignments/syllabus</a:t>
            </a:r>
            <a:endParaRPr lang="en-US" sz="2400" dirty="0"/>
          </a:p>
        </p:txBody>
      </p:sp>
    </p:spTree>
    <p:extLst>
      <p:ext uri="{BB962C8B-B14F-4D97-AF65-F5344CB8AC3E}">
        <p14:creationId xmlns:p14="http://schemas.microsoft.com/office/powerpoint/2010/main" val="166581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Teaching philosophy</a:t>
            </a:r>
          </a:p>
        </p:txBody>
      </p:sp>
      <p:sp>
        <p:nvSpPr>
          <p:cNvPr id="5" name="Content Placeholder 4"/>
          <p:cNvSpPr>
            <a:spLocks noGrp="1"/>
          </p:cNvSpPr>
          <p:nvPr>
            <p:ph idx="1"/>
          </p:nvPr>
        </p:nvSpPr>
        <p:spPr>
          <a:xfrm>
            <a:off x="76200" y="1219200"/>
            <a:ext cx="8991600" cy="5486400"/>
          </a:xfrm>
        </p:spPr>
        <p:txBody>
          <a:bodyPr>
            <a:normAutofit/>
          </a:bodyPr>
          <a:lstStyle/>
          <a:p>
            <a:pPr marL="0" indent="0">
              <a:buNone/>
            </a:pPr>
            <a:r>
              <a:rPr lang="en-US" dirty="0"/>
              <a:t>Your job is to empower those you teach; when you do for them what they should be doing for themselves, you create dependency rather than empowerment.</a:t>
            </a:r>
          </a:p>
          <a:p>
            <a:pPr marL="0" indent="0">
              <a:buNone/>
            </a:pPr>
            <a:endParaRPr lang="en-US" dirty="0"/>
          </a:p>
          <a:p>
            <a:pPr marL="0" indent="0">
              <a:buNone/>
            </a:pPr>
            <a:r>
              <a:rPr lang="en-US" dirty="0"/>
              <a:t>It is easy to give in to the frustration that results from seeing amazing possibilities for the people you are teaching, and you want it more for them than they want it for themselves. </a:t>
            </a:r>
          </a:p>
          <a:p>
            <a:pPr marL="0" indent="0">
              <a:buNone/>
            </a:pPr>
            <a:endParaRPr lang="en-US" dirty="0"/>
          </a:p>
          <a:p>
            <a:pPr marL="0" indent="0">
              <a:buNone/>
            </a:pPr>
            <a:r>
              <a:rPr lang="en-US" dirty="0"/>
              <a:t>Don’t give in to that frustration!</a:t>
            </a:r>
          </a:p>
          <a:p>
            <a:pPr marL="0" indent="0" algn="r">
              <a:buNone/>
            </a:pPr>
            <a:r>
              <a:rPr lang="en-US" sz="1800" dirty="0"/>
              <a:t>- Based on passage from “Resisting Happiness” by Matthew Kelly</a:t>
            </a:r>
          </a:p>
        </p:txBody>
      </p:sp>
    </p:spTree>
    <p:extLst>
      <p:ext uri="{BB962C8B-B14F-4D97-AF65-F5344CB8AC3E}">
        <p14:creationId xmlns:p14="http://schemas.microsoft.com/office/powerpoint/2010/main" val="69880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Expectations</a:t>
            </a:r>
          </a:p>
        </p:txBody>
      </p:sp>
      <p:sp>
        <p:nvSpPr>
          <p:cNvPr id="5" name="Content Placeholder 4"/>
          <p:cNvSpPr>
            <a:spLocks noGrp="1"/>
          </p:cNvSpPr>
          <p:nvPr>
            <p:ph idx="1"/>
          </p:nvPr>
        </p:nvSpPr>
        <p:spPr>
          <a:xfrm>
            <a:off x="76200" y="1219200"/>
            <a:ext cx="8991600" cy="5486400"/>
          </a:xfrm>
        </p:spPr>
        <p:txBody>
          <a:bodyPr>
            <a:normAutofit/>
          </a:bodyPr>
          <a:lstStyle/>
          <a:p>
            <a:r>
              <a:rPr lang="en-US" dirty="0"/>
              <a:t>Prepare for class (do the reading!)</a:t>
            </a:r>
          </a:p>
          <a:p>
            <a:r>
              <a:rPr lang="en-US" dirty="0"/>
              <a:t>Participate in class</a:t>
            </a:r>
          </a:p>
          <a:p>
            <a:r>
              <a:rPr lang="en-US" dirty="0"/>
              <a:t>Be respectful</a:t>
            </a:r>
          </a:p>
          <a:p>
            <a:r>
              <a:rPr lang="en-US" dirty="0"/>
              <a:t>Believe in yourself</a:t>
            </a:r>
          </a:p>
        </p:txBody>
      </p:sp>
    </p:spTree>
    <p:extLst>
      <p:ext uri="{BB962C8B-B14F-4D97-AF65-F5344CB8AC3E}">
        <p14:creationId xmlns:p14="http://schemas.microsoft.com/office/powerpoint/2010/main" val="262069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8991600" cy="1325563"/>
          </a:xfrm>
        </p:spPr>
        <p:txBody>
          <a:bodyPr/>
          <a:lstStyle/>
          <a:p>
            <a:r>
              <a:rPr lang="en-US" dirty="0"/>
              <a:t>Questions</a:t>
            </a:r>
          </a:p>
        </p:txBody>
      </p:sp>
      <p:sp>
        <p:nvSpPr>
          <p:cNvPr id="5" name="Content Placeholder 4"/>
          <p:cNvSpPr>
            <a:spLocks noGrp="1"/>
          </p:cNvSpPr>
          <p:nvPr>
            <p:ph idx="1"/>
          </p:nvPr>
        </p:nvSpPr>
        <p:spPr>
          <a:xfrm>
            <a:off x="76200" y="1219200"/>
            <a:ext cx="8991600" cy="5486400"/>
          </a:xfrm>
        </p:spPr>
        <p:txBody>
          <a:bodyPr>
            <a:normAutofit/>
          </a:bodyPr>
          <a:lstStyle/>
          <a:p>
            <a:r>
              <a:rPr lang="en-US" dirty="0"/>
              <a:t>Syllabus</a:t>
            </a:r>
          </a:p>
          <a:p>
            <a:r>
              <a:rPr lang="en-US" dirty="0"/>
              <a:t>Course content</a:t>
            </a:r>
          </a:p>
          <a:p>
            <a:r>
              <a:rPr lang="en-US" dirty="0"/>
              <a:t>General computing</a:t>
            </a:r>
          </a:p>
        </p:txBody>
      </p:sp>
    </p:spTree>
    <p:extLst>
      <p:ext uri="{BB962C8B-B14F-4D97-AF65-F5344CB8AC3E}">
        <p14:creationId xmlns:p14="http://schemas.microsoft.com/office/powerpoint/2010/main" val="2313957679"/>
      </p:ext>
    </p:extLst>
  </p:cSld>
  <p:clrMapOvr>
    <a:masterClrMapping/>
  </p:clrMapOvr>
</p:sld>
</file>

<file path=ppt/theme/theme1.xml><?xml version="1.0" encoding="utf-8"?>
<a:theme xmlns:a="http://schemas.openxmlformats.org/drawingml/2006/main" name="CSCI">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SCI">
      <a:majorFont>
        <a:latin typeface="Segoe UI Light"/>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CI" id="{8D7A9F18-E923-4878-9595-F906D06110BC}" vid="{9A680166-4753-451B-B4C0-403D45CFDF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609</TotalTime>
  <Words>865</Words>
  <Application>Microsoft Macintosh PowerPoint</Application>
  <PresentationFormat>On-screen Show (4:3)</PresentationFormat>
  <Paragraphs>152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Segoe UI Light</vt:lpstr>
      <vt:lpstr>CSCI</vt:lpstr>
      <vt:lpstr>CSCI 130 – Computing: Science/Applications</vt:lpstr>
      <vt:lpstr>Logistics</vt:lpstr>
      <vt:lpstr>Course content</vt:lpstr>
      <vt:lpstr>Course content</vt:lpstr>
      <vt:lpstr>Course content</vt:lpstr>
      <vt:lpstr>Syllabus</vt:lpstr>
      <vt:lpstr>Teaching philosophy</vt:lpstr>
      <vt:lpstr>Expectations</vt:lpstr>
      <vt:lpstr>Questions</vt:lpstr>
      <vt:lpstr>DKC3 2012 WORD PROBLEMS</vt:lpstr>
    </vt:vector>
  </TitlesOfParts>
  <Company>CSB/SJU</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powerpoint theme</dc:title>
  <dc:creator>jiverson002</dc:creator>
  <cp:lastModifiedBy>Iverson, Jeremy</cp:lastModifiedBy>
  <cp:revision>93</cp:revision>
  <dcterms:created xsi:type="dcterms:W3CDTF">2010-01-14T19:23:50Z</dcterms:created>
  <dcterms:modified xsi:type="dcterms:W3CDTF">2018-08-27T16:09:15Z</dcterms:modified>
</cp:coreProperties>
</file>