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303" r:id="rId2"/>
    <p:sldId id="296" r:id="rId3"/>
    <p:sldId id="297" r:id="rId4"/>
    <p:sldId id="298" r:id="rId5"/>
    <p:sldId id="304" r:id="rId6"/>
    <p:sldId id="299" r:id="rId7"/>
    <p:sldId id="300" r:id="rId8"/>
    <p:sldId id="260" r:id="rId9"/>
    <p:sldId id="262" r:id="rId10"/>
    <p:sldId id="272" r:id="rId11"/>
    <p:sldId id="294" r:id="rId12"/>
    <p:sldId id="293" r:id="rId13"/>
    <p:sldId id="295" r:id="rId14"/>
    <p:sldId id="273" r:id="rId15"/>
    <p:sldId id="302" r:id="rId16"/>
    <p:sldId id="301" r:id="rId17"/>
    <p:sldId id="29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S history" id="{661EEA14-06E5-4932-B9C1-5948319CB11F}">
          <p14:sldIdLst>
            <p14:sldId id="303"/>
            <p14:sldId id="296"/>
            <p14:sldId id="297"/>
            <p14:sldId id="298"/>
            <p14:sldId id="304"/>
            <p14:sldId id="299"/>
            <p14:sldId id="300"/>
          </p14:sldIdLst>
        </p14:section>
        <p14:section name="Java: build-in data types &amp; objects, formatting" id="{6B7A3D89-3BC0-4850-ABB6-37CBE258C10B}">
          <p14:sldIdLst>
            <p14:sldId id="260"/>
            <p14:sldId id="262"/>
            <p14:sldId id="272"/>
            <p14:sldId id="294"/>
            <p14:sldId id="293"/>
            <p14:sldId id="295"/>
            <p14:sldId id="273"/>
            <p14:sldId id="302"/>
            <p14:sldId id="30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6"/>
    <p:restoredTop sz="84917" autoAdjust="0"/>
  </p:normalViewPr>
  <p:slideViewPr>
    <p:cSldViewPr>
      <p:cViewPr>
        <p:scale>
          <a:sx n="120" d="100"/>
          <a:sy n="120" d="100"/>
        </p:scale>
        <p:origin x="3320" y="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9E745-C966-47D4-9699-14D7414E4378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828D0-02EC-4BC7-AEC0-27286E88C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7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6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47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64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61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through Lab</a:t>
            </a:r>
            <a:r>
              <a:rPr lang="en-US" baseline="0" dirty="0" smtClean="0"/>
              <a:t> 01 in detail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notable things: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0" baseline="0" dirty="0" smtClean="0"/>
              <a:t>Use of ACM library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0" baseline="0" dirty="0" err="1" smtClean="0"/>
              <a:t>init</a:t>
            </a:r>
            <a:r>
              <a:rPr lang="en-US" i="0" baseline="0" dirty="0" smtClean="0"/>
              <a:t>() and run()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‘public class’ is not named so because we are in class </a:t>
            </a:r>
            <a:r>
              <a:rPr lang="en-US" baseline="0" dirty="0" smtClean="0">
                <a:sym typeface="Wingdings" panose="05000000000000000000" pitchFamily="2" charset="2"/>
              </a:rPr>
              <a:t> this is a requirement of Java (we will talk about this later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sym typeface="Wingdings" panose="05000000000000000000" pitchFamily="2" charset="2"/>
              </a:rPr>
              <a:t>For now, just know that class name must match the name of the source file it is included in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Comments – We will go through Javadoc, when we start writing our own methods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Variable scope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Two scopes defined in every Java file we will use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aseline="0" dirty="0" smtClean="0"/>
              <a:t>class-level scope – everything between the opening { for ‘public class’ and its closing }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aseline="0" dirty="0" smtClean="0"/>
              <a:t>method-level scope – everything between opening { for a method and its closing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88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75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Dennis Ritchie (passed away same week as Steve</a:t>
            </a:r>
            <a:r>
              <a:rPr lang="en-US" baseline="0" dirty="0" smtClean="0"/>
              <a:t> Jobs)</a:t>
            </a:r>
            <a:r>
              <a:rPr lang="en-US" dirty="0" smtClean="0"/>
              <a:t> Brian Kernighan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Ken Thompson</a:t>
            </a:r>
            <a:r>
              <a:rPr lang="en-US" baseline="0" dirty="0" smtClean="0"/>
              <a:t> </a:t>
            </a:r>
            <a:r>
              <a:rPr lang="en-US" dirty="0" smtClean="0"/>
              <a:t>Douglas </a:t>
            </a:r>
            <a:r>
              <a:rPr lang="en-US" dirty="0" err="1" smtClean="0"/>
              <a:t>Mcilroy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Joe </a:t>
            </a:r>
            <a:r>
              <a:rPr lang="en-US" dirty="0" err="1" smtClean="0"/>
              <a:t>Ossanna</a:t>
            </a:r>
            <a:r>
              <a:rPr lang="en-US" dirty="0" smtClean="0"/>
              <a:t> is missing from picture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Creators</a:t>
            </a:r>
            <a:r>
              <a:rPr lang="en-US" baseline="0" dirty="0" smtClean="0"/>
              <a:t> of the OS called Unix. Unix or </a:t>
            </a:r>
            <a:r>
              <a:rPr lang="en-US" baseline="0" dirty="0" err="1" smtClean="0"/>
              <a:t>Unics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Uniplexed</a:t>
            </a:r>
            <a:r>
              <a:rPr lang="en-US" baseline="0" dirty="0" smtClean="0"/>
              <a:t> Information and Computing Service) is a pun on Multics(</a:t>
            </a:r>
            <a:r>
              <a:rPr lang="en-US" baseline="0" dirty="0" err="1" smtClean="0"/>
              <a:t>Multiplexeed</a:t>
            </a:r>
            <a:r>
              <a:rPr lang="en-US" baseline="0" dirty="0" smtClean="0"/>
              <a:t> Information and Computer Services) and OS developed by MIT, Bell Labs, and 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 smtClean="0"/>
              <a:t>Kernighan is not credited as a ‘creator’, but in 1972 Unix was re-written in the C programming language created by Kernighan and Ritchie.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91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Richard Stallman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Eccentric (very interesting to watch his talks)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Pioneered concepts of copy-left (preserves</a:t>
            </a:r>
            <a:r>
              <a:rPr lang="en-US" baseline="0" dirty="0" smtClean="0"/>
              <a:t> the right to use, modify, and distribute free software) via GNU General Public License (GPL), the most widely used free software license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Creator of GNU operating system and its associated utilities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1983 set out to create a </a:t>
            </a:r>
            <a:r>
              <a:rPr lang="en-US" baseline="0" dirty="0" err="1" smtClean="0"/>
              <a:t>unix</a:t>
            </a:r>
            <a:r>
              <a:rPr lang="en-US" baseline="0" dirty="0" smtClean="0"/>
              <a:t>-like OS made of completely free software, called the GNU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67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Linus</a:t>
            </a:r>
            <a:r>
              <a:rPr lang="en-US" baseline="0" dirty="0" smtClean="0"/>
              <a:t> Torvalds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Finnish decent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Studying at University of </a:t>
            </a:r>
            <a:r>
              <a:rPr lang="en-US" baseline="0" dirty="0" err="1" smtClean="0"/>
              <a:t>Hellsinki</a:t>
            </a:r>
            <a:r>
              <a:rPr lang="en-US" baseline="0" dirty="0" smtClean="0"/>
              <a:t> when he purchased copy of Modern Operating Systems (he was frustrated by the licensing of the accompanying OS, so he decided to write his own)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Due to some legal issues, UNIX was not freely available at the time (sold by Bell Labs as a proprietary product)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GNU OS was not yet available although many of the </a:t>
            </a:r>
            <a:r>
              <a:rPr lang="en-US" b="0" baseline="0" dirty="0" smtClean="0"/>
              <a:t>utilities</a:t>
            </a:r>
            <a:r>
              <a:rPr lang="en-US" baseline="0" dirty="0" smtClean="0"/>
              <a:t> were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As a result, Linux, simply put, is a collection of functionalities to interact with software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The OS that we call Linux today is shorthand for GNU/Linux because a distribution comes packaged with the Linux kernel as well as the GNU utilities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In a given distribution ~10% of source </a:t>
            </a:r>
            <a:r>
              <a:rPr lang="en-US" baseline="0" dirty="0" err="1" smtClean="0"/>
              <a:t>loc</a:t>
            </a:r>
            <a:r>
              <a:rPr lang="en-US" baseline="0" dirty="0" smtClean="0"/>
              <a:t> are contributed by GNU utilities and ~10% are contributed by Linux kernel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Linux has largest installed base of any general-purpose operating system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 smtClean="0"/>
              <a:t>Talk about Linux kernel, distributions, and where ‘</a:t>
            </a:r>
            <a:r>
              <a:rPr lang="en-US" baseline="0" dirty="0" err="1" smtClean="0"/>
              <a:t>RedHat</a:t>
            </a:r>
            <a:r>
              <a:rPr lang="en-US" baseline="0" dirty="0" smtClean="0"/>
              <a:t>’ fits 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 smtClean="0"/>
              <a:t>Also talk about android and chrome OS (you can log in to your android phone via </a:t>
            </a:r>
            <a:r>
              <a:rPr lang="en-US" baseline="0" smtClean="0"/>
              <a:t>a terminal)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3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Where is Window??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It</a:t>
            </a:r>
            <a:r>
              <a:rPr lang="en-US" baseline="0" dirty="0" smtClean="0"/>
              <a:t> is b</a:t>
            </a:r>
            <a:r>
              <a:rPr lang="en-US" dirty="0" smtClean="0"/>
              <a:t>ased on a</a:t>
            </a:r>
            <a:r>
              <a:rPr lang="en-US" baseline="0" dirty="0" smtClean="0"/>
              <a:t> completely separate kernel.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57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82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375C9-F819-400D-83A5-4F4663C2F0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02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long:</a:t>
            </a:r>
            <a:r>
              <a:rPr lang="en-US" baseline="0" dirty="0" smtClean="0"/>
              <a:t> </a:t>
            </a:r>
            <a:r>
              <a:rPr lang="en-US" dirty="0" smtClean="0"/>
              <a:t>-2^63…2^63-1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828D0-02EC-4BC7-AEC0-27286E88C8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1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8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8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3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2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0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77BE-2AC9-4FFF-A291-7105E34736A6}" type="datetimeFigureOut">
              <a:rPr lang="en-US" smtClean="0"/>
              <a:pPr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177BE-2AC9-4FFF-A291-7105E34736A6}" type="datetimeFigureOut">
              <a:rPr lang="en-US" smtClean="0"/>
              <a:pPr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5D3F1-33F8-4EC7-B6B5-CBDB24463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7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4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Placeholders that may refer to either a </a:t>
            </a:r>
            <a:r>
              <a:rPr lang="en-US" b="1" i="1" dirty="0" smtClean="0"/>
              <a:t>primitive data type</a:t>
            </a:r>
            <a:r>
              <a:rPr lang="en-US" dirty="0" smtClean="0"/>
              <a:t> or an </a:t>
            </a:r>
            <a:r>
              <a:rPr lang="en-US" b="1" i="1" dirty="0" smtClean="0"/>
              <a:t>object</a:t>
            </a:r>
          </a:p>
          <a:p>
            <a:r>
              <a:rPr lang="en-US" dirty="0" smtClean="0"/>
              <a:t>Put another way, an </a:t>
            </a:r>
            <a:r>
              <a:rPr lang="en-US" i="1" dirty="0" smtClean="0"/>
              <a:t>identifier</a:t>
            </a:r>
            <a:r>
              <a:rPr lang="en-US" dirty="0" smtClean="0"/>
              <a:t> (name) given to a particular piece/collection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68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Provided by the Java language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118113"/>
              </p:ext>
            </p:extLst>
          </p:nvPr>
        </p:nvGraphicFramePr>
        <p:xfrm>
          <a:off x="864589" y="2438400"/>
          <a:ext cx="8050810" cy="4059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405">
                  <a:extLst>
                    <a:ext uri="{9D8B030D-6E8A-4147-A177-3AD203B41FA5}">
                      <a16:colId xmlns="" xmlns:a16="http://schemas.microsoft.com/office/drawing/2014/main" val="2479702054"/>
                    </a:ext>
                  </a:extLst>
                </a:gridCol>
                <a:gridCol w="4025405">
                  <a:extLst>
                    <a:ext uri="{9D8B030D-6E8A-4147-A177-3AD203B41FA5}">
                      <a16:colId xmlns="" xmlns:a16="http://schemas.microsoft.com/office/drawing/2014/main" val="54743739"/>
                    </a:ext>
                  </a:extLst>
                </a:gridCol>
              </a:tblGrid>
              <a:tr h="451068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Built-in</a:t>
                      </a:r>
                      <a:r>
                        <a:rPr lang="en-US" sz="2200" baseline="0" dirty="0" smtClean="0"/>
                        <a:t> data type</a:t>
                      </a:r>
                      <a:endParaRPr lang="en-US" sz="2200" dirty="0" smtClean="0"/>
                    </a:p>
                  </a:txBody>
                  <a:tcPr marL="111222" marR="111222" marT="55611" marB="55611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Sample</a:t>
                      </a:r>
                    </a:p>
                  </a:txBody>
                  <a:tcPr marL="111222" marR="111222" marT="55611" marB="55611"/>
                </a:tc>
                <a:extLst>
                  <a:ext uri="{0D108BD9-81ED-4DB2-BD59-A6C34878D82A}">
                    <a16:rowId xmlns="" xmlns:a16="http://schemas.microsoft.com/office/drawing/2014/main" val="550243886"/>
                  </a:ext>
                </a:extLst>
              </a:tr>
              <a:tr h="451068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byte</a:t>
                      </a:r>
                    </a:p>
                  </a:txBody>
                  <a:tcPr marL="111222" marR="111222" marT="55611" marB="55611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-128…127</a:t>
                      </a:r>
                      <a:endParaRPr lang="en-US" sz="2200" dirty="0"/>
                    </a:p>
                  </a:txBody>
                  <a:tcPr marL="111222" marR="111222" marT="55611" marB="55611"/>
                </a:tc>
                <a:extLst>
                  <a:ext uri="{0D108BD9-81ED-4DB2-BD59-A6C34878D82A}">
                    <a16:rowId xmlns="" xmlns:a16="http://schemas.microsoft.com/office/drawing/2014/main" val="1447273042"/>
                  </a:ext>
                </a:extLst>
              </a:tr>
              <a:tr h="451068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short</a:t>
                      </a:r>
                    </a:p>
                  </a:txBody>
                  <a:tcPr marL="111222" marR="111222" marT="55611" marB="55611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-32,768…32,767</a:t>
                      </a:r>
                      <a:endParaRPr lang="en-US" sz="2200" dirty="0"/>
                    </a:p>
                  </a:txBody>
                  <a:tcPr marL="111222" marR="111222" marT="55611" marB="55611"/>
                </a:tc>
                <a:extLst>
                  <a:ext uri="{0D108BD9-81ED-4DB2-BD59-A6C34878D82A}">
                    <a16:rowId xmlns="" xmlns:a16="http://schemas.microsoft.com/office/drawing/2014/main" val="3676839566"/>
                  </a:ext>
                </a:extLst>
              </a:tr>
              <a:tr h="451068"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int</a:t>
                      </a:r>
                      <a:endParaRPr lang="en-US" sz="2200" dirty="0" smtClean="0"/>
                    </a:p>
                  </a:txBody>
                  <a:tcPr marL="111222" marR="111222" marT="55611" marB="55611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-2,147,483,648…2,147,483,647</a:t>
                      </a:r>
                      <a:endParaRPr lang="en-US" sz="2200" dirty="0"/>
                    </a:p>
                  </a:txBody>
                  <a:tcPr marL="111222" marR="111222" marT="55611" marB="55611"/>
                </a:tc>
                <a:extLst>
                  <a:ext uri="{0D108BD9-81ED-4DB2-BD59-A6C34878D82A}">
                    <a16:rowId xmlns="" xmlns:a16="http://schemas.microsoft.com/office/drawing/2014/main" val="3948376095"/>
                  </a:ext>
                </a:extLst>
              </a:tr>
              <a:tr h="451068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long</a:t>
                      </a:r>
                      <a:endParaRPr lang="en-US" sz="2200" dirty="0"/>
                    </a:p>
                  </a:txBody>
                  <a:tcPr marL="111222" marR="111222" marT="55611" marB="55611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??..??</a:t>
                      </a:r>
                      <a:endParaRPr lang="en-US" sz="2200" dirty="0"/>
                    </a:p>
                  </a:txBody>
                  <a:tcPr marL="111222" marR="111222" marT="55611" marB="55611"/>
                </a:tc>
                <a:extLst>
                  <a:ext uri="{0D108BD9-81ED-4DB2-BD59-A6C34878D82A}">
                    <a16:rowId xmlns="" xmlns:a16="http://schemas.microsoft.com/office/drawing/2014/main" val="2790775147"/>
                  </a:ext>
                </a:extLst>
              </a:tr>
              <a:tr h="451068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float</a:t>
                      </a:r>
                      <a:endParaRPr lang="en-US" sz="2200" dirty="0"/>
                    </a:p>
                  </a:txBody>
                  <a:tcPr marL="111222" marR="111222" marT="55611" marB="55611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single precision floating-point</a:t>
                      </a:r>
                      <a:endParaRPr lang="en-US" sz="2200" dirty="0"/>
                    </a:p>
                  </a:txBody>
                  <a:tcPr marL="111222" marR="111222" marT="55611" marB="55611"/>
                </a:tc>
                <a:extLst>
                  <a:ext uri="{0D108BD9-81ED-4DB2-BD59-A6C34878D82A}">
                    <a16:rowId xmlns="" xmlns:a16="http://schemas.microsoft.com/office/drawing/2014/main" val="2065182778"/>
                  </a:ext>
                </a:extLst>
              </a:tr>
              <a:tr h="451068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double</a:t>
                      </a:r>
                      <a:endParaRPr lang="en-US" sz="2200" dirty="0"/>
                    </a:p>
                  </a:txBody>
                  <a:tcPr marL="111222" marR="111222" marT="55611" marB="55611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double</a:t>
                      </a:r>
                      <a:r>
                        <a:rPr lang="en-US" sz="2200" baseline="0" dirty="0" smtClean="0"/>
                        <a:t> precision floating-point</a:t>
                      </a:r>
                      <a:endParaRPr lang="en-US" sz="2200" dirty="0"/>
                    </a:p>
                  </a:txBody>
                  <a:tcPr marL="111222" marR="111222" marT="55611" marB="55611"/>
                </a:tc>
                <a:extLst>
                  <a:ext uri="{0D108BD9-81ED-4DB2-BD59-A6C34878D82A}">
                    <a16:rowId xmlns="" xmlns:a16="http://schemas.microsoft.com/office/drawing/2014/main" val="2314021801"/>
                  </a:ext>
                </a:extLst>
              </a:tr>
              <a:tr h="451068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char</a:t>
                      </a:r>
                      <a:endParaRPr lang="en-US" sz="2200" dirty="0"/>
                    </a:p>
                  </a:txBody>
                  <a:tcPr marL="111222" marR="111222" marT="55611" marB="55611"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character type</a:t>
                      </a:r>
                      <a:endParaRPr lang="en-US" sz="2200" dirty="0"/>
                    </a:p>
                  </a:txBody>
                  <a:tcPr marL="111222" marR="111222" marT="55611" marB="55611"/>
                </a:tc>
                <a:extLst>
                  <a:ext uri="{0D108BD9-81ED-4DB2-BD59-A6C34878D82A}">
                    <a16:rowId xmlns="" xmlns:a16="http://schemas.microsoft.com/office/drawing/2014/main" val="3821256144"/>
                  </a:ext>
                </a:extLst>
              </a:tr>
              <a:tr h="451068"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boolean</a:t>
                      </a:r>
                      <a:endParaRPr lang="en-US" sz="2200" dirty="0"/>
                    </a:p>
                  </a:txBody>
                  <a:tcPr marL="111222" marR="111222" marT="55611" marB="55611"/>
                </a:tc>
                <a:tc>
                  <a:txBody>
                    <a:bodyPr/>
                    <a:lstStyle/>
                    <a:p>
                      <a:r>
                        <a:rPr lang="en-US" sz="2200" smtClean="0"/>
                        <a:t>true, </a:t>
                      </a:r>
                      <a:r>
                        <a:rPr lang="en-US" sz="2200" dirty="0" smtClean="0"/>
                        <a:t>false</a:t>
                      </a:r>
                      <a:endParaRPr lang="en-US" sz="2200" dirty="0"/>
                    </a:p>
                  </a:txBody>
                  <a:tcPr marL="111222" marR="111222" marT="55611" marB="55611"/>
                </a:tc>
                <a:extLst>
                  <a:ext uri="{0D108BD9-81ED-4DB2-BD59-A6C34878D82A}">
                    <a16:rowId xmlns="" xmlns:a16="http://schemas.microsoft.com/office/drawing/2014/main" val="77088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841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Entities in Java upon which actions can be performed</a:t>
            </a:r>
            <a:endParaRPr lang="en-US" dirty="0"/>
          </a:p>
          <a:p>
            <a:r>
              <a:rPr lang="en-US" dirty="0" smtClean="0"/>
              <a:t>Examples thus far include: </a:t>
            </a:r>
            <a:r>
              <a:rPr lang="en-US" dirty="0" err="1" smtClean="0"/>
              <a:t>GLabel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72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naming conventions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camelCase</a:t>
            </a:r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eaningful</a:t>
            </a:r>
          </a:p>
          <a:p>
            <a:r>
              <a:rPr lang="en-US" dirty="0" smtClean="0"/>
              <a:t>No 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60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Identifiers MUST follow naming conventions</a:t>
            </a:r>
          </a:p>
          <a:p>
            <a:r>
              <a:rPr lang="en-US" dirty="0" smtClean="0"/>
              <a:t>Curly brace placement</a:t>
            </a:r>
          </a:p>
          <a:p>
            <a:r>
              <a:rPr lang="en-US" dirty="0" smtClean="0"/>
              <a:t>White space</a:t>
            </a:r>
          </a:p>
          <a:p>
            <a:r>
              <a:rPr lang="en-US" dirty="0" smtClean="0"/>
              <a:t>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83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line - // …</a:t>
            </a:r>
          </a:p>
          <a:p>
            <a:r>
              <a:rPr lang="en-US" dirty="0" smtClean="0"/>
              <a:t>Multiples lines - /* … */</a:t>
            </a:r>
          </a:p>
          <a:p>
            <a:r>
              <a:rPr lang="en-US" dirty="0" smtClean="0"/>
              <a:t>Javadoc - /** … 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881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06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 the Java file “</a:t>
            </a:r>
            <a:r>
              <a:rPr lang="en-US" dirty="0" err="1" smtClean="0"/>
              <a:t>BucketWeightCalculator</a:t>
            </a:r>
            <a:r>
              <a:rPr lang="en-US" smtClean="0"/>
              <a:t>” from </a:t>
            </a:r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/people/classes/CS160 directory to your CS160 directory</a:t>
            </a:r>
          </a:p>
          <a:p>
            <a:r>
              <a:rPr lang="en-US" dirty="0" smtClean="0"/>
              <a:t>Solve the problem</a:t>
            </a:r>
          </a:p>
          <a:p>
            <a:pPr lvl="1"/>
            <a:r>
              <a:rPr lang="en-US" dirty="0" smtClean="0"/>
              <a:t>Express the solution as an algorithm</a:t>
            </a:r>
          </a:p>
          <a:p>
            <a:r>
              <a:rPr lang="en-US" dirty="0" smtClean="0"/>
              <a:t>Code algorithm in Java</a:t>
            </a:r>
            <a:endParaRPr lang="en-US" dirty="0"/>
          </a:p>
          <a:p>
            <a:pPr lvl="1"/>
            <a:r>
              <a:rPr lang="en-US" dirty="0" smtClean="0"/>
              <a:t>Determine </a:t>
            </a:r>
            <a:r>
              <a:rPr lang="en-US" dirty="0"/>
              <a:t>variables</a:t>
            </a:r>
          </a:p>
          <a:p>
            <a:pPr lvl="1"/>
            <a:r>
              <a:rPr lang="en-US" dirty="0"/>
              <a:t>Code in </a:t>
            </a:r>
            <a:r>
              <a:rPr lang="en-US" dirty="0" smtClean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50245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young bill ga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3619"/>
            <a:ext cx="3276600" cy="46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Image result for steve jobs young"/>
          <p:cNvSpPr>
            <a:spLocks noChangeAspect="1" noChangeArrowheads="1"/>
          </p:cNvSpPr>
          <p:nvPr/>
        </p:nvSpPr>
        <p:spPr bwMode="auto">
          <a:xfrm>
            <a:off x="-2254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60338"/>
            <a:ext cx="3505976" cy="4638676"/>
          </a:xfrm>
          <a:prstGeom prst="rect">
            <a:avLst/>
          </a:prstGeom>
        </p:spPr>
      </p:pic>
      <p:sp>
        <p:nvSpPr>
          <p:cNvPr id="9" name="AutoShape 14" descr="Image result for brian kernighan dennis ritchi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5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8" descr="Image result for steve jobs young"/>
          <p:cNvSpPr>
            <a:spLocks noChangeAspect="1" noChangeArrowheads="1"/>
          </p:cNvSpPr>
          <p:nvPr/>
        </p:nvSpPr>
        <p:spPr bwMode="auto">
          <a:xfrm>
            <a:off x="-2254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Image result for brian kernighan dennis ritchi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Image result for brian kernigh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73202"/>
            <a:ext cx="29908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dennis ritchi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9244"/>
            <a:ext cx="29432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ken thomps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61" y="4029075"/>
            <a:ext cx="28575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douglas mcilro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19400"/>
            <a:ext cx="30765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19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Image result for richard stall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46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90600"/>
            <a:ext cx="6502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9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linus torval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86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54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2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122363"/>
            <a:ext cx="8991600" cy="2387600"/>
          </a:xfrm>
        </p:spPr>
        <p:txBody>
          <a:bodyPr/>
          <a:lstStyle/>
          <a:p>
            <a:pPr algn="l"/>
            <a:r>
              <a:rPr lang="en-US" dirty="0" smtClean="0"/>
              <a:t>Java: built-in data types &amp; objects, formatting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3602038"/>
            <a:ext cx="8991600" cy="665162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8588" indent="-128588"/>
            <a:r>
              <a:rPr lang="en-US" dirty="0" smtClean="0"/>
              <a:t>Understand the meaning of the vocabulary </a:t>
            </a:r>
            <a:r>
              <a:rPr lang="en-US" i="1" dirty="0" smtClean="0"/>
              <a:t>variable</a:t>
            </a:r>
            <a:r>
              <a:rPr lang="en-US" dirty="0" smtClean="0"/>
              <a:t> and </a:t>
            </a:r>
            <a:r>
              <a:rPr lang="en-US" i="1" dirty="0" smtClean="0"/>
              <a:t>object</a:t>
            </a:r>
            <a:r>
              <a:rPr lang="en-US" dirty="0" smtClean="0"/>
              <a:t> in the context of Java</a:t>
            </a:r>
          </a:p>
          <a:p>
            <a:pPr marL="128588" indent="-128588"/>
            <a:r>
              <a:rPr lang="en-US" dirty="0" smtClean="0"/>
              <a:t>Get familiar with the formatting conventions for this class</a:t>
            </a:r>
            <a:endParaRPr lang="en-US" dirty="0"/>
          </a:p>
          <a:p>
            <a:pPr marL="128588" indent="-128588"/>
            <a:r>
              <a:rPr lang="en-US" dirty="0" smtClean="0"/>
              <a:t>Practice your algorithm design skills</a:t>
            </a:r>
          </a:p>
          <a:p>
            <a:pPr marL="128588" indent="-128588"/>
            <a:r>
              <a:rPr lang="en-US" dirty="0" smtClean="0"/>
              <a:t>Practice translating your algorithm into a Java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CI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SCI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CI" id="{8D7A9F18-E923-4878-9595-F906D06110BC}" vid="{9A680166-4753-451B-B4C0-403D45CFDF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</TotalTime>
  <Words>700</Words>
  <Application>Microsoft Macintosh PowerPoint</Application>
  <PresentationFormat>On-screen Show (4:3)</PresentationFormat>
  <Paragraphs>109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Segoe UI Light</vt:lpstr>
      <vt:lpstr>Wingdings</vt:lpstr>
      <vt:lpstr>CSCI</vt:lpstr>
      <vt:lpstr>Demonstration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Java: built-in data types &amp; objects, formatting</vt:lpstr>
      <vt:lpstr>Objectives</vt:lpstr>
      <vt:lpstr>Variables</vt:lpstr>
      <vt:lpstr>Primitive data types</vt:lpstr>
      <vt:lpstr>Objects</vt:lpstr>
      <vt:lpstr>Variable naming conventions</vt:lpstr>
      <vt:lpstr>Formatting expectations</vt:lpstr>
      <vt:lpstr>Comments</vt:lpstr>
      <vt:lpstr>Demonstration</vt:lpstr>
      <vt:lpstr>Practice</vt:lpstr>
    </vt:vector>
  </TitlesOfParts>
  <Company>CSB/SJU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powerpoint theme</dc:title>
  <dc:creator>jiverson002</dc:creator>
  <cp:lastModifiedBy>Iverson, Jeremy</cp:lastModifiedBy>
  <cp:revision>214</cp:revision>
  <dcterms:created xsi:type="dcterms:W3CDTF">2010-01-14T19:23:50Z</dcterms:created>
  <dcterms:modified xsi:type="dcterms:W3CDTF">2018-01-17T19:07:33Z</dcterms:modified>
</cp:coreProperties>
</file>