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0" r:id="rId2"/>
    <p:sldId id="298" r:id="rId3"/>
    <p:sldId id="272" r:id="rId4"/>
    <p:sldId id="302" r:id="rId5"/>
    <p:sldId id="303" r:id="rId6"/>
    <p:sldId id="304" r:id="rId7"/>
    <p:sldId id="305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1EEA14-06E5-4932-B9C1-5948319CB11F}">
          <p14:sldIdLst>
            <p14:sldId id="260"/>
            <p14:sldId id="298"/>
            <p14:sldId id="272"/>
            <p14:sldId id="302"/>
            <p14:sldId id="303"/>
            <p14:sldId id="304"/>
            <p14:sldId id="305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898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E745-C966-47D4-9699-14D7414E4378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28D0-02EC-4BC7-AEC0-27286E88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baseline="0" dirty="0" smtClean="0"/>
              <a:t>We don’t want to rewrite all of the code necessary to create a </a:t>
            </a:r>
            <a:r>
              <a:rPr lang="en-US" i="0" u="none" baseline="0" dirty="0" err="1" smtClean="0"/>
              <a:t>GraphicsProgram</a:t>
            </a:r>
            <a:r>
              <a:rPr lang="en-US" i="0" u="none" baseline="0" dirty="0" smtClean="0"/>
              <a:t> </a:t>
            </a:r>
            <a:r>
              <a:rPr lang="mr-IN" i="0" u="none" baseline="0" dirty="0" smtClean="0"/>
              <a:t>–</a:t>
            </a:r>
            <a:r>
              <a:rPr lang="en-US" i="0" u="none" baseline="0" dirty="0" smtClean="0"/>
              <a:t> a canvas along with all of its associated functionalities in Java </a:t>
            </a:r>
            <a:r>
              <a:rPr lang="mr-IN" i="0" u="none" baseline="0" dirty="0" smtClean="0"/>
              <a:t>–</a:t>
            </a:r>
            <a:r>
              <a:rPr lang="en-US" i="0" u="none" baseline="0" dirty="0" smtClean="0"/>
              <a:t> the authors of the ACM library have already done that. If we want to change the behavior of the default </a:t>
            </a:r>
            <a:r>
              <a:rPr lang="en-US" i="0" u="none" baseline="0" dirty="0" err="1" smtClean="0"/>
              <a:t>GraphicsProgram</a:t>
            </a:r>
            <a:r>
              <a:rPr lang="en-US" i="0" u="none" baseline="0" dirty="0" smtClean="0"/>
              <a:t>, i.e., add new elements, we will do that by creating a new class that </a:t>
            </a:r>
            <a:r>
              <a:rPr lang="en-US" i="1" u="none" baseline="0" dirty="0" smtClean="0"/>
              <a:t>is a</a:t>
            </a:r>
            <a:r>
              <a:rPr lang="en-US" i="0" u="none" baseline="0" dirty="0" smtClean="0"/>
              <a:t> </a:t>
            </a:r>
            <a:r>
              <a:rPr lang="en-US" i="0" u="none" baseline="0" dirty="0" err="1" smtClean="0"/>
              <a:t>GraphicsProgram</a:t>
            </a:r>
            <a:r>
              <a:rPr lang="en-US" i="0" u="none" baseline="0" dirty="0" smtClean="0"/>
              <a:t>, i.e., a specialization of a </a:t>
            </a:r>
            <a:r>
              <a:rPr lang="en-US" i="0" u="none" baseline="0" dirty="0" err="1" smtClean="0"/>
              <a:t>GraphicsProgram</a:t>
            </a:r>
            <a:r>
              <a:rPr lang="en-US" i="0" u="none" baseline="0" dirty="0" smtClean="0"/>
              <a:t> or a subclass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What is at the top of the inheritance diagrams?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turns out that </a:t>
            </a:r>
            <a:r>
              <a:rPr lang="en-US" baseline="0" dirty="0" err="1" smtClean="0"/>
              <a:t>java.lang.Object</a:t>
            </a:r>
            <a:r>
              <a:rPr lang="en-US" baseline="0" dirty="0" smtClean="0"/>
              <a:t> is the superclass of every class in Java, i.e., it is at the top of the inheritance diagram for every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77BE-2AC9-4FFF-A291-7105E34736A6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916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Java: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602038"/>
            <a:ext cx="8991600" cy="6651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/>
            <a:r>
              <a:rPr lang="en-US" dirty="0" smtClean="0"/>
              <a:t>Understand usefulness of inheritance in Java</a:t>
            </a:r>
          </a:p>
          <a:p>
            <a:pPr marL="128588" indent="-128588"/>
            <a:r>
              <a:rPr lang="en-US" dirty="0"/>
              <a:t>Learn syntax of </a:t>
            </a:r>
            <a:r>
              <a:rPr lang="en-US" dirty="0" smtClean="0"/>
              <a:t>inheritance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50" y="4724400"/>
            <a:ext cx="3251200" cy="1828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724400"/>
            <a:ext cx="27432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724400"/>
            <a:ext cx="2753958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1341439"/>
            <a:ext cx="2769347" cy="69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3800" y="2735838"/>
            <a:ext cx="252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Engravers MT" charset="0"/>
                <a:ea typeface="Engravers MT" charset="0"/>
                <a:cs typeface="Engravers MT" charset="0"/>
              </a:rPr>
              <a:t>SUV</a:t>
            </a:r>
            <a:endParaRPr lang="en-US" sz="3600" dirty="0">
              <a:latin typeface="Engravers MT" charset="0"/>
              <a:ea typeface="Engravers MT" charset="0"/>
              <a:cs typeface="Engravers MT" charset="0"/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1453179" y="3382169"/>
            <a:ext cx="2747136" cy="134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4267200" y="3382169"/>
            <a:ext cx="152400" cy="134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</p:cNvCxnSpPr>
          <p:nvPr/>
        </p:nvCxnSpPr>
        <p:spPr>
          <a:xfrm flipH="1" flipV="1">
            <a:off x="4572000" y="3382169"/>
            <a:ext cx="2781850" cy="134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2988" y="2735837"/>
            <a:ext cx="252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Engravers MT" charset="0"/>
                <a:ea typeface="Engravers MT" charset="0"/>
                <a:cs typeface="Engravers MT" charset="0"/>
              </a:rPr>
              <a:t>Car </a:t>
            </a:r>
            <a:endParaRPr lang="en-US" sz="3600" dirty="0">
              <a:latin typeface="Engravers MT" charset="0"/>
              <a:ea typeface="Engravers MT" charset="0"/>
              <a:cs typeface="Engravers M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9925" y="2735837"/>
            <a:ext cx="252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Engravers MT" charset="0"/>
                <a:ea typeface="Engravers MT" charset="0"/>
                <a:cs typeface="Engravers MT" charset="0"/>
              </a:rPr>
              <a:t>Truck</a:t>
            </a:r>
            <a:endParaRPr lang="en-US" sz="3600" dirty="0">
              <a:latin typeface="Engravers MT" charset="0"/>
              <a:ea typeface="Engravers MT" charset="0"/>
              <a:cs typeface="Engravers MT" charset="0"/>
            </a:endParaRPr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2726913" y="2039939"/>
            <a:ext cx="1508350" cy="69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</p:cNvCxnSpPr>
          <p:nvPr/>
        </p:nvCxnSpPr>
        <p:spPr>
          <a:xfrm flipH="1" flipV="1">
            <a:off x="4782484" y="2039939"/>
            <a:ext cx="2571366" cy="69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2"/>
          </p:cNvCxnSpPr>
          <p:nvPr/>
        </p:nvCxnSpPr>
        <p:spPr>
          <a:xfrm flipV="1">
            <a:off x="4508873" y="2039939"/>
            <a:ext cx="1" cy="69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 a relationship between two Java classes</a:t>
            </a:r>
          </a:p>
          <a:p>
            <a:pPr lvl="1"/>
            <a:r>
              <a:rPr lang="en-US" dirty="0" smtClean="0"/>
              <a:t>A more general class (superclass)</a:t>
            </a:r>
          </a:p>
          <a:p>
            <a:pPr lvl="1"/>
            <a:r>
              <a:rPr lang="en-US" dirty="0" smtClean="0"/>
              <a:t>A more specialized class (subclass)</a:t>
            </a:r>
          </a:p>
          <a:p>
            <a:pPr lvl="1"/>
            <a:endParaRPr lang="en-US" dirty="0"/>
          </a:p>
          <a:p>
            <a:r>
              <a:rPr lang="en-US" dirty="0" smtClean="0"/>
              <a:t>Can think of this relationship using the phrase </a:t>
            </a:r>
            <a:r>
              <a:rPr lang="en-US" i="1" dirty="0" smtClean="0"/>
              <a:t>is a</a:t>
            </a:r>
            <a:endParaRPr lang="en-US" dirty="0" smtClean="0"/>
          </a:p>
          <a:p>
            <a:pPr lvl="1"/>
            <a:r>
              <a:rPr lang="en-US" dirty="0" smtClean="0"/>
              <a:t>For example, a </a:t>
            </a:r>
            <a:r>
              <a:rPr lang="en-US" dirty="0" smtClean="0"/>
              <a:t>Yukon </a:t>
            </a:r>
            <a:r>
              <a:rPr lang="en-US" i="1" dirty="0" smtClean="0"/>
              <a:t>is a</a:t>
            </a:r>
            <a:r>
              <a:rPr lang="en-US" dirty="0" smtClean="0"/>
              <a:t> </a:t>
            </a:r>
            <a:r>
              <a:rPr lang="en-US" dirty="0" smtClean="0"/>
              <a:t>SUV</a:t>
            </a:r>
          </a:p>
          <a:p>
            <a:pPr lvl="1"/>
            <a:r>
              <a:rPr lang="en-US" dirty="0" smtClean="0"/>
              <a:t>And, a Yukon SUV is a GMC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1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 program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created many subclasses of the different program classes provided by the ACM library</a:t>
            </a:r>
          </a:p>
          <a:p>
            <a:r>
              <a:rPr lang="en-US" dirty="0" smtClean="0"/>
              <a:t>Why did we do this?</a:t>
            </a:r>
          </a:p>
          <a:p>
            <a:pPr lvl="1"/>
            <a:r>
              <a:rPr lang="en-US" dirty="0" smtClean="0"/>
              <a:t>Reduce code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principle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always use a subclass object when a superclass object is </a:t>
            </a:r>
            <a:r>
              <a:rPr lang="en-US" dirty="0" smtClean="0"/>
              <a:t>expected</a:t>
            </a:r>
          </a:p>
          <a:p>
            <a:r>
              <a:rPr lang="en-US" dirty="0" smtClean="0"/>
              <a:t>This is allowed because each instance of a subclass </a:t>
            </a:r>
            <a:r>
              <a:rPr lang="en-US" i="1" dirty="0" smtClean="0"/>
              <a:t>is an</a:t>
            </a:r>
            <a:r>
              <a:rPr lang="en-US" dirty="0" smtClean="0"/>
              <a:t> instance of the superclass</a:t>
            </a:r>
            <a:endParaRPr lang="en-US" dirty="0"/>
          </a:p>
          <a:p>
            <a:pPr lvl="1"/>
            <a:r>
              <a:rPr lang="en-US" dirty="0" smtClean="0"/>
              <a:t>A Yukon SUV </a:t>
            </a:r>
            <a:r>
              <a:rPr lang="en-US" i="1" dirty="0" smtClean="0"/>
              <a:t>is a </a:t>
            </a:r>
            <a:r>
              <a:rPr lang="en-US" dirty="0" smtClean="0"/>
              <a:t>GMC</a:t>
            </a:r>
          </a:p>
          <a:p>
            <a:pPr lvl="1"/>
            <a:r>
              <a:rPr lang="en-US" dirty="0" smtClean="0"/>
              <a:t>Is the converse true?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syntax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9050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SubclassName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SuperclassName</a:t>
            </a: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35814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public class Cannon2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GraphicsProgram</a:t>
            </a: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the Java and ACM API documentation</a:t>
            </a:r>
            <a:endParaRPr lang="en-US" dirty="0"/>
          </a:p>
          <a:p>
            <a:r>
              <a:rPr lang="en-US" dirty="0" smtClean="0"/>
              <a:t>Create the inheritance diagrams for Bullseye.java and BullseyePlacer.java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" id="{8D7A9F18-E923-4878-9595-F906D06110BC}" vid="{9A680166-4753-451B-B4C0-403D45CFD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294</Words>
  <Application>Microsoft Office PowerPoint</Application>
  <PresentationFormat>On-screen Show (4:3)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Engravers MT</vt:lpstr>
      <vt:lpstr>Mangal</vt:lpstr>
      <vt:lpstr>Segoe UI Light</vt:lpstr>
      <vt:lpstr>CSCI</vt:lpstr>
      <vt:lpstr>Java: inheritance</vt:lpstr>
      <vt:lpstr>Objectives</vt:lpstr>
      <vt:lpstr>Real world example</vt:lpstr>
      <vt:lpstr>Inheritance</vt:lpstr>
      <vt:lpstr>ACM program classes</vt:lpstr>
      <vt:lpstr>Substitution principle</vt:lpstr>
      <vt:lpstr>Inheritance syntax</vt:lpstr>
      <vt:lpstr>Practice</vt:lpstr>
    </vt:vector>
  </TitlesOfParts>
  <Company>CSB/SJU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powerpoint theme</dc:title>
  <dc:creator>jiverson002</dc:creator>
  <cp:lastModifiedBy>Iverson, Jeremy</cp:lastModifiedBy>
  <cp:revision>352</cp:revision>
  <dcterms:created xsi:type="dcterms:W3CDTF">2010-01-14T19:23:50Z</dcterms:created>
  <dcterms:modified xsi:type="dcterms:W3CDTF">2017-02-15T19:31:01Z</dcterms:modified>
</cp:coreProperties>
</file>