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6" r:id="rId3"/>
    <p:sldMasterId id="2147483664" r:id="rId4"/>
    <p:sldMasterId id="2147483669" r:id="rId5"/>
  </p:sldMasterIdLst>
  <p:notesMasterIdLst>
    <p:notesMasterId r:id="rId24"/>
  </p:notesMasterIdLst>
  <p:sldIdLst>
    <p:sldId id="276" r:id="rId6"/>
    <p:sldId id="439" r:id="rId7"/>
    <p:sldId id="324" r:id="rId8"/>
    <p:sldId id="322" r:id="rId9"/>
    <p:sldId id="325" r:id="rId10"/>
    <p:sldId id="326" r:id="rId11"/>
    <p:sldId id="328" r:id="rId12"/>
    <p:sldId id="329" r:id="rId13"/>
    <p:sldId id="351" r:id="rId14"/>
    <p:sldId id="330" r:id="rId15"/>
    <p:sldId id="350" r:id="rId16"/>
    <p:sldId id="443" r:id="rId17"/>
    <p:sldId id="279" r:id="rId18"/>
    <p:sldId id="281" r:id="rId19"/>
    <p:sldId id="358" r:id="rId20"/>
    <p:sldId id="414" r:id="rId21"/>
    <p:sldId id="352" r:id="rId22"/>
    <p:sldId id="445" r:id="rId23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DAE"/>
    <a:srgbClr val="C02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67593" autoAdjust="0"/>
  </p:normalViewPr>
  <p:slideViewPr>
    <p:cSldViewPr snapToGrid="0" snapToObjects="1">
      <p:cViewPr varScale="1">
        <p:scale>
          <a:sx n="73" d="100"/>
          <a:sy n="73" d="100"/>
        </p:scale>
        <p:origin x="2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A3EE8A8-747A-467D-9545-9E06D6FCB60E}" type="datetimeFigureOut">
              <a:rPr lang="en-US" smtClean="0"/>
              <a:pPr/>
              <a:t>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922B327-C028-40D6-A09E-958614B9AB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6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ak_(programming_languag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computerhope.com/jargon/l/lisp.htm" TargetMode="External"/><Relationship Id="rId5" Type="http://schemas.openxmlformats.org/officeDocument/2006/relationships/hyperlink" Target="https://en.wikipedia.org/wiki/Java_coffee" TargetMode="External"/><Relationship Id="rId4" Type="http://schemas.openxmlformats.org/officeDocument/2006/relationships/hyperlink" Target="https://en.wikipedia.org/wiki/Oa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binary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2B327-C028-40D6-A09E-958614B9AB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hello_printer.c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2B327-C028-40D6-A09E-958614B9AB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7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Java was originally designed for interactive television, but it was too advanced for the digital cable television industry at the time.</a:t>
            </a:r>
            <a:endParaRPr lang="en-US" b="0" i="0" baseline="30000" dirty="0">
              <a:effectLst/>
            </a:endParaRPr>
          </a:p>
          <a:p>
            <a:r>
              <a:rPr lang="en-US" dirty="0">
                <a:effectLst/>
              </a:rPr>
              <a:t>The language was initially called </a:t>
            </a:r>
            <a:r>
              <a:rPr lang="en-US" i="1" dirty="0">
                <a:effectLst/>
                <a:hlinkClick r:id="rId3" tooltip="Oak (programming language)"/>
              </a:rPr>
              <a:t>Oak</a:t>
            </a:r>
            <a:r>
              <a:rPr lang="en-US" dirty="0">
                <a:effectLst/>
              </a:rPr>
              <a:t> after an </a:t>
            </a:r>
            <a:r>
              <a:rPr lang="en-US" dirty="0">
                <a:effectLst/>
                <a:hlinkClick r:id="rId4" tooltip="Oak"/>
              </a:rPr>
              <a:t>oak</a:t>
            </a:r>
            <a:r>
              <a:rPr lang="en-US" dirty="0">
                <a:effectLst/>
              </a:rPr>
              <a:t> tree that stood outside Gosling's office. </a:t>
            </a:r>
          </a:p>
          <a:p>
            <a:r>
              <a:rPr lang="en-US" dirty="0">
                <a:effectLst/>
              </a:rPr>
              <a:t>Later the project went by the name </a:t>
            </a:r>
            <a:r>
              <a:rPr lang="en-US" i="1" dirty="0">
                <a:effectLst/>
              </a:rPr>
              <a:t>Green</a:t>
            </a:r>
            <a:r>
              <a:rPr lang="en-US" dirty="0">
                <a:effectLst/>
              </a:rPr>
              <a:t> and was finally renamed </a:t>
            </a:r>
            <a:r>
              <a:rPr lang="en-US" i="1" dirty="0">
                <a:effectLst/>
              </a:rPr>
              <a:t>Java</a:t>
            </a:r>
            <a:r>
              <a:rPr lang="en-US" dirty="0">
                <a:effectLst/>
              </a:rPr>
              <a:t>, from </a:t>
            </a:r>
            <a:r>
              <a:rPr lang="en-US" dirty="0">
                <a:effectLst/>
                <a:hlinkClick r:id="rId5" tooltip="Java coffee"/>
              </a:rPr>
              <a:t>Java coffee</a:t>
            </a:r>
            <a:r>
              <a:rPr lang="en-US" dirty="0">
                <a:effectLst/>
              </a:rPr>
              <a:t>.</a:t>
            </a:r>
            <a:endParaRPr lang="en-US" b="0" i="0" baseline="30000" dirty="0">
              <a:effectLst/>
            </a:endParaRPr>
          </a:p>
          <a:p>
            <a:r>
              <a:rPr lang="en-US" dirty="0">
                <a:effectLst/>
              </a:rPr>
              <a:t>Gosling designed Java with a C/C++-style syntax that system and application programmers would find familiar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https://</a:t>
            </a:r>
            <a:r>
              <a:rPr lang="en-US" dirty="0" err="1">
                <a:effectLst/>
              </a:rPr>
              <a:t>spectrum.ieee.org</a:t>
            </a:r>
            <a:r>
              <a:rPr lang="en-US" dirty="0">
                <a:effectLst/>
              </a:rPr>
              <a:t>/computing/software/the-2017-top-programming-languages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Other</a:t>
            </a:r>
            <a:r>
              <a:rPr lang="en-US" baseline="0" dirty="0">
                <a:effectLst/>
              </a:rPr>
              <a:t> types of languages: functional, imperative, procedural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hlinkClick r:id="rId6"/>
              </a:rPr>
              <a:t>LISP</a:t>
            </a:r>
            <a:r>
              <a:rPr lang="en-US" dirty="0"/>
              <a:t> and</a:t>
            </a:r>
            <a:r>
              <a:rPr lang="en-US" baseline="0" dirty="0"/>
              <a:t> Prolog are </a:t>
            </a:r>
            <a:r>
              <a:rPr lang="en-US" dirty="0"/>
              <a:t>examples of a special purpose programming language designed to create artificial intelligence. used extensively in AI applications</a:t>
            </a:r>
          </a:p>
          <a:p>
            <a:r>
              <a:rPr lang="en-US" dirty="0"/>
              <a:t>Cobol is a commercial</a:t>
            </a:r>
            <a:r>
              <a:rPr lang="en-US" baseline="0" dirty="0"/>
              <a:t>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2B327-C028-40D6-A09E-958614B9AB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20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note safety – programmers can execute programs without fear. Features of the language ensure the program is terminated</a:t>
            </a:r>
            <a:r>
              <a:rPr lang="en-US" baseline="0" dirty="0"/>
              <a:t> if it tries to do something unsafe.</a:t>
            </a:r>
            <a:endParaRPr lang="en-US" dirty="0"/>
          </a:p>
          <a:p>
            <a:endParaRPr lang="en-US" dirty="0"/>
          </a:p>
          <a:p>
            <a:r>
              <a:rPr lang="en-US" dirty="0"/>
              <a:t>Python's memory allocation and deallocation method is automatic. The user does not have to </a:t>
            </a:r>
            <a:r>
              <a:rPr lang="en-US" dirty="0" err="1"/>
              <a:t>preallocate</a:t>
            </a:r>
            <a:r>
              <a:rPr lang="en-US" dirty="0"/>
              <a:t> or </a:t>
            </a:r>
            <a:r>
              <a:rPr lang="en-US" dirty="0" err="1"/>
              <a:t>deallocate</a:t>
            </a:r>
            <a:r>
              <a:rPr lang="en-US" dirty="0"/>
              <a:t> memory by hand as one has to when using dynamic memory allocation in languages such as C or C++.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Basic provides the automatic garbage collection system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The Python bytecode itself is not platform-dependent, assuming a full Python VM 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2B327-C028-40D6-A09E-958614B9AB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000" b="0" dirty="0"/>
              <a:t>How does it achieve portability?</a:t>
            </a:r>
          </a:p>
          <a:p>
            <a:endParaRPr lang="en-GB" sz="3000" b="1" dirty="0"/>
          </a:p>
          <a:p>
            <a:r>
              <a:rPr lang="en-GB" sz="3000" b="1" dirty="0"/>
              <a:t>Both compiled and interpreted</a:t>
            </a:r>
            <a:endParaRPr lang="en-US" altLang="zh-CN" sz="3000" b="1" dirty="0"/>
          </a:p>
          <a:p>
            <a:pPr lvl="1"/>
            <a:r>
              <a:rPr lang="en-GB" sz="2600" dirty="0"/>
              <a:t>Source code is compiled into Java </a:t>
            </a:r>
            <a:r>
              <a:rPr lang="en-GB" sz="2600" i="1" dirty="0" err="1"/>
              <a:t>bytecode</a:t>
            </a:r>
            <a:endParaRPr lang="en-GB" sz="2600" i="1" dirty="0"/>
          </a:p>
          <a:p>
            <a:pPr lvl="1"/>
            <a:r>
              <a:rPr lang="en-GB" sz="2600" dirty="0"/>
              <a:t>Which is then interpreted by the </a:t>
            </a:r>
            <a:r>
              <a:rPr lang="en-GB" sz="2600" i="1" dirty="0"/>
              <a:t>Java Virtual Machine</a:t>
            </a:r>
            <a:r>
              <a:rPr lang="en-GB" sz="2600" dirty="0"/>
              <a:t> (JVM)</a:t>
            </a:r>
          </a:p>
          <a:p>
            <a:pPr lvl="1">
              <a:spcBef>
                <a:spcPct val="25000"/>
              </a:spcBef>
            </a:pPr>
            <a:r>
              <a:rPr lang="en-US" altLang="zh-CN" sz="2600" dirty="0"/>
              <a:t>Java </a:t>
            </a:r>
            <a:r>
              <a:rPr lang="en-US" altLang="zh-CN" sz="2600" dirty="0" err="1"/>
              <a:t>bytecodes</a:t>
            </a:r>
            <a:r>
              <a:rPr lang="en-US" altLang="zh-CN" sz="2600" dirty="0"/>
              <a:t> are translated on the fly to machine readable instructions in runtime (Java Virtual Machine)</a:t>
            </a:r>
          </a:p>
          <a:p>
            <a:endParaRPr lang="en-US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bytecode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instruction set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virtual machine.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bytecode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composed by one, or in some cases two, bytes that represent the instruction (opcode), along with zero or more bytes for passing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75D6A-ADE2-4A3D-A526-059D740D088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8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problem with just re-compiling?</a:t>
            </a:r>
          </a:p>
          <a:p>
            <a:endParaRPr lang="en-US" dirty="0"/>
          </a:p>
          <a:p>
            <a:r>
              <a:rPr lang="en-US" dirty="0"/>
              <a:t>time</a:t>
            </a:r>
            <a:r>
              <a:rPr lang="en-US" baseline="0" dirty="0"/>
              <a:t> cc –o </a:t>
            </a:r>
            <a:r>
              <a:rPr lang="en-US" baseline="0" dirty="0" err="1"/>
              <a:t>hell_printer</a:t>
            </a:r>
            <a:r>
              <a:rPr lang="en-US" baseline="0" dirty="0"/>
              <a:t> </a:t>
            </a:r>
            <a:r>
              <a:rPr lang="en-US" baseline="0" dirty="0" err="1"/>
              <a:t>hello_printer.c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Takes only fractions of second, why not just re-compile?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2B327-C028-40D6-A09E-958614B9AB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8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200853" y="400435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j-ea"/>
                <a:cs typeface="+mj-cs"/>
              </a:rPr>
              <a:t>Introduction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8" b="1" i="0">
                <a:solidFill>
                  <a:schemeClr val="tx1"/>
                </a:solidFill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1/19/18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532000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964" y="958815"/>
            <a:ext cx="8677836" cy="6599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What is required to play a music CD on a computer?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98444" y="1618775"/>
            <a:ext cx="8279391" cy="118294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b="1" dirty="0"/>
              <a:t>Answer:</a:t>
            </a:r>
            <a:r>
              <a:rPr lang="en-US" dirty="0"/>
              <a:t> A program that reads the data on the CD and sends output to the speakers and the screen.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/>
              <a:t>Syntax 1.1 Java Program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4722264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7" y="0"/>
            <a:ext cx="3274577" cy="40932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Copyright © 2014 by John Wiley &amp; Sons.  All rights reserved.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3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1220307"/>
            <a:ext cx="8677836" cy="489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1060848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C02254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mes_Gosl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atrick_Naught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re7-downloads-188026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webnotes/install/linux/linux-jdk.html" TargetMode="External"/><Relationship Id="rId2" Type="http://schemas.openxmlformats.org/officeDocument/2006/relationships/hyperlink" Target="http://docs.oracle.com/javase/7/docs/webnotes/install/windows/jdk-installation-window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7/docs/webnotes/install/mac/mac-jd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318425" y="0"/>
            <a:ext cx="3259889" cy="40879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strike="sngStrike" dirty="0"/>
              <a:t>first</a:t>
            </a:r>
            <a:r>
              <a:rPr lang="en-US" dirty="0"/>
              <a:t> Program: HelloPrinter.java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1220307"/>
            <a:ext cx="8677836" cy="52906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Choice 1: Using simple text editor</a:t>
            </a:r>
          </a:p>
          <a:p>
            <a:pPr lvl="1"/>
            <a:r>
              <a:rPr lang="en-US" b="1" dirty="0"/>
              <a:t>STEP1: </a:t>
            </a:r>
            <a:r>
              <a:rPr lang="en-US" dirty="0"/>
              <a:t>Write and save your program in text editor as HelloPrinter.java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STEP2:</a:t>
            </a:r>
            <a:r>
              <a:rPr lang="en-US" dirty="0"/>
              <a:t> Compile the source file into a .class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STEP3: </a:t>
            </a:r>
            <a:r>
              <a:rPr lang="en-US" dirty="0"/>
              <a:t>Run the program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3884" y="2428475"/>
            <a:ext cx="4582959" cy="106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0319" y="3825724"/>
            <a:ext cx="58769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5404" y="5243212"/>
            <a:ext cx="57912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Write </a:t>
            </a:r>
            <a:r>
              <a:rPr lang="en-US" sz="2000" dirty="0" err="1"/>
              <a:t>HelloPrinter</a:t>
            </a:r>
            <a:r>
              <a:rPr lang="en-US" sz="2000" dirty="0"/>
              <a:t> program using </a:t>
            </a:r>
            <a:r>
              <a:rPr lang="en-US" sz="2000" dirty="0" err="1"/>
              <a:t>gedit</a:t>
            </a:r>
            <a:r>
              <a:rPr lang="en-US" sz="2000" dirty="0"/>
              <a:t> editor</a:t>
            </a:r>
          </a:p>
          <a:p>
            <a:r>
              <a:rPr lang="en-US" sz="2000" dirty="0"/>
              <a:t>Save program as HelloPrinter.java</a:t>
            </a:r>
          </a:p>
          <a:p>
            <a:r>
              <a:rPr lang="en-US" sz="2000" dirty="0"/>
              <a:t>Open a terminal and navigate (cd) to the place you saved your file</a:t>
            </a:r>
          </a:p>
          <a:p>
            <a:r>
              <a:rPr lang="en-US" sz="2000" dirty="0"/>
              <a:t>Compile program (if no errors, verify .class file is generated)</a:t>
            </a:r>
          </a:p>
          <a:p>
            <a:r>
              <a:rPr lang="en-US" sz="2000" dirty="0"/>
              <a:t>Run program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Modify your program to write</a:t>
            </a:r>
          </a:p>
          <a:p>
            <a:pPr marL="0" indent="0">
              <a:buNone/>
            </a:pPr>
            <a:r>
              <a:rPr lang="en-US" sz="2000" dirty="0"/>
              <a:t>H</a:t>
            </a:r>
          </a:p>
          <a:p>
            <a:pPr marL="0" indent="0">
              <a:buNone/>
            </a:pPr>
            <a:r>
              <a:rPr lang="en-US" sz="2000" dirty="0"/>
              <a:t>e</a:t>
            </a:r>
          </a:p>
          <a:p>
            <a:pPr marL="0" indent="0">
              <a:buNone/>
            </a:pPr>
            <a:r>
              <a:rPr lang="en-US" sz="2000" dirty="0"/>
              <a:t>l</a:t>
            </a:r>
          </a:p>
          <a:p>
            <a:pPr marL="0" indent="0">
              <a:buNone/>
            </a:pPr>
            <a:r>
              <a:rPr lang="en-US" sz="2000" dirty="0"/>
              <a:t>l</a:t>
            </a:r>
          </a:p>
          <a:p>
            <a:pPr marL="0" indent="0">
              <a:buNone/>
            </a:pPr>
            <a:r>
              <a:rPr lang="en-US" sz="2000" dirty="0"/>
              <a:t>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</a:t>
            </a:r>
          </a:p>
          <a:p>
            <a:pPr marL="0" indent="0">
              <a:buNone/>
            </a:pPr>
            <a:r>
              <a:rPr lang="en-US" sz="2000" dirty="0"/>
              <a:t>o</a:t>
            </a:r>
          </a:p>
          <a:p>
            <a:pPr marL="0" indent="0">
              <a:buNone/>
            </a:pPr>
            <a:r>
              <a:rPr lang="en-US" sz="2000" dirty="0"/>
              <a:t>r</a:t>
            </a:r>
          </a:p>
          <a:p>
            <a:pPr marL="0" indent="0">
              <a:buNone/>
            </a:pPr>
            <a:r>
              <a:rPr lang="en-US" sz="2000" dirty="0"/>
              <a:t>l</a:t>
            </a:r>
          </a:p>
          <a:p>
            <a:pPr marL="0" indent="0">
              <a:buNone/>
            </a:pPr>
            <a:r>
              <a:rPr lang="en-US" sz="2000" dirty="0"/>
              <a:t>d</a:t>
            </a:r>
          </a:p>
          <a:p>
            <a:pPr marL="0" indent="0">
              <a:buNone/>
            </a:pP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684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>
            <a:normAutofit/>
          </a:bodyPr>
          <a:lstStyle/>
          <a:p>
            <a:r>
              <a:rPr lang="en-US" dirty="0"/>
              <a:t>Your first Program: HelloPrinter.java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64" y="1216526"/>
            <a:ext cx="9135036" cy="5154613"/>
          </a:xfrm>
        </p:spPr>
        <p:txBody>
          <a:bodyPr/>
          <a:lstStyle/>
          <a:p>
            <a:pPr marL="457200" indent="-457200"/>
            <a:r>
              <a:rPr lang="en-US" b="1" dirty="0">
                <a:solidFill>
                  <a:srgbClr val="0070C0"/>
                </a:solidFill>
              </a:rPr>
              <a:t>Choice 2: Using IDE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the Java development environment (We use </a:t>
            </a:r>
            <a:r>
              <a:rPr lang="en-US" dirty="0" err="1"/>
              <a:t>DrJava</a:t>
            </a:r>
            <a:r>
              <a:rPr lang="en-US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HelloPrinter.java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Modify it to write Hello &lt;YOUR NAME HERE&gt;!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Compile it and run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865" y="1300320"/>
            <a:ext cx="8359978" cy="415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Becoming Familiar with Your Programming Environment</a:t>
            </a:r>
          </a:p>
        </p:txBody>
      </p:sp>
      <p:sp>
        <p:nvSpPr>
          <p:cNvPr id="8" name="Oval 7"/>
          <p:cNvSpPr/>
          <p:nvPr/>
        </p:nvSpPr>
        <p:spPr>
          <a:xfrm>
            <a:off x="6885542" y="1773716"/>
            <a:ext cx="561860" cy="330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75234" y="1782895"/>
            <a:ext cx="561860" cy="330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1845" y="2977175"/>
            <a:ext cx="378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Write and save program (File-&gt;save)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2885109" y="2700443"/>
            <a:ext cx="454312" cy="99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6939316" y="2290981"/>
            <a:ext cx="454312" cy="99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8007953" y="2398530"/>
            <a:ext cx="454312" cy="99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24426" y="260784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 Compile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44624" y="276024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 Run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61865" y="4406747"/>
            <a:ext cx="1994053" cy="7491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list of keywords in the Java programming language. You cannot use any of the following as identifiers in your programs.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483" y="2371907"/>
            <a:ext cx="9810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722" y="2414107"/>
            <a:ext cx="9239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5766" y="2433157"/>
            <a:ext cx="10287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96092" y="2362382"/>
            <a:ext cx="10382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82667" y="2433157"/>
            <a:ext cx="12382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762000"/>
            <a:ext cx="9135036" cy="571982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SimSun" pitchFamily="2" charset="-122"/>
              </a:rPr>
              <a:t>A rule that we agree to follow, even though it’s not required by the language</a:t>
            </a:r>
          </a:p>
          <a:p>
            <a:endParaRPr lang="en-US" dirty="0">
              <a:ea typeface="SimSun" pitchFamily="2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ea typeface="SimSun" pitchFamily="2" charset="-122"/>
              </a:rPr>
              <a:t>Begin a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class name </a:t>
            </a:r>
            <a:r>
              <a:rPr lang="en-US" altLang="zh-CN" dirty="0">
                <a:ea typeface="SimSun" pitchFamily="2" charset="-122"/>
              </a:rPr>
              <a:t>with an uppercase letter:</a:t>
            </a: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ea typeface="SimSun" pitchFamily="2" charset="-122"/>
              </a:rPr>
              <a:t>				</a:t>
            </a:r>
            <a:r>
              <a:rPr lang="en-US" altLang="zh-CN" sz="1800" b="1" dirty="0">
                <a:latin typeface="Courier New" pitchFamily="49" charset="0"/>
                <a:ea typeface="SimSun" pitchFamily="2" charset="-122"/>
              </a:rPr>
              <a:t>S</a:t>
            </a:r>
            <a:r>
              <a:rPr lang="en-US" altLang="zh-CN" sz="1800" dirty="0">
                <a:latin typeface="Courier New" pitchFamily="49" charset="0"/>
                <a:ea typeface="SimSun" pitchFamily="2" charset="-122"/>
              </a:rPr>
              <a:t>tudent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itchFamily="49" charset="0"/>
                <a:ea typeface="SimSun" pitchFamily="2" charset="-122"/>
              </a:rPr>
              <a:t>				</a:t>
            </a:r>
            <a:r>
              <a:rPr lang="en-US" altLang="zh-CN" sz="1800" b="1" dirty="0">
                <a:latin typeface="Courier New" pitchFamily="49" charset="0"/>
                <a:ea typeface="SimSun" pitchFamily="2" charset="-122"/>
              </a:rPr>
              <a:t>E</a:t>
            </a:r>
            <a:r>
              <a:rPr lang="en-US" altLang="zh-CN" sz="1800" dirty="0">
                <a:latin typeface="Courier New" pitchFamily="49" charset="0"/>
                <a:ea typeface="SimSun" pitchFamily="2" charset="-122"/>
              </a:rPr>
              <a:t>mployee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itchFamily="49" charset="0"/>
                <a:ea typeface="SimSun" pitchFamily="2" charset="-122"/>
              </a:rPr>
              <a:t>				</a:t>
            </a:r>
            <a:r>
              <a:rPr lang="en-US" altLang="zh-CN" sz="1800" b="1" dirty="0">
                <a:latin typeface="Courier New" pitchFamily="49" charset="0"/>
                <a:ea typeface="SimSun" pitchFamily="2" charset="-122"/>
              </a:rPr>
              <a:t>S</a:t>
            </a:r>
            <a:r>
              <a:rPr lang="en-US" altLang="zh-CN" sz="1800" dirty="0">
                <a:latin typeface="Courier New" pitchFamily="49" charset="0"/>
                <a:ea typeface="SimSun" pitchFamily="2" charset="-122"/>
              </a:rPr>
              <a:t>tring</a:t>
            </a:r>
          </a:p>
          <a:p>
            <a:pPr>
              <a:buFontTx/>
              <a:buNone/>
            </a:pPr>
            <a:endParaRPr lang="en-US" altLang="zh-CN" sz="2000" dirty="0">
              <a:latin typeface="Courier New" pitchFamily="49" charset="0"/>
              <a:ea typeface="SimSun" pitchFamily="2" charset="-122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zh-CN" dirty="0">
                <a:ea typeface="SimSun" pitchFamily="2" charset="-122"/>
              </a:rPr>
              <a:t>Names of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variables and methods</a:t>
            </a:r>
            <a:r>
              <a:rPr lang="en-US" altLang="zh-CN" dirty="0">
                <a:ea typeface="SimSun" pitchFamily="2" charset="-122"/>
              </a:rPr>
              <a:t>, never start with an uppercase letter.</a:t>
            </a:r>
          </a:p>
          <a:p>
            <a:pPr marL="1314450" lvl="2" indent="-457200">
              <a:buNone/>
            </a:pPr>
            <a:r>
              <a:rPr lang="en-US" altLang="zh-CN" dirty="0">
                <a:latin typeface="Courier New" pitchFamily="49" charset="0"/>
                <a:ea typeface="SimSun" pitchFamily="2" charset="-122"/>
              </a:rPr>
              <a:t>	age			</a:t>
            </a:r>
            <a:r>
              <a:rPr lang="en-US" altLang="zh-CN" sz="2000" dirty="0">
                <a:ea typeface="SimSun" pitchFamily="2" charset="-122"/>
                <a:sym typeface="Wingdings" pitchFamily="2" charset="2"/>
              </a:rPr>
              <a:t> variable name</a:t>
            </a:r>
            <a:endParaRPr lang="en-US" altLang="zh-CN" sz="2000" dirty="0">
              <a:ea typeface="SimSun" pitchFamily="2" charset="-122"/>
            </a:endParaRPr>
          </a:p>
          <a:p>
            <a:pPr marL="1314450" lvl="2" indent="-457200">
              <a:buNone/>
            </a:pP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	print()	</a:t>
            </a:r>
            <a:r>
              <a:rPr lang="en-US" altLang="zh-CN" sz="1600" dirty="0">
                <a:ea typeface="SimSun" pitchFamily="2" charset="-122"/>
                <a:sym typeface="Wingdings" pitchFamily="2" charset="2"/>
              </a:rPr>
              <a:t> </a:t>
            </a:r>
            <a:r>
              <a:rPr lang="en-US" altLang="zh-CN" sz="2000" dirty="0">
                <a:ea typeface="SimSun" pitchFamily="2" charset="-122"/>
                <a:sym typeface="Wingdings" pitchFamily="2" charset="2"/>
              </a:rPr>
              <a:t> method name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altLang="zh-CN" dirty="0">
              <a:ea typeface="SimSun" pitchFamily="2" charset="-122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zh-CN" dirty="0">
                <a:ea typeface="SimSun" pitchFamily="2" charset="-122"/>
              </a:rPr>
              <a:t>Identifier names follow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camel casing </a:t>
            </a:r>
            <a:r>
              <a:rPr lang="en-US" altLang="zh-CN" dirty="0">
                <a:ea typeface="SimSun" pitchFamily="2" charset="-122"/>
              </a:rPr>
              <a:t>(For subsequent words in name, first word </a:t>
            </a:r>
            <a:r>
              <a:rPr lang="en-US" altLang="zh-CN" dirty="0" err="1">
                <a:ea typeface="SimSun" pitchFamily="2" charset="-122"/>
              </a:rPr>
              <a:t>capitalizd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pPr marL="914400" lvl="1" indent="-457200">
              <a:buNone/>
            </a:pPr>
            <a:r>
              <a:rPr lang="en-US" altLang="zh-CN" dirty="0">
                <a:ea typeface="SimSun" pitchFamily="2" charset="-122"/>
              </a:rPr>
              <a:t>		</a:t>
            </a:r>
            <a:r>
              <a:rPr lang="en-US" altLang="zh-CN" sz="1800" dirty="0" err="1">
                <a:latin typeface="Courier New" pitchFamily="49" charset="0"/>
                <a:ea typeface="SimSun" pitchFamily="2" charset="-122"/>
              </a:rPr>
              <a:t>totalSalary</a:t>
            </a:r>
            <a:r>
              <a:rPr lang="en-US" altLang="zh-CN" sz="1800" dirty="0">
                <a:latin typeface="Courier New" pitchFamily="49" charset="0"/>
                <a:ea typeface="SimSun" pitchFamily="2" charset="-122"/>
              </a:rPr>
              <a:t>		</a:t>
            </a:r>
            <a:r>
              <a:rPr lang="en-US" altLang="zh-CN" sz="1800" dirty="0">
                <a:ea typeface="SimSun" pitchFamily="2" charset="-122"/>
                <a:sym typeface="Wingdings" pitchFamily="2" charset="2"/>
              </a:rPr>
              <a:t>  variable name</a:t>
            </a:r>
            <a:endParaRPr lang="en-US" altLang="zh-CN" sz="1800" dirty="0">
              <a:latin typeface="Courier New" pitchFamily="49" charset="0"/>
              <a:ea typeface="SimSun" pitchFamily="2" charset="-122"/>
            </a:endParaRPr>
          </a:p>
          <a:p>
            <a:pPr marL="914400" lvl="1" indent="-457200">
              <a:buNone/>
            </a:pPr>
            <a:r>
              <a:rPr lang="en-US" altLang="zh-CN" dirty="0">
                <a:ea typeface="SimSun" pitchFamily="2" charset="-122"/>
              </a:rPr>
              <a:t>		</a:t>
            </a:r>
            <a:r>
              <a:rPr lang="en-US" altLang="zh-CN" sz="1800" dirty="0" err="1">
                <a:latin typeface="Courier New" pitchFamily="49" charset="0"/>
                <a:ea typeface="SimSun" pitchFamily="2" charset="-122"/>
              </a:rPr>
              <a:t>getName</a:t>
            </a:r>
            <a:r>
              <a:rPr lang="en-US" altLang="zh-CN" sz="1800" dirty="0">
                <a:latin typeface="Courier New" pitchFamily="49" charset="0"/>
                <a:ea typeface="SimSun" pitchFamily="2" charset="-122"/>
              </a:rPr>
              <a:t>()			</a:t>
            </a:r>
            <a:r>
              <a:rPr lang="en-US" altLang="zh-CN" sz="1800" dirty="0">
                <a:ea typeface="SimSun" pitchFamily="2" charset="-122"/>
                <a:sym typeface="Wingdings" pitchFamily="2" charset="2"/>
              </a:rPr>
              <a:t>  method name</a:t>
            </a:r>
            <a:endParaRPr lang="en-US" altLang="zh-CN" sz="1800" dirty="0">
              <a:latin typeface="Courier New" pitchFamily="49" charset="0"/>
              <a:ea typeface="SimSun" pitchFamily="2" charset="-122"/>
            </a:endParaRPr>
          </a:p>
          <a:p>
            <a:pPr marL="914400" lvl="1" indent="-457200">
              <a:buNone/>
            </a:pPr>
            <a:r>
              <a:rPr lang="en-US" altLang="zh-CN" sz="1800" dirty="0">
                <a:latin typeface="Courier New" pitchFamily="49" charset="0"/>
                <a:ea typeface="SimSun" pitchFamily="2" charset="-122"/>
              </a:rPr>
              <a:t>		</a:t>
            </a:r>
            <a:r>
              <a:rPr lang="en-US" altLang="zh-CN" sz="1800" dirty="0" err="1">
                <a:latin typeface="Courier New" pitchFamily="49" charset="0"/>
                <a:ea typeface="SimSun" pitchFamily="2" charset="-122"/>
              </a:rPr>
              <a:t>SalariedEmployee</a:t>
            </a:r>
            <a:r>
              <a:rPr lang="en-US" altLang="zh-CN" sz="1800" dirty="0">
                <a:latin typeface="Courier New" pitchFamily="49" charset="0"/>
                <a:ea typeface="SimSun" pitchFamily="2" charset="-122"/>
              </a:rPr>
              <a:t>	</a:t>
            </a:r>
            <a:r>
              <a:rPr lang="en-US" altLang="zh-CN" sz="1800" dirty="0">
                <a:ea typeface="SimSun" pitchFamily="2" charset="-122"/>
                <a:sym typeface="Wingdings" pitchFamily="2" charset="2"/>
              </a:rPr>
              <a:t>  class name</a:t>
            </a:r>
            <a:endParaRPr lang="en-US" altLang="zh-CN" sz="1800" dirty="0">
              <a:latin typeface="Courier New" pitchFamily="49" charset="0"/>
              <a:ea typeface="SimSun" pitchFamily="2" charset="-122"/>
            </a:endParaRPr>
          </a:p>
          <a:p>
            <a:pPr marL="914400" lvl="1" indent="-457200">
              <a:buFont typeface="+mj-lt"/>
              <a:buAutoNum type="arabicPeriod" startAt="2"/>
            </a:pPr>
            <a:endParaRPr lang="en-US" dirty="0">
              <a:ea typeface="SimSun" pitchFamily="2" charset="-122"/>
            </a:endParaRPr>
          </a:p>
          <a:p>
            <a:pPr marL="914400" lvl="1" indent="-457200">
              <a:buFont typeface="+mj-lt"/>
              <a:buAutoNum type="arabicPeriod" startAt="2"/>
            </a:pPr>
            <a:endParaRPr lang="en-US" dirty="0">
              <a:ea typeface="SimSun" pitchFamily="2" charset="-122"/>
            </a:endParaRPr>
          </a:p>
          <a:p>
            <a:pPr marL="914400" lvl="1" indent="-457200">
              <a:buFont typeface="+mj-lt"/>
              <a:buAutoNum type="arabicPeriod" startAt="2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851413"/>
            <a:ext cx="8677836" cy="5155173"/>
          </a:xfrm>
        </p:spPr>
        <p:txBody>
          <a:bodyPr>
            <a:normAutofit/>
          </a:bodyPr>
          <a:lstStyle/>
          <a:p>
            <a:r>
              <a:rPr lang="en-US" sz="2800" dirty="0"/>
              <a:t>Java supports three types of comments: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single-line comment: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multiline comment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/>
          </a:p>
          <a:p>
            <a:pPr marL="914400" lvl="1" indent="-514350">
              <a:buFont typeface="+mj-lt"/>
              <a:buAutoNum type="arabicPeriod"/>
            </a:pPr>
            <a:endParaRPr 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document comment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7825" y="1809537"/>
            <a:ext cx="6477000" cy="43595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825" y="2665071"/>
            <a:ext cx="6705600" cy="92329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7825" y="4012055"/>
            <a:ext cx="6296025" cy="156358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851413"/>
            <a:ext cx="8677836" cy="5155173"/>
          </a:xfrm>
        </p:spPr>
        <p:txBody>
          <a:bodyPr>
            <a:normAutofit/>
          </a:bodyPr>
          <a:lstStyle/>
          <a:p>
            <a:r>
              <a:rPr lang="en-US" sz="2800" dirty="0"/>
              <a:t>Add a comment to HelloPrinter.java explaining what it does.</a:t>
            </a:r>
          </a:p>
          <a:p>
            <a:r>
              <a:rPr lang="en-US" sz="2800" dirty="0"/>
              <a:t>Generate documentation for your program.</a:t>
            </a:r>
            <a:endParaRPr lang="en-US" sz="2400" dirty="0"/>
          </a:p>
          <a:p>
            <a:pPr marL="914400" lvl="1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828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05" y="301075"/>
            <a:ext cx="11418795" cy="35035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 marR="6350">
              <a:lnSpc>
                <a:spcPts val="2588"/>
              </a:lnSpc>
            </a:pPr>
            <a:r>
              <a:rPr lang="en-US" sz="3600" spc="142" dirty="0">
                <a:latin typeface="Lucida Sans" panose="020B0602030504020204" pitchFamily="34" charset="0"/>
              </a:rPr>
              <a:t>Traditional compilation</a:t>
            </a:r>
            <a:endParaRPr sz="3600" spc="119" dirty="0">
              <a:latin typeface="Lucida Sans" panose="020B06020305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99878" y="3141233"/>
            <a:ext cx="2323651" cy="1183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56555" y="1398494"/>
            <a:ext cx="1495313" cy="1882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16245" y="2323652"/>
            <a:ext cx="7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548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Developed by Sun Microsystems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hlinkClick r:id="rId3" tooltip="James Gosling"/>
              </a:rPr>
              <a:t>James Gosling</a:t>
            </a:r>
            <a:r>
              <a:rPr lang="en-US" dirty="0"/>
              <a:t>, Mike Sheridan, and </a:t>
            </a:r>
            <a:r>
              <a:rPr lang="en-US" dirty="0">
                <a:hlinkClick r:id="rId4" tooltip="Patrick Naughton"/>
              </a:rPr>
              <a:t>Patrick </a:t>
            </a:r>
            <a:r>
              <a:rPr lang="en-US" dirty="0" err="1">
                <a:hlinkClick r:id="rId4" tooltip="Patrick Naughton"/>
              </a:rPr>
              <a:t>Naughton</a:t>
            </a:r>
            <a:r>
              <a:rPr lang="en-US" dirty="0"/>
              <a:t> initiated the Java language project in June 1991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General-purpose and Object-oriented language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Widespread acceptance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762000"/>
            <a:ext cx="9135036" cy="6096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/>
              <a:t>Simple[r]</a:t>
            </a:r>
          </a:p>
          <a:p>
            <a:pPr lvl="1">
              <a:spcBef>
                <a:spcPct val="25000"/>
              </a:spcBef>
            </a:pPr>
            <a:r>
              <a:rPr lang="en-US" altLang="zh-CN" dirty="0"/>
              <a:t>no pointers</a:t>
            </a:r>
          </a:p>
          <a:p>
            <a:pPr lvl="1">
              <a:spcBef>
                <a:spcPct val="25000"/>
              </a:spcBef>
            </a:pPr>
            <a:r>
              <a:rPr lang="en-US" altLang="zh-CN" dirty="0"/>
              <a:t>automatic garbage collection</a:t>
            </a:r>
          </a:p>
          <a:p>
            <a:pPr lvl="1">
              <a:spcBef>
                <a:spcPct val="25000"/>
              </a:spcBef>
            </a:pPr>
            <a:r>
              <a:rPr lang="en-US" altLang="zh-CN" dirty="0"/>
              <a:t>rich pre-defined class library</a:t>
            </a:r>
            <a:endParaRPr lang="en-US" altLang="zh-CN" sz="2400" dirty="0"/>
          </a:p>
          <a:p>
            <a:pPr lvl="1">
              <a:spcBef>
                <a:spcPct val="25000"/>
              </a:spcBef>
            </a:pPr>
            <a:endParaRPr lang="en-US" altLang="zh-CN" sz="18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/>
              <a:t>Object oriented</a:t>
            </a:r>
          </a:p>
          <a:p>
            <a:pPr lvl="1">
              <a:spcBef>
                <a:spcPct val="25000"/>
              </a:spcBef>
            </a:pPr>
            <a:r>
              <a:rPr lang="en-US" altLang="zh-CN" dirty="0"/>
              <a:t>all functions are associated with objects</a:t>
            </a:r>
          </a:p>
          <a:p>
            <a:pPr lvl="1">
              <a:spcBef>
                <a:spcPct val="25000"/>
              </a:spcBef>
            </a:pPr>
            <a:r>
              <a:rPr lang="en-US" altLang="zh-CN" dirty="0"/>
              <a:t>potentially better code organization and reuse</a:t>
            </a:r>
          </a:p>
          <a:p>
            <a:pPr lvl="1">
              <a:spcBef>
                <a:spcPct val="25000"/>
              </a:spcBef>
            </a:pP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Platform independent</a:t>
            </a:r>
          </a:p>
          <a:p>
            <a:pPr lvl="1">
              <a:spcBef>
                <a:spcPct val="25000"/>
              </a:spcBef>
            </a:pPr>
            <a:r>
              <a:rPr lang="en-US" altLang="zh-CN" dirty="0"/>
              <a:t>Same application runs on all platforms</a:t>
            </a:r>
          </a:p>
          <a:p>
            <a:pPr lvl="1"/>
            <a:r>
              <a:rPr lang="en-GB" dirty="0"/>
              <a:t>Java </a:t>
            </a:r>
            <a:r>
              <a:rPr lang="en-GB" dirty="0" err="1"/>
              <a:t>bytecode</a:t>
            </a:r>
            <a:r>
              <a:rPr lang="en-GB" dirty="0"/>
              <a:t> can run on any </a:t>
            </a:r>
            <a:r>
              <a:rPr lang="en-GB" b="1" dirty="0"/>
              <a:t>JVM</a:t>
            </a:r>
            <a:r>
              <a:rPr lang="en-GB" dirty="0"/>
              <a:t>, on any platform</a:t>
            </a:r>
          </a:p>
          <a:p>
            <a:pPr lvl="2"/>
            <a:r>
              <a:rPr lang="en-GB" sz="2000" dirty="0"/>
              <a:t>…including mobile phones and other hand-held devices</a:t>
            </a:r>
          </a:p>
          <a:p>
            <a:pPr lvl="2"/>
            <a:endParaRPr lang="en-US" altLang="zh-CN" sz="2000" dirty="0"/>
          </a:p>
          <a:p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 (JVM)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971800"/>
          </a:xfrm>
        </p:spPr>
        <p:txBody>
          <a:bodyPr>
            <a:normAutofit/>
          </a:bodyPr>
          <a:lstStyle/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Write</a:t>
            </a:r>
            <a:r>
              <a:rPr lang="en-US" dirty="0"/>
              <a:t> all source code in plain text files ending with the </a:t>
            </a:r>
            <a:r>
              <a:rPr lang="en-US" dirty="0">
                <a:solidFill>
                  <a:srgbClr val="0070C0"/>
                </a:solidFill>
              </a:rPr>
              <a:t>.java extension</a:t>
            </a:r>
            <a:r>
              <a:rPr lang="en-US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Compile</a:t>
            </a:r>
            <a:r>
              <a:rPr lang="en-US" dirty="0"/>
              <a:t> those source files into </a:t>
            </a:r>
            <a:r>
              <a:rPr lang="en-US" dirty="0">
                <a:solidFill>
                  <a:srgbClr val="0070C0"/>
                </a:solidFill>
              </a:rPr>
              <a:t>.class files </a:t>
            </a:r>
            <a:r>
              <a:rPr lang="en-US" dirty="0"/>
              <a:t>by the </a:t>
            </a:r>
            <a:r>
              <a:rPr lang="en-US" dirty="0" err="1"/>
              <a:t>javac</a:t>
            </a:r>
            <a:r>
              <a:rPr lang="en-US" dirty="0"/>
              <a:t> compiler. </a:t>
            </a:r>
          </a:p>
          <a:p>
            <a:pPr lvl="2"/>
            <a:r>
              <a:rPr lang="en-US" dirty="0"/>
              <a:t>A .class file contains </a:t>
            </a:r>
            <a:r>
              <a:rPr lang="en-US" dirty="0" err="1">
                <a:solidFill>
                  <a:srgbClr val="0070C0"/>
                </a:solidFill>
              </a:rPr>
              <a:t>bytecodes</a:t>
            </a:r>
            <a:r>
              <a:rPr lang="en-US" dirty="0"/>
              <a:t> — the machine language of the Java Virtual Machine(Java VM).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Run</a:t>
            </a:r>
            <a:r>
              <a:rPr lang="en-US" dirty="0"/>
              <a:t> the </a:t>
            </a:r>
            <a:r>
              <a:rPr lang="en-US" dirty="0" err="1"/>
              <a:t>bytecode</a:t>
            </a:r>
            <a:r>
              <a:rPr lang="en-US" dirty="0"/>
              <a:t>/.class file using JVM</a:t>
            </a:r>
          </a:p>
        </p:txBody>
      </p:sp>
      <p:pic>
        <p:nvPicPr>
          <p:cNvPr id="1026" name="Picture 2" descr="Figure showing MyProgram.java, compiler, MyProgram.class, Java VM, and My Program running on a computer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371600"/>
            <a:ext cx="7096606" cy="16676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 (JVM)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Because the Java VM is available on many different operating systems, the same .class files are capable of running on any platform.</a:t>
            </a:r>
          </a:p>
        </p:txBody>
      </p:sp>
      <p:pic>
        <p:nvPicPr>
          <p:cNvPr id="16386" name="Picture 2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0633" y="1972682"/>
            <a:ext cx="4312294" cy="44538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first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458200" cy="5314709"/>
          </a:xfrm>
        </p:spPr>
        <p:txBody>
          <a:bodyPr>
            <a:normAutofit/>
          </a:bodyPr>
          <a:lstStyle/>
          <a:p>
            <a:r>
              <a:rPr lang="en-US" sz="3600" dirty="0"/>
              <a:t>You need: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The Java SE Development Kit 7 (JDK 7)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 text editor: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Simple text editors: </a:t>
            </a:r>
          </a:p>
          <a:p>
            <a:pPr lvl="3"/>
            <a:r>
              <a:rPr lang="en-US" dirty="0"/>
              <a:t>Notepad, Notepad++ , </a:t>
            </a:r>
            <a:r>
              <a:rPr lang="en-US" dirty="0" err="1"/>
              <a:t>gedit</a:t>
            </a:r>
            <a:r>
              <a:rPr lang="en-US" dirty="0"/>
              <a:t>, …..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Integrated Development Environment (</a:t>
            </a:r>
            <a:r>
              <a:rPr lang="en-US" b="1" dirty="0"/>
              <a:t>IDE)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Eclipse, </a:t>
            </a:r>
            <a:r>
              <a:rPr lang="en-US" dirty="0" err="1"/>
              <a:t>Netbeans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DrJava</a:t>
            </a:r>
            <a:r>
              <a:rPr lang="en-US" dirty="0"/>
              <a:t> , …..</a:t>
            </a:r>
          </a:p>
          <a:p>
            <a:pPr lvl="1"/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difference between </a:t>
            </a:r>
            <a:r>
              <a:rPr lang="en-US" dirty="0">
                <a:solidFill>
                  <a:srgbClr val="FF0000"/>
                </a:solidFill>
              </a:rPr>
              <a:t>JDK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JRE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Java Download page has both!</a:t>
            </a:r>
          </a:p>
          <a:p>
            <a:pPr lvl="2"/>
            <a:r>
              <a:rPr lang="en-US" sz="1200" dirty="0">
                <a:hlinkClick r:id="rId2"/>
              </a:rPr>
              <a:t>http://www.oracle.com/technetwork/java/javase/downloads/jre7-downloads-1880261.html</a:t>
            </a:r>
            <a:endParaRPr lang="en-US" sz="1200" dirty="0"/>
          </a:p>
          <a:p>
            <a:pPr lvl="2"/>
            <a:endParaRPr lang="en-US" dirty="0"/>
          </a:p>
          <a:p>
            <a:r>
              <a:rPr lang="en-US" b="1" dirty="0"/>
              <a:t>ANSWER:</a:t>
            </a:r>
          </a:p>
          <a:p>
            <a:pPr lvl="1"/>
            <a:r>
              <a:rPr lang="en-US" dirty="0"/>
              <a:t>You need to answer the question: </a:t>
            </a:r>
            <a:r>
              <a:rPr lang="en-US" dirty="0">
                <a:solidFill>
                  <a:srgbClr val="FF0000"/>
                </a:solidFill>
              </a:rPr>
              <a:t>Do you want to run Java programs or do you want to develop Java programs</a:t>
            </a:r>
            <a:r>
              <a:rPr lang="en-US" dirty="0"/>
              <a:t>?</a:t>
            </a:r>
          </a:p>
          <a:p>
            <a:pPr lvl="1"/>
            <a:r>
              <a:rPr lang="en-US" b="1" dirty="0"/>
              <a:t>JRE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If you want to run Java programs, but not develop them, download the JRE. </a:t>
            </a:r>
          </a:p>
          <a:p>
            <a:pPr lvl="1"/>
            <a:r>
              <a:rPr lang="en-US" b="1" dirty="0"/>
              <a:t>JDK:</a:t>
            </a:r>
          </a:p>
          <a:p>
            <a:pPr lvl="2"/>
            <a:r>
              <a:rPr lang="en-US" dirty="0"/>
              <a:t>If you want to develop Java applications, download the Java Development Kit, or JDK.</a:t>
            </a:r>
          </a:p>
          <a:p>
            <a:pPr lvl="2"/>
            <a:r>
              <a:rPr lang="en-US" dirty="0"/>
              <a:t>The JDK includes the JRE, so you do not have to download both separately.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14" y="0"/>
            <a:ext cx="9135036" cy="762000"/>
          </a:xfrm>
        </p:spPr>
        <p:txBody>
          <a:bodyPr/>
          <a:lstStyle/>
          <a:p>
            <a:r>
              <a:rPr lang="en-US" dirty="0"/>
              <a:t>Installing Java JDK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Windows:</a:t>
            </a:r>
          </a:p>
          <a:p>
            <a:pPr lvl="1"/>
            <a:r>
              <a:rPr lang="en-US" dirty="0">
                <a:hlinkClick r:id="rId2"/>
              </a:rPr>
              <a:t>http://docs.oracle.com/javase/7/docs/webnotes/install/windows/jdk-installation-windows.html</a:t>
            </a:r>
            <a:endParaRPr lang="en-US" dirty="0"/>
          </a:p>
          <a:p>
            <a:r>
              <a:rPr lang="en-US" dirty="0"/>
              <a:t>On Linux:</a:t>
            </a:r>
          </a:p>
          <a:p>
            <a:pPr lvl="1"/>
            <a:r>
              <a:rPr lang="en-US" dirty="0">
                <a:hlinkClick r:id="rId3"/>
              </a:rPr>
              <a:t>http://docs.oracle.com/javase/7/docs/webnotes/install/linux/linux-jdk.html</a:t>
            </a:r>
            <a:endParaRPr lang="en-US" dirty="0"/>
          </a:p>
          <a:p>
            <a:r>
              <a:rPr lang="en-US" dirty="0"/>
              <a:t>On Mac OS X:</a:t>
            </a:r>
          </a:p>
          <a:p>
            <a:pPr lvl="1"/>
            <a:r>
              <a:rPr lang="en-US" dirty="0">
                <a:hlinkClick r:id="rId4"/>
              </a:rPr>
              <a:t>http://docs.oracle.com/javase/7/docs/webnotes/install/mac/mac-jdk.html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10789</TotalTime>
  <Words>940</Words>
  <Application>Microsoft Macintosh PowerPoint</Application>
  <PresentationFormat>On-screen Show (4:3)</PresentationFormat>
  <Paragraphs>172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SimSun</vt:lpstr>
      <vt:lpstr>SimSun</vt:lpstr>
      <vt:lpstr>Arial</vt:lpstr>
      <vt:lpstr>Calibri</vt:lpstr>
      <vt:lpstr>Courier New</vt:lpstr>
      <vt:lpstr>Lucida Sans</vt:lpstr>
      <vt:lpstr>Trebuchet MS</vt:lpstr>
      <vt:lpstr>Wingdings</vt:lpstr>
      <vt:lpstr>Title Page</vt:lpstr>
      <vt:lpstr>Office Theme</vt:lpstr>
      <vt:lpstr>2_Office Theme</vt:lpstr>
      <vt:lpstr>1_Office Theme</vt:lpstr>
      <vt:lpstr>3_Office Theme</vt:lpstr>
      <vt:lpstr>PowerPoint Presentation</vt:lpstr>
      <vt:lpstr>Traditional compilation</vt:lpstr>
      <vt:lpstr>What is Java?</vt:lpstr>
      <vt:lpstr>Why Java?</vt:lpstr>
      <vt:lpstr>Java Virtual Machine (JVM)</vt:lpstr>
      <vt:lpstr>Java Virtual Machine (JVM)</vt:lpstr>
      <vt:lpstr>Writing first application</vt:lpstr>
      <vt:lpstr>QUESTION</vt:lpstr>
      <vt:lpstr>Installing Java JDK</vt:lpstr>
      <vt:lpstr>Your first Program: HelloPrinter.java</vt:lpstr>
      <vt:lpstr>Programming Question</vt:lpstr>
      <vt:lpstr>Programming Question</vt:lpstr>
      <vt:lpstr>Your first Program: HelloPrinter.java</vt:lpstr>
      <vt:lpstr>Becoming Familiar with Your Programming Environment</vt:lpstr>
      <vt:lpstr>Reserved Words</vt:lpstr>
      <vt:lpstr>Java Conventions</vt:lpstr>
      <vt:lpstr>Comments</vt:lpstr>
      <vt:lpstr>Practice</vt:lpstr>
    </vt:vector>
  </TitlesOfParts>
  <Company>Acadia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Giles</dc:creator>
  <cp:lastModifiedBy>Iverson, Jeremy</cp:lastModifiedBy>
  <cp:revision>378</cp:revision>
  <dcterms:created xsi:type="dcterms:W3CDTF">2013-06-10T22:09:44Z</dcterms:created>
  <dcterms:modified xsi:type="dcterms:W3CDTF">2018-01-19T18:59:12Z</dcterms:modified>
</cp:coreProperties>
</file>