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60" r:id="rId2"/>
    <p:sldId id="262" r:id="rId3"/>
    <p:sldId id="263" r:id="rId4"/>
    <p:sldId id="309" r:id="rId5"/>
    <p:sldId id="310" r:id="rId6"/>
    <p:sldId id="311" r:id="rId7"/>
    <p:sldId id="312" r:id="rId8"/>
    <p:sldId id="296" r:id="rId9"/>
    <p:sldId id="313" r:id="rId10"/>
    <p:sldId id="314" r:id="rId11"/>
    <p:sldId id="316" r:id="rId12"/>
    <p:sldId id="317" r:id="rId13"/>
    <p:sldId id="315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63" autoAdjust="0"/>
  </p:normalViewPr>
  <p:slideViewPr>
    <p:cSldViewPr>
      <p:cViewPr varScale="1">
        <p:scale>
          <a:sx n="53" d="100"/>
          <a:sy n="53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E745-C966-47D4-9699-14D7414E437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828D0-02EC-4BC7-AEC0-27286E88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2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55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prove it is true, we must show that the predicate is true for every value in the domain.</a:t>
            </a:r>
          </a:p>
          <a:p>
            <a:endParaRPr lang="en-US" dirty="0"/>
          </a:p>
          <a:p>
            <a:r>
              <a:rPr lang="en-US" dirty="0"/>
              <a:t>To prove it is false, we must only find a counterexample.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28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prove it is true, we must find just one value from the domain for which the predicate is true.</a:t>
            </a:r>
          </a:p>
          <a:p>
            <a:endParaRPr lang="en-US" dirty="0"/>
          </a:p>
          <a:p>
            <a:r>
              <a:rPr lang="en-US" dirty="0"/>
              <a:t>To prove it is false, we must show that the predicate is false for all values in the 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73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8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99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x in P(x) is bound, x in Q(x) is free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Same as 1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x in P(x) and Q(x) is the same x and it is 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80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77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Proposition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x in R(x) is a free variable, i.e., R(x) is not a proposition thus the disjunction with </a:t>
            </a:r>
            <a:r>
              <a:rPr lang="pt-BR" dirty="0"/>
              <a:t>∃x S(x)  is also not a proposition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Proposition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Proposition, although the x’s are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The logical statement </a:t>
            </a:r>
            <a:r>
              <a:rPr lang="en-US" dirty="0">
                <a:effectLst/>
              </a:rPr>
              <a:t>N(x) → D(x)</a:t>
            </a:r>
            <a:r>
              <a:rPr lang="en-US" dirty="0"/>
              <a:t> is true for </a:t>
            </a:r>
            <a:r>
              <a:rPr lang="en-US" dirty="0">
                <a:effectLst/>
              </a:rPr>
              <a:t>x = Happy</a:t>
            </a:r>
            <a:r>
              <a:rPr lang="en-US" dirty="0"/>
              <a:t> and </a:t>
            </a:r>
            <a:r>
              <a:rPr lang="en-US" dirty="0">
                <a:effectLst/>
              </a:rPr>
              <a:t>x = Sleepy.</a:t>
            </a:r>
            <a:r>
              <a:rPr lang="en-US" dirty="0"/>
              <a:t> For example, since N(Happy) is false, </a:t>
            </a:r>
            <a:r>
              <a:rPr lang="en-US" dirty="0">
                <a:effectLst/>
              </a:rPr>
              <a:t>N(Happy) → D(Happy)</a:t>
            </a:r>
            <a:r>
              <a:rPr lang="en-US" dirty="0"/>
              <a:t> is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43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       ∀x P(x) ≡ P(a</a:t>
            </a:r>
            <a:r>
              <a:rPr lang="en-US" baseline="-25000" dirty="0"/>
              <a:t>1</a:t>
            </a:r>
            <a:r>
              <a:rPr lang="en-US" dirty="0"/>
              <a:t>) ∧ P(a</a:t>
            </a:r>
            <a:r>
              <a:rPr lang="en-US" baseline="-25000" dirty="0"/>
              <a:t>2</a:t>
            </a:r>
            <a:r>
              <a:rPr lang="en-US" dirty="0"/>
              <a:t>) ∧ … ∧ P(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dirty="0"/>
              <a:t>¬∀x P(x) ≡ ¬(P(a</a:t>
            </a:r>
            <a:r>
              <a:rPr lang="en-US" baseline="-25000" dirty="0"/>
              <a:t>1</a:t>
            </a:r>
            <a:r>
              <a:rPr lang="en-US" dirty="0"/>
              <a:t>) ∧ P(a</a:t>
            </a:r>
            <a:r>
              <a:rPr lang="en-US" baseline="-25000" dirty="0"/>
              <a:t>2</a:t>
            </a:r>
            <a:r>
              <a:rPr lang="en-US" dirty="0"/>
              <a:t>) ∧ … ∧ P(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dirty="0"/>
              <a:t>              ≡ ¬P(a</a:t>
            </a:r>
            <a:r>
              <a:rPr lang="en-US" baseline="-25000" dirty="0"/>
              <a:t>1</a:t>
            </a:r>
            <a:r>
              <a:rPr lang="en-US" dirty="0"/>
              <a:t>) ∨ ¬P(a</a:t>
            </a:r>
            <a:r>
              <a:rPr lang="en-US" baseline="-25000" dirty="0"/>
              <a:t>2</a:t>
            </a:r>
            <a:r>
              <a:rPr lang="en-US" dirty="0"/>
              <a:t>) ∨ … ∨ ¬P(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dirty="0"/>
              <a:t>              ≡ ∃x ¬P(x)			// Q(x) = ¬P(x)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       ∃x P(x) ≡ P(a</a:t>
            </a:r>
            <a:r>
              <a:rPr lang="en-US" baseline="-25000" dirty="0"/>
              <a:t>1</a:t>
            </a:r>
            <a:r>
              <a:rPr lang="en-US" dirty="0"/>
              <a:t>) ∨ P(a</a:t>
            </a:r>
            <a:r>
              <a:rPr lang="en-US" baseline="-25000" dirty="0"/>
              <a:t>2</a:t>
            </a:r>
            <a:r>
              <a:rPr lang="en-US" dirty="0"/>
              <a:t>) ∨ … ∨ P(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dirty="0"/>
              <a:t>¬∃x P(x) ≡ ¬(P(a</a:t>
            </a:r>
            <a:r>
              <a:rPr lang="en-US" baseline="-25000" dirty="0"/>
              <a:t>1</a:t>
            </a:r>
            <a:r>
              <a:rPr lang="en-US" dirty="0"/>
              <a:t>) ∨ P(a</a:t>
            </a:r>
            <a:r>
              <a:rPr lang="en-US" baseline="-25000" dirty="0"/>
              <a:t>2</a:t>
            </a:r>
            <a:r>
              <a:rPr lang="en-US" dirty="0"/>
              <a:t>) ∨ … ∨ P(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dirty="0"/>
              <a:t>              ≡ ¬P(a</a:t>
            </a:r>
            <a:r>
              <a:rPr lang="en-US" baseline="-25000" dirty="0"/>
              <a:t>1</a:t>
            </a:r>
            <a:r>
              <a:rPr lang="en-US" dirty="0"/>
              <a:t>) ∧ ¬P(a</a:t>
            </a:r>
            <a:r>
              <a:rPr lang="en-US" baseline="-25000" dirty="0"/>
              <a:t>2</a:t>
            </a:r>
            <a:r>
              <a:rPr lang="en-US" dirty="0"/>
              <a:t>) ∧ … ∧ ¬P(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dirty="0"/>
              <a:t>              ≡ ∀x ¬P(x)			// Q(x) = ¬P(x)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93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02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59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3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is something that we can define.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7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of these statements is neither true nor false when the variables are not specified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8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of these statements is neither true nor false when the variables are not specified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2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correctness – a program always</a:t>
            </a:r>
            <a:r>
              <a:rPr lang="en-US" i="1" dirty="0"/>
              <a:t> </a:t>
            </a:r>
            <a:r>
              <a:rPr lang="en-US" i="0" dirty="0"/>
              <a:t>produces the desired output when given valid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9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Precondition:</a:t>
            </a:r>
          </a:p>
          <a:p>
            <a:r>
              <a:rPr lang="en-US" dirty="0"/>
              <a:t>P(</a:t>
            </a:r>
            <a:r>
              <a:rPr lang="en-US" dirty="0" err="1"/>
              <a:t>x,y</a:t>
            </a:r>
            <a:r>
              <a:rPr lang="en-US" dirty="0"/>
              <a:t>) is the statement “x = a and y = b”, we are establishing that x and y have particular values before we run the program</a:t>
            </a:r>
          </a:p>
          <a:p>
            <a:endParaRPr lang="en-US" dirty="0"/>
          </a:p>
          <a:p>
            <a:r>
              <a:rPr lang="en-US" dirty="0"/>
              <a:t>Postcondition:</a:t>
            </a:r>
          </a:p>
          <a:p>
            <a:r>
              <a:rPr lang="en-US" dirty="0"/>
              <a:t>Q(</a:t>
            </a:r>
            <a:r>
              <a:rPr lang="en-US" dirty="0" err="1"/>
              <a:t>x,y</a:t>
            </a:r>
            <a:r>
              <a:rPr lang="en-US" dirty="0"/>
              <a:t>) is the statement “x = b and y = a”, we are verifying that the values established in the precondition have swapped.</a:t>
            </a:r>
          </a:p>
          <a:p>
            <a:endParaRPr lang="en-US" dirty="0"/>
          </a:p>
          <a:p>
            <a:r>
              <a:rPr lang="en-US" dirty="0"/>
              <a:t>If we assume valid input, i.e., P(</a:t>
            </a:r>
            <a:r>
              <a:rPr lang="en-US" dirty="0" err="1"/>
              <a:t>x,y</a:t>
            </a:r>
            <a:r>
              <a:rPr lang="en-US" dirty="0"/>
              <a:t>) is true, then after the first step, x = a, temp = a, y = b. After the second step, x = b, temp = a, y = b. After the last step, x = b, temp = a, y = a. Consequently, after the program executes, Q(</a:t>
            </a:r>
            <a:r>
              <a:rPr lang="en-US" dirty="0" err="1"/>
              <a:t>x,y</a:t>
            </a:r>
            <a:r>
              <a:rPr lang="en-US" dirty="0"/>
              <a:t>) is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53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prove it is true, we must show that the predicate is true for every value in the 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63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77BE-2AC9-4FFF-A291-7105E34736A6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22363"/>
            <a:ext cx="8991600" cy="2387600"/>
          </a:xfrm>
        </p:spPr>
        <p:txBody>
          <a:bodyPr/>
          <a:lstStyle/>
          <a:p>
            <a:pPr algn="l"/>
            <a:r>
              <a:rPr lang="en-US" dirty="0"/>
              <a:t>Predicate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602038"/>
            <a:ext cx="8991600" cy="66516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F3A9-461F-4E49-8A9C-8D484BB9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5446-4505-429A-8FB3-E329EDA67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Show that ∀x (x + 1 &gt; x) is true for all real numbers.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1 &gt; 0			Start with something that is </a:t>
            </a:r>
          </a:p>
          <a:p>
            <a:pPr marL="0" indent="0">
              <a:buNone/>
            </a:pPr>
            <a:r>
              <a:rPr lang="en-US" altLang="en-US" dirty="0"/>
              <a:t>			known to be true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x + 1 &gt; x		Now manipulate the statement </a:t>
            </a:r>
          </a:p>
          <a:p>
            <a:pPr marL="0" indent="0">
              <a:buNone/>
            </a:pPr>
            <a:r>
              <a:rPr lang="en-US" altLang="en-US" dirty="0"/>
              <a:t>			to take the form of the statement </a:t>
            </a:r>
          </a:p>
          <a:p>
            <a:pPr marL="0" indent="0">
              <a:buNone/>
            </a:pPr>
            <a:r>
              <a:rPr lang="en-US" altLang="en-US" dirty="0"/>
              <a:t>			we are trying to prove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5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118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Universal quantifier </a:t>
            </a:r>
            <a:r>
              <a:rPr lang="en-US" b="1" dirty="0"/>
              <a:t>∀x P(x)</a:t>
            </a:r>
            <a:endParaRPr lang="en-US" altLang="en-US" b="1" dirty="0"/>
          </a:p>
          <a:p>
            <a:pPr marL="0" indent="0" algn="just">
              <a:buNone/>
            </a:pPr>
            <a:r>
              <a:rPr lang="en-US" dirty="0"/>
              <a:t>	Asserts that a predicate, P(x), is true for every </a:t>
            </a:r>
          </a:p>
          <a:p>
            <a:pPr marL="0" indent="0" algn="just">
              <a:buNone/>
            </a:pPr>
            <a:r>
              <a:rPr lang="en-US" dirty="0"/>
              <a:t>	possible value of x in its domain.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Read as “for all x, P(x)”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If the domain is a finite set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/>
              <a:t>	∀x P(x) ≡ P(a</a:t>
            </a:r>
            <a:r>
              <a:rPr lang="en-US" baseline="-25000" dirty="0"/>
              <a:t>1</a:t>
            </a:r>
            <a:r>
              <a:rPr lang="en-US" dirty="0"/>
              <a:t>) ∧ P(a</a:t>
            </a:r>
            <a:r>
              <a:rPr lang="en-US" baseline="-25000" dirty="0"/>
              <a:t>2</a:t>
            </a:r>
            <a:r>
              <a:rPr lang="en-US" dirty="0"/>
              <a:t>) ∧ … ∧ P(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Counterexample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dirty="0"/>
              <a:t>An element in the domain for which the </a:t>
            </a:r>
          </a:p>
          <a:p>
            <a:pPr marL="0" indent="0" algn="just">
              <a:buNone/>
            </a:pPr>
            <a:r>
              <a:rPr lang="en-US" dirty="0"/>
              <a:t>	predicate is false</a:t>
            </a:r>
          </a:p>
        </p:txBody>
      </p:sp>
    </p:spTree>
    <p:extLst>
      <p:ext uri="{BB962C8B-B14F-4D97-AF65-F5344CB8AC3E}">
        <p14:creationId xmlns:p14="http://schemas.microsoft.com/office/powerpoint/2010/main" val="285465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3AF3-C54E-4AED-A97E-AD6E4083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D71A-2E56-42A2-8E5A-B24946CD5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domain is the set of all positive integers. Indicate whether the universally quantified statement is true or false. If false, show a counterexample.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∀x (x</a:t>
            </a:r>
            <a:r>
              <a:rPr lang="en-US" baseline="30000" dirty="0"/>
              <a:t>2</a:t>
            </a:r>
            <a:r>
              <a:rPr lang="en-US" dirty="0"/>
              <a:t> &gt; 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∀x (x - 1 ≥ 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∀x (x - 1 &gt; 0)</a:t>
            </a:r>
          </a:p>
        </p:txBody>
      </p:sp>
    </p:spTree>
    <p:extLst>
      <p:ext uri="{BB962C8B-B14F-4D97-AF65-F5344CB8AC3E}">
        <p14:creationId xmlns:p14="http://schemas.microsoft.com/office/powerpoint/2010/main" val="351854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118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Existential quantifier </a:t>
            </a:r>
            <a:r>
              <a:rPr lang="en-US" b="1" dirty="0"/>
              <a:t>∃x P(x)</a:t>
            </a:r>
            <a:endParaRPr lang="en-US" altLang="en-US" b="1" dirty="0"/>
          </a:p>
          <a:p>
            <a:pPr marL="0" indent="0" algn="just">
              <a:buNone/>
            </a:pPr>
            <a:r>
              <a:rPr lang="en-US" dirty="0"/>
              <a:t>	Asserts that a predicate, P(x), is true for at </a:t>
            </a:r>
          </a:p>
          <a:p>
            <a:pPr marL="0" indent="0" algn="just">
              <a:buNone/>
            </a:pPr>
            <a:r>
              <a:rPr lang="en-US" dirty="0"/>
              <a:t>	least one possible value of x in its domain.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Read as “the exists an x, such that P(x)”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If the domain is a finite set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/>
              <a:t>	 ∃x P(x) ≡ P(a</a:t>
            </a:r>
            <a:r>
              <a:rPr lang="en-US" baseline="-25000" dirty="0"/>
              <a:t>1</a:t>
            </a:r>
            <a:r>
              <a:rPr lang="en-US" dirty="0"/>
              <a:t>) ∨ P(a</a:t>
            </a:r>
            <a:r>
              <a:rPr lang="en-US" baseline="-25000" dirty="0"/>
              <a:t>2</a:t>
            </a:r>
            <a:r>
              <a:rPr lang="en-US" dirty="0"/>
              <a:t>) ∨ … ∨ P(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935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F3A9-461F-4E49-8A9C-8D484BB9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5446-4505-429A-8FB3-E329EDA67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Show that ∃x (x = x + 1) is false for the domain of all real numbers.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x = x + 1		Start with the predicate itself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0 = 1			Now manipulate the statement </a:t>
            </a:r>
          </a:p>
          <a:p>
            <a:pPr marL="0" indent="0">
              <a:buNone/>
            </a:pPr>
            <a:r>
              <a:rPr lang="en-US" altLang="en-US" dirty="0"/>
              <a:t>			to take the form of the statement </a:t>
            </a:r>
          </a:p>
          <a:p>
            <a:pPr marL="0" indent="0">
              <a:buNone/>
            </a:pPr>
            <a:r>
              <a:rPr lang="en-US" altLang="en-US" dirty="0"/>
              <a:t>			that is known to be false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6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118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Free variable</a:t>
            </a:r>
          </a:p>
          <a:p>
            <a:pPr marL="0" indent="0" algn="just">
              <a:buNone/>
            </a:pPr>
            <a:r>
              <a:rPr lang="en-US" dirty="0"/>
              <a:t>	A variable in a predicate that is </a:t>
            </a:r>
            <a:r>
              <a:rPr lang="en-US" i="1" dirty="0"/>
              <a:t>free</a:t>
            </a:r>
            <a:r>
              <a:rPr lang="en-US" dirty="0"/>
              <a:t> to take </a:t>
            </a:r>
          </a:p>
          <a:p>
            <a:pPr marL="0" indent="0" algn="just">
              <a:buNone/>
            </a:pPr>
            <a:r>
              <a:rPr lang="en-US" dirty="0"/>
              <a:t>	on any value in the domain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Bound variable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dirty="0"/>
              <a:t>A variable that is </a:t>
            </a:r>
            <a:r>
              <a:rPr lang="en-US" i="1" dirty="0"/>
              <a:t>bound</a:t>
            </a:r>
            <a:r>
              <a:rPr lang="en-US" dirty="0"/>
              <a:t> to a quantifier</a:t>
            </a:r>
          </a:p>
        </p:txBody>
      </p:sp>
    </p:spTree>
    <p:extLst>
      <p:ext uri="{BB962C8B-B14F-4D97-AF65-F5344CB8AC3E}">
        <p14:creationId xmlns:p14="http://schemas.microsoft.com/office/powerpoint/2010/main" val="420228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3AF3-C54E-4AED-A97E-AD6E4083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D71A-2E56-42A2-8E5A-B24946CD5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the free and bound variables for the following statements: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∀x P(x) ∧ Q(x)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(∀x P(x)) ∧ Q(x)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∀x (P(x) ∧ Q(x))</a:t>
            </a:r>
          </a:p>
        </p:txBody>
      </p:sp>
    </p:spTree>
    <p:extLst>
      <p:ext uri="{BB962C8B-B14F-4D97-AF65-F5344CB8AC3E}">
        <p14:creationId xmlns:p14="http://schemas.microsoft.com/office/powerpoint/2010/main" val="278771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118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Free variable</a:t>
            </a:r>
          </a:p>
          <a:p>
            <a:pPr marL="0" indent="0" algn="just">
              <a:buNone/>
            </a:pPr>
            <a:r>
              <a:rPr lang="en-US" dirty="0"/>
              <a:t>	A variable in a predicate that is </a:t>
            </a:r>
            <a:r>
              <a:rPr lang="en-US" i="1" dirty="0"/>
              <a:t>free</a:t>
            </a:r>
            <a:r>
              <a:rPr lang="en-US" dirty="0"/>
              <a:t> to take </a:t>
            </a:r>
          </a:p>
          <a:p>
            <a:pPr marL="0" indent="0" algn="just">
              <a:buNone/>
            </a:pPr>
            <a:r>
              <a:rPr lang="en-US" dirty="0"/>
              <a:t>	on any value in the domain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Bound variable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dirty="0"/>
              <a:t>A variable that is </a:t>
            </a:r>
            <a:r>
              <a:rPr lang="en-US" i="1" dirty="0"/>
              <a:t>bound</a:t>
            </a:r>
            <a:r>
              <a:rPr lang="en-US" dirty="0"/>
              <a:t> to a quantifier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 statement with no free variables is a proposition because the statement’s truth value can be determined.</a:t>
            </a:r>
          </a:p>
        </p:txBody>
      </p:sp>
    </p:spTree>
    <p:extLst>
      <p:ext uri="{BB962C8B-B14F-4D97-AF65-F5344CB8AC3E}">
        <p14:creationId xmlns:p14="http://schemas.microsoft.com/office/powerpoint/2010/main" val="263730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3AF3-C54E-4AED-A97E-AD6E4083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D71A-2E56-42A2-8E5A-B24946CD5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following statements are a proposition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∃x P(x)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∃x S(x) ∨ R(x)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∃x (S(x) ∨ R(x))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∀x P(x) ∨ ∃x Q(x)</a:t>
            </a:r>
          </a:p>
        </p:txBody>
      </p:sp>
    </p:spTree>
    <p:extLst>
      <p:ext uri="{BB962C8B-B14F-4D97-AF65-F5344CB8AC3E}">
        <p14:creationId xmlns:p14="http://schemas.microsoft.com/office/powerpoint/2010/main" val="686431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3AF3-C54E-4AED-A97E-AD6E4083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D71A-2E56-42A2-8E5A-B24946CD5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the statement "∃x (N(x) → D(x))" true or false for the group defined in the table?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692E5-F3B9-484A-9615-0FD3FF3B6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3429000"/>
            <a:ext cx="15811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0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indent="-128588"/>
            <a:r>
              <a:rPr lang="en-US" dirty="0"/>
              <a:t>Get familiar with the vocabulary of predicate logic</a:t>
            </a:r>
          </a:p>
          <a:p>
            <a:pPr marL="128588" indent="-128588"/>
            <a:r>
              <a:rPr lang="en-US" dirty="0"/>
              <a:t>Practice the foundational concepts of predicate logic</a:t>
            </a:r>
          </a:p>
        </p:txBody>
      </p:sp>
    </p:spTree>
    <p:extLst>
      <p:ext uri="{BB962C8B-B14F-4D97-AF65-F5344CB8AC3E}">
        <p14:creationId xmlns:p14="http://schemas.microsoft.com/office/powerpoint/2010/main" val="375153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3AF3-C54E-4AED-A97E-AD6E4083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 for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D71A-2E56-42A2-8E5A-B24946CD5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¬∀x P(x) ≡ ∃x ¬P(x)</a:t>
            </a:r>
          </a:p>
          <a:p>
            <a:r>
              <a:rPr lang="en-US" dirty="0"/>
              <a:t>¬∃x P(x) ≡ ∀x ¬P(x)</a:t>
            </a:r>
          </a:p>
          <a:p>
            <a:endParaRPr lang="en-US" dirty="0"/>
          </a:p>
          <a:p>
            <a:r>
              <a:rPr lang="en-US" dirty="0"/>
              <a:t>How can you prove this using De Morgan’s law for propositional logic? </a:t>
            </a:r>
          </a:p>
        </p:txBody>
      </p:sp>
    </p:spTree>
    <p:extLst>
      <p:ext uri="{BB962C8B-B14F-4D97-AF65-F5344CB8AC3E}">
        <p14:creationId xmlns:p14="http://schemas.microsoft.com/office/powerpoint/2010/main" val="3753066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3AF3-C54E-4AED-A97E-AD6E4083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D71A-2E56-42A2-8E5A-B24946CD5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 that ¬∀x (P(x) ∧ ¬Q(x)) ≡ ∃x (¬P(x) ∨ Q(x))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¬∀x (P(x) ∧ ¬Q(x))</a:t>
            </a:r>
          </a:p>
          <a:p>
            <a:pPr marL="0" indent="0">
              <a:buNone/>
            </a:pPr>
            <a:r>
              <a:rPr lang="en-US" dirty="0"/>
              <a:t>∃x ¬(P(x) ∧ ¬Q(x))		 De Morgan's law</a:t>
            </a:r>
          </a:p>
          <a:p>
            <a:pPr marL="0" indent="0">
              <a:buNone/>
            </a:pPr>
            <a:r>
              <a:rPr lang="en-US" dirty="0"/>
              <a:t>∃x (¬P(x) ∨ ¬¬Q(x))	 De Morgan's law</a:t>
            </a:r>
          </a:p>
          <a:p>
            <a:pPr marL="0" indent="0">
              <a:buNone/>
            </a:pPr>
            <a:r>
              <a:rPr lang="en-US" dirty="0"/>
              <a:t>∃x (¬P(x) ∨ Q(x))		 Double negation law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1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3AF3-C54E-4AED-A97E-AD6E4083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D71A-2E56-42A2-8E5A-B24946CD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9829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De Morgan’s law and possibly others, prove the</a:t>
            </a:r>
          </a:p>
          <a:p>
            <a:pPr marL="0" indent="0">
              <a:buNone/>
            </a:pPr>
            <a:r>
              <a:rPr lang="en-US" dirty="0"/>
              <a:t>following logical equivalences: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¬∀x (¬P(x) → Q(x)) ≡ ∃x (¬P(x) ∧ ¬Q(x))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¬∃x (¬P(x) ∨ (Q(x) ∧ ¬R(x))) ≡ ∀x (P(x) ∧ (¬Q(x) ∨ R(x)))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2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118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Predicate</a:t>
            </a:r>
          </a:p>
          <a:p>
            <a:pPr marL="0" indent="0" algn="just">
              <a:buNone/>
            </a:pPr>
            <a:r>
              <a:rPr lang="en-US" dirty="0"/>
              <a:t>	A logical statement, whose truth value is a </a:t>
            </a:r>
          </a:p>
          <a:p>
            <a:pPr marL="0" indent="0" algn="just">
              <a:buNone/>
            </a:pPr>
            <a:r>
              <a:rPr lang="en-US" dirty="0"/>
              <a:t>	function of one or more variables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Domain</a:t>
            </a:r>
          </a:p>
          <a:p>
            <a:pPr marL="0" indent="0" algn="just">
              <a:buNone/>
            </a:pPr>
            <a:r>
              <a:rPr lang="en-US" dirty="0"/>
              <a:t>	The set of all possible values for a variable in </a:t>
            </a:r>
          </a:p>
          <a:p>
            <a:pPr marL="0" indent="0" algn="just">
              <a:buNone/>
            </a:pPr>
            <a:r>
              <a:rPr lang="en-US" dirty="0"/>
              <a:t>	a predicate</a:t>
            </a:r>
          </a:p>
        </p:txBody>
      </p:sp>
    </p:spTree>
    <p:extLst>
      <p:ext uri="{BB962C8B-B14F-4D97-AF65-F5344CB8AC3E}">
        <p14:creationId xmlns:p14="http://schemas.microsoft.com/office/powerpoint/2010/main" val="198307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3CB-8512-4BC0-B3DF-B52699C6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0D45-BBFC-4DA6-B318-EBCBE4B2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x &gt; 3</a:t>
            </a:r>
          </a:p>
          <a:p>
            <a:pPr algn="just"/>
            <a:r>
              <a:rPr lang="en-US" dirty="0"/>
              <a:t>x = y + 3</a:t>
            </a:r>
          </a:p>
          <a:p>
            <a:pPr algn="just"/>
            <a:r>
              <a:rPr lang="en-US" dirty="0"/>
              <a:t>x + y = z</a:t>
            </a:r>
          </a:p>
          <a:p>
            <a:pPr algn="just"/>
            <a:r>
              <a:rPr lang="en-US" dirty="0"/>
              <a:t>Computer x in under attack by an intruder</a:t>
            </a:r>
          </a:p>
          <a:p>
            <a:pPr algn="just"/>
            <a:r>
              <a:rPr lang="en-US" dirty="0"/>
              <a:t>Computer x is functioning properly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1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3CB-8512-4BC0-B3DF-B52699C6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0D45-BBFC-4DA6-B318-EBCBE4B2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Let P(x) denote the statement “x &gt; 3.”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What is P(4)?</a:t>
            </a:r>
          </a:p>
          <a:p>
            <a:pPr algn="just"/>
            <a:r>
              <a:rPr lang="en-US" dirty="0"/>
              <a:t>What is its truth value?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3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F3A9-461F-4E49-8A9C-8D484BB9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5446-4505-429A-8FB3-E329EDA67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Unless the correctness of a computer program is established, no amount of testing can show that it produces the desired output for all input values, unless every input value is tested.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Preconditions – statements that describe valid input</a:t>
            </a:r>
          </a:p>
          <a:p>
            <a:r>
              <a:rPr lang="en-US" dirty="0">
                <a:cs typeface="Courier New" panose="02070309020205020404" pitchFamily="49" charset="0"/>
              </a:rPr>
              <a:t>Postconditions – conditions that the output should satisfy when the program has run</a:t>
            </a:r>
          </a:p>
        </p:txBody>
      </p:sp>
    </p:spTree>
    <p:extLst>
      <p:ext uri="{BB962C8B-B14F-4D97-AF65-F5344CB8AC3E}">
        <p14:creationId xmlns:p14="http://schemas.microsoft.com/office/powerpoint/2010/main" val="201825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F3A9-461F-4E49-8A9C-8D484BB9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5446-4505-429A-8FB3-E329EDA67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program, designed to “swap” two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 := 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:=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:= temp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predicates that we can use as the precondition and the postcondition to verify the correctness of this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explain how to use them to verify that for all valid input the program does what is intended.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4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118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Universal quantifier </a:t>
            </a:r>
            <a:r>
              <a:rPr lang="en-US" b="1" dirty="0"/>
              <a:t>∀x P(x)</a:t>
            </a:r>
            <a:endParaRPr lang="en-US" altLang="en-US" b="1" dirty="0"/>
          </a:p>
          <a:p>
            <a:pPr marL="0" indent="0" algn="just">
              <a:buNone/>
            </a:pPr>
            <a:r>
              <a:rPr lang="en-US" dirty="0"/>
              <a:t>	Asserts that a predicate, P(x), is true for every </a:t>
            </a:r>
          </a:p>
          <a:p>
            <a:pPr marL="0" indent="0" algn="just">
              <a:buNone/>
            </a:pPr>
            <a:r>
              <a:rPr lang="en-US" dirty="0"/>
              <a:t>	possible value of x in its domain.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Read as “for all x, P(x)”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If the domain is a finite set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/>
              <a:t>	∀x P(x) ≡ P(a</a:t>
            </a:r>
            <a:r>
              <a:rPr lang="en-US" baseline="-25000" dirty="0"/>
              <a:t>1</a:t>
            </a:r>
            <a:r>
              <a:rPr lang="en-US" dirty="0"/>
              <a:t>) ∧ P(a</a:t>
            </a:r>
            <a:r>
              <a:rPr lang="en-US" baseline="-25000" dirty="0"/>
              <a:t>2</a:t>
            </a:r>
            <a:r>
              <a:rPr lang="en-US" dirty="0"/>
              <a:t>) ∧ … ∧ P(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3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F3A9-461F-4E49-8A9C-8D484BB9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5446-4505-429A-8FB3-E329EDA67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Show that ∀x (1/(x+1) &lt; 1) is true for all positive real numbers.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0 &lt; x			Start with something that is </a:t>
            </a:r>
          </a:p>
          <a:p>
            <a:pPr marL="0" indent="0">
              <a:buNone/>
            </a:pPr>
            <a:r>
              <a:rPr lang="en-US" altLang="en-US" dirty="0"/>
              <a:t>			true for all positive real numbers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1 &lt; x + 1		Now manipulate the statement </a:t>
            </a:r>
          </a:p>
          <a:p>
            <a:pPr marL="0" indent="0">
              <a:buNone/>
            </a:pPr>
            <a:r>
              <a:rPr lang="en-US" altLang="en-US" dirty="0"/>
              <a:t>			to take the form of the statement </a:t>
            </a:r>
          </a:p>
          <a:p>
            <a:pPr marL="0" indent="0">
              <a:buNone/>
            </a:pPr>
            <a:r>
              <a:rPr lang="en-US" altLang="en-US" dirty="0"/>
              <a:t>			we are trying to prove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1/(x+1) &lt; (x+1)/(x+1)</a:t>
            </a:r>
          </a:p>
          <a:p>
            <a:pPr marL="0" indent="0">
              <a:buNone/>
            </a:pPr>
            <a:r>
              <a:rPr lang="en-US" altLang="en-US" dirty="0"/>
              <a:t>1/(x+1) &lt; 1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C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SC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CI" id="{8D7A9F18-E923-4878-9595-F906D06110BC}" vid="{9A680166-4753-451B-B4C0-403D45CFDF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1203</Words>
  <Application>Microsoft Office PowerPoint</Application>
  <PresentationFormat>On-screen Show (4:3)</PresentationFormat>
  <Paragraphs>206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Segoe UI Light</vt:lpstr>
      <vt:lpstr>Wingdings</vt:lpstr>
      <vt:lpstr>CSCI</vt:lpstr>
      <vt:lpstr>Predicate logic</vt:lpstr>
      <vt:lpstr>Objectives</vt:lpstr>
      <vt:lpstr>PowerPoint Presentation</vt:lpstr>
      <vt:lpstr>Some predicates</vt:lpstr>
      <vt:lpstr>Quick check</vt:lpstr>
      <vt:lpstr>Program correctness</vt:lpstr>
      <vt:lpstr>Exercise</vt:lpstr>
      <vt:lpstr>PowerPoint Presentation</vt:lpstr>
      <vt:lpstr>Walk-through</vt:lpstr>
      <vt:lpstr>Exercise</vt:lpstr>
      <vt:lpstr>PowerPoint Presentation</vt:lpstr>
      <vt:lpstr>Quick check</vt:lpstr>
      <vt:lpstr>PowerPoint Presentation</vt:lpstr>
      <vt:lpstr>Walk-through</vt:lpstr>
      <vt:lpstr>PowerPoint Presentation</vt:lpstr>
      <vt:lpstr>Quick check</vt:lpstr>
      <vt:lpstr>PowerPoint Presentation</vt:lpstr>
      <vt:lpstr>Quick check</vt:lpstr>
      <vt:lpstr>Quick check</vt:lpstr>
      <vt:lpstr>De Morgan’s law for quantifiers</vt:lpstr>
      <vt:lpstr>Walk-through</vt:lpstr>
      <vt:lpstr>Exercise</vt:lpstr>
    </vt:vector>
  </TitlesOfParts>
  <Company>CSB/SJU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powerpoint theme</dc:title>
  <dc:creator>jiverson002</dc:creator>
  <cp:lastModifiedBy>Iverson, Jeremy</cp:lastModifiedBy>
  <cp:revision>263</cp:revision>
  <dcterms:created xsi:type="dcterms:W3CDTF">2010-01-14T19:23:50Z</dcterms:created>
  <dcterms:modified xsi:type="dcterms:W3CDTF">2018-09-04T14:26:26Z</dcterms:modified>
</cp:coreProperties>
</file>