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
  </p:notesMasterIdLst>
  <p:sldIdLst>
    <p:sldId id="260" r:id="rId2"/>
    <p:sldId id="262" r:id="rId3"/>
    <p:sldId id="263" r:id="rId4"/>
    <p:sldId id="309" r:id="rId5"/>
    <p:sldId id="327" r:id="rId6"/>
    <p:sldId id="328" r:id="rId7"/>
    <p:sldId id="329" r:id="rId8"/>
    <p:sldId id="330"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163" autoAdjust="0"/>
  </p:normalViewPr>
  <p:slideViewPr>
    <p:cSldViewPr>
      <p:cViewPr varScale="1">
        <p:scale>
          <a:sx n="80" d="100"/>
          <a:sy n="80" d="100"/>
        </p:scale>
        <p:origin x="174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9E745-C966-47D4-9699-14D7414E4378}" type="datetimeFigureOut">
              <a:rPr lang="en-US" smtClean="0"/>
              <a:t>9/6/2018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828D0-02EC-4BC7-AEC0-27286E88C87E}" type="slidenum">
              <a:rPr lang="en-US" smtClean="0"/>
              <a:t>‹#›</a:t>
            </a:fld>
            <a:endParaRPr lang="en-US"/>
          </a:p>
        </p:txBody>
      </p:sp>
    </p:spTree>
    <p:extLst>
      <p:ext uri="{BB962C8B-B14F-4D97-AF65-F5344CB8AC3E}">
        <p14:creationId xmlns:p14="http://schemas.microsoft.com/office/powerpoint/2010/main" val="1262472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B828D0-02EC-4BC7-AEC0-27286E88C87E}" type="slidenum">
              <a:rPr lang="en-US" smtClean="0"/>
              <a:t>1</a:t>
            </a:fld>
            <a:endParaRPr lang="en-US"/>
          </a:p>
        </p:txBody>
      </p:sp>
    </p:spTree>
    <p:extLst>
      <p:ext uri="{BB962C8B-B14F-4D97-AF65-F5344CB8AC3E}">
        <p14:creationId xmlns:p14="http://schemas.microsoft.com/office/powerpoint/2010/main" val="3024182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86375C9-F819-400D-83A5-4F4663C2F038}" type="slidenum">
              <a:rPr lang="en-US" smtClean="0"/>
              <a:t>2</a:t>
            </a:fld>
            <a:endParaRPr lang="en-US"/>
          </a:p>
        </p:txBody>
      </p:sp>
    </p:spTree>
    <p:extLst>
      <p:ext uri="{BB962C8B-B14F-4D97-AF65-F5344CB8AC3E}">
        <p14:creationId xmlns:p14="http://schemas.microsoft.com/office/powerpoint/2010/main" val="3670802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Domain is something that we can define.</a:t>
            </a:r>
          </a:p>
        </p:txBody>
      </p:sp>
      <p:sp>
        <p:nvSpPr>
          <p:cNvPr id="4" name="Slide Number Placeholder 3"/>
          <p:cNvSpPr>
            <a:spLocks noGrp="1"/>
          </p:cNvSpPr>
          <p:nvPr>
            <p:ph type="sldNum" sz="quarter" idx="10"/>
          </p:nvPr>
        </p:nvSpPr>
        <p:spPr/>
        <p:txBody>
          <a:bodyPr/>
          <a:lstStyle/>
          <a:p>
            <a:fld id="{A86375C9-F819-400D-83A5-4F4663C2F038}" type="slidenum">
              <a:rPr lang="en-US" smtClean="0"/>
              <a:t>3</a:t>
            </a:fld>
            <a:endParaRPr lang="en-US"/>
          </a:p>
        </p:txBody>
      </p:sp>
    </p:spTree>
    <p:extLst>
      <p:ext uri="{BB962C8B-B14F-4D97-AF65-F5344CB8AC3E}">
        <p14:creationId xmlns:p14="http://schemas.microsoft.com/office/powerpoint/2010/main" val="1634975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B828D0-02EC-4BC7-AEC0-27286E88C87E}" type="slidenum">
              <a:rPr lang="en-US" smtClean="0"/>
              <a:t>4</a:t>
            </a:fld>
            <a:endParaRPr lang="en-US"/>
          </a:p>
        </p:txBody>
      </p:sp>
    </p:spTree>
    <p:extLst>
      <p:ext uri="{BB962C8B-B14F-4D97-AF65-F5344CB8AC3E}">
        <p14:creationId xmlns:p14="http://schemas.microsoft.com/office/powerpoint/2010/main" val="289898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Conclusion is true when hypotheses are all true, so argument is valid.</a:t>
            </a:r>
          </a:p>
        </p:txBody>
      </p:sp>
      <p:sp>
        <p:nvSpPr>
          <p:cNvPr id="4" name="Slide Number Placeholder 3"/>
          <p:cNvSpPr>
            <a:spLocks noGrp="1"/>
          </p:cNvSpPr>
          <p:nvPr>
            <p:ph type="sldNum" sz="quarter" idx="10"/>
          </p:nvPr>
        </p:nvSpPr>
        <p:spPr/>
        <p:txBody>
          <a:bodyPr/>
          <a:lstStyle/>
          <a:p>
            <a:fld id="{25B828D0-02EC-4BC7-AEC0-27286E88C87E}" type="slidenum">
              <a:rPr lang="en-US" smtClean="0"/>
              <a:t>5</a:t>
            </a:fld>
            <a:endParaRPr lang="en-US"/>
          </a:p>
        </p:txBody>
      </p:sp>
    </p:spTree>
    <p:extLst>
      <p:ext uri="{BB962C8B-B14F-4D97-AF65-F5344CB8AC3E}">
        <p14:creationId xmlns:p14="http://schemas.microsoft.com/office/powerpoint/2010/main" val="384792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B828D0-02EC-4BC7-AEC0-27286E88C87E}" type="slidenum">
              <a:rPr lang="en-US" smtClean="0"/>
              <a:t>6</a:t>
            </a:fld>
            <a:endParaRPr lang="en-US"/>
          </a:p>
        </p:txBody>
      </p:sp>
    </p:spTree>
    <p:extLst>
      <p:ext uri="{BB962C8B-B14F-4D97-AF65-F5344CB8AC3E}">
        <p14:creationId xmlns:p14="http://schemas.microsoft.com/office/powerpoint/2010/main" val="1003090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Conclusion is not true when hypotheses are all true, so argument is invalid.</a:t>
            </a:r>
          </a:p>
          <a:p>
            <a:endParaRPr lang="en-US" dirty="0"/>
          </a:p>
        </p:txBody>
      </p:sp>
      <p:sp>
        <p:nvSpPr>
          <p:cNvPr id="4" name="Slide Number Placeholder 3"/>
          <p:cNvSpPr>
            <a:spLocks noGrp="1"/>
          </p:cNvSpPr>
          <p:nvPr>
            <p:ph type="sldNum" sz="quarter" idx="10"/>
          </p:nvPr>
        </p:nvSpPr>
        <p:spPr/>
        <p:txBody>
          <a:bodyPr/>
          <a:lstStyle/>
          <a:p>
            <a:fld id="{25B828D0-02EC-4BC7-AEC0-27286E88C87E}" type="slidenum">
              <a:rPr lang="en-US" smtClean="0"/>
              <a:t>7</a:t>
            </a:fld>
            <a:endParaRPr lang="en-US"/>
          </a:p>
        </p:txBody>
      </p:sp>
    </p:spTree>
    <p:extLst>
      <p:ext uri="{BB962C8B-B14F-4D97-AF65-F5344CB8AC3E}">
        <p14:creationId xmlns:p14="http://schemas.microsoft.com/office/powerpoint/2010/main" val="936248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truth tables to establish the validity of an argument can become tedious, especially if an argument uses a large number of variables. Fortunately, some arguments can be shown to be valid by applying rules that are themselves arguments that have already been shown to be valid. The laws of propositional logic can also be used in establishing the validity of an argument. </a:t>
            </a:r>
          </a:p>
        </p:txBody>
      </p:sp>
      <p:sp>
        <p:nvSpPr>
          <p:cNvPr id="4" name="Slide Number Placeholder 3"/>
          <p:cNvSpPr>
            <a:spLocks noGrp="1"/>
          </p:cNvSpPr>
          <p:nvPr>
            <p:ph type="sldNum" sz="quarter" idx="10"/>
          </p:nvPr>
        </p:nvSpPr>
        <p:spPr/>
        <p:txBody>
          <a:bodyPr/>
          <a:lstStyle/>
          <a:p>
            <a:fld id="{25B828D0-02EC-4BC7-AEC0-27286E88C87E}" type="slidenum">
              <a:rPr lang="en-US" smtClean="0"/>
              <a:t>8</a:t>
            </a:fld>
            <a:endParaRPr lang="en-US"/>
          </a:p>
        </p:txBody>
      </p:sp>
    </p:spTree>
    <p:extLst>
      <p:ext uri="{BB962C8B-B14F-4D97-AF65-F5344CB8AC3E}">
        <p14:creationId xmlns:p14="http://schemas.microsoft.com/office/powerpoint/2010/main" val="1564832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6177BE-2AC9-4FFF-A291-7105E34736A6}" type="datetimeFigureOut">
              <a:rPr lang="en-US" smtClean="0"/>
              <a:pPr/>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2465525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177BE-2AC9-4FFF-A291-7105E34736A6}" type="datetimeFigureOut">
              <a:rPr lang="en-US" smtClean="0"/>
              <a:pPr/>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148033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177BE-2AC9-4FFF-A291-7105E34736A6}" type="datetimeFigureOut">
              <a:rPr lang="en-US" smtClean="0"/>
              <a:pPr/>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158685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177BE-2AC9-4FFF-A291-7105E34736A6}" type="datetimeFigureOut">
              <a:rPr lang="en-US" smtClean="0"/>
              <a:pPr/>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928183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6177BE-2AC9-4FFF-A291-7105E34736A6}" type="datetimeFigureOut">
              <a:rPr lang="en-US" smtClean="0"/>
              <a:pPr/>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295960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6177BE-2AC9-4FFF-A291-7105E34736A6}" type="datetimeFigureOut">
              <a:rPr lang="en-US" smtClean="0"/>
              <a:pPr/>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2792284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6177BE-2AC9-4FFF-A291-7105E34736A6}" type="datetimeFigureOut">
              <a:rPr lang="en-US" smtClean="0"/>
              <a:pPr/>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3871932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6177BE-2AC9-4FFF-A291-7105E34736A6}" type="datetimeFigureOut">
              <a:rPr lang="en-US" smtClean="0"/>
              <a:pPr/>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3313622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177BE-2AC9-4FFF-A291-7105E34736A6}" type="datetimeFigureOut">
              <a:rPr lang="en-US" smtClean="0"/>
              <a:pPr/>
              <a:t>9/6/2018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268560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177BE-2AC9-4FFF-A291-7105E34736A6}" type="datetimeFigureOut">
              <a:rPr lang="en-US" smtClean="0"/>
              <a:pPr/>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319467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177BE-2AC9-4FFF-A291-7105E34736A6}" type="datetimeFigureOut">
              <a:rPr lang="en-US" smtClean="0"/>
              <a:pPr/>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4250809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177BE-2AC9-4FFF-A291-7105E34736A6}" type="datetimeFigureOut">
              <a:rPr lang="en-US" smtClean="0"/>
              <a:pPr/>
              <a:t>9/6/2018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5D3F1-33F8-4EC7-B6B5-CBDB24463158}" type="slidenum">
              <a:rPr lang="en-US" smtClean="0"/>
              <a:pPr/>
              <a:t>‹#›</a:t>
            </a:fld>
            <a:endParaRPr lang="en-US"/>
          </a:p>
        </p:txBody>
      </p:sp>
    </p:spTree>
    <p:extLst>
      <p:ext uri="{BB962C8B-B14F-4D97-AF65-F5344CB8AC3E}">
        <p14:creationId xmlns:p14="http://schemas.microsoft.com/office/powerpoint/2010/main" val="273737894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122363"/>
            <a:ext cx="8991600" cy="2387600"/>
          </a:xfrm>
        </p:spPr>
        <p:txBody>
          <a:bodyPr/>
          <a:lstStyle/>
          <a:p>
            <a:pPr algn="l"/>
            <a:r>
              <a:rPr lang="en-US" dirty="0"/>
              <a:t>Logical reasoning</a:t>
            </a:r>
          </a:p>
        </p:txBody>
      </p:sp>
      <p:sp>
        <p:nvSpPr>
          <p:cNvPr id="3" name="Subtitle 2"/>
          <p:cNvSpPr>
            <a:spLocks noGrp="1"/>
          </p:cNvSpPr>
          <p:nvPr>
            <p:ph type="subTitle" idx="1"/>
          </p:nvPr>
        </p:nvSpPr>
        <p:spPr>
          <a:xfrm>
            <a:off x="76200" y="3602038"/>
            <a:ext cx="8991600" cy="665162"/>
          </a:xfrm>
        </p:spPr>
        <p:txBody>
          <a:bodyPr>
            <a:normAutofit/>
          </a:bodyPr>
          <a:lstStyle/>
          <a:p>
            <a:pPr algn="l"/>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Objectives</a:t>
            </a:r>
            <a:endParaRPr lang="en-US" dirty="0"/>
          </a:p>
        </p:txBody>
      </p:sp>
      <p:sp>
        <p:nvSpPr>
          <p:cNvPr id="3" name="Content Placeholder 2"/>
          <p:cNvSpPr>
            <a:spLocks noGrp="1"/>
          </p:cNvSpPr>
          <p:nvPr>
            <p:ph idx="1"/>
          </p:nvPr>
        </p:nvSpPr>
        <p:spPr/>
        <p:txBody>
          <a:bodyPr/>
          <a:lstStyle/>
          <a:p>
            <a:pPr marL="128588" indent="-128588"/>
            <a:r>
              <a:rPr lang="en-US" dirty="0"/>
              <a:t>Get familiar with the vocabulary of logical reasoning</a:t>
            </a:r>
          </a:p>
          <a:p>
            <a:pPr marL="128588" indent="-128588"/>
            <a:r>
              <a:rPr lang="en-US" dirty="0"/>
              <a:t>Practice.</a:t>
            </a:r>
          </a:p>
        </p:txBody>
      </p:sp>
    </p:spTree>
    <p:extLst>
      <p:ext uri="{BB962C8B-B14F-4D97-AF65-F5344CB8AC3E}">
        <p14:creationId xmlns:p14="http://schemas.microsoft.com/office/powerpoint/2010/main" val="375153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6111874"/>
          </a:xfrm>
        </p:spPr>
        <p:txBody>
          <a:bodyPr>
            <a:normAutofit/>
          </a:bodyPr>
          <a:lstStyle/>
          <a:p>
            <a:pPr marL="0" indent="0" algn="just">
              <a:buNone/>
            </a:pPr>
            <a:r>
              <a:rPr lang="en-US" altLang="en-US" b="1" dirty="0"/>
              <a:t>Argument</a:t>
            </a:r>
          </a:p>
          <a:p>
            <a:pPr marL="0" indent="0" algn="just">
              <a:buNone/>
            </a:pPr>
            <a:r>
              <a:rPr lang="en-US" dirty="0"/>
              <a:t>	A sequence of propositions, called </a:t>
            </a:r>
            <a:endParaRPr lang="en-US" i="1" dirty="0"/>
          </a:p>
          <a:p>
            <a:pPr marL="0" indent="0" algn="just">
              <a:buNone/>
            </a:pPr>
            <a:r>
              <a:rPr lang="en-US" i="1" dirty="0"/>
              <a:t>	hypotheses</a:t>
            </a:r>
            <a:r>
              <a:rPr lang="en-US" dirty="0"/>
              <a:t>, followed by a final proposition,</a:t>
            </a:r>
          </a:p>
          <a:p>
            <a:pPr marL="0" indent="0" algn="just">
              <a:buNone/>
            </a:pPr>
            <a:r>
              <a:rPr lang="en-US" i="1" dirty="0"/>
              <a:t>	</a:t>
            </a:r>
            <a:r>
              <a:rPr lang="en-US" dirty="0"/>
              <a:t>called the </a:t>
            </a:r>
            <a:r>
              <a:rPr lang="en-US" i="1" dirty="0"/>
              <a:t>conclusion</a:t>
            </a:r>
            <a:r>
              <a:rPr lang="en-US" dirty="0"/>
              <a:t>.</a:t>
            </a:r>
            <a:endParaRPr lang="en-US" i="1" dirty="0"/>
          </a:p>
          <a:p>
            <a:pPr marL="0" indent="0" algn="just">
              <a:buNone/>
            </a:pPr>
            <a:endParaRPr lang="en-US" dirty="0"/>
          </a:p>
          <a:p>
            <a:pPr marL="0" indent="0" algn="just">
              <a:buNone/>
            </a:pPr>
            <a:r>
              <a:rPr lang="en-US" dirty="0"/>
              <a:t>	An argument is </a:t>
            </a:r>
            <a:r>
              <a:rPr lang="en-US" i="1" dirty="0"/>
              <a:t>valid</a:t>
            </a:r>
            <a:r>
              <a:rPr lang="en-US" dirty="0"/>
              <a:t>, whenever the </a:t>
            </a:r>
          </a:p>
          <a:p>
            <a:pPr marL="0" indent="0" algn="just">
              <a:buNone/>
            </a:pPr>
            <a:r>
              <a:rPr lang="en-US" dirty="0"/>
              <a:t>	conclusion is true whenever the hypotheses </a:t>
            </a:r>
          </a:p>
          <a:p>
            <a:pPr marL="0" indent="0" algn="just">
              <a:buNone/>
            </a:pPr>
            <a:r>
              <a:rPr lang="en-US" dirty="0"/>
              <a:t>	are all true, otherwise the argument is </a:t>
            </a:r>
            <a:r>
              <a:rPr lang="en-US" i="1" dirty="0" err="1"/>
              <a:t>invlid</a:t>
            </a:r>
            <a:r>
              <a:rPr lang="en-US" dirty="0"/>
              <a:t>.</a:t>
            </a:r>
          </a:p>
        </p:txBody>
      </p:sp>
    </p:spTree>
    <p:extLst>
      <p:ext uri="{BB962C8B-B14F-4D97-AF65-F5344CB8AC3E}">
        <p14:creationId xmlns:p14="http://schemas.microsoft.com/office/powerpoint/2010/main" val="1983071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A3CB-8512-4BC0-B3DF-B52699C68EE0}"/>
              </a:ext>
            </a:extLst>
          </p:cNvPr>
          <p:cNvSpPr>
            <a:spLocks noGrp="1"/>
          </p:cNvSpPr>
          <p:nvPr>
            <p:ph type="title"/>
          </p:nvPr>
        </p:nvSpPr>
        <p:spPr/>
        <p:txBody>
          <a:bodyPr/>
          <a:lstStyle/>
          <a:p>
            <a:r>
              <a:rPr lang="en-US" dirty="0"/>
              <a:t>Using a truth table to establish validity</a:t>
            </a:r>
          </a:p>
        </p:txBody>
      </p:sp>
      <p:sp>
        <p:nvSpPr>
          <p:cNvPr id="3" name="Content Placeholder 2">
            <a:extLst>
              <a:ext uri="{FF2B5EF4-FFF2-40B4-BE49-F238E27FC236}">
                <a16:creationId xmlns:a16="http://schemas.microsoft.com/office/drawing/2014/main" id="{BD600D45-BBFC-4DA6-B318-EBCBE4B2DADB}"/>
              </a:ext>
            </a:extLst>
          </p:cNvPr>
          <p:cNvSpPr>
            <a:spLocks noGrp="1"/>
          </p:cNvSpPr>
          <p:nvPr>
            <p:ph idx="1"/>
          </p:nvPr>
        </p:nvSpPr>
        <p:spPr/>
        <p:txBody>
          <a:bodyPr/>
          <a:lstStyle/>
          <a:p>
            <a:pPr marL="0" indent="0">
              <a:buNone/>
            </a:pPr>
            <a:r>
              <a:rPr lang="en-US" dirty="0"/>
              <a:t>p → q</a:t>
            </a:r>
            <a:br>
              <a:rPr lang="en-US" dirty="0"/>
            </a:br>
            <a:r>
              <a:rPr lang="en-US" u="sng" dirty="0"/>
              <a:t>p ∨ q</a:t>
            </a:r>
            <a:br>
              <a:rPr lang="en-US" dirty="0"/>
            </a:br>
            <a:r>
              <a:rPr lang="en-US" dirty="0"/>
              <a:t>∴ q </a:t>
            </a:r>
          </a:p>
        </p:txBody>
      </p:sp>
      <p:pic>
        <p:nvPicPr>
          <p:cNvPr id="4" name="Picture 3">
            <a:extLst>
              <a:ext uri="{FF2B5EF4-FFF2-40B4-BE49-F238E27FC236}">
                <a16:creationId xmlns:a16="http://schemas.microsoft.com/office/drawing/2014/main" id="{C0C66F1B-A766-45D6-BCED-75ABBCCA9163}"/>
              </a:ext>
            </a:extLst>
          </p:cNvPr>
          <p:cNvPicPr>
            <a:picLocks noChangeAspect="1"/>
          </p:cNvPicPr>
          <p:nvPr/>
        </p:nvPicPr>
        <p:blipFill>
          <a:blip r:embed="rId3"/>
          <a:stretch>
            <a:fillRect/>
          </a:stretch>
        </p:blipFill>
        <p:spPr>
          <a:xfrm>
            <a:off x="3452812" y="1690689"/>
            <a:ext cx="2238375" cy="2085975"/>
          </a:xfrm>
          <a:prstGeom prst="rect">
            <a:avLst/>
          </a:prstGeom>
        </p:spPr>
      </p:pic>
    </p:spTree>
    <p:extLst>
      <p:ext uri="{BB962C8B-B14F-4D97-AF65-F5344CB8AC3E}">
        <p14:creationId xmlns:p14="http://schemas.microsoft.com/office/powerpoint/2010/main" val="1475714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A3CB-8512-4BC0-B3DF-B52699C68EE0}"/>
              </a:ext>
            </a:extLst>
          </p:cNvPr>
          <p:cNvSpPr>
            <a:spLocks noGrp="1"/>
          </p:cNvSpPr>
          <p:nvPr>
            <p:ph type="title"/>
          </p:nvPr>
        </p:nvSpPr>
        <p:spPr/>
        <p:txBody>
          <a:bodyPr/>
          <a:lstStyle/>
          <a:p>
            <a:r>
              <a:rPr lang="en-US" dirty="0"/>
              <a:t>Using a truth table to establish validity</a:t>
            </a:r>
          </a:p>
        </p:txBody>
      </p:sp>
      <p:sp>
        <p:nvSpPr>
          <p:cNvPr id="3" name="Content Placeholder 2">
            <a:extLst>
              <a:ext uri="{FF2B5EF4-FFF2-40B4-BE49-F238E27FC236}">
                <a16:creationId xmlns:a16="http://schemas.microsoft.com/office/drawing/2014/main" id="{BD600D45-BBFC-4DA6-B318-EBCBE4B2DADB}"/>
              </a:ext>
            </a:extLst>
          </p:cNvPr>
          <p:cNvSpPr>
            <a:spLocks noGrp="1"/>
          </p:cNvSpPr>
          <p:nvPr>
            <p:ph idx="1"/>
          </p:nvPr>
        </p:nvSpPr>
        <p:spPr/>
        <p:txBody>
          <a:bodyPr/>
          <a:lstStyle/>
          <a:p>
            <a:pPr marL="0" indent="0">
              <a:buNone/>
            </a:pPr>
            <a:r>
              <a:rPr lang="en-US" dirty="0"/>
              <a:t>p → q</a:t>
            </a:r>
            <a:br>
              <a:rPr lang="en-US" dirty="0"/>
            </a:br>
            <a:r>
              <a:rPr lang="en-US" u="sng" dirty="0"/>
              <a:t>p ∨ q</a:t>
            </a:r>
            <a:br>
              <a:rPr lang="en-US" dirty="0"/>
            </a:br>
            <a:r>
              <a:rPr lang="en-US" dirty="0"/>
              <a:t>∴ q </a:t>
            </a:r>
          </a:p>
        </p:txBody>
      </p:sp>
      <p:pic>
        <p:nvPicPr>
          <p:cNvPr id="4" name="Picture 3">
            <a:extLst>
              <a:ext uri="{FF2B5EF4-FFF2-40B4-BE49-F238E27FC236}">
                <a16:creationId xmlns:a16="http://schemas.microsoft.com/office/drawing/2014/main" id="{C0C66F1B-A766-45D6-BCED-75ABBCCA9163}"/>
              </a:ext>
            </a:extLst>
          </p:cNvPr>
          <p:cNvPicPr>
            <a:picLocks noChangeAspect="1"/>
          </p:cNvPicPr>
          <p:nvPr/>
        </p:nvPicPr>
        <p:blipFill>
          <a:blip r:embed="rId3"/>
          <a:stretch>
            <a:fillRect/>
          </a:stretch>
        </p:blipFill>
        <p:spPr>
          <a:xfrm>
            <a:off x="3452812" y="1690689"/>
            <a:ext cx="2238375" cy="2085975"/>
          </a:xfrm>
          <a:prstGeom prst="rect">
            <a:avLst/>
          </a:prstGeom>
        </p:spPr>
      </p:pic>
      <p:sp>
        <p:nvSpPr>
          <p:cNvPr id="6" name="Rectangle 5">
            <a:extLst>
              <a:ext uri="{FF2B5EF4-FFF2-40B4-BE49-F238E27FC236}">
                <a16:creationId xmlns:a16="http://schemas.microsoft.com/office/drawing/2014/main" id="{40CD26C8-2D72-47E1-A7E8-D6D5706A9B3A}"/>
              </a:ext>
            </a:extLst>
          </p:cNvPr>
          <p:cNvSpPr/>
          <p:nvPr/>
        </p:nvSpPr>
        <p:spPr>
          <a:xfrm>
            <a:off x="4114800" y="2133600"/>
            <a:ext cx="9906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A730CDE-74F5-439E-8B04-379562ED5E08}"/>
              </a:ext>
            </a:extLst>
          </p:cNvPr>
          <p:cNvSpPr/>
          <p:nvPr/>
        </p:nvSpPr>
        <p:spPr>
          <a:xfrm>
            <a:off x="4114800" y="2880360"/>
            <a:ext cx="9906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FAEAC81-1683-4477-9CC4-7816CFA773F6}"/>
              </a:ext>
            </a:extLst>
          </p:cNvPr>
          <p:cNvSpPr/>
          <p:nvPr/>
        </p:nvSpPr>
        <p:spPr>
          <a:xfrm>
            <a:off x="3810000" y="2133600"/>
            <a:ext cx="304800" cy="3810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4B476D1-BE66-44D3-AED0-EC893512AD1E}"/>
              </a:ext>
            </a:extLst>
          </p:cNvPr>
          <p:cNvSpPr/>
          <p:nvPr/>
        </p:nvSpPr>
        <p:spPr>
          <a:xfrm>
            <a:off x="3810000" y="2878932"/>
            <a:ext cx="304800" cy="3810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0081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A3CB-8512-4BC0-B3DF-B52699C68EE0}"/>
              </a:ext>
            </a:extLst>
          </p:cNvPr>
          <p:cNvSpPr>
            <a:spLocks noGrp="1"/>
          </p:cNvSpPr>
          <p:nvPr>
            <p:ph type="title"/>
          </p:nvPr>
        </p:nvSpPr>
        <p:spPr/>
        <p:txBody>
          <a:bodyPr/>
          <a:lstStyle/>
          <a:p>
            <a:r>
              <a:rPr lang="en-US" dirty="0"/>
              <a:t>Using a truth table to establish validity</a:t>
            </a:r>
          </a:p>
        </p:txBody>
      </p:sp>
      <p:sp>
        <p:nvSpPr>
          <p:cNvPr id="3" name="Content Placeholder 2">
            <a:extLst>
              <a:ext uri="{FF2B5EF4-FFF2-40B4-BE49-F238E27FC236}">
                <a16:creationId xmlns:a16="http://schemas.microsoft.com/office/drawing/2014/main" id="{BD600D45-BBFC-4DA6-B318-EBCBE4B2DADB}"/>
              </a:ext>
            </a:extLst>
          </p:cNvPr>
          <p:cNvSpPr>
            <a:spLocks noGrp="1"/>
          </p:cNvSpPr>
          <p:nvPr>
            <p:ph idx="1"/>
          </p:nvPr>
        </p:nvSpPr>
        <p:spPr/>
        <p:txBody>
          <a:bodyPr/>
          <a:lstStyle/>
          <a:p>
            <a:pPr marL="0" indent="0">
              <a:buNone/>
            </a:pPr>
            <a:r>
              <a:rPr lang="en-US" dirty="0"/>
              <a:t>p ∨ q </a:t>
            </a:r>
            <a:br>
              <a:rPr lang="en-US" dirty="0"/>
            </a:br>
            <a:r>
              <a:rPr lang="en-US" u="sng" dirty="0"/>
              <a:t>p     _   </a:t>
            </a:r>
            <a:r>
              <a:rPr lang="en-US" dirty="0"/>
              <a:t> </a:t>
            </a:r>
            <a:br>
              <a:rPr lang="en-US" dirty="0"/>
            </a:br>
            <a:r>
              <a:rPr lang="en-US" dirty="0"/>
              <a:t>∴ ¬q </a:t>
            </a:r>
          </a:p>
        </p:txBody>
      </p:sp>
      <p:pic>
        <p:nvPicPr>
          <p:cNvPr id="5" name="Picture 4">
            <a:extLst>
              <a:ext uri="{FF2B5EF4-FFF2-40B4-BE49-F238E27FC236}">
                <a16:creationId xmlns:a16="http://schemas.microsoft.com/office/drawing/2014/main" id="{0F835E72-525E-44EE-BB9D-906B68898B5F}"/>
              </a:ext>
            </a:extLst>
          </p:cNvPr>
          <p:cNvPicPr>
            <a:picLocks noChangeAspect="1"/>
          </p:cNvPicPr>
          <p:nvPr/>
        </p:nvPicPr>
        <p:blipFill>
          <a:blip r:embed="rId3"/>
          <a:stretch>
            <a:fillRect/>
          </a:stretch>
        </p:blipFill>
        <p:spPr>
          <a:xfrm>
            <a:off x="3414712" y="1825625"/>
            <a:ext cx="2314575" cy="1962150"/>
          </a:xfrm>
          <a:prstGeom prst="rect">
            <a:avLst/>
          </a:prstGeom>
        </p:spPr>
      </p:pic>
      <p:sp>
        <p:nvSpPr>
          <p:cNvPr id="6" name="Rectangle 5">
            <a:extLst>
              <a:ext uri="{FF2B5EF4-FFF2-40B4-BE49-F238E27FC236}">
                <a16:creationId xmlns:a16="http://schemas.microsoft.com/office/drawing/2014/main" id="{D892BA29-C5E6-4343-8AB2-ACA472891366}"/>
              </a:ext>
            </a:extLst>
          </p:cNvPr>
          <p:cNvSpPr/>
          <p:nvPr/>
        </p:nvSpPr>
        <p:spPr>
          <a:xfrm>
            <a:off x="4076699" y="2209800"/>
            <a:ext cx="723901"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45245DD-FE0E-45EE-8AFB-411086F3611F}"/>
              </a:ext>
            </a:extLst>
          </p:cNvPr>
          <p:cNvSpPr/>
          <p:nvPr/>
        </p:nvSpPr>
        <p:spPr>
          <a:xfrm>
            <a:off x="4076698" y="2590800"/>
            <a:ext cx="723901"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9A6D8DB-147C-48FD-BEC1-6179C718E65B}"/>
              </a:ext>
            </a:extLst>
          </p:cNvPr>
          <p:cNvSpPr/>
          <p:nvPr/>
        </p:nvSpPr>
        <p:spPr>
          <a:xfrm>
            <a:off x="3581401" y="2590800"/>
            <a:ext cx="2286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02577AA-269E-4460-B45F-847F1FF4908F}"/>
              </a:ext>
            </a:extLst>
          </p:cNvPr>
          <p:cNvSpPr/>
          <p:nvPr/>
        </p:nvSpPr>
        <p:spPr>
          <a:xfrm>
            <a:off x="3585413" y="2209800"/>
            <a:ext cx="2286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162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A3CB-8512-4BC0-B3DF-B52699C68EE0}"/>
              </a:ext>
            </a:extLst>
          </p:cNvPr>
          <p:cNvSpPr>
            <a:spLocks noGrp="1"/>
          </p:cNvSpPr>
          <p:nvPr>
            <p:ph type="title"/>
          </p:nvPr>
        </p:nvSpPr>
        <p:spPr/>
        <p:txBody>
          <a:bodyPr/>
          <a:lstStyle/>
          <a:p>
            <a:r>
              <a:rPr lang="en-US" dirty="0"/>
              <a:t>Using a truth table to establish validity</a:t>
            </a:r>
          </a:p>
        </p:txBody>
      </p:sp>
      <p:sp>
        <p:nvSpPr>
          <p:cNvPr id="3" name="Content Placeholder 2">
            <a:extLst>
              <a:ext uri="{FF2B5EF4-FFF2-40B4-BE49-F238E27FC236}">
                <a16:creationId xmlns:a16="http://schemas.microsoft.com/office/drawing/2014/main" id="{BD600D45-BBFC-4DA6-B318-EBCBE4B2DADB}"/>
              </a:ext>
            </a:extLst>
          </p:cNvPr>
          <p:cNvSpPr>
            <a:spLocks noGrp="1"/>
          </p:cNvSpPr>
          <p:nvPr>
            <p:ph idx="1"/>
          </p:nvPr>
        </p:nvSpPr>
        <p:spPr/>
        <p:txBody>
          <a:bodyPr/>
          <a:lstStyle/>
          <a:p>
            <a:pPr marL="0" indent="0">
              <a:buNone/>
            </a:pPr>
            <a:r>
              <a:rPr lang="en-US" dirty="0"/>
              <a:t>p ∨ q </a:t>
            </a:r>
            <a:br>
              <a:rPr lang="en-US" dirty="0"/>
            </a:br>
            <a:r>
              <a:rPr lang="en-US" u="sng" dirty="0"/>
              <a:t>p     _   </a:t>
            </a:r>
            <a:r>
              <a:rPr lang="en-US" dirty="0"/>
              <a:t> </a:t>
            </a:r>
            <a:br>
              <a:rPr lang="en-US" dirty="0"/>
            </a:br>
            <a:r>
              <a:rPr lang="en-US" dirty="0"/>
              <a:t>∴ ¬q </a:t>
            </a:r>
          </a:p>
        </p:txBody>
      </p:sp>
      <p:pic>
        <p:nvPicPr>
          <p:cNvPr id="5" name="Picture 4">
            <a:extLst>
              <a:ext uri="{FF2B5EF4-FFF2-40B4-BE49-F238E27FC236}">
                <a16:creationId xmlns:a16="http://schemas.microsoft.com/office/drawing/2014/main" id="{0F835E72-525E-44EE-BB9D-906B68898B5F}"/>
              </a:ext>
            </a:extLst>
          </p:cNvPr>
          <p:cNvPicPr>
            <a:picLocks noChangeAspect="1"/>
          </p:cNvPicPr>
          <p:nvPr/>
        </p:nvPicPr>
        <p:blipFill>
          <a:blip r:embed="rId3"/>
          <a:stretch>
            <a:fillRect/>
          </a:stretch>
        </p:blipFill>
        <p:spPr>
          <a:xfrm>
            <a:off x="3414712" y="1825625"/>
            <a:ext cx="2314575" cy="1962150"/>
          </a:xfrm>
          <a:prstGeom prst="rect">
            <a:avLst/>
          </a:prstGeom>
        </p:spPr>
      </p:pic>
      <p:sp>
        <p:nvSpPr>
          <p:cNvPr id="6" name="Rectangle 5">
            <a:extLst>
              <a:ext uri="{FF2B5EF4-FFF2-40B4-BE49-F238E27FC236}">
                <a16:creationId xmlns:a16="http://schemas.microsoft.com/office/drawing/2014/main" id="{D892BA29-C5E6-4343-8AB2-ACA472891366}"/>
              </a:ext>
            </a:extLst>
          </p:cNvPr>
          <p:cNvSpPr/>
          <p:nvPr/>
        </p:nvSpPr>
        <p:spPr>
          <a:xfrm>
            <a:off x="4076699" y="2209800"/>
            <a:ext cx="723901"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45245DD-FE0E-45EE-8AFB-411086F3611F}"/>
              </a:ext>
            </a:extLst>
          </p:cNvPr>
          <p:cNvSpPr/>
          <p:nvPr/>
        </p:nvSpPr>
        <p:spPr>
          <a:xfrm>
            <a:off x="4076698" y="2590800"/>
            <a:ext cx="723901"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9A6D8DB-147C-48FD-BEC1-6179C718E65B}"/>
              </a:ext>
            </a:extLst>
          </p:cNvPr>
          <p:cNvSpPr/>
          <p:nvPr/>
        </p:nvSpPr>
        <p:spPr>
          <a:xfrm>
            <a:off x="3581401" y="2590800"/>
            <a:ext cx="2286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02577AA-269E-4460-B45F-847F1FF4908F}"/>
              </a:ext>
            </a:extLst>
          </p:cNvPr>
          <p:cNvSpPr/>
          <p:nvPr/>
        </p:nvSpPr>
        <p:spPr>
          <a:xfrm>
            <a:off x="3585413" y="2209800"/>
            <a:ext cx="2286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236EF4-EFC8-4C9A-86F1-F74E56905F52}"/>
              </a:ext>
            </a:extLst>
          </p:cNvPr>
          <p:cNvSpPr/>
          <p:nvPr/>
        </p:nvSpPr>
        <p:spPr>
          <a:xfrm>
            <a:off x="4800599" y="2586790"/>
            <a:ext cx="723901" cy="3810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99E66E4-AFF8-4D3A-8157-C33CAFCF2C8E}"/>
              </a:ext>
            </a:extLst>
          </p:cNvPr>
          <p:cNvSpPr/>
          <p:nvPr/>
        </p:nvSpPr>
        <p:spPr>
          <a:xfrm>
            <a:off x="4800599" y="2217821"/>
            <a:ext cx="723901" cy="38100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4D5966C-9068-47BD-8694-0EF4413C3304}"/>
              </a:ext>
            </a:extLst>
          </p:cNvPr>
          <p:cNvCxnSpPr/>
          <p:nvPr/>
        </p:nvCxnSpPr>
        <p:spPr>
          <a:xfrm>
            <a:off x="4800599" y="2205790"/>
            <a:ext cx="698080" cy="37699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307BB32-715A-4023-B723-32B1F2EAB57B}"/>
              </a:ext>
            </a:extLst>
          </p:cNvPr>
          <p:cNvCxnSpPr>
            <a:cxnSpLocks/>
          </p:cNvCxnSpPr>
          <p:nvPr/>
        </p:nvCxnSpPr>
        <p:spPr>
          <a:xfrm flipV="1">
            <a:off x="4813509" y="2217821"/>
            <a:ext cx="710991" cy="372979"/>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32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4E84832-2913-4306-97A7-82C143E324EA}"/>
              </a:ext>
            </a:extLst>
          </p:cNvPr>
          <p:cNvPicPr>
            <a:picLocks noChangeAspect="1"/>
          </p:cNvPicPr>
          <p:nvPr/>
        </p:nvPicPr>
        <p:blipFill>
          <a:blip r:embed="rId3"/>
          <a:stretch>
            <a:fillRect/>
          </a:stretch>
        </p:blipFill>
        <p:spPr>
          <a:xfrm>
            <a:off x="4876800" y="365126"/>
            <a:ext cx="3116897" cy="6403366"/>
          </a:xfrm>
          <a:prstGeom prst="rect">
            <a:avLst/>
          </a:prstGeom>
        </p:spPr>
      </p:pic>
      <p:sp>
        <p:nvSpPr>
          <p:cNvPr id="17" name="Rectangle 16">
            <a:extLst>
              <a:ext uri="{FF2B5EF4-FFF2-40B4-BE49-F238E27FC236}">
                <a16:creationId xmlns:a16="http://schemas.microsoft.com/office/drawing/2014/main" id="{9886CE7E-D29D-41D2-BE8A-A28D20574A6D}"/>
              </a:ext>
            </a:extLst>
          </p:cNvPr>
          <p:cNvSpPr/>
          <p:nvPr/>
        </p:nvSpPr>
        <p:spPr>
          <a:xfrm>
            <a:off x="4724400" y="228600"/>
            <a:ext cx="3657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9EA3CB-8512-4BC0-B3DF-B52699C68EE0}"/>
              </a:ext>
            </a:extLst>
          </p:cNvPr>
          <p:cNvSpPr>
            <a:spLocks noGrp="1"/>
          </p:cNvSpPr>
          <p:nvPr>
            <p:ph type="title"/>
          </p:nvPr>
        </p:nvSpPr>
        <p:spPr/>
        <p:txBody>
          <a:bodyPr/>
          <a:lstStyle/>
          <a:p>
            <a:r>
              <a:rPr lang="en-US" dirty="0"/>
              <a:t>Using a rules of inference to establish validity</a:t>
            </a:r>
          </a:p>
        </p:txBody>
      </p:sp>
      <p:sp>
        <p:nvSpPr>
          <p:cNvPr id="15" name="Content Placeholder 14">
            <a:extLst>
              <a:ext uri="{FF2B5EF4-FFF2-40B4-BE49-F238E27FC236}">
                <a16:creationId xmlns:a16="http://schemas.microsoft.com/office/drawing/2014/main" id="{7BCB9387-46D1-49A8-ABCC-009A6D686C0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25149388"/>
      </p:ext>
    </p:extLst>
  </p:cSld>
  <p:clrMapOvr>
    <a:masterClrMapping/>
  </p:clrMapOvr>
</p:sld>
</file>

<file path=ppt/theme/theme1.xml><?xml version="1.0" encoding="utf-8"?>
<a:theme xmlns:a="http://schemas.openxmlformats.org/drawingml/2006/main" name="CSCI">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SCI">
      <a:majorFont>
        <a:latin typeface="Segoe UI Light"/>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SCI" id="{8D7A9F18-E923-4878-9595-F906D06110BC}" vid="{9A680166-4753-451B-B4C0-403D45CFDF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905</TotalTime>
  <Words>175</Words>
  <Application>Microsoft Office PowerPoint</Application>
  <PresentationFormat>On-screen Show (4:3)</PresentationFormat>
  <Paragraphs>33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Segoe UI Light</vt:lpstr>
      <vt:lpstr>CSCI</vt:lpstr>
      <vt:lpstr>Logical reasoning</vt:lpstr>
      <vt:lpstr>Objectives</vt:lpstr>
      <vt:lpstr>PowerPoint Presentation</vt:lpstr>
      <vt:lpstr>Using a truth table to establish validity</vt:lpstr>
      <vt:lpstr>Using a truth table to establish validity</vt:lpstr>
      <vt:lpstr>Using a truth table to establish validity</vt:lpstr>
      <vt:lpstr>Using a truth table to establish validity</vt:lpstr>
      <vt:lpstr>Using a rules of inference to establish validity</vt:lpstr>
    </vt:vector>
  </TitlesOfParts>
  <Company>CSB/SJU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powerpoint theme</dc:title>
  <dc:creator>jiverson002</dc:creator>
  <cp:lastModifiedBy>Iverson, Jeremy</cp:lastModifiedBy>
  <cp:revision>272</cp:revision>
  <dcterms:created xsi:type="dcterms:W3CDTF">2010-01-14T19:23:50Z</dcterms:created>
  <dcterms:modified xsi:type="dcterms:W3CDTF">2018-09-06T14:29:11Z</dcterms:modified>
</cp:coreProperties>
</file>