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60" r:id="rId2"/>
    <p:sldId id="262" r:id="rId3"/>
    <p:sldId id="263" r:id="rId4"/>
    <p:sldId id="295" r:id="rId5"/>
    <p:sldId id="296" r:id="rId6"/>
    <p:sldId id="297" r:id="rId7"/>
    <p:sldId id="265" r:id="rId8"/>
    <p:sldId id="301" r:id="rId9"/>
    <p:sldId id="298" r:id="rId10"/>
    <p:sldId id="266" r:id="rId11"/>
    <p:sldId id="300" r:id="rId12"/>
    <p:sldId id="299" r:id="rId13"/>
    <p:sldId id="302" r:id="rId14"/>
    <p:sldId id="303" r:id="rId15"/>
    <p:sldId id="287" r:id="rId16"/>
    <p:sldId id="304" r:id="rId17"/>
    <p:sldId id="305" r:id="rId18"/>
    <p:sldId id="307" r:id="rId19"/>
    <p:sldId id="30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0216" autoAdjust="0"/>
  </p:normalViewPr>
  <p:slideViewPr>
    <p:cSldViewPr>
      <p:cViewPr varScale="1">
        <p:scale>
          <a:sx n="76" d="100"/>
          <a:sy n="76" d="100"/>
        </p:scale>
        <p:origin x="2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9E745-C966-47D4-9699-14D7414E4378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828D0-02EC-4BC7-AEC0-27286E88C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7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82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5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69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24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41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81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67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conditional statements related to proposition </a:t>
            </a:r>
            <a:r>
              <a:rPr lang="en-US" dirty="0">
                <a:effectLst/>
              </a:rPr>
              <a:t>p → q</a:t>
            </a:r>
            <a:r>
              <a:rPr lang="en-US" dirty="0"/>
              <a:t> are so common that they have special 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78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this relate to the truth table for XOR?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69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Tautology: p ∨ ¬p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Contradition</a:t>
            </a:r>
            <a:r>
              <a:rPr lang="en-US" b="1" dirty="0"/>
              <a:t>: p ∧ ¬p</a:t>
            </a:r>
          </a:p>
          <a:p>
            <a:endParaRPr lang="en-US" dirty="0"/>
          </a:p>
          <a:p>
            <a:r>
              <a:rPr lang="en-US" dirty="0"/>
              <a:t>Exercise 1.4.1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18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1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02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Truth value is something that we assign to a proposition, either axiomatically (assumed to be true) or with further evidence.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7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lphaLcPeriod"/>
            </a:pPr>
            <a:r>
              <a:rPr lang="en-US" dirty="0"/>
              <a:t>Yes</a:t>
            </a:r>
          </a:p>
          <a:p>
            <a:pPr marL="228600" indent="-228600">
              <a:buFont typeface="+mj-lt"/>
              <a:buAutoNum type="alphaLcPeriod"/>
            </a:pPr>
            <a:r>
              <a:rPr lang="en-US" dirty="0"/>
              <a:t>Yes</a:t>
            </a:r>
          </a:p>
          <a:p>
            <a:pPr marL="228600" indent="-228600">
              <a:buFont typeface="+mj-lt"/>
              <a:buAutoNum type="alphaLcPeriod"/>
            </a:pPr>
            <a:r>
              <a:rPr lang="en-US" dirty="0"/>
              <a:t>Yes</a:t>
            </a:r>
          </a:p>
          <a:p>
            <a:pPr marL="228600" indent="-228600">
              <a:buFont typeface="+mj-lt"/>
              <a:buAutoNum type="alphaLcPeriod"/>
            </a:pPr>
            <a:r>
              <a:rPr lang="en-US" dirty="0"/>
              <a:t>No</a:t>
            </a:r>
          </a:p>
          <a:p>
            <a:pPr marL="228600" indent="-228600">
              <a:buFont typeface="+mj-lt"/>
              <a:buAutoNum type="alphaLcPeriod"/>
            </a:pPr>
            <a:r>
              <a:rPr lang="en-US" dirty="0"/>
              <a:t>Yes</a:t>
            </a:r>
          </a:p>
          <a:p>
            <a:pPr marL="228600" indent="-228600">
              <a:buFont typeface="+mj-lt"/>
              <a:buAutoNum type="alphaLcPeriod"/>
            </a:pPr>
            <a:r>
              <a:rPr lang="en-US" dirty="0"/>
              <a:t>Yes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9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63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27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baseline="0" dirty="0"/>
              <a:t>Exclusive or: You get only one beverage with your meal.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baseline="0" dirty="0"/>
              <a:t>Inclusive or: Long passwords can have any combination of symbols.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baseline="0" dirty="0"/>
              <a:t>Inclusive or: A student with both courses is even more qualified.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baseline="0" dirty="0"/>
              <a:t>Either interpretation possible; a traveler might with to pay with a mixture of the two currencies, or the store may not allow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5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56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8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8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8/28/19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8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8/28/19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3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8/28/19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2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8/28/19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0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8/28/19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8/28/19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177BE-2AC9-4FFF-A291-7105E34736A6}" type="datetimeFigureOut">
              <a:rPr lang="en-US" smtClean="0"/>
              <a:pPr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7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122363"/>
            <a:ext cx="8991600" cy="2387600"/>
          </a:xfrm>
        </p:spPr>
        <p:txBody>
          <a:bodyPr/>
          <a:lstStyle/>
          <a:p>
            <a:pPr algn="l"/>
            <a:r>
              <a:rPr lang="en-US" dirty="0"/>
              <a:t>Propositional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602038"/>
            <a:ext cx="8991600" cy="665162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BFA7BD-E581-4C03-968E-647615972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211951"/>
              </p:ext>
            </p:extLst>
          </p:nvPr>
        </p:nvGraphicFramePr>
        <p:xfrm>
          <a:off x="1524000" y="1825625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423773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639703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6187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</a:t>
                      </a:r>
                      <a:r>
                        <a:rPr lang="en-US" b="1" dirty="0"/>
                        <a:t>⊕</a:t>
                      </a:r>
                      <a:r>
                        <a:rPr lang="en-US" dirty="0"/>
                        <a:t>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9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4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84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61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133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351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BFA7BD-E581-4C03-968E-64761597235F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825625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423773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639703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6187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</a:t>
                      </a:r>
                      <a:r>
                        <a:rPr lang="en-US" b="1" dirty="0"/>
                        <a:t>⊕</a:t>
                      </a:r>
                      <a:r>
                        <a:rPr lang="en-US" dirty="0"/>
                        <a:t>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9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4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84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61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133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95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 the truth tables for the two compound propositions from the order of operations example to verify your answer.</a:t>
            </a:r>
          </a:p>
          <a:p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¬q ∨ ¬p ∧ q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(¬q ∨ ¬p) ∧ 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8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61118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b="1" dirty="0"/>
              <a:t>Conditional proposition</a:t>
            </a:r>
          </a:p>
          <a:p>
            <a:pPr marL="0" indent="0" algn="just">
              <a:buNone/>
            </a:pPr>
            <a:r>
              <a:rPr lang="en-US" dirty="0"/>
              <a:t>	A compound proposition that uses a </a:t>
            </a:r>
          </a:p>
          <a:p>
            <a:pPr marL="0" indent="0" algn="just">
              <a:buNone/>
            </a:pPr>
            <a:r>
              <a:rPr lang="en-US" dirty="0"/>
              <a:t>	conditional operation.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Conditional operation (p → q)</a:t>
            </a:r>
          </a:p>
          <a:p>
            <a:pPr marL="0" indent="0" algn="just">
              <a:buNone/>
            </a:pPr>
            <a:r>
              <a:rPr lang="en-US" dirty="0"/>
              <a:t>	False if p is true and q is false. True otherwise.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Here p is called the </a:t>
            </a:r>
            <a:r>
              <a:rPr lang="en-US" i="1" dirty="0"/>
              <a:t>hypothesis</a:t>
            </a:r>
            <a:r>
              <a:rPr lang="en-US" dirty="0"/>
              <a:t>, and q is called </a:t>
            </a:r>
          </a:p>
          <a:p>
            <a:pPr marL="0" indent="0" algn="just">
              <a:buNone/>
            </a:pPr>
            <a:r>
              <a:rPr lang="en-US" dirty="0"/>
              <a:t>	the </a:t>
            </a:r>
            <a:r>
              <a:rPr lang="en-US" i="1" dirty="0"/>
              <a:t>conclusion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6498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61118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If you do not mow Mr. Smith’s lawn and he pays you, that is great, but it doesn’t make the statement false.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8CF41-43C9-406A-9843-C8354099C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Figure 1.3.1: A conditional statement illustrated.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7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A truth table where p represents mowing the lawn and q represents Mr. Smith paying you">
            <a:extLst>
              <a:ext uri="{FF2B5EF4-FFF2-40B4-BE49-F238E27FC236}">
                <a16:creationId xmlns:a16="http://schemas.microsoft.com/office/drawing/2014/main" id="{2853C146-F389-432F-8FB9-74D913264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603166"/>
            <a:ext cx="57150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63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 is true “only if” q is true.</a:t>
            </a:r>
          </a:p>
        </p:txBody>
      </p:sp>
    </p:spTree>
    <p:extLst>
      <p:ext uri="{BB962C8B-B14F-4D97-AF65-F5344CB8AC3E}">
        <p14:creationId xmlns:p14="http://schemas.microsoft.com/office/powerpoint/2010/main" val="2717418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61118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b="1" dirty="0"/>
              <a:t>Converse</a:t>
            </a:r>
          </a:p>
          <a:p>
            <a:pPr marL="0" indent="0" algn="just">
              <a:buNone/>
            </a:pPr>
            <a:r>
              <a:rPr lang="en-US" dirty="0"/>
              <a:t>	p → q is q → p</a:t>
            </a:r>
            <a:endParaRPr lang="en-US" altLang="en-US" b="1" dirty="0"/>
          </a:p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b="1" dirty="0"/>
              <a:t>Contrapositive</a:t>
            </a:r>
          </a:p>
          <a:p>
            <a:pPr marL="0" indent="0" algn="just">
              <a:buNone/>
            </a:pPr>
            <a:r>
              <a:rPr lang="en-US" dirty="0"/>
              <a:t>	p → q is ¬q → ¬p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Inverse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dirty="0"/>
              <a:t>p → q is ¬p → ¬q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4792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61118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b="1" dirty="0"/>
              <a:t>Biconditional (</a:t>
            </a:r>
            <a:r>
              <a:rPr lang="en-US" b="1" dirty="0"/>
              <a:t>p ↔ q)</a:t>
            </a:r>
            <a:endParaRPr lang="en-US" altLang="en-US" b="1" dirty="0"/>
          </a:p>
          <a:p>
            <a:pPr marL="0" indent="0" algn="just">
              <a:buNone/>
            </a:pPr>
            <a:r>
              <a:rPr lang="en-US" dirty="0"/>
              <a:t>	True when p and q have the same truth value 	and is false when p and q have different truth 	values.</a:t>
            </a:r>
          </a:p>
          <a:p>
            <a:pPr marL="0" indent="0" algn="just">
              <a:buNone/>
            </a:pPr>
            <a:endParaRPr lang="en-US" altLang="en-US" b="1" dirty="0"/>
          </a:p>
          <a:p>
            <a:pPr marL="0" indent="0" algn="just">
              <a:buNone/>
            </a:pPr>
            <a:endParaRPr lang="en-US" alt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54CAAA-2F06-4813-A36C-1D66C73F2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687" y="2452687"/>
            <a:ext cx="11906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25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Tautology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A proposition that is always true, regardless </a:t>
            </a:r>
          </a:p>
          <a:p>
            <a:pPr marL="0" indent="0">
              <a:buNone/>
            </a:pPr>
            <a:r>
              <a:rPr lang="en-US" dirty="0"/>
              <a:t>	of the truth value of the individual </a:t>
            </a:r>
          </a:p>
          <a:p>
            <a:pPr marL="0" indent="0">
              <a:buNone/>
            </a:pPr>
            <a:r>
              <a:rPr lang="en-US" dirty="0"/>
              <a:t>	propositions that occur in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Contradiction</a:t>
            </a:r>
          </a:p>
          <a:p>
            <a:pPr marL="0" indent="0">
              <a:buNone/>
            </a:pPr>
            <a:r>
              <a:rPr lang="en-US" dirty="0"/>
              <a:t>	A compound proposition that is always false, </a:t>
            </a:r>
          </a:p>
          <a:p>
            <a:pPr marL="0" indent="0">
              <a:buNone/>
            </a:pPr>
            <a:r>
              <a:rPr lang="en-US" dirty="0"/>
              <a:t>	regardless of the truth value of the individual </a:t>
            </a:r>
          </a:p>
          <a:p>
            <a:pPr marL="0" indent="0">
              <a:buNone/>
            </a:pPr>
            <a:r>
              <a:rPr lang="en-US" dirty="0"/>
              <a:t>	propositions that occur in it.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5336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61118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D0304A-578E-459A-982F-8D0989446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628650"/>
            <a:ext cx="68770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3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588" indent="-128588"/>
            <a:r>
              <a:rPr lang="en-US" dirty="0"/>
              <a:t>Get familiar with the vocabulary of propositional logic</a:t>
            </a:r>
          </a:p>
          <a:p>
            <a:pPr marL="128588" indent="-128588"/>
            <a:r>
              <a:rPr lang="en-US" dirty="0"/>
              <a:t>Practice the foundational concepts of propositional logic</a:t>
            </a:r>
          </a:p>
        </p:txBody>
      </p:sp>
    </p:spTree>
    <p:extLst>
      <p:ext uri="{BB962C8B-B14F-4D97-AF65-F5344CB8AC3E}">
        <p14:creationId xmlns:p14="http://schemas.microsoft.com/office/powerpoint/2010/main" val="375153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61118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b="1" dirty="0"/>
              <a:t>Proposition</a:t>
            </a:r>
          </a:p>
          <a:p>
            <a:pPr marL="0" indent="0" algn="just">
              <a:buNone/>
            </a:pPr>
            <a:r>
              <a:rPr lang="en-US" dirty="0"/>
              <a:t>	A statement, that is either true or false, but </a:t>
            </a:r>
          </a:p>
          <a:p>
            <a:pPr marL="0" indent="0" algn="just">
              <a:buNone/>
            </a:pPr>
            <a:r>
              <a:rPr lang="en-US" dirty="0"/>
              <a:t>	not both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Truth value</a:t>
            </a:r>
          </a:p>
          <a:p>
            <a:pPr marL="0" indent="0" algn="just">
              <a:buNone/>
            </a:pPr>
            <a:r>
              <a:rPr lang="en-US" dirty="0"/>
              <a:t>	A value indicting whether a proposition is </a:t>
            </a:r>
          </a:p>
          <a:p>
            <a:pPr marL="0" indent="0" algn="just">
              <a:buNone/>
            </a:pPr>
            <a:r>
              <a:rPr lang="en-US" dirty="0"/>
              <a:t>	actually true or false</a:t>
            </a:r>
          </a:p>
        </p:txBody>
      </p:sp>
    </p:spTree>
    <p:extLst>
      <p:ext uri="{BB962C8B-B14F-4D97-AF65-F5344CB8AC3E}">
        <p14:creationId xmlns:p14="http://schemas.microsoft.com/office/powerpoint/2010/main" val="198307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6111874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lphaLcPeriod"/>
            </a:pPr>
            <a:r>
              <a:rPr lang="en-US" dirty="0"/>
              <a:t>Today is Thursday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dirty="0"/>
              <a:t>Today is Friday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dirty="0"/>
              <a:t>2 + 2 = 4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dirty="0"/>
              <a:t>x + 7 = 11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dirty="0"/>
              <a:t>Extraterrestrial life is real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dirty="0"/>
              <a:t>Extraterrestrial life is awesome</a:t>
            </a:r>
          </a:p>
          <a:p>
            <a:pPr marL="514350" indent="-514350" algn="just">
              <a:buFont typeface="+mj-lt"/>
              <a:buAutoNum type="alphaLcPeriod"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Give some examples of statements that are not propositions.</a:t>
            </a:r>
          </a:p>
        </p:txBody>
      </p:sp>
    </p:spTree>
    <p:extLst>
      <p:ext uri="{BB962C8B-B14F-4D97-AF65-F5344CB8AC3E}">
        <p14:creationId xmlns:p14="http://schemas.microsoft.com/office/powerpoint/2010/main" val="136612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61118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b="1" dirty="0"/>
              <a:t>Compound proposition</a:t>
            </a:r>
          </a:p>
          <a:p>
            <a:pPr marL="0" indent="0" algn="just">
              <a:buNone/>
            </a:pPr>
            <a:r>
              <a:rPr lang="en-US" dirty="0"/>
              <a:t>	Individual propositions connected with </a:t>
            </a:r>
            <a:r>
              <a:rPr lang="en-US" i="1" dirty="0"/>
              <a:t>logical </a:t>
            </a:r>
          </a:p>
          <a:p>
            <a:pPr marL="0" indent="0" algn="just">
              <a:buNone/>
            </a:pPr>
            <a:r>
              <a:rPr lang="en-US" i="1" dirty="0"/>
              <a:t>	operations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Logical operation</a:t>
            </a:r>
          </a:p>
          <a:p>
            <a:pPr marL="0" indent="0" algn="just">
              <a:buNone/>
            </a:pPr>
            <a:r>
              <a:rPr lang="en-US" dirty="0"/>
              <a:t>	Combines propositions using a particular </a:t>
            </a:r>
          </a:p>
          <a:p>
            <a:pPr marL="0" indent="0" algn="just">
              <a:buNone/>
            </a:pPr>
            <a:r>
              <a:rPr lang="en-US" dirty="0"/>
              <a:t>	composition rule.</a:t>
            </a:r>
          </a:p>
        </p:txBody>
      </p:sp>
    </p:spTree>
    <p:extLst>
      <p:ext uri="{BB962C8B-B14F-4D97-AF65-F5344CB8AC3E}">
        <p14:creationId xmlns:p14="http://schemas.microsoft.com/office/powerpoint/2010/main" val="13743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611187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altLang="en-US" b="1" dirty="0"/>
              <a:t>Conjunction (</a:t>
            </a:r>
            <a:r>
              <a:rPr lang="en-US" b="1" dirty="0"/>
              <a:t>p ∧ q)</a:t>
            </a:r>
            <a:endParaRPr lang="en-US" altLang="en-US" b="1" dirty="0"/>
          </a:p>
          <a:p>
            <a:pPr marL="0" indent="0" algn="just">
              <a:buNone/>
            </a:pPr>
            <a:r>
              <a:rPr lang="en-US" dirty="0"/>
              <a:t>	True if both p is true and q is true. False </a:t>
            </a:r>
          </a:p>
          <a:p>
            <a:pPr marL="0" indent="0" algn="just">
              <a:buNone/>
            </a:pPr>
            <a:r>
              <a:rPr lang="en-US" dirty="0"/>
              <a:t>	otherwise.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Disjunction (p ∨ q)</a:t>
            </a:r>
          </a:p>
          <a:p>
            <a:pPr marL="0" indent="0" algn="just">
              <a:buNone/>
            </a:pPr>
            <a:r>
              <a:rPr lang="en-US" dirty="0"/>
              <a:t>	True if either one of p or q is true, or if both </a:t>
            </a:r>
          </a:p>
          <a:p>
            <a:pPr marL="0" indent="0" algn="just">
              <a:buNone/>
            </a:pPr>
            <a:r>
              <a:rPr lang="en-US" dirty="0"/>
              <a:t>	are true. False if neither p nor q is true.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Exclusive or (p ⊕ q)</a:t>
            </a:r>
            <a:endParaRPr lang="en-US" dirty="0"/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dirty="0"/>
              <a:t>True if p is true and q is false or q is true and </a:t>
            </a:r>
          </a:p>
          <a:p>
            <a:pPr marL="0" indent="0" algn="just">
              <a:buNone/>
            </a:pPr>
            <a:r>
              <a:rPr lang="en-US" dirty="0"/>
              <a:t>	p is false. False otherwise.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Negation (¬p)</a:t>
            </a:r>
          </a:p>
          <a:p>
            <a:pPr marL="0" indent="0" algn="just">
              <a:buNone/>
            </a:pPr>
            <a:r>
              <a:rPr lang="en-US" dirty="0"/>
              <a:t>	Reverses the truth value of p.</a:t>
            </a:r>
          </a:p>
        </p:txBody>
      </p:sp>
    </p:spTree>
    <p:extLst>
      <p:ext uri="{BB962C8B-B14F-4D97-AF65-F5344CB8AC3E}">
        <p14:creationId xmlns:p14="http://schemas.microsoft.com/office/powerpoint/2010/main" val="184781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Inclusive or vs. exclusive 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each of these sentences, determine whether an inclusive or, or an exclusive or, is intended. Explain your answer.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Coffee or tea comes with dinner.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 password must have at least three digits or be at least eight characters long.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The prerequisite for the course is a course in number theory or a course in cryptography.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You can pay using U.S. dollars or euros.</a:t>
            </a:r>
          </a:p>
        </p:txBody>
      </p:sp>
    </p:spTree>
    <p:extLst>
      <p:ext uri="{BB962C8B-B14F-4D97-AF65-F5344CB8AC3E}">
        <p14:creationId xmlns:p14="http://schemas.microsoft.com/office/powerpoint/2010/main" val="47027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Order of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dirty="0"/>
              <a:t>¬ (not)</a:t>
            </a:r>
          </a:p>
          <a:p>
            <a:pPr marL="571500" indent="-571500">
              <a:buFont typeface="+mj-lt"/>
              <a:buAutoNum type="arabicPeriod"/>
            </a:pPr>
            <a:r>
              <a:rPr lang="en-US" dirty="0"/>
              <a:t>∧ (conjunction)</a:t>
            </a:r>
          </a:p>
          <a:p>
            <a:pPr marL="571500" indent="-571500">
              <a:buFont typeface="+mj-lt"/>
              <a:buAutoNum type="arabicPeriod"/>
            </a:pPr>
            <a:r>
              <a:rPr lang="en-US" dirty="0"/>
              <a:t>∨ (disjunction)</a:t>
            </a:r>
          </a:p>
          <a:p>
            <a:pPr marL="571500" indent="-5715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Parenthesis are useful to specify the order in which operations are to be performed:</a:t>
            </a:r>
          </a:p>
          <a:p>
            <a:pPr marL="0" indent="0">
              <a:buNone/>
            </a:pPr>
            <a:r>
              <a:rPr lang="en-US" dirty="0"/>
              <a:t>	¬q ∨ ¬p ∧ q, is different than</a:t>
            </a:r>
          </a:p>
          <a:p>
            <a:pPr marL="0" indent="0">
              <a:buNone/>
            </a:pPr>
            <a:r>
              <a:rPr lang="en-US" dirty="0"/>
              <a:t>	(¬q ∨ ¬p) ∧ q</a:t>
            </a:r>
          </a:p>
          <a:p>
            <a:pPr marL="0" indent="0">
              <a:buNone/>
            </a:pPr>
            <a:r>
              <a:rPr lang="en-US" dirty="0"/>
              <a:t>For what truth values of p and q will these two compound propositions have different truth values?</a:t>
            </a:r>
          </a:p>
        </p:txBody>
      </p:sp>
    </p:spTree>
    <p:extLst>
      <p:ext uri="{BB962C8B-B14F-4D97-AF65-F5344CB8AC3E}">
        <p14:creationId xmlns:p14="http://schemas.microsoft.com/office/powerpoint/2010/main" val="70262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61118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b="1" dirty="0"/>
              <a:t>Truth table</a:t>
            </a:r>
          </a:p>
          <a:p>
            <a:pPr marL="0" indent="0" algn="just">
              <a:buNone/>
            </a:pPr>
            <a:r>
              <a:rPr lang="en-US" dirty="0"/>
              <a:t>	Shows the truth value of a compound </a:t>
            </a:r>
          </a:p>
          <a:p>
            <a:pPr marL="0" indent="0" algn="just">
              <a:buNone/>
            </a:pPr>
            <a:r>
              <a:rPr lang="en-US" dirty="0"/>
              <a:t>	proposition for every possible combination of </a:t>
            </a:r>
          </a:p>
          <a:p>
            <a:pPr marL="0" indent="0" algn="just">
              <a:buNone/>
            </a:pPr>
            <a:r>
              <a:rPr lang="en-US" dirty="0"/>
              <a:t>	truth values for the variables contained in the </a:t>
            </a:r>
          </a:p>
          <a:p>
            <a:pPr marL="0" indent="0" algn="just">
              <a:buNone/>
            </a:pPr>
            <a:r>
              <a:rPr lang="en-US" dirty="0"/>
              <a:t>	compound proposition.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E272227-BD62-4A68-B9C5-146B913D1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96573"/>
              </p:ext>
            </p:extLst>
          </p:nvPr>
        </p:nvGraphicFramePr>
        <p:xfrm>
          <a:off x="1524000" y="3409031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423773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639703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6187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∧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9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4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84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61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133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866548"/>
      </p:ext>
    </p:extLst>
  </p:cSld>
  <p:clrMapOvr>
    <a:masterClrMapping/>
  </p:clrMapOvr>
</p:sld>
</file>

<file path=ppt/theme/theme1.xml><?xml version="1.0" encoding="utf-8"?>
<a:theme xmlns:a="http://schemas.openxmlformats.org/drawingml/2006/main" name="CSCI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SCI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CI" id="{8D7A9F18-E923-4878-9595-F906D06110BC}" vid="{9A680166-4753-451B-B4C0-403D45CFDF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</TotalTime>
  <Words>477</Words>
  <Application>Microsoft Macintosh PowerPoint</Application>
  <PresentationFormat>On-screen Show (4:3)</PresentationFormat>
  <Paragraphs>187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Segoe UI Light</vt:lpstr>
      <vt:lpstr>CSCI</vt:lpstr>
      <vt:lpstr>Propositional logic</vt:lpstr>
      <vt:lpstr>Objectives</vt:lpstr>
      <vt:lpstr>PowerPoint Presentation</vt:lpstr>
      <vt:lpstr>PowerPoint Presentation</vt:lpstr>
      <vt:lpstr>PowerPoint Presentation</vt:lpstr>
      <vt:lpstr>PowerPoint Presentation</vt:lpstr>
      <vt:lpstr>Inclusive or vs. exclusive or</vt:lpstr>
      <vt:lpstr>Order of operations</vt:lpstr>
      <vt:lpstr>PowerPoint Presentation</vt:lpstr>
      <vt:lpstr>Quick check</vt:lpstr>
      <vt:lpstr>Quick check</vt:lpstr>
      <vt:lpstr>Verify</vt:lpstr>
      <vt:lpstr>PowerPoint Presentation</vt:lpstr>
      <vt:lpstr>PowerPoint Presentation</vt:lpstr>
      <vt:lpstr>Only if</vt:lpstr>
      <vt:lpstr>PowerPoint Presentation</vt:lpstr>
      <vt:lpstr>PowerPoint Presentation</vt:lpstr>
      <vt:lpstr>Logical equivalence</vt:lpstr>
      <vt:lpstr>PowerPoint Presentation</vt:lpstr>
    </vt:vector>
  </TitlesOfParts>
  <Company>CSB/SJU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powerpoint theme</dc:title>
  <dc:creator>jiverson002</dc:creator>
  <cp:lastModifiedBy>Iverson, Jeremy</cp:lastModifiedBy>
  <cp:revision>194</cp:revision>
  <dcterms:created xsi:type="dcterms:W3CDTF">2010-01-14T19:23:50Z</dcterms:created>
  <dcterms:modified xsi:type="dcterms:W3CDTF">2019-08-28T15:09:23Z</dcterms:modified>
</cp:coreProperties>
</file>