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60" r:id="rId2"/>
    <p:sldId id="262" r:id="rId3"/>
    <p:sldId id="263" r:id="rId4"/>
    <p:sldId id="295" r:id="rId5"/>
    <p:sldId id="296" r:id="rId6"/>
    <p:sldId id="297" r:id="rId7"/>
    <p:sldId id="265" r:id="rId8"/>
    <p:sldId id="301" r:id="rId9"/>
    <p:sldId id="298" r:id="rId10"/>
    <p:sldId id="266" r:id="rId11"/>
    <p:sldId id="300" r:id="rId12"/>
    <p:sldId id="299" r:id="rId13"/>
    <p:sldId id="302" r:id="rId14"/>
    <p:sldId id="303" r:id="rId15"/>
    <p:sldId id="287" r:id="rId16"/>
    <p:sldId id="304" r:id="rId17"/>
    <p:sldId id="305" r:id="rId18"/>
    <p:sldId id="307" r:id="rId19"/>
    <p:sldId id="306" r:id="rId20"/>
    <p:sldId id="293" r:id="rId21"/>
    <p:sldId id="284" r:id="rId22"/>
    <p:sldId id="283" r:id="rId23"/>
    <p:sldId id="294" r:id="rId24"/>
    <p:sldId id="291" r:id="rId25"/>
    <p:sldId id="29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63" autoAdjust="0"/>
  </p:normalViewPr>
  <p:slideViewPr>
    <p:cSldViewPr>
      <p:cViewPr varScale="1">
        <p:scale>
          <a:sx n="80" d="100"/>
          <a:sy n="80" d="100"/>
        </p:scale>
        <p:origin x="25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E745-C966-47D4-9699-14D7414E4378}" type="datetimeFigureOut">
              <a:rPr lang="en-US" smtClean="0"/>
              <a:t>8/30/2018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28D0-02EC-4BC7-AEC0-27286E88C87E}" type="slidenum">
              <a:rPr lang="en-US" smtClean="0"/>
              <a:t>‹#›</a:t>
            </a:fld>
            <a:endParaRPr lang="en-US"/>
          </a:p>
        </p:txBody>
      </p:sp>
    </p:spTree>
    <p:extLst>
      <p:ext uri="{BB962C8B-B14F-4D97-AF65-F5344CB8AC3E}">
        <p14:creationId xmlns:p14="http://schemas.microsoft.com/office/powerpoint/2010/main" val="1262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a:t>
            </a:fld>
            <a:endParaRPr lang="en-US"/>
          </a:p>
        </p:txBody>
      </p:sp>
    </p:spTree>
    <p:extLst>
      <p:ext uri="{BB962C8B-B14F-4D97-AF65-F5344CB8AC3E}">
        <p14:creationId xmlns:p14="http://schemas.microsoft.com/office/powerpoint/2010/main" val="302418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86375C9-F819-400D-83A5-4F4663C2F038}" type="slidenum">
              <a:rPr lang="en-US" smtClean="0"/>
              <a:t>10</a:t>
            </a:fld>
            <a:endParaRPr lang="en-US"/>
          </a:p>
        </p:txBody>
      </p:sp>
    </p:spTree>
    <p:extLst>
      <p:ext uri="{BB962C8B-B14F-4D97-AF65-F5344CB8AC3E}">
        <p14:creationId xmlns:p14="http://schemas.microsoft.com/office/powerpoint/2010/main" val="127729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86375C9-F819-400D-83A5-4F4663C2F038}" type="slidenum">
              <a:rPr lang="en-US" smtClean="0"/>
              <a:t>11</a:t>
            </a:fld>
            <a:endParaRPr lang="en-US"/>
          </a:p>
        </p:txBody>
      </p:sp>
    </p:spTree>
    <p:extLst>
      <p:ext uri="{BB962C8B-B14F-4D97-AF65-F5344CB8AC3E}">
        <p14:creationId xmlns:p14="http://schemas.microsoft.com/office/powerpoint/2010/main" val="67316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86375C9-F819-400D-83A5-4F4663C2F038}" type="slidenum">
              <a:rPr lang="en-US" smtClean="0"/>
              <a:t>12</a:t>
            </a:fld>
            <a:endParaRPr lang="en-US"/>
          </a:p>
        </p:txBody>
      </p:sp>
    </p:spTree>
    <p:extLst>
      <p:ext uri="{BB962C8B-B14F-4D97-AF65-F5344CB8AC3E}">
        <p14:creationId xmlns:p14="http://schemas.microsoft.com/office/powerpoint/2010/main" val="4007124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13</a:t>
            </a:fld>
            <a:endParaRPr lang="en-US"/>
          </a:p>
        </p:txBody>
      </p:sp>
    </p:spTree>
    <p:extLst>
      <p:ext uri="{BB962C8B-B14F-4D97-AF65-F5344CB8AC3E}">
        <p14:creationId xmlns:p14="http://schemas.microsoft.com/office/powerpoint/2010/main" val="298004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14</a:t>
            </a:fld>
            <a:endParaRPr lang="en-US"/>
          </a:p>
        </p:txBody>
      </p:sp>
    </p:spTree>
    <p:extLst>
      <p:ext uri="{BB962C8B-B14F-4D97-AF65-F5344CB8AC3E}">
        <p14:creationId xmlns:p14="http://schemas.microsoft.com/office/powerpoint/2010/main" val="161788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15</a:t>
            </a:fld>
            <a:endParaRPr lang="en-US"/>
          </a:p>
        </p:txBody>
      </p:sp>
    </p:spTree>
    <p:extLst>
      <p:ext uri="{BB962C8B-B14F-4D97-AF65-F5344CB8AC3E}">
        <p14:creationId xmlns:p14="http://schemas.microsoft.com/office/powerpoint/2010/main" val="198216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conditional statements related to proposition </a:t>
            </a:r>
            <a:r>
              <a:rPr lang="en-US" dirty="0">
                <a:effectLst/>
              </a:rPr>
              <a:t>p → q</a:t>
            </a:r>
            <a:r>
              <a:rPr lang="en-US" dirty="0"/>
              <a:t> are so common that they have special names.</a:t>
            </a:r>
          </a:p>
        </p:txBody>
      </p:sp>
      <p:sp>
        <p:nvSpPr>
          <p:cNvPr id="4" name="Slide Number Placeholder 3"/>
          <p:cNvSpPr>
            <a:spLocks noGrp="1"/>
          </p:cNvSpPr>
          <p:nvPr>
            <p:ph type="sldNum" sz="quarter" idx="10"/>
          </p:nvPr>
        </p:nvSpPr>
        <p:spPr/>
        <p:txBody>
          <a:bodyPr/>
          <a:lstStyle/>
          <a:p>
            <a:fld id="{A86375C9-F819-400D-83A5-4F4663C2F038}" type="slidenum">
              <a:rPr lang="en-US" smtClean="0"/>
              <a:t>16</a:t>
            </a:fld>
            <a:endParaRPr lang="en-US"/>
          </a:p>
        </p:txBody>
      </p:sp>
    </p:spTree>
    <p:extLst>
      <p:ext uri="{BB962C8B-B14F-4D97-AF65-F5344CB8AC3E}">
        <p14:creationId xmlns:p14="http://schemas.microsoft.com/office/powerpoint/2010/main" val="3971378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relate to the truth table for XOR?</a:t>
            </a:r>
          </a:p>
        </p:txBody>
      </p:sp>
      <p:sp>
        <p:nvSpPr>
          <p:cNvPr id="4" name="Slide Number Placeholder 3"/>
          <p:cNvSpPr>
            <a:spLocks noGrp="1"/>
          </p:cNvSpPr>
          <p:nvPr>
            <p:ph type="sldNum" sz="quarter" idx="10"/>
          </p:nvPr>
        </p:nvSpPr>
        <p:spPr/>
        <p:txBody>
          <a:bodyPr/>
          <a:lstStyle/>
          <a:p>
            <a:fld id="{A86375C9-F819-400D-83A5-4F4663C2F038}" type="slidenum">
              <a:rPr lang="en-US" smtClean="0"/>
              <a:t>17</a:t>
            </a:fld>
            <a:endParaRPr lang="en-US"/>
          </a:p>
        </p:txBody>
      </p:sp>
    </p:spTree>
    <p:extLst>
      <p:ext uri="{BB962C8B-B14F-4D97-AF65-F5344CB8AC3E}">
        <p14:creationId xmlns:p14="http://schemas.microsoft.com/office/powerpoint/2010/main" val="4183369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Tautology: p ∨ ¬p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Contradition</a:t>
            </a:r>
            <a:r>
              <a:rPr lang="en-US" b="1" dirty="0"/>
              <a:t>: p ∧ ¬p</a:t>
            </a:r>
          </a:p>
          <a:p>
            <a:endParaRPr lang="en-US" dirty="0"/>
          </a:p>
          <a:p>
            <a:r>
              <a:rPr lang="en-US" dirty="0"/>
              <a:t>Exercise 1.4.1</a:t>
            </a:r>
          </a:p>
        </p:txBody>
      </p:sp>
      <p:sp>
        <p:nvSpPr>
          <p:cNvPr id="4" name="Slide Number Placeholder 3"/>
          <p:cNvSpPr>
            <a:spLocks noGrp="1"/>
          </p:cNvSpPr>
          <p:nvPr>
            <p:ph type="sldNum" sz="quarter" idx="10"/>
          </p:nvPr>
        </p:nvSpPr>
        <p:spPr/>
        <p:txBody>
          <a:bodyPr/>
          <a:lstStyle/>
          <a:p>
            <a:fld id="{25B828D0-02EC-4BC7-AEC0-27286E88C87E}" type="slidenum">
              <a:rPr lang="en-US" smtClean="0"/>
              <a:t>18</a:t>
            </a:fld>
            <a:endParaRPr lang="en-US"/>
          </a:p>
        </p:txBody>
      </p:sp>
    </p:spTree>
    <p:extLst>
      <p:ext uri="{BB962C8B-B14F-4D97-AF65-F5344CB8AC3E}">
        <p14:creationId xmlns:p14="http://schemas.microsoft.com/office/powerpoint/2010/main" val="797718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19</a:t>
            </a:fld>
            <a:endParaRPr lang="en-US"/>
          </a:p>
        </p:txBody>
      </p:sp>
    </p:spTree>
    <p:extLst>
      <p:ext uri="{BB962C8B-B14F-4D97-AF65-F5344CB8AC3E}">
        <p14:creationId xmlns:p14="http://schemas.microsoft.com/office/powerpoint/2010/main" val="41279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2</a:t>
            </a:fld>
            <a:endParaRPr lang="en-US"/>
          </a:p>
        </p:txBody>
      </p:sp>
    </p:spTree>
    <p:extLst>
      <p:ext uri="{BB962C8B-B14F-4D97-AF65-F5344CB8AC3E}">
        <p14:creationId xmlns:p14="http://schemas.microsoft.com/office/powerpoint/2010/main" val="367080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an algorithm for a robot.</a:t>
            </a:r>
          </a:p>
          <a:p>
            <a:endParaRPr lang="en-US" dirty="0"/>
          </a:p>
          <a:p>
            <a:r>
              <a:rPr lang="en-US" dirty="0"/>
              <a:t>Is this an algorithm?</a:t>
            </a:r>
          </a:p>
          <a:p>
            <a:endParaRPr lang="en-US" dirty="0"/>
          </a:p>
          <a:p>
            <a:r>
              <a:rPr lang="en-US" dirty="0"/>
              <a:t>Not</a:t>
            </a:r>
            <a:r>
              <a:rPr lang="en-US" baseline="0" dirty="0"/>
              <a:t> finite time</a:t>
            </a:r>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20</a:t>
            </a:fld>
            <a:endParaRPr lang="en-US"/>
          </a:p>
        </p:txBody>
      </p:sp>
    </p:spTree>
    <p:extLst>
      <p:ext uri="{BB962C8B-B14F-4D97-AF65-F5344CB8AC3E}">
        <p14:creationId xmlns:p14="http://schemas.microsoft.com/office/powerpoint/2010/main" val="136455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Have students create their algorithm, then have them read me instructions and act them out: most likely, there will be step that says, “add x, y times”, or something like that, this is an opportunity to introduce a repeat step.</a:t>
            </a:r>
          </a:p>
          <a:p>
            <a:pPr marL="0" indent="0">
              <a:buFont typeface="+mj-lt"/>
              <a:buNone/>
            </a:pPr>
            <a:endParaRPr lang="en-US" dirty="0"/>
          </a:p>
          <a:p>
            <a:pPr marL="0" indent="0">
              <a:buFont typeface="+mj-lt"/>
              <a:buNone/>
            </a:pPr>
            <a:r>
              <a:rPr lang="en-US" dirty="0"/>
              <a:t>Have some number of groups of students write their algorithm on the board</a:t>
            </a:r>
          </a:p>
          <a:p>
            <a:pPr marL="228600" indent="-228600">
              <a:buFont typeface="+mj-lt"/>
              <a:buAutoNum type="arabicPeriod"/>
            </a:pPr>
            <a:endParaRPr lang="en-US" dirty="0"/>
          </a:p>
          <a:p>
            <a:pPr marL="0" indent="0">
              <a:buFont typeface="+mj-lt"/>
              <a:buNone/>
            </a:pPr>
            <a:r>
              <a:rPr lang="en-US" dirty="0"/>
              <a:t>A “good” solution might look like this:</a:t>
            </a:r>
          </a:p>
          <a:p>
            <a:pPr marL="228600" indent="-228600">
              <a:buFont typeface="+mj-lt"/>
              <a:buAutoNum type="arabicPeriod"/>
            </a:pPr>
            <a:r>
              <a:rPr lang="en-US" baseline="0" dirty="0"/>
              <a:t>Set a value called, y to 4</a:t>
            </a:r>
          </a:p>
          <a:p>
            <a:pPr marL="228600" indent="-228600">
              <a:buFont typeface="+mj-lt"/>
              <a:buAutoNum type="arabicPeriod"/>
            </a:pPr>
            <a:r>
              <a:rPr lang="en-US" baseline="0" dirty="0"/>
              <a:t>Add 5 to a value called product</a:t>
            </a:r>
          </a:p>
          <a:p>
            <a:pPr marL="228600" indent="-228600">
              <a:buFont typeface="+mj-lt"/>
              <a:buAutoNum type="arabicPeriod"/>
            </a:pPr>
            <a:r>
              <a:rPr lang="en-US" baseline="0" dirty="0"/>
              <a:t>Subtract 1 from y</a:t>
            </a:r>
          </a:p>
          <a:p>
            <a:pPr marL="228600" indent="-228600">
              <a:buFont typeface="+mj-lt"/>
              <a:buAutoNum type="arabicPeriod"/>
            </a:pPr>
            <a:r>
              <a:rPr lang="en-US" baseline="0" dirty="0"/>
              <a:t>If y is greater than 0, then go back to step 3</a:t>
            </a:r>
          </a:p>
          <a:p>
            <a:pPr marL="228600" indent="-228600">
              <a:buFont typeface="+mj-lt"/>
              <a:buAutoNum type="arabicPeriod"/>
            </a:pPr>
            <a:r>
              <a:rPr lang="en-US" baseline="0" dirty="0"/>
              <a:t>Output product</a:t>
            </a:r>
          </a:p>
          <a:p>
            <a:pPr marL="228600" indent="-228600">
              <a:buFont typeface="+mj-lt"/>
              <a:buAutoNum type="arabicPeriod"/>
            </a:pPr>
            <a:endParaRPr lang="en-US" baseline="0" dirty="0"/>
          </a:p>
          <a:p>
            <a:pPr marL="0" indent="0">
              <a:buFont typeface="+mj-lt"/>
              <a:buNone/>
            </a:pPr>
            <a:r>
              <a:rPr lang="en-US" baseline="0" dirty="0"/>
              <a:t>Emphasize the need for variables, i.e., names for values</a:t>
            </a:r>
          </a:p>
        </p:txBody>
      </p:sp>
      <p:sp>
        <p:nvSpPr>
          <p:cNvPr id="4" name="Slide Number Placeholder 3"/>
          <p:cNvSpPr>
            <a:spLocks noGrp="1"/>
          </p:cNvSpPr>
          <p:nvPr>
            <p:ph type="sldNum" sz="quarter" idx="10"/>
          </p:nvPr>
        </p:nvSpPr>
        <p:spPr/>
        <p:txBody>
          <a:bodyPr/>
          <a:lstStyle/>
          <a:p>
            <a:fld id="{A86375C9-F819-400D-83A5-4F4663C2F038}" type="slidenum">
              <a:rPr lang="en-US" smtClean="0"/>
              <a:t>21</a:t>
            </a:fld>
            <a:endParaRPr lang="en-US"/>
          </a:p>
        </p:txBody>
      </p:sp>
    </p:spTree>
    <p:extLst>
      <p:ext uri="{BB962C8B-B14F-4D97-AF65-F5344CB8AC3E}">
        <p14:creationId xmlns:p14="http://schemas.microsoft.com/office/powerpoint/2010/main" val="151645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22</a:t>
            </a:fld>
            <a:endParaRPr lang="en-US"/>
          </a:p>
        </p:txBody>
      </p:sp>
    </p:spTree>
    <p:extLst>
      <p:ext uri="{BB962C8B-B14F-4D97-AF65-F5344CB8AC3E}">
        <p14:creationId xmlns:p14="http://schemas.microsoft.com/office/powerpoint/2010/main" val="1097924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language means a natural language (read: human language).</a:t>
            </a:r>
          </a:p>
          <a:p>
            <a:endParaRPr lang="en-US" baseline="0" dirty="0"/>
          </a:p>
          <a:p>
            <a:r>
              <a:rPr lang="en-US" baseline="0" dirty="0"/>
              <a:t>Emphasize to students that if they were learning another language, and were asked to write a short story in that language, it is unlikely that they would write the first draft in the second language, rather, they would write it in their native language, then translate it to the second language.</a:t>
            </a:r>
          </a:p>
        </p:txBody>
      </p:sp>
      <p:sp>
        <p:nvSpPr>
          <p:cNvPr id="4" name="Slide Number Placeholder 3"/>
          <p:cNvSpPr>
            <a:spLocks noGrp="1"/>
          </p:cNvSpPr>
          <p:nvPr>
            <p:ph type="sldNum" sz="quarter" idx="10"/>
          </p:nvPr>
        </p:nvSpPr>
        <p:spPr/>
        <p:txBody>
          <a:bodyPr/>
          <a:lstStyle/>
          <a:p>
            <a:fld id="{A86375C9-F819-400D-83A5-4F4663C2F038}" type="slidenum">
              <a:rPr lang="en-US" smtClean="0"/>
              <a:t>23</a:t>
            </a:fld>
            <a:endParaRPr lang="en-US"/>
          </a:p>
        </p:txBody>
      </p:sp>
    </p:spTree>
    <p:extLst>
      <p:ext uri="{BB962C8B-B14F-4D97-AF65-F5344CB8AC3E}">
        <p14:creationId xmlns:p14="http://schemas.microsoft.com/office/powerpoint/2010/main" val="2062307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same is true for computers, where short story -&gt; algorithm (solution to problem), and second language -&gt; programming language</a:t>
            </a:r>
          </a:p>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24</a:t>
            </a:fld>
            <a:endParaRPr lang="en-US"/>
          </a:p>
        </p:txBody>
      </p:sp>
    </p:spTree>
    <p:extLst>
      <p:ext uri="{BB962C8B-B14F-4D97-AF65-F5344CB8AC3E}">
        <p14:creationId xmlns:p14="http://schemas.microsoft.com/office/powerpoint/2010/main" val="2399408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CRITICAL that we design</a:t>
            </a:r>
            <a:r>
              <a:rPr lang="en-US" baseline="0" dirty="0"/>
              <a:t> our algorithm before implementing our program</a:t>
            </a:r>
          </a:p>
          <a:p>
            <a:endParaRPr lang="en-US" baseline="0" dirty="0"/>
          </a:p>
          <a:p>
            <a:r>
              <a:rPr lang="en-US" baseline="0" dirty="0"/>
              <a:t>This is the most important slide in the deck!</a:t>
            </a:r>
          </a:p>
        </p:txBody>
      </p:sp>
      <p:sp>
        <p:nvSpPr>
          <p:cNvPr id="4" name="Slide Number Placeholder 3"/>
          <p:cNvSpPr>
            <a:spLocks noGrp="1"/>
          </p:cNvSpPr>
          <p:nvPr>
            <p:ph type="sldNum" sz="quarter" idx="10"/>
          </p:nvPr>
        </p:nvSpPr>
        <p:spPr/>
        <p:txBody>
          <a:bodyPr/>
          <a:lstStyle/>
          <a:p>
            <a:fld id="{A86375C9-F819-400D-83A5-4F4663C2F038}" type="slidenum">
              <a:rPr lang="en-US" smtClean="0"/>
              <a:t>25</a:t>
            </a:fld>
            <a:endParaRPr lang="en-US"/>
          </a:p>
        </p:txBody>
      </p:sp>
    </p:spTree>
    <p:extLst>
      <p:ext uri="{BB962C8B-B14F-4D97-AF65-F5344CB8AC3E}">
        <p14:creationId xmlns:p14="http://schemas.microsoft.com/office/powerpoint/2010/main" val="396189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Truth value is something that we assign to a proposition, either axiomatically (assumed to be true) or with further evidence.</a:t>
            </a:r>
          </a:p>
        </p:txBody>
      </p:sp>
      <p:sp>
        <p:nvSpPr>
          <p:cNvPr id="4" name="Slide Number Placeholder 3"/>
          <p:cNvSpPr>
            <a:spLocks noGrp="1"/>
          </p:cNvSpPr>
          <p:nvPr>
            <p:ph type="sldNum" sz="quarter" idx="10"/>
          </p:nvPr>
        </p:nvSpPr>
        <p:spPr/>
        <p:txBody>
          <a:bodyPr/>
          <a:lstStyle/>
          <a:p>
            <a:fld id="{A86375C9-F819-400D-83A5-4F4663C2F038}" type="slidenum">
              <a:rPr lang="en-US" smtClean="0"/>
              <a:t>3</a:t>
            </a:fld>
            <a:endParaRPr lang="en-US"/>
          </a:p>
        </p:txBody>
      </p:sp>
    </p:spTree>
    <p:extLst>
      <p:ext uri="{BB962C8B-B14F-4D97-AF65-F5344CB8AC3E}">
        <p14:creationId xmlns:p14="http://schemas.microsoft.com/office/powerpoint/2010/main" val="163497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lphaLcPeriod"/>
            </a:pPr>
            <a:r>
              <a:rPr lang="en-US" dirty="0"/>
              <a:t>Yes</a:t>
            </a:r>
          </a:p>
          <a:p>
            <a:pPr marL="228600" indent="-228600">
              <a:buFont typeface="+mj-lt"/>
              <a:buAutoNum type="alphaLcPeriod"/>
            </a:pPr>
            <a:r>
              <a:rPr lang="en-US" dirty="0"/>
              <a:t>Yes</a:t>
            </a:r>
          </a:p>
          <a:p>
            <a:pPr marL="228600" indent="-228600">
              <a:buFont typeface="+mj-lt"/>
              <a:buAutoNum type="alphaLcPeriod"/>
            </a:pPr>
            <a:r>
              <a:rPr lang="en-US" dirty="0"/>
              <a:t>Yes</a:t>
            </a:r>
          </a:p>
          <a:p>
            <a:pPr marL="228600" indent="-228600">
              <a:buFont typeface="+mj-lt"/>
              <a:buAutoNum type="alphaLcPeriod"/>
            </a:pPr>
            <a:r>
              <a:rPr lang="en-US" dirty="0"/>
              <a:t>No</a:t>
            </a:r>
          </a:p>
          <a:p>
            <a:pPr marL="228600" indent="-228600">
              <a:buFont typeface="+mj-lt"/>
              <a:buAutoNum type="alphaLcPeriod"/>
            </a:pPr>
            <a:r>
              <a:rPr lang="en-US" dirty="0"/>
              <a:t>Yes</a:t>
            </a:r>
          </a:p>
          <a:p>
            <a:pPr marL="228600" indent="-228600">
              <a:buFont typeface="+mj-lt"/>
              <a:buAutoNum type="alphaLcPeriod"/>
            </a:pPr>
            <a:r>
              <a:rPr lang="en-US" dirty="0"/>
              <a:t>Yes</a:t>
            </a:r>
          </a:p>
        </p:txBody>
      </p:sp>
      <p:sp>
        <p:nvSpPr>
          <p:cNvPr id="4" name="Slide Number Placeholder 3"/>
          <p:cNvSpPr>
            <a:spLocks noGrp="1"/>
          </p:cNvSpPr>
          <p:nvPr>
            <p:ph type="sldNum" sz="quarter" idx="10"/>
          </p:nvPr>
        </p:nvSpPr>
        <p:spPr/>
        <p:txBody>
          <a:bodyPr/>
          <a:lstStyle/>
          <a:p>
            <a:fld id="{A86375C9-F819-400D-83A5-4F4663C2F038}" type="slidenum">
              <a:rPr lang="en-US" smtClean="0"/>
              <a:t>4</a:t>
            </a:fld>
            <a:endParaRPr lang="en-US"/>
          </a:p>
        </p:txBody>
      </p:sp>
    </p:spTree>
    <p:extLst>
      <p:ext uri="{BB962C8B-B14F-4D97-AF65-F5344CB8AC3E}">
        <p14:creationId xmlns:p14="http://schemas.microsoft.com/office/powerpoint/2010/main" val="424819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5</a:t>
            </a:fld>
            <a:endParaRPr lang="en-US"/>
          </a:p>
        </p:txBody>
      </p:sp>
    </p:spTree>
    <p:extLst>
      <p:ext uri="{BB962C8B-B14F-4D97-AF65-F5344CB8AC3E}">
        <p14:creationId xmlns:p14="http://schemas.microsoft.com/office/powerpoint/2010/main" val="177146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6</a:t>
            </a:fld>
            <a:endParaRPr lang="en-US"/>
          </a:p>
        </p:txBody>
      </p:sp>
    </p:spTree>
    <p:extLst>
      <p:ext uri="{BB962C8B-B14F-4D97-AF65-F5344CB8AC3E}">
        <p14:creationId xmlns:p14="http://schemas.microsoft.com/office/powerpoint/2010/main" val="76352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a:t>Exclusive or: You get only one beverage with your meal.</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a:t>Inclusive or: Long passwords can have any combination of symbols.</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a:t>Inclusive or: A student with both courses is even more qualified.</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a:t>Either interpretation possible; a traveler might with to pay with a mixture of the two currencies, or the store may not allow that.</a:t>
            </a:r>
          </a:p>
        </p:txBody>
      </p:sp>
      <p:sp>
        <p:nvSpPr>
          <p:cNvPr id="4" name="Slide Number Placeholder 3"/>
          <p:cNvSpPr>
            <a:spLocks noGrp="1"/>
          </p:cNvSpPr>
          <p:nvPr>
            <p:ph type="sldNum" sz="quarter" idx="10"/>
          </p:nvPr>
        </p:nvSpPr>
        <p:spPr/>
        <p:txBody>
          <a:bodyPr/>
          <a:lstStyle/>
          <a:p>
            <a:fld id="{A86375C9-F819-400D-83A5-4F4663C2F038}" type="slidenum">
              <a:rPr lang="en-US" smtClean="0"/>
              <a:t>7</a:t>
            </a:fld>
            <a:endParaRPr lang="en-US"/>
          </a:p>
        </p:txBody>
      </p:sp>
    </p:spTree>
    <p:extLst>
      <p:ext uri="{BB962C8B-B14F-4D97-AF65-F5344CB8AC3E}">
        <p14:creationId xmlns:p14="http://schemas.microsoft.com/office/powerpoint/2010/main" val="242392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A86375C9-F819-400D-83A5-4F4663C2F038}" type="slidenum">
              <a:rPr lang="en-US" smtClean="0"/>
              <a:t>8</a:t>
            </a:fld>
            <a:endParaRPr lang="en-US"/>
          </a:p>
        </p:txBody>
      </p:sp>
    </p:spTree>
    <p:extLst>
      <p:ext uri="{BB962C8B-B14F-4D97-AF65-F5344CB8AC3E}">
        <p14:creationId xmlns:p14="http://schemas.microsoft.com/office/powerpoint/2010/main" val="105425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9</a:t>
            </a:fld>
            <a:endParaRPr lang="en-US"/>
          </a:p>
        </p:txBody>
      </p:sp>
    </p:spTree>
    <p:extLst>
      <p:ext uri="{BB962C8B-B14F-4D97-AF65-F5344CB8AC3E}">
        <p14:creationId xmlns:p14="http://schemas.microsoft.com/office/powerpoint/2010/main" val="302468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4655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480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5868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92818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177BE-2AC9-4FFF-A291-7105E34736A6}"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959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177BE-2AC9-4FFF-A291-7105E34736A6}"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79228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77BE-2AC9-4FFF-A291-7105E34736A6}" type="datetimeFigureOut">
              <a:rPr lang="en-US" smtClean="0"/>
              <a:pPr/>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8719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177BE-2AC9-4FFF-A291-7105E34736A6}" type="datetimeFigureOut">
              <a:rPr lang="en-US" smtClean="0"/>
              <a:pPr/>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3136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77BE-2AC9-4FFF-A291-7105E34736A6}" type="datetimeFigureOut">
              <a:rPr lang="en-US" smtClean="0"/>
              <a:pPr/>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68560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1946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425080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77BE-2AC9-4FFF-A291-7105E34736A6}" type="datetimeFigureOut">
              <a:rPr lang="en-US" smtClean="0"/>
              <a:pPr/>
              <a:t>8/30/2018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D3F1-33F8-4EC7-B6B5-CBDB24463158}" type="slidenum">
              <a:rPr lang="en-US" smtClean="0"/>
              <a:pPr/>
              <a:t>‹#›</a:t>
            </a:fld>
            <a:endParaRPr lang="en-US"/>
          </a:p>
        </p:txBody>
      </p:sp>
    </p:spTree>
    <p:extLst>
      <p:ext uri="{BB962C8B-B14F-4D97-AF65-F5344CB8AC3E}">
        <p14:creationId xmlns:p14="http://schemas.microsoft.com/office/powerpoint/2010/main" val="27373789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22363"/>
            <a:ext cx="8991600" cy="2387600"/>
          </a:xfrm>
        </p:spPr>
        <p:txBody>
          <a:bodyPr/>
          <a:lstStyle/>
          <a:p>
            <a:pPr algn="l"/>
            <a:r>
              <a:rPr lang="en-US" dirty="0"/>
              <a:t>Propositional logic</a:t>
            </a:r>
          </a:p>
        </p:txBody>
      </p:sp>
      <p:sp>
        <p:nvSpPr>
          <p:cNvPr id="3" name="Subtitle 2"/>
          <p:cNvSpPr>
            <a:spLocks noGrp="1"/>
          </p:cNvSpPr>
          <p:nvPr>
            <p:ph type="subTitle" idx="1"/>
          </p:nvPr>
        </p:nvSpPr>
        <p:spPr>
          <a:xfrm>
            <a:off x="76200" y="3602038"/>
            <a:ext cx="8991600" cy="665162"/>
          </a:xfrm>
        </p:spPr>
        <p:txBody>
          <a:bodyPr>
            <a:norm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check</a:t>
            </a:r>
          </a:p>
        </p:txBody>
      </p:sp>
      <p:sp>
        <p:nvSpPr>
          <p:cNvPr id="3" name="Content Placeholder 2"/>
          <p:cNvSpPr>
            <a:spLocks noGrp="1"/>
          </p:cNvSpPr>
          <p:nvPr>
            <p:ph idx="1"/>
          </p:nvPr>
        </p:nvSpPr>
        <p:spPr/>
        <p:txBody>
          <a:bodyPr>
            <a:normAutofit/>
          </a:bodyPr>
          <a:lstStyle/>
          <a:p>
            <a:pPr marL="0" indent="0">
              <a:buNone/>
            </a:pPr>
            <a:endParaRPr lang="en-US" dirty="0"/>
          </a:p>
        </p:txBody>
      </p:sp>
      <p:graphicFrame>
        <p:nvGraphicFramePr>
          <p:cNvPr id="4" name="Table 3">
            <a:extLst>
              <a:ext uri="{FF2B5EF4-FFF2-40B4-BE49-F238E27FC236}">
                <a16:creationId xmlns:a16="http://schemas.microsoft.com/office/drawing/2014/main" id="{46BFA7BD-E581-4C03-968E-64761597235F}"/>
              </a:ext>
            </a:extLst>
          </p:cNvPr>
          <p:cNvGraphicFramePr>
            <a:graphicFrameLocks noGrp="1"/>
          </p:cNvGraphicFramePr>
          <p:nvPr>
            <p:extLst>
              <p:ext uri="{D42A27DB-BD31-4B8C-83A1-F6EECF244321}">
                <p14:modId xmlns:p14="http://schemas.microsoft.com/office/powerpoint/2010/main" val="2213211951"/>
              </p:ext>
            </p:extLst>
          </p:nvPr>
        </p:nvGraphicFramePr>
        <p:xfrm>
          <a:off x="1524000" y="1825625"/>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242377380"/>
                    </a:ext>
                  </a:extLst>
                </a:gridCol>
                <a:gridCol w="2032000">
                  <a:extLst>
                    <a:ext uri="{9D8B030D-6E8A-4147-A177-3AD203B41FA5}">
                      <a16:colId xmlns:a16="http://schemas.microsoft.com/office/drawing/2014/main" val="3763970318"/>
                    </a:ext>
                  </a:extLst>
                </a:gridCol>
                <a:gridCol w="2032000">
                  <a:extLst>
                    <a:ext uri="{9D8B030D-6E8A-4147-A177-3AD203B41FA5}">
                      <a16:colId xmlns:a16="http://schemas.microsoft.com/office/drawing/2014/main" val="3106187735"/>
                    </a:ext>
                  </a:extLst>
                </a:gridCol>
              </a:tblGrid>
              <a:tr h="370840">
                <a:tc>
                  <a:txBody>
                    <a:bodyPr/>
                    <a:lstStyle/>
                    <a:p>
                      <a:r>
                        <a:rPr lang="en-US" dirty="0"/>
                        <a:t>p</a:t>
                      </a:r>
                    </a:p>
                  </a:txBody>
                  <a:tcPr/>
                </a:tc>
                <a:tc>
                  <a:txBody>
                    <a:bodyPr/>
                    <a:lstStyle/>
                    <a:p>
                      <a:r>
                        <a:rPr lang="en-US" dirty="0"/>
                        <a:t>q</a:t>
                      </a:r>
                    </a:p>
                  </a:txBody>
                  <a:tcPr/>
                </a:tc>
                <a:tc>
                  <a:txBody>
                    <a:bodyPr/>
                    <a:lstStyle/>
                    <a:p>
                      <a:r>
                        <a:rPr lang="en-US" dirty="0"/>
                        <a:t>p </a:t>
                      </a:r>
                      <a:r>
                        <a:rPr lang="en-US" b="1" dirty="0"/>
                        <a:t>⊕</a:t>
                      </a:r>
                      <a:r>
                        <a:rPr lang="en-US" dirty="0"/>
                        <a:t> q</a:t>
                      </a:r>
                    </a:p>
                  </a:txBody>
                  <a:tcPr/>
                </a:tc>
                <a:extLst>
                  <a:ext uri="{0D108BD9-81ED-4DB2-BD59-A6C34878D82A}">
                    <a16:rowId xmlns:a16="http://schemas.microsoft.com/office/drawing/2014/main" val="1201490724"/>
                  </a:ext>
                </a:extLst>
              </a:tr>
              <a:tr h="370840">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4225646087"/>
                  </a:ext>
                </a:extLst>
              </a:tr>
              <a:tr h="370840">
                <a:tc>
                  <a:txBody>
                    <a:bodyPr/>
                    <a:lstStyle/>
                    <a:p>
                      <a:r>
                        <a:rPr lang="en-US" dirty="0"/>
                        <a:t>T</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783848798"/>
                  </a:ext>
                </a:extLst>
              </a:tr>
              <a:tr h="370840">
                <a:tc>
                  <a:txBody>
                    <a:bodyPr/>
                    <a:lstStyle/>
                    <a:p>
                      <a:r>
                        <a:rPr lang="en-US" dirty="0"/>
                        <a:t>F</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3420610881"/>
                  </a:ext>
                </a:extLst>
              </a:tr>
              <a:tr h="370840">
                <a:tc>
                  <a:txBody>
                    <a:bodyPr/>
                    <a:lstStyle/>
                    <a:p>
                      <a:r>
                        <a:rPr lang="en-US" dirty="0"/>
                        <a:t>F</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635133913"/>
                  </a:ext>
                </a:extLst>
              </a:tr>
            </a:tbl>
          </a:graphicData>
        </a:graphic>
      </p:graphicFrame>
    </p:spTree>
    <p:extLst>
      <p:ext uri="{BB962C8B-B14F-4D97-AF65-F5344CB8AC3E}">
        <p14:creationId xmlns:p14="http://schemas.microsoft.com/office/powerpoint/2010/main" val="133835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check</a:t>
            </a:r>
          </a:p>
        </p:txBody>
      </p:sp>
      <p:sp>
        <p:nvSpPr>
          <p:cNvPr id="3" name="Content Placeholder 2"/>
          <p:cNvSpPr>
            <a:spLocks noGrp="1"/>
          </p:cNvSpPr>
          <p:nvPr>
            <p:ph idx="1"/>
          </p:nvPr>
        </p:nvSpPr>
        <p:spPr/>
        <p:txBody>
          <a:bodyPr>
            <a:normAutofit/>
          </a:bodyPr>
          <a:lstStyle/>
          <a:p>
            <a:pPr marL="0" indent="0">
              <a:buNone/>
            </a:pPr>
            <a:endParaRPr lang="en-US" dirty="0"/>
          </a:p>
        </p:txBody>
      </p:sp>
      <p:graphicFrame>
        <p:nvGraphicFramePr>
          <p:cNvPr id="4" name="Table 3">
            <a:extLst>
              <a:ext uri="{FF2B5EF4-FFF2-40B4-BE49-F238E27FC236}">
                <a16:creationId xmlns:a16="http://schemas.microsoft.com/office/drawing/2014/main" id="{46BFA7BD-E581-4C03-968E-64761597235F}"/>
              </a:ext>
            </a:extLst>
          </p:cNvPr>
          <p:cNvGraphicFramePr>
            <a:graphicFrameLocks noGrp="1"/>
          </p:cNvGraphicFramePr>
          <p:nvPr/>
        </p:nvGraphicFramePr>
        <p:xfrm>
          <a:off x="1524000" y="1825625"/>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242377380"/>
                    </a:ext>
                  </a:extLst>
                </a:gridCol>
                <a:gridCol w="2032000">
                  <a:extLst>
                    <a:ext uri="{9D8B030D-6E8A-4147-A177-3AD203B41FA5}">
                      <a16:colId xmlns:a16="http://schemas.microsoft.com/office/drawing/2014/main" val="3763970318"/>
                    </a:ext>
                  </a:extLst>
                </a:gridCol>
                <a:gridCol w="2032000">
                  <a:extLst>
                    <a:ext uri="{9D8B030D-6E8A-4147-A177-3AD203B41FA5}">
                      <a16:colId xmlns:a16="http://schemas.microsoft.com/office/drawing/2014/main" val="3106187735"/>
                    </a:ext>
                  </a:extLst>
                </a:gridCol>
              </a:tblGrid>
              <a:tr h="370840">
                <a:tc>
                  <a:txBody>
                    <a:bodyPr/>
                    <a:lstStyle/>
                    <a:p>
                      <a:r>
                        <a:rPr lang="en-US" dirty="0"/>
                        <a:t>p</a:t>
                      </a:r>
                    </a:p>
                  </a:txBody>
                  <a:tcPr/>
                </a:tc>
                <a:tc>
                  <a:txBody>
                    <a:bodyPr/>
                    <a:lstStyle/>
                    <a:p>
                      <a:r>
                        <a:rPr lang="en-US" dirty="0"/>
                        <a:t>q</a:t>
                      </a:r>
                    </a:p>
                  </a:txBody>
                  <a:tcPr/>
                </a:tc>
                <a:tc>
                  <a:txBody>
                    <a:bodyPr/>
                    <a:lstStyle/>
                    <a:p>
                      <a:r>
                        <a:rPr lang="en-US" dirty="0"/>
                        <a:t>p </a:t>
                      </a:r>
                      <a:r>
                        <a:rPr lang="en-US" b="1" dirty="0"/>
                        <a:t>⊕</a:t>
                      </a:r>
                      <a:r>
                        <a:rPr lang="en-US" dirty="0"/>
                        <a:t> q</a:t>
                      </a:r>
                    </a:p>
                  </a:txBody>
                  <a:tcPr/>
                </a:tc>
                <a:extLst>
                  <a:ext uri="{0D108BD9-81ED-4DB2-BD59-A6C34878D82A}">
                    <a16:rowId xmlns:a16="http://schemas.microsoft.com/office/drawing/2014/main" val="1201490724"/>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4225646087"/>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783848798"/>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420610881"/>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635133913"/>
                  </a:ext>
                </a:extLst>
              </a:tr>
            </a:tbl>
          </a:graphicData>
        </a:graphic>
      </p:graphicFrame>
    </p:spTree>
    <p:extLst>
      <p:ext uri="{BB962C8B-B14F-4D97-AF65-F5344CB8AC3E}">
        <p14:creationId xmlns:p14="http://schemas.microsoft.com/office/powerpoint/2010/main" val="353495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a:t>
            </a:r>
          </a:p>
        </p:txBody>
      </p:sp>
      <p:sp>
        <p:nvSpPr>
          <p:cNvPr id="3" name="Content Placeholder 2"/>
          <p:cNvSpPr>
            <a:spLocks noGrp="1"/>
          </p:cNvSpPr>
          <p:nvPr>
            <p:ph idx="1"/>
          </p:nvPr>
        </p:nvSpPr>
        <p:spPr/>
        <p:txBody>
          <a:bodyPr>
            <a:normAutofit/>
          </a:bodyPr>
          <a:lstStyle/>
          <a:p>
            <a:r>
              <a:rPr lang="en-US" dirty="0"/>
              <a:t>Construct the truth tables for the two compound propositions from the order of operations example to verify your answer.</a:t>
            </a:r>
          </a:p>
          <a:p>
            <a:endParaRPr lang="en-US" dirty="0"/>
          </a:p>
          <a:p>
            <a:pPr marL="971550" lvl="1" indent="-514350">
              <a:buFont typeface="+mj-lt"/>
              <a:buAutoNum type="arabicPeriod"/>
            </a:pPr>
            <a:r>
              <a:rPr lang="en-US" dirty="0"/>
              <a:t>¬q ∨ ¬p ∧ q</a:t>
            </a:r>
          </a:p>
          <a:p>
            <a:pPr marL="971550" lvl="1" indent="-514350">
              <a:buFont typeface="+mj-lt"/>
              <a:buAutoNum type="arabicPeriod"/>
            </a:pPr>
            <a:r>
              <a:rPr lang="en-US" dirty="0"/>
              <a:t>(¬q ∨ ¬p) ∧ q</a:t>
            </a:r>
          </a:p>
          <a:p>
            <a:endParaRPr lang="en-US" dirty="0"/>
          </a:p>
        </p:txBody>
      </p:sp>
    </p:spTree>
    <p:extLst>
      <p:ext uri="{BB962C8B-B14F-4D97-AF65-F5344CB8AC3E}">
        <p14:creationId xmlns:p14="http://schemas.microsoft.com/office/powerpoint/2010/main" val="9190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Conditional proposition</a:t>
            </a:r>
          </a:p>
          <a:p>
            <a:pPr marL="0" indent="0" algn="just">
              <a:buNone/>
            </a:pPr>
            <a:r>
              <a:rPr lang="en-US" dirty="0"/>
              <a:t>	A compound proposition that uses a </a:t>
            </a:r>
          </a:p>
          <a:p>
            <a:pPr marL="0" indent="0" algn="just">
              <a:buNone/>
            </a:pPr>
            <a:r>
              <a:rPr lang="en-US" dirty="0"/>
              <a:t>	conditional operation.</a:t>
            </a:r>
          </a:p>
          <a:p>
            <a:pPr marL="0" indent="0" algn="just">
              <a:buNone/>
            </a:pPr>
            <a:endParaRPr lang="en-US" dirty="0"/>
          </a:p>
          <a:p>
            <a:pPr marL="0" indent="0" algn="just">
              <a:buNone/>
            </a:pPr>
            <a:r>
              <a:rPr lang="en-US" b="1" dirty="0"/>
              <a:t>Conditional operation (p → q)</a:t>
            </a:r>
          </a:p>
          <a:p>
            <a:pPr marL="0" indent="0" algn="just">
              <a:buNone/>
            </a:pPr>
            <a:r>
              <a:rPr lang="en-US" dirty="0"/>
              <a:t>	False if p is true and q is false. True otherwise.</a:t>
            </a:r>
          </a:p>
          <a:p>
            <a:pPr marL="0" indent="0" algn="just">
              <a:buNone/>
            </a:pPr>
            <a:endParaRPr lang="en-US" dirty="0"/>
          </a:p>
          <a:p>
            <a:pPr marL="0" indent="0" algn="just">
              <a:buNone/>
            </a:pPr>
            <a:r>
              <a:rPr lang="en-US" dirty="0"/>
              <a:t>	Here p is called the </a:t>
            </a:r>
            <a:r>
              <a:rPr lang="en-US" i="1" dirty="0"/>
              <a:t>hypothesis</a:t>
            </a:r>
            <a:r>
              <a:rPr lang="en-US" dirty="0"/>
              <a:t>, and q is called </a:t>
            </a:r>
          </a:p>
          <a:p>
            <a:pPr marL="0" indent="0" algn="just">
              <a:buNone/>
            </a:pPr>
            <a:r>
              <a:rPr lang="en-US" dirty="0"/>
              <a:t>	the </a:t>
            </a:r>
            <a:r>
              <a:rPr lang="en-US" i="1" dirty="0"/>
              <a:t>conclusion</a:t>
            </a:r>
            <a:r>
              <a:rPr lang="en-US" dirty="0"/>
              <a:t>.</a:t>
            </a:r>
          </a:p>
        </p:txBody>
      </p:sp>
    </p:spTree>
    <p:extLst>
      <p:ext uri="{BB962C8B-B14F-4D97-AF65-F5344CB8AC3E}">
        <p14:creationId xmlns:p14="http://schemas.microsoft.com/office/powerpoint/2010/main" val="49649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If you do not mow Mr. Smith’s lawn and he pays you, that is great, but it doesn’t make the statement false.</a:t>
            </a:r>
          </a:p>
        </p:txBody>
      </p:sp>
      <p:sp>
        <p:nvSpPr>
          <p:cNvPr id="2" name="Rectangle 1">
            <a:extLst>
              <a:ext uri="{FF2B5EF4-FFF2-40B4-BE49-F238E27FC236}">
                <a16:creationId xmlns:a16="http://schemas.microsoft.com/office/drawing/2014/main" id="{D6E8CF41-43C9-406A-9843-C8354099CB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1" i="0" u="none" strike="noStrike" cap="none" normalizeH="0" baseline="0">
                <a:ln>
                  <a:noFill/>
                </a:ln>
                <a:solidFill>
                  <a:schemeClr val="tx1"/>
                </a:solidFill>
                <a:effectLst/>
                <a:latin typeface="Arial" panose="020B0604020202020204" pitchFamily="34" charset="0"/>
              </a:rPr>
              <a:t>Figure 1.3.1: A conditional statement illustrated.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Arial" panose="020B0604020202020204" pitchFamily="34" charset="0"/>
              </a:rPr>
              <a:t>  </a:t>
            </a:r>
            <a:r>
              <a:rPr kumimoji="0" lang="en-US" altLang="en-US" sz="177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A truth table where p represents mowing the lawn and q represents Mr. Smith paying you">
            <a:extLst>
              <a:ext uri="{FF2B5EF4-FFF2-40B4-BE49-F238E27FC236}">
                <a16:creationId xmlns:a16="http://schemas.microsoft.com/office/drawing/2014/main" id="{2853C146-F389-432F-8FB9-74D913264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603166"/>
            <a:ext cx="571500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3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Only if</a:t>
            </a:r>
          </a:p>
        </p:txBody>
      </p:sp>
      <p:sp>
        <p:nvSpPr>
          <p:cNvPr id="3" name="Content Placeholder 2"/>
          <p:cNvSpPr>
            <a:spLocks noGrp="1"/>
          </p:cNvSpPr>
          <p:nvPr>
            <p:ph idx="1"/>
          </p:nvPr>
        </p:nvSpPr>
        <p:spPr/>
        <p:txBody>
          <a:bodyPr/>
          <a:lstStyle/>
          <a:p>
            <a:pPr marL="0" indent="0">
              <a:buNone/>
            </a:pPr>
            <a:r>
              <a:rPr lang="en-US" dirty="0"/>
              <a:t>p is true “only if” q is true.</a:t>
            </a:r>
          </a:p>
        </p:txBody>
      </p:sp>
    </p:spTree>
    <p:extLst>
      <p:ext uri="{BB962C8B-B14F-4D97-AF65-F5344CB8AC3E}">
        <p14:creationId xmlns:p14="http://schemas.microsoft.com/office/powerpoint/2010/main" val="271741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Converse</a:t>
            </a:r>
          </a:p>
          <a:p>
            <a:pPr marL="0" indent="0" algn="just">
              <a:buNone/>
            </a:pPr>
            <a:r>
              <a:rPr lang="en-US" dirty="0"/>
              <a:t>	p → q is q → p</a:t>
            </a:r>
            <a:endParaRPr lang="en-US" altLang="en-US" b="1" dirty="0"/>
          </a:p>
          <a:p>
            <a:pPr marL="0" indent="0" algn="just">
              <a:buNone/>
            </a:pPr>
            <a:r>
              <a:rPr lang="en-US" dirty="0"/>
              <a:t>	</a:t>
            </a:r>
          </a:p>
          <a:p>
            <a:pPr marL="0" indent="0" algn="just">
              <a:buNone/>
            </a:pPr>
            <a:r>
              <a:rPr lang="en-US" b="1" dirty="0"/>
              <a:t>Contrapositive</a:t>
            </a:r>
          </a:p>
          <a:p>
            <a:pPr marL="0" indent="0" algn="just">
              <a:buNone/>
            </a:pPr>
            <a:r>
              <a:rPr lang="en-US" dirty="0"/>
              <a:t>	p → q is ¬q → ¬p</a:t>
            </a:r>
          </a:p>
          <a:p>
            <a:pPr marL="0" indent="0" algn="just">
              <a:buNone/>
            </a:pPr>
            <a:endParaRPr lang="en-US" b="1" dirty="0"/>
          </a:p>
          <a:p>
            <a:pPr marL="0" indent="0" algn="just">
              <a:buNone/>
            </a:pPr>
            <a:r>
              <a:rPr lang="en-US" b="1" dirty="0"/>
              <a:t>Inverse</a:t>
            </a:r>
          </a:p>
          <a:p>
            <a:pPr marL="0" indent="0" algn="just">
              <a:buNone/>
            </a:pPr>
            <a:r>
              <a:rPr lang="en-US" b="1" dirty="0"/>
              <a:t>	</a:t>
            </a:r>
            <a:r>
              <a:rPr lang="en-US" dirty="0"/>
              <a:t>p → q is ¬p → ¬q</a:t>
            </a:r>
            <a:endParaRPr lang="en-US" b="1" dirty="0"/>
          </a:p>
        </p:txBody>
      </p:sp>
    </p:spTree>
    <p:extLst>
      <p:ext uri="{BB962C8B-B14F-4D97-AF65-F5344CB8AC3E}">
        <p14:creationId xmlns:p14="http://schemas.microsoft.com/office/powerpoint/2010/main" val="302479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Biconditional (</a:t>
            </a:r>
            <a:r>
              <a:rPr lang="en-US" b="1" dirty="0"/>
              <a:t>p ↔ q)</a:t>
            </a:r>
            <a:endParaRPr lang="en-US" altLang="en-US" b="1" dirty="0"/>
          </a:p>
          <a:p>
            <a:pPr marL="0" indent="0" algn="just">
              <a:buNone/>
            </a:pPr>
            <a:r>
              <a:rPr lang="en-US" dirty="0"/>
              <a:t>	True when p and q have the same truth value 	and is false when p and q have different truth 	values.</a:t>
            </a:r>
          </a:p>
          <a:p>
            <a:pPr marL="0" indent="0" algn="just">
              <a:buNone/>
            </a:pPr>
            <a:endParaRPr lang="en-US" altLang="en-US" b="1" dirty="0"/>
          </a:p>
          <a:p>
            <a:pPr marL="0" indent="0" algn="just">
              <a:buNone/>
            </a:pPr>
            <a:endParaRPr lang="en-US" altLang="en-US" b="1" dirty="0"/>
          </a:p>
        </p:txBody>
      </p:sp>
      <p:pic>
        <p:nvPicPr>
          <p:cNvPr id="2" name="Picture 1">
            <a:extLst>
              <a:ext uri="{FF2B5EF4-FFF2-40B4-BE49-F238E27FC236}">
                <a16:creationId xmlns:a16="http://schemas.microsoft.com/office/drawing/2014/main" id="{A454CAAA-2F06-4813-A36C-1D66C73F29DE}"/>
              </a:ext>
            </a:extLst>
          </p:cNvPr>
          <p:cNvPicPr>
            <a:picLocks noChangeAspect="1"/>
          </p:cNvPicPr>
          <p:nvPr/>
        </p:nvPicPr>
        <p:blipFill>
          <a:blip r:embed="rId3"/>
          <a:stretch>
            <a:fillRect/>
          </a:stretch>
        </p:blipFill>
        <p:spPr>
          <a:xfrm>
            <a:off x="3976687" y="2452687"/>
            <a:ext cx="1190625" cy="1952625"/>
          </a:xfrm>
          <a:prstGeom prst="rect">
            <a:avLst/>
          </a:prstGeom>
        </p:spPr>
      </p:pic>
    </p:spTree>
    <p:extLst>
      <p:ext uri="{BB962C8B-B14F-4D97-AF65-F5344CB8AC3E}">
        <p14:creationId xmlns:p14="http://schemas.microsoft.com/office/powerpoint/2010/main" val="244802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a:t>
            </a:r>
          </a:p>
        </p:txBody>
      </p:sp>
      <p:sp>
        <p:nvSpPr>
          <p:cNvPr id="3" name="Content Placeholder 2"/>
          <p:cNvSpPr>
            <a:spLocks noGrp="1"/>
          </p:cNvSpPr>
          <p:nvPr>
            <p:ph idx="1"/>
          </p:nvPr>
        </p:nvSpPr>
        <p:spPr/>
        <p:txBody>
          <a:bodyPr>
            <a:normAutofit lnSpcReduction="10000"/>
          </a:bodyPr>
          <a:lstStyle/>
          <a:p>
            <a:pPr marL="0" indent="0">
              <a:buNone/>
            </a:pPr>
            <a:r>
              <a:rPr lang="en-US" b="1" dirty="0"/>
              <a:t>Tautology</a:t>
            </a:r>
          </a:p>
          <a:p>
            <a:pPr marL="0" indent="0">
              <a:buNone/>
            </a:pPr>
            <a:r>
              <a:rPr lang="en-US" b="1" dirty="0"/>
              <a:t>	</a:t>
            </a:r>
            <a:r>
              <a:rPr lang="en-US" dirty="0"/>
              <a:t>A proposition that is always true, regardless </a:t>
            </a:r>
          </a:p>
          <a:p>
            <a:pPr marL="0" indent="0">
              <a:buNone/>
            </a:pPr>
            <a:r>
              <a:rPr lang="en-US" dirty="0"/>
              <a:t>	of the truth value of the individual </a:t>
            </a:r>
          </a:p>
          <a:p>
            <a:pPr marL="0" indent="0">
              <a:buNone/>
            </a:pPr>
            <a:r>
              <a:rPr lang="en-US" dirty="0"/>
              <a:t>	propositions that occur in it.</a:t>
            </a:r>
          </a:p>
          <a:p>
            <a:pPr marL="0" indent="0">
              <a:buNone/>
            </a:pPr>
            <a:endParaRPr lang="en-US" dirty="0"/>
          </a:p>
          <a:p>
            <a:pPr marL="0" indent="0">
              <a:buNone/>
            </a:pPr>
            <a:r>
              <a:rPr lang="en-US" b="1" dirty="0"/>
              <a:t>Contradiction</a:t>
            </a:r>
          </a:p>
          <a:p>
            <a:pPr marL="0" indent="0">
              <a:buNone/>
            </a:pPr>
            <a:r>
              <a:rPr lang="en-US" dirty="0"/>
              <a:t>	A compound proposition that is always false, </a:t>
            </a:r>
          </a:p>
          <a:p>
            <a:pPr marL="0" indent="0">
              <a:buNone/>
            </a:pPr>
            <a:r>
              <a:rPr lang="en-US" dirty="0"/>
              <a:t>	regardless of the truth value of the individual </a:t>
            </a:r>
          </a:p>
          <a:p>
            <a:pPr marL="0" indent="0">
              <a:buNone/>
            </a:pPr>
            <a:r>
              <a:rPr lang="en-US" dirty="0"/>
              <a:t>	propositions that occur in it.</a:t>
            </a:r>
          </a:p>
          <a:p>
            <a:pPr marL="0" indent="0">
              <a:buNone/>
            </a:pPr>
            <a:endParaRPr lang="en-US" b="1" dirty="0"/>
          </a:p>
        </p:txBody>
      </p:sp>
    </p:spTree>
    <p:extLst>
      <p:ext uri="{BB962C8B-B14F-4D97-AF65-F5344CB8AC3E}">
        <p14:creationId xmlns:p14="http://schemas.microsoft.com/office/powerpoint/2010/main" val="157533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endParaRPr lang="en-US" dirty="0"/>
          </a:p>
        </p:txBody>
      </p:sp>
      <p:pic>
        <p:nvPicPr>
          <p:cNvPr id="2" name="Picture 1">
            <a:extLst>
              <a:ext uri="{FF2B5EF4-FFF2-40B4-BE49-F238E27FC236}">
                <a16:creationId xmlns:a16="http://schemas.microsoft.com/office/drawing/2014/main" id="{18D0304A-578E-459A-982F-8D0989446A35}"/>
              </a:ext>
            </a:extLst>
          </p:cNvPr>
          <p:cNvPicPr>
            <a:picLocks noChangeAspect="1"/>
          </p:cNvPicPr>
          <p:nvPr/>
        </p:nvPicPr>
        <p:blipFill>
          <a:blip r:embed="rId3"/>
          <a:stretch>
            <a:fillRect/>
          </a:stretch>
        </p:blipFill>
        <p:spPr>
          <a:xfrm>
            <a:off x="1133475" y="628650"/>
            <a:ext cx="6877050" cy="5600700"/>
          </a:xfrm>
          <a:prstGeom prst="rect">
            <a:avLst/>
          </a:prstGeom>
        </p:spPr>
      </p:pic>
    </p:spTree>
    <p:extLst>
      <p:ext uri="{BB962C8B-B14F-4D97-AF65-F5344CB8AC3E}">
        <p14:creationId xmlns:p14="http://schemas.microsoft.com/office/powerpoint/2010/main" val="370523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128588" indent="-128588"/>
            <a:r>
              <a:rPr lang="en-US" dirty="0"/>
              <a:t>Get familiar with the vocabulary of propositional logic</a:t>
            </a:r>
          </a:p>
          <a:p>
            <a:pPr marL="128588" indent="-128588"/>
            <a:r>
              <a:rPr lang="en-US" dirty="0"/>
              <a:t>Practice the foundational concepts of propositional logic</a:t>
            </a:r>
          </a:p>
        </p:txBody>
      </p:sp>
    </p:spTree>
    <p:extLst>
      <p:ext uri="{BB962C8B-B14F-4D97-AF65-F5344CB8AC3E}">
        <p14:creationId xmlns:p14="http://schemas.microsoft.com/office/powerpoint/2010/main" val="375153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514350" indent="-514350">
              <a:buFont typeface="+mj-lt"/>
              <a:buAutoNum type="arabicPeriod"/>
            </a:pPr>
            <a:r>
              <a:rPr lang="en-US" dirty="0"/>
              <a:t>Rotate both motors 4 rotations</a:t>
            </a:r>
          </a:p>
          <a:p>
            <a:pPr marL="514350" indent="-514350">
              <a:buFont typeface="+mj-lt"/>
              <a:buAutoNum type="arabicPeriod"/>
            </a:pPr>
            <a:r>
              <a:rPr lang="en-US" dirty="0"/>
              <a:t>Rotate left motor 2 rotations</a:t>
            </a:r>
          </a:p>
          <a:p>
            <a:pPr marL="514350" indent="-514350">
              <a:buFont typeface="+mj-lt"/>
              <a:buAutoNum type="arabicPeriod"/>
            </a:pPr>
            <a:r>
              <a:rPr lang="en-US" dirty="0"/>
              <a:t>Go back to step 1</a:t>
            </a:r>
          </a:p>
        </p:txBody>
      </p:sp>
    </p:spTree>
    <p:extLst>
      <p:ext uri="{BB962C8B-B14F-4D97-AF65-F5344CB8AC3E}">
        <p14:creationId xmlns:p14="http://schemas.microsoft.com/office/powerpoint/2010/main" val="104681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a:t>
            </a:r>
            <a:endParaRPr lang="en-US" dirty="0"/>
          </a:p>
        </p:txBody>
      </p:sp>
      <p:sp>
        <p:nvSpPr>
          <p:cNvPr id="3" name="Content Placeholder 2"/>
          <p:cNvSpPr>
            <a:spLocks noGrp="1"/>
          </p:cNvSpPr>
          <p:nvPr>
            <p:ph idx="1"/>
          </p:nvPr>
        </p:nvSpPr>
        <p:spPr/>
        <p:txBody>
          <a:bodyPr>
            <a:normAutofit/>
          </a:bodyPr>
          <a:lstStyle/>
          <a:p>
            <a:pPr algn="just"/>
            <a:r>
              <a:rPr lang="en-US" altLang="en-US" dirty="0"/>
              <a:t>Write an algorithm, for someone who does not know about multiplication, to multiply two numbers, e.g., 5*4</a:t>
            </a:r>
          </a:p>
        </p:txBody>
      </p:sp>
    </p:spTree>
    <p:extLst>
      <p:ext uri="{BB962C8B-B14F-4D97-AF65-F5344CB8AC3E}">
        <p14:creationId xmlns:p14="http://schemas.microsoft.com/office/powerpoint/2010/main" val="37212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(on your own)</a:t>
            </a:r>
            <a:endParaRPr lang="en-US" dirty="0"/>
          </a:p>
        </p:txBody>
      </p:sp>
      <p:sp>
        <p:nvSpPr>
          <p:cNvPr id="3" name="Content Placeholder 2"/>
          <p:cNvSpPr>
            <a:spLocks noGrp="1"/>
          </p:cNvSpPr>
          <p:nvPr>
            <p:ph idx="1"/>
          </p:nvPr>
        </p:nvSpPr>
        <p:spPr/>
        <p:txBody>
          <a:bodyPr>
            <a:normAutofit/>
          </a:bodyPr>
          <a:lstStyle/>
          <a:p>
            <a:pPr algn="just"/>
            <a:r>
              <a:rPr lang="en-US" altLang="en-US" dirty="0"/>
              <a:t>Write an algorithm to raise one number to the power of another number, e.g. </a:t>
            </a:r>
            <a:r>
              <a:rPr lang="en-US" altLang="en-US" dirty="0" err="1"/>
              <a:t>x</a:t>
            </a:r>
            <a:r>
              <a:rPr lang="en-US" altLang="en-US" baseline="30000" dirty="0" err="1"/>
              <a:t>y</a:t>
            </a:r>
            <a:endParaRPr lang="en-US" altLang="en-US" baseline="30000" dirty="0"/>
          </a:p>
        </p:txBody>
      </p:sp>
    </p:spTree>
    <p:extLst>
      <p:ext uri="{BB962C8B-B14F-4D97-AF65-F5344CB8AC3E}">
        <p14:creationId xmlns:p14="http://schemas.microsoft.com/office/powerpoint/2010/main" val="291197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a:t>
            </a:r>
            <a:endParaRPr lang="en-US" dirty="0"/>
          </a:p>
        </p:txBody>
      </p:sp>
      <p:sp>
        <p:nvSpPr>
          <p:cNvPr id="3" name="Content Placeholder 2"/>
          <p:cNvSpPr>
            <a:spLocks noGrp="1"/>
          </p:cNvSpPr>
          <p:nvPr>
            <p:ph idx="1"/>
          </p:nvPr>
        </p:nvSpPr>
        <p:spPr/>
        <p:txBody>
          <a:bodyPr>
            <a:normAutofit/>
          </a:bodyPr>
          <a:lstStyle/>
          <a:p>
            <a:r>
              <a:rPr lang="en-US" dirty="0"/>
              <a:t>Write a short story about yourself in a language that you are learning, but not fluent in.</a:t>
            </a:r>
          </a:p>
          <a:p>
            <a:endParaRPr lang="en-US" dirty="0"/>
          </a:p>
          <a:p>
            <a:r>
              <a:rPr lang="en-US" dirty="0"/>
              <a:t>How would you start?</a:t>
            </a:r>
          </a:p>
          <a:p>
            <a:r>
              <a:rPr lang="en-US" dirty="0"/>
              <a:t>What will your process look like?</a:t>
            </a:r>
          </a:p>
        </p:txBody>
      </p:sp>
    </p:spTree>
    <p:extLst>
      <p:ext uri="{BB962C8B-B14F-4D97-AF65-F5344CB8AC3E}">
        <p14:creationId xmlns:p14="http://schemas.microsoft.com/office/powerpoint/2010/main" val="343684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Then,</a:t>
            </a:r>
            <a:endParaRPr lang="en-US" dirty="0"/>
          </a:p>
        </p:txBody>
      </p:sp>
      <p:sp>
        <p:nvSpPr>
          <p:cNvPr id="3" name="Content Placeholder 2"/>
          <p:cNvSpPr>
            <a:spLocks noGrp="1"/>
          </p:cNvSpPr>
          <p:nvPr>
            <p:ph idx="1"/>
          </p:nvPr>
        </p:nvSpPr>
        <p:spPr/>
        <p:txBody>
          <a:bodyPr>
            <a:normAutofit/>
          </a:bodyPr>
          <a:lstStyle/>
          <a:p>
            <a:r>
              <a:rPr lang="en-US" dirty="0"/>
              <a:t>a program is really just a translation of an algorithm into a particular programming language</a:t>
            </a:r>
          </a:p>
          <a:p>
            <a:endParaRPr lang="en-US" dirty="0"/>
          </a:p>
          <a:p>
            <a:r>
              <a:rPr lang="en-US" dirty="0"/>
              <a:t>short story </a:t>
            </a:r>
            <a:r>
              <a:rPr lang="en-US" dirty="0">
                <a:sym typeface="Wingdings" panose="05000000000000000000" pitchFamily="2" charset="2"/>
              </a:rPr>
              <a:t></a:t>
            </a:r>
            <a:r>
              <a:rPr lang="en-US" dirty="0"/>
              <a:t> algorithm</a:t>
            </a:r>
          </a:p>
          <a:p>
            <a:r>
              <a:rPr lang="en-US" dirty="0"/>
              <a:t>second language </a:t>
            </a:r>
            <a:r>
              <a:rPr lang="en-US" dirty="0">
                <a:sym typeface="Wingdings" panose="05000000000000000000" pitchFamily="2" charset="2"/>
              </a:rPr>
              <a:t></a:t>
            </a:r>
            <a:r>
              <a:rPr lang="en-US" dirty="0"/>
              <a:t> programming language</a:t>
            </a:r>
          </a:p>
        </p:txBody>
      </p:sp>
    </p:spTree>
    <p:extLst>
      <p:ext uri="{BB962C8B-B14F-4D97-AF65-F5344CB8AC3E}">
        <p14:creationId xmlns:p14="http://schemas.microsoft.com/office/powerpoint/2010/main" val="39838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do we need algorithms?</a:t>
            </a:r>
            <a:endParaRPr lang="en-US" dirty="0"/>
          </a:p>
        </p:txBody>
      </p:sp>
      <p:sp>
        <p:nvSpPr>
          <p:cNvPr id="3" name="Content Placeholder 2"/>
          <p:cNvSpPr>
            <a:spLocks noGrp="1"/>
          </p:cNvSpPr>
          <p:nvPr>
            <p:ph idx="1"/>
          </p:nvPr>
        </p:nvSpPr>
        <p:spPr/>
        <p:txBody>
          <a:bodyPr>
            <a:normAutofit/>
          </a:bodyPr>
          <a:lstStyle/>
          <a:p>
            <a:r>
              <a:rPr lang="en-US" dirty="0"/>
              <a:t>You can’t write a program to solve a problem until you know the solution to the problem</a:t>
            </a:r>
          </a:p>
        </p:txBody>
      </p:sp>
    </p:spTree>
    <p:extLst>
      <p:ext uri="{BB962C8B-B14F-4D97-AF65-F5344CB8AC3E}">
        <p14:creationId xmlns:p14="http://schemas.microsoft.com/office/powerpoint/2010/main" val="240359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Proposition</a:t>
            </a:r>
          </a:p>
          <a:p>
            <a:pPr marL="0" indent="0" algn="just">
              <a:buNone/>
            </a:pPr>
            <a:r>
              <a:rPr lang="en-US" dirty="0"/>
              <a:t>	A statement, that is either true or false, but </a:t>
            </a:r>
          </a:p>
          <a:p>
            <a:pPr marL="0" indent="0" algn="just">
              <a:buNone/>
            </a:pPr>
            <a:r>
              <a:rPr lang="en-US" dirty="0"/>
              <a:t>	not both</a:t>
            </a:r>
          </a:p>
          <a:p>
            <a:pPr marL="0" indent="0" algn="just">
              <a:buNone/>
            </a:pPr>
            <a:endParaRPr lang="en-US" dirty="0"/>
          </a:p>
          <a:p>
            <a:pPr marL="0" indent="0" algn="just">
              <a:buNone/>
            </a:pPr>
            <a:r>
              <a:rPr lang="en-US" b="1" dirty="0"/>
              <a:t>Truth value</a:t>
            </a:r>
          </a:p>
          <a:p>
            <a:pPr marL="0" indent="0" algn="just">
              <a:buNone/>
            </a:pPr>
            <a:r>
              <a:rPr lang="en-US" dirty="0"/>
              <a:t>	A value indicting whether a proposition is </a:t>
            </a:r>
          </a:p>
          <a:p>
            <a:pPr marL="0" indent="0" algn="just">
              <a:buNone/>
            </a:pPr>
            <a:r>
              <a:rPr lang="en-US" dirty="0"/>
              <a:t>	actually true or false</a:t>
            </a:r>
          </a:p>
        </p:txBody>
      </p:sp>
    </p:spTree>
    <p:extLst>
      <p:ext uri="{BB962C8B-B14F-4D97-AF65-F5344CB8AC3E}">
        <p14:creationId xmlns:p14="http://schemas.microsoft.com/office/powerpoint/2010/main" val="198307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514350" indent="-514350" algn="just">
              <a:buFont typeface="+mj-lt"/>
              <a:buAutoNum type="alphaLcPeriod"/>
            </a:pPr>
            <a:r>
              <a:rPr lang="en-US" dirty="0"/>
              <a:t>Today is Thursday</a:t>
            </a:r>
          </a:p>
          <a:p>
            <a:pPr marL="514350" indent="-514350" algn="just">
              <a:buFont typeface="+mj-lt"/>
              <a:buAutoNum type="alphaLcPeriod"/>
            </a:pPr>
            <a:r>
              <a:rPr lang="en-US" dirty="0"/>
              <a:t>Today is Friday</a:t>
            </a:r>
          </a:p>
          <a:p>
            <a:pPr marL="514350" indent="-514350" algn="just">
              <a:buFont typeface="+mj-lt"/>
              <a:buAutoNum type="alphaLcPeriod"/>
            </a:pPr>
            <a:r>
              <a:rPr lang="en-US" dirty="0"/>
              <a:t>2 + 2 = 4</a:t>
            </a:r>
          </a:p>
          <a:p>
            <a:pPr marL="514350" indent="-514350" algn="just">
              <a:buFont typeface="+mj-lt"/>
              <a:buAutoNum type="alphaLcPeriod"/>
            </a:pPr>
            <a:r>
              <a:rPr lang="en-US" dirty="0"/>
              <a:t>x + 7 = 11</a:t>
            </a:r>
          </a:p>
          <a:p>
            <a:pPr marL="514350" indent="-514350" algn="just">
              <a:buFont typeface="+mj-lt"/>
              <a:buAutoNum type="alphaLcPeriod"/>
            </a:pPr>
            <a:r>
              <a:rPr lang="en-US" dirty="0"/>
              <a:t>Extraterrestrial life is real</a:t>
            </a:r>
          </a:p>
          <a:p>
            <a:pPr marL="514350" indent="-514350" algn="just">
              <a:buFont typeface="+mj-lt"/>
              <a:buAutoNum type="alphaLcPeriod"/>
            </a:pPr>
            <a:r>
              <a:rPr lang="en-US" dirty="0"/>
              <a:t>Extraterrestrial life is awesome</a:t>
            </a:r>
          </a:p>
          <a:p>
            <a:pPr marL="514350" indent="-514350" algn="just">
              <a:buFont typeface="+mj-lt"/>
              <a:buAutoNum type="alphaLcPeriod"/>
            </a:pPr>
            <a:endParaRPr lang="en-US" dirty="0"/>
          </a:p>
          <a:p>
            <a:pPr marL="0" indent="0" algn="just">
              <a:buNone/>
            </a:pPr>
            <a:r>
              <a:rPr lang="en-US" dirty="0"/>
              <a:t>Give some examples of statements that are not propositions.</a:t>
            </a:r>
          </a:p>
        </p:txBody>
      </p:sp>
    </p:spTree>
    <p:extLst>
      <p:ext uri="{BB962C8B-B14F-4D97-AF65-F5344CB8AC3E}">
        <p14:creationId xmlns:p14="http://schemas.microsoft.com/office/powerpoint/2010/main" val="13661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Compound proposition</a:t>
            </a:r>
          </a:p>
          <a:p>
            <a:pPr marL="0" indent="0" algn="just">
              <a:buNone/>
            </a:pPr>
            <a:r>
              <a:rPr lang="en-US" dirty="0"/>
              <a:t>	Individual propositions connected with </a:t>
            </a:r>
            <a:r>
              <a:rPr lang="en-US" i="1" dirty="0"/>
              <a:t>logical </a:t>
            </a:r>
          </a:p>
          <a:p>
            <a:pPr marL="0" indent="0" algn="just">
              <a:buNone/>
            </a:pPr>
            <a:r>
              <a:rPr lang="en-US" i="1" dirty="0"/>
              <a:t>	operations</a:t>
            </a:r>
            <a:r>
              <a:rPr lang="en-US" dirty="0"/>
              <a:t>.</a:t>
            </a:r>
          </a:p>
          <a:p>
            <a:pPr marL="0" indent="0" algn="just">
              <a:buNone/>
            </a:pPr>
            <a:endParaRPr lang="en-US" dirty="0"/>
          </a:p>
          <a:p>
            <a:pPr marL="0" indent="0" algn="just">
              <a:buNone/>
            </a:pPr>
            <a:r>
              <a:rPr lang="en-US" b="1" dirty="0"/>
              <a:t>Logical operation</a:t>
            </a:r>
          </a:p>
          <a:p>
            <a:pPr marL="0" indent="0" algn="just">
              <a:buNone/>
            </a:pPr>
            <a:r>
              <a:rPr lang="en-US" dirty="0"/>
              <a:t>	Combines propositions using a particular </a:t>
            </a:r>
          </a:p>
          <a:p>
            <a:pPr marL="0" indent="0" algn="just">
              <a:buNone/>
            </a:pPr>
            <a:r>
              <a:rPr lang="en-US" dirty="0"/>
              <a:t>	composition rule.</a:t>
            </a:r>
          </a:p>
        </p:txBody>
      </p:sp>
    </p:spTree>
    <p:extLst>
      <p:ext uri="{BB962C8B-B14F-4D97-AF65-F5344CB8AC3E}">
        <p14:creationId xmlns:p14="http://schemas.microsoft.com/office/powerpoint/2010/main" val="13743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fontScale="92500" lnSpcReduction="20000"/>
          </a:bodyPr>
          <a:lstStyle/>
          <a:p>
            <a:pPr marL="0" indent="0" algn="just">
              <a:buNone/>
            </a:pPr>
            <a:r>
              <a:rPr lang="en-US" altLang="en-US" b="1" dirty="0"/>
              <a:t>Conjunction (</a:t>
            </a:r>
            <a:r>
              <a:rPr lang="en-US" b="1" dirty="0"/>
              <a:t>p ∧ q)</a:t>
            </a:r>
            <a:endParaRPr lang="en-US" altLang="en-US" b="1" dirty="0"/>
          </a:p>
          <a:p>
            <a:pPr marL="0" indent="0" algn="just">
              <a:buNone/>
            </a:pPr>
            <a:r>
              <a:rPr lang="en-US" dirty="0"/>
              <a:t>	True if both p is true and q is true. False </a:t>
            </a:r>
          </a:p>
          <a:p>
            <a:pPr marL="0" indent="0" algn="just">
              <a:buNone/>
            </a:pPr>
            <a:r>
              <a:rPr lang="en-US" dirty="0"/>
              <a:t>	otherwise.</a:t>
            </a:r>
          </a:p>
          <a:p>
            <a:pPr marL="0" indent="0" algn="just">
              <a:buNone/>
            </a:pPr>
            <a:endParaRPr lang="en-US" dirty="0"/>
          </a:p>
          <a:p>
            <a:pPr marL="0" indent="0" algn="just">
              <a:buNone/>
            </a:pPr>
            <a:r>
              <a:rPr lang="en-US" b="1" dirty="0"/>
              <a:t>Disjunction (p ∨ q)</a:t>
            </a:r>
          </a:p>
          <a:p>
            <a:pPr marL="0" indent="0" algn="just">
              <a:buNone/>
            </a:pPr>
            <a:r>
              <a:rPr lang="en-US" dirty="0"/>
              <a:t>	True if either one of p or q is true, or if both </a:t>
            </a:r>
          </a:p>
          <a:p>
            <a:pPr marL="0" indent="0" algn="just">
              <a:buNone/>
            </a:pPr>
            <a:r>
              <a:rPr lang="en-US" dirty="0"/>
              <a:t>	are true. False if neither p nor q is true.</a:t>
            </a:r>
          </a:p>
          <a:p>
            <a:pPr marL="0" indent="0" algn="just">
              <a:buNone/>
            </a:pPr>
            <a:endParaRPr lang="en-US" dirty="0"/>
          </a:p>
          <a:p>
            <a:pPr marL="0" indent="0" algn="just">
              <a:buNone/>
            </a:pPr>
            <a:r>
              <a:rPr lang="en-US" b="1" dirty="0"/>
              <a:t>Exclusive or (p ⊕ q)</a:t>
            </a:r>
            <a:endParaRPr lang="en-US" dirty="0"/>
          </a:p>
          <a:p>
            <a:pPr marL="0" indent="0" algn="just">
              <a:buNone/>
            </a:pPr>
            <a:r>
              <a:rPr lang="en-US" b="1" dirty="0"/>
              <a:t>	</a:t>
            </a:r>
            <a:r>
              <a:rPr lang="en-US" dirty="0"/>
              <a:t>True if p is true and q is false or q is true and </a:t>
            </a:r>
          </a:p>
          <a:p>
            <a:pPr marL="0" indent="0" algn="just">
              <a:buNone/>
            </a:pPr>
            <a:r>
              <a:rPr lang="en-US" dirty="0"/>
              <a:t>	p is false. False otherwise.</a:t>
            </a:r>
          </a:p>
          <a:p>
            <a:pPr marL="0" indent="0" algn="just">
              <a:buNone/>
            </a:pPr>
            <a:endParaRPr lang="en-US" b="1" dirty="0"/>
          </a:p>
          <a:p>
            <a:pPr marL="0" indent="0" algn="just">
              <a:buNone/>
            </a:pPr>
            <a:r>
              <a:rPr lang="en-US" b="1" dirty="0"/>
              <a:t>Negation (¬p)</a:t>
            </a:r>
          </a:p>
          <a:p>
            <a:pPr marL="0" indent="0" algn="just">
              <a:buNone/>
            </a:pPr>
            <a:r>
              <a:rPr lang="en-US" dirty="0"/>
              <a:t>	Reverses the truth value of p.</a:t>
            </a:r>
          </a:p>
        </p:txBody>
      </p:sp>
    </p:spTree>
    <p:extLst>
      <p:ext uri="{BB962C8B-B14F-4D97-AF65-F5344CB8AC3E}">
        <p14:creationId xmlns:p14="http://schemas.microsoft.com/office/powerpoint/2010/main" val="184781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Inclusive or vs. exclusive or</a:t>
            </a:r>
            <a:endParaRPr lang="en-US" dirty="0"/>
          </a:p>
        </p:txBody>
      </p:sp>
      <p:sp>
        <p:nvSpPr>
          <p:cNvPr id="3" name="Content Placeholder 2"/>
          <p:cNvSpPr>
            <a:spLocks noGrp="1"/>
          </p:cNvSpPr>
          <p:nvPr>
            <p:ph idx="1"/>
          </p:nvPr>
        </p:nvSpPr>
        <p:spPr/>
        <p:txBody>
          <a:bodyPr>
            <a:normAutofit/>
          </a:bodyPr>
          <a:lstStyle/>
          <a:p>
            <a:pPr marL="0" indent="0">
              <a:buNone/>
            </a:pPr>
            <a:r>
              <a:rPr lang="en-US" dirty="0"/>
              <a:t>For each of these sentences, determine whether an inclusive or, or an exclusive or, is intended. Explain your answer.</a:t>
            </a:r>
          </a:p>
          <a:p>
            <a:pPr marL="514350" indent="-514350">
              <a:buFont typeface="+mj-lt"/>
              <a:buAutoNum type="alphaLcPeriod"/>
            </a:pPr>
            <a:r>
              <a:rPr lang="en-US" dirty="0"/>
              <a:t>Coffee or tea comes with dinner.</a:t>
            </a:r>
          </a:p>
          <a:p>
            <a:pPr marL="514350" indent="-514350">
              <a:buFont typeface="+mj-lt"/>
              <a:buAutoNum type="alphaLcPeriod"/>
            </a:pPr>
            <a:r>
              <a:rPr lang="en-US" dirty="0"/>
              <a:t>A password must have at least three digits or be at least eight characters long.</a:t>
            </a:r>
          </a:p>
          <a:p>
            <a:pPr marL="514350" indent="-514350">
              <a:buFont typeface="+mj-lt"/>
              <a:buAutoNum type="alphaLcPeriod"/>
            </a:pPr>
            <a:r>
              <a:rPr lang="en-US" dirty="0"/>
              <a:t>The prerequisite for the course is a course in number theory or a course in cryptography.</a:t>
            </a:r>
          </a:p>
          <a:p>
            <a:pPr marL="514350" indent="-514350">
              <a:buFont typeface="+mj-lt"/>
              <a:buAutoNum type="alphaLcPeriod"/>
            </a:pPr>
            <a:r>
              <a:rPr lang="en-US" dirty="0"/>
              <a:t>You can pay using U.S. dollars or euros.</a:t>
            </a:r>
          </a:p>
        </p:txBody>
      </p:sp>
    </p:spTree>
    <p:extLst>
      <p:ext uri="{BB962C8B-B14F-4D97-AF65-F5344CB8AC3E}">
        <p14:creationId xmlns:p14="http://schemas.microsoft.com/office/powerpoint/2010/main" val="47027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Order of operations</a:t>
            </a:r>
            <a:endParaRPr lang="en-US" dirty="0"/>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arabicPeriod"/>
            </a:pPr>
            <a:r>
              <a:rPr lang="en-US" dirty="0"/>
              <a:t>¬ (not)</a:t>
            </a:r>
          </a:p>
          <a:p>
            <a:pPr marL="571500" indent="-571500">
              <a:buFont typeface="+mj-lt"/>
              <a:buAutoNum type="arabicPeriod"/>
            </a:pPr>
            <a:r>
              <a:rPr lang="en-US" dirty="0"/>
              <a:t>∧ (conjunction)</a:t>
            </a:r>
          </a:p>
          <a:p>
            <a:pPr marL="571500" indent="-571500">
              <a:buFont typeface="+mj-lt"/>
              <a:buAutoNum type="arabicPeriod"/>
            </a:pPr>
            <a:r>
              <a:rPr lang="en-US" dirty="0"/>
              <a:t>∨ (disjunction)</a:t>
            </a:r>
          </a:p>
          <a:p>
            <a:pPr marL="571500" indent="-571500">
              <a:buFont typeface="+mj-lt"/>
              <a:buAutoNum type="arabicPeriod"/>
            </a:pPr>
            <a:endParaRPr lang="en-US" dirty="0"/>
          </a:p>
          <a:p>
            <a:pPr marL="0" indent="0">
              <a:buNone/>
            </a:pPr>
            <a:r>
              <a:rPr lang="en-US" dirty="0"/>
              <a:t>Parenthesis are useful to specify the order in which operations are to be performed:</a:t>
            </a:r>
          </a:p>
          <a:p>
            <a:pPr marL="0" indent="0">
              <a:buNone/>
            </a:pPr>
            <a:r>
              <a:rPr lang="en-US" dirty="0"/>
              <a:t>	¬q ∨ ¬p ∧ q, is different than</a:t>
            </a:r>
          </a:p>
          <a:p>
            <a:pPr marL="0" indent="0">
              <a:buNone/>
            </a:pPr>
            <a:r>
              <a:rPr lang="en-US" dirty="0"/>
              <a:t>	(¬q ∨ ¬p) ∧ q</a:t>
            </a:r>
          </a:p>
          <a:p>
            <a:pPr marL="0" indent="0">
              <a:buNone/>
            </a:pPr>
            <a:r>
              <a:rPr lang="en-US" dirty="0"/>
              <a:t>For what truth values of p and q will these two compound propositions have different truth values?</a:t>
            </a:r>
          </a:p>
        </p:txBody>
      </p:sp>
    </p:spTree>
    <p:extLst>
      <p:ext uri="{BB962C8B-B14F-4D97-AF65-F5344CB8AC3E}">
        <p14:creationId xmlns:p14="http://schemas.microsoft.com/office/powerpoint/2010/main" val="7026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Truth table</a:t>
            </a:r>
          </a:p>
          <a:p>
            <a:pPr marL="0" indent="0" algn="just">
              <a:buNone/>
            </a:pPr>
            <a:r>
              <a:rPr lang="en-US" dirty="0"/>
              <a:t>	Shows the truth value of a compound </a:t>
            </a:r>
          </a:p>
          <a:p>
            <a:pPr marL="0" indent="0" algn="just">
              <a:buNone/>
            </a:pPr>
            <a:r>
              <a:rPr lang="en-US" dirty="0"/>
              <a:t>	proposition for every possible combination of </a:t>
            </a:r>
          </a:p>
          <a:p>
            <a:pPr marL="0" indent="0" algn="just">
              <a:buNone/>
            </a:pPr>
            <a:r>
              <a:rPr lang="en-US" dirty="0"/>
              <a:t>	truth values for the variables contained in the </a:t>
            </a:r>
          </a:p>
          <a:p>
            <a:pPr marL="0" indent="0" algn="just">
              <a:buNone/>
            </a:pPr>
            <a:r>
              <a:rPr lang="en-US" dirty="0"/>
              <a:t>	compound proposition.</a:t>
            </a:r>
          </a:p>
          <a:p>
            <a:pPr marL="0" indent="0" algn="just">
              <a:buNone/>
            </a:pPr>
            <a:endParaRPr lang="en-US" dirty="0"/>
          </a:p>
          <a:p>
            <a:pPr marL="0" indent="0" algn="just">
              <a:buNone/>
            </a:pPr>
            <a:endParaRPr lang="en-US" dirty="0"/>
          </a:p>
          <a:p>
            <a:pPr marL="0" indent="0" algn="just">
              <a:buNone/>
            </a:pPr>
            <a:endParaRPr lang="en-US" dirty="0"/>
          </a:p>
        </p:txBody>
      </p:sp>
      <p:graphicFrame>
        <p:nvGraphicFramePr>
          <p:cNvPr id="2" name="Table 1">
            <a:extLst>
              <a:ext uri="{FF2B5EF4-FFF2-40B4-BE49-F238E27FC236}">
                <a16:creationId xmlns:a16="http://schemas.microsoft.com/office/drawing/2014/main" id="{3E272227-BD62-4A68-B9C5-146B913D17BC}"/>
              </a:ext>
            </a:extLst>
          </p:cNvPr>
          <p:cNvGraphicFramePr>
            <a:graphicFrameLocks noGrp="1"/>
          </p:cNvGraphicFramePr>
          <p:nvPr>
            <p:extLst>
              <p:ext uri="{D42A27DB-BD31-4B8C-83A1-F6EECF244321}">
                <p14:modId xmlns:p14="http://schemas.microsoft.com/office/powerpoint/2010/main" val="2008196573"/>
              </p:ext>
            </p:extLst>
          </p:nvPr>
        </p:nvGraphicFramePr>
        <p:xfrm>
          <a:off x="1524000" y="3409031"/>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242377380"/>
                    </a:ext>
                  </a:extLst>
                </a:gridCol>
                <a:gridCol w="2032000">
                  <a:extLst>
                    <a:ext uri="{9D8B030D-6E8A-4147-A177-3AD203B41FA5}">
                      <a16:colId xmlns:a16="http://schemas.microsoft.com/office/drawing/2014/main" val="3763970318"/>
                    </a:ext>
                  </a:extLst>
                </a:gridCol>
                <a:gridCol w="2032000">
                  <a:extLst>
                    <a:ext uri="{9D8B030D-6E8A-4147-A177-3AD203B41FA5}">
                      <a16:colId xmlns:a16="http://schemas.microsoft.com/office/drawing/2014/main" val="3106187735"/>
                    </a:ext>
                  </a:extLst>
                </a:gridCol>
              </a:tblGrid>
              <a:tr h="370840">
                <a:tc>
                  <a:txBody>
                    <a:bodyPr/>
                    <a:lstStyle/>
                    <a:p>
                      <a:r>
                        <a:rPr lang="en-US" dirty="0"/>
                        <a:t>p</a:t>
                      </a:r>
                    </a:p>
                  </a:txBody>
                  <a:tcPr/>
                </a:tc>
                <a:tc>
                  <a:txBody>
                    <a:bodyPr/>
                    <a:lstStyle/>
                    <a:p>
                      <a:r>
                        <a:rPr lang="en-US" dirty="0"/>
                        <a:t>q</a:t>
                      </a:r>
                    </a:p>
                  </a:txBody>
                  <a:tcPr/>
                </a:tc>
                <a:tc>
                  <a:txBody>
                    <a:bodyPr/>
                    <a:lstStyle/>
                    <a:p>
                      <a:r>
                        <a:rPr lang="en-US" dirty="0"/>
                        <a:t>p ∧ q</a:t>
                      </a:r>
                    </a:p>
                  </a:txBody>
                  <a:tcPr/>
                </a:tc>
                <a:extLst>
                  <a:ext uri="{0D108BD9-81ED-4DB2-BD59-A6C34878D82A}">
                    <a16:rowId xmlns:a16="http://schemas.microsoft.com/office/drawing/2014/main" val="1201490724"/>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4225646087"/>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783848798"/>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3420610881"/>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635133913"/>
                  </a:ext>
                </a:extLst>
              </a:tr>
            </a:tbl>
          </a:graphicData>
        </a:graphic>
      </p:graphicFrame>
    </p:spTree>
    <p:extLst>
      <p:ext uri="{BB962C8B-B14F-4D97-AF65-F5344CB8AC3E}">
        <p14:creationId xmlns:p14="http://schemas.microsoft.com/office/powerpoint/2010/main" val="1598866548"/>
      </p:ext>
    </p:extLst>
  </p:cSld>
  <p:clrMapOvr>
    <a:masterClrMapping/>
  </p:clrMapOvr>
</p:sld>
</file>

<file path=ppt/theme/theme1.xml><?xml version="1.0" encoding="utf-8"?>
<a:theme xmlns:a="http://schemas.openxmlformats.org/drawingml/2006/main" name="CSCI">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SCI">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CI" id="{8D7A9F18-E923-4878-9595-F906D06110BC}" vid="{9A680166-4753-451B-B4C0-403D45CFDF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775</TotalTime>
  <Words>881</Words>
  <Application>Microsoft Office PowerPoint</Application>
  <PresentationFormat>On-screen Show (4:3)</PresentationFormat>
  <Paragraphs>237</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 Light</vt:lpstr>
      <vt:lpstr>Wingdings</vt:lpstr>
      <vt:lpstr>CSCI</vt:lpstr>
      <vt:lpstr>Propositional logic</vt:lpstr>
      <vt:lpstr>Objectives</vt:lpstr>
      <vt:lpstr>PowerPoint Presentation</vt:lpstr>
      <vt:lpstr>PowerPoint Presentation</vt:lpstr>
      <vt:lpstr>PowerPoint Presentation</vt:lpstr>
      <vt:lpstr>PowerPoint Presentation</vt:lpstr>
      <vt:lpstr>Inclusive or vs. exclusive or</vt:lpstr>
      <vt:lpstr>Order of operations</vt:lpstr>
      <vt:lpstr>PowerPoint Presentation</vt:lpstr>
      <vt:lpstr>Quick check</vt:lpstr>
      <vt:lpstr>Quick check</vt:lpstr>
      <vt:lpstr>Verify</vt:lpstr>
      <vt:lpstr>PowerPoint Presentation</vt:lpstr>
      <vt:lpstr>PowerPoint Presentation</vt:lpstr>
      <vt:lpstr>Only if</vt:lpstr>
      <vt:lpstr>PowerPoint Presentation</vt:lpstr>
      <vt:lpstr>PowerPoint Presentation</vt:lpstr>
      <vt:lpstr>Logical equivalence</vt:lpstr>
      <vt:lpstr>PowerPoint Presentation</vt:lpstr>
      <vt:lpstr>Practice</vt:lpstr>
      <vt:lpstr>Practice</vt:lpstr>
      <vt:lpstr>Practice (on your own)</vt:lpstr>
      <vt:lpstr>Task</vt:lpstr>
      <vt:lpstr>Then,</vt:lpstr>
      <vt:lpstr>Why do we need algorithms?</vt:lpstr>
    </vt:vector>
  </TitlesOfParts>
  <Company>CSB/SJU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powerpoint theme</dc:title>
  <dc:creator>jiverson002</dc:creator>
  <cp:lastModifiedBy>Iverson, Jeremy</cp:lastModifiedBy>
  <cp:revision>193</cp:revision>
  <dcterms:created xsi:type="dcterms:W3CDTF">2010-01-14T19:23:50Z</dcterms:created>
  <dcterms:modified xsi:type="dcterms:W3CDTF">2018-08-30T14:28:37Z</dcterms:modified>
</cp:coreProperties>
</file>