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24"/>
  </p:notesMasterIdLst>
  <p:sldIdLst>
    <p:sldId id="256" r:id="rId2"/>
    <p:sldId id="260" r:id="rId3"/>
    <p:sldId id="258" r:id="rId4"/>
    <p:sldId id="259" r:id="rId5"/>
    <p:sldId id="285" r:id="rId6"/>
    <p:sldId id="262" r:id="rId7"/>
    <p:sldId id="290" r:id="rId8"/>
    <p:sldId id="266" r:id="rId9"/>
    <p:sldId id="268" r:id="rId10"/>
    <p:sldId id="287" r:id="rId11"/>
    <p:sldId id="289" r:id="rId12"/>
    <p:sldId id="288" r:id="rId13"/>
    <p:sldId id="271" r:id="rId14"/>
    <p:sldId id="272" r:id="rId15"/>
    <p:sldId id="273" r:id="rId16"/>
    <p:sldId id="274" r:id="rId17"/>
    <p:sldId id="275" r:id="rId18"/>
    <p:sldId id="276" r:id="rId19"/>
    <p:sldId id="277" r:id="rId20"/>
    <p:sldId id="279" r:id="rId21"/>
    <p:sldId id="283"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10"/>
  </p:normalViewPr>
  <p:slideViewPr>
    <p:cSldViewPr snapToGrid="0" snapToObjects="1">
      <p:cViewPr varScale="1">
        <p:scale>
          <a:sx n="93" d="100"/>
          <a:sy n="93"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FF879-81B3-4164-A8A6-39F73650C1F3}"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8E96380C-60C0-406D-9952-849C40223F06}">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History</a:t>
          </a:r>
        </a:p>
      </dgm:t>
    </dgm:pt>
    <dgm:pt modelId="{C476F593-E3C9-4B07-814A-36D702EA8820}" type="parTrans" cxnId="{7710E01A-EE58-44DA-AA91-0F143FE03BA5}">
      <dgm:prSet/>
      <dgm:spPr/>
      <dgm:t>
        <a:bodyPr/>
        <a:lstStyle/>
        <a:p>
          <a:endParaRPr lang="en-US"/>
        </a:p>
      </dgm:t>
    </dgm:pt>
    <dgm:pt modelId="{7A13985D-3468-42B8-B340-5FFFD7600E5B}" type="sibTrans" cxnId="{7710E01A-EE58-44DA-AA91-0F143FE03BA5}">
      <dgm:prSet phldrT="01"/>
      <dgm:spPr/>
      <dgm:t>
        <a:bodyPr/>
        <a:lstStyle/>
        <a:p>
          <a:endParaRPr lang="en-US" dirty="0"/>
        </a:p>
      </dgm:t>
    </dgm:pt>
    <dgm:pt modelId="{62011317-CAF7-4B4D-8716-C4EBBDD2651A}">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Classification</a:t>
          </a:r>
        </a:p>
      </dgm:t>
    </dgm:pt>
    <dgm:pt modelId="{85CDADC3-59DF-46B2-8025-3F82C9A3AF89}" type="parTrans" cxnId="{5C7457E9-F2D7-4C6B-B5DF-A0AEF827EDB5}">
      <dgm:prSet/>
      <dgm:spPr/>
      <dgm:t>
        <a:bodyPr/>
        <a:lstStyle/>
        <a:p>
          <a:endParaRPr lang="en-US"/>
        </a:p>
      </dgm:t>
    </dgm:pt>
    <dgm:pt modelId="{B0E00F3F-A977-4A8B-A8E8-253095F2B150}" type="sibTrans" cxnId="{5C7457E9-F2D7-4C6B-B5DF-A0AEF827EDB5}">
      <dgm:prSet phldrT="03"/>
      <dgm:spPr/>
      <dgm:t>
        <a:bodyPr/>
        <a:lstStyle/>
        <a:p>
          <a:endParaRPr lang="en-US" dirty="0"/>
        </a:p>
      </dgm:t>
    </dgm:pt>
    <dgm:pt modelId="{F083F906-35F8-4CAF-AFB9-E3B3AECD3489}">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Generation</a:t>
          </a:r>
        </a:p>
      </dgm:t>
    </dgm:pt>
    <dgm:pt modelId="{14181AFC-700F-401E-96E0-7325F80FDC6F}" type="parTrans" cxnId="{9170CE69-D3FE-4BE5-AD86-123ADF05652E}">
      <dgm:prSet/>
      <dgm:spPr/>
      <dgm:t>
        <a:bodyPr/>
        <a:lstStyle/>
        <a:p>
          <a:endParaRPr lang="en-US"/>
        </a:p>
      </dgm:t>
    </dgm:pt>
    <dgm:pt modelId="{CDAB0E7E-6C10-44E8-8D15-BF6F5DFBA18D}" type="sibTrans" cxnId="{9170CE69-D3FE-4BE5-AD86-123ADF05652E}">
      <dgm:prSet phldrT="04"/>
      <dgm:spPr/>
      <dgm:t>
        <a:bodyPr/>
        <a:lstStyle/>
        <a:p>
          <a:endParaRPr lang="en-US" dirty="0"/>
        </a:p>
      </dgm:t>
    </dgm:pt>
    <dgm:pt modelId="{FC519AC7-6F96-4F6C-8F55-6CB022258B2B}">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Discussion</a:t>
          </a:r>
        </a:p>
      </dgm:t>
    </dgm:pt>
    <dgm:pt modelId="{12CA6E1F-6984-4A8E-A1E6-276F152F09CB}" type="parTrans" cxnId="{9E6C3C8A-0E03-480E-AF84-DE627863CF37}">
      <dgm:prSet/>
      <dgm:spPr/>
      <dgm:t>
        <a:bodyPr/>
        <a:lstStyle/>
        <a:p>
          <a:endParaRPr lang="en-US"/>
        </a:p>
      </dgm:t>
    </dgm:pt>
    <dgm:pt modelId="{425EDBBF-B4A4-40F7-950B-A6DEEAC2ECCA}" type="sibTrans" cxnId="{9E6C3C8A-0E03-480E-AF84-DE627863CF37}">
      <dgm:prSet phldrT="05"/>
      <dgm:spPr/>
    </dgm:pt>
    <dgm:pt modelId="{0E52F29D-4B34-5348-84AC-89DBAC23C04F}">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Data</a:t>
          </a:r>
        </a:p>
      </dgm:t>
    </dgm:pt>
    <dgm:pt modelId="{140BF3A0-2FCA-F244-BE5A-5A9695EFD999}" type="parTrans" cxnId="{34A0C138-96D6-9241-80EC-CD2A76C6D371}">
      <dgm:prSet/>
      <dgm:spPr/>
      <dgm:t>
        <a:bodyPr/>
        <a:lstStyle/>
        <a:p>
          <a:endParaRPr lang="en-US"/>
        </a:p>
      </dgm:t>
    </dgm:pt>
    <dgm:pt modelId="{FB7131B3-4514-7A41-BB75-E25224DFAB95}" type="sibTrans" cxnId="{34A0C138-96D6-9241-80EC-CD2A76C6D371}">
      <dgm:prSet phldrT="01"/>
      <dgm:spPr/>
      <dgm:t>
        <a:bodyPr/>
        <a:lstStyle/>
        <a:p>
          <a:endParaRPr lang="en-US" dirty="0"/>
        </a:p>
      </dgm:t>
    </dgm:pt>
    <dgm:pt modelId="{1378DD2A-95B7-2A42-8C0E-A24CBF1F5C12}" type="pres">
      <dgm:prSet presAssocID="{802FF879-81B3-4164-A8A6-39F73650C1F3}" presName="outerComposite" presStyleCnt="0">
        <dgm:presLayoutVars>
          <dgm:chMax val="5"/>
          <dgm:dir/>
          <dgm:resizeHandles val="exact"/>
        </dgm:presLayoutVars>
      </dgm:prSet>
      <dgm:spPr/>
    </dgm:pt>
    <dgm:pt modelId="{DE4A9F1B-EF46-854D-9954-568ABE3CFE02}" type="pres">
      <dgm:prSet presAssocID="{802FF879-81B3-4164-A8A6-39F73650C1F3}" presName="dummyMaxCanvas" presStyleCnt="0">
        <dgm:presLayoutVars/>
      </dgm:prSet>
      <dgm:spPr/>
    </dgm:pt>
    <dgm:pt modelId="{D6390A04-8538-F946-9298-6B874303F732}" type="pres">
      <dgm:prSet presAssocID="{802FF879-81B3-4164-A8A6-39F73650C1F3}" presName="FiveNodes_1" presStyleLbl="node1" presStyleIdx="0" presStyleCnt="5">
        <dgm:presLayoutVars>
          <dgm:bulletEnabled val="1"/>
        </dgm:presLayoutVars>
      </dgm:prSet>
      <dgm:spPr/>
    </dgm:pt>
    <dgm:pt modelId="{7D00701B-5D56-6443-85F2-09FE5E7308B9}" type="pres">
      <dgm:prSet presAssocID="{802FF879-81B3-4164-A8A6-39F73650C1F3}" presName="FiveNodes_2" presStyleLbl="node1" presStyleIdx="1" presStyleCnt="5">
        <dgm:presLayoutVars>
          <dgm:bulletEnabled val="1"/>
        </dgm:presLayoutVars>
      </dgm:prSet>
      <dgm:spPr/>
    </dgm:pt>
    <dgm:pt modelId="{243F2568-4B91-4140-B87A-9ECC89BAAED6}" type="pres">
      <dgm:prSet presAssocID="{802FF879-81B3-4164-A8A6-39F73650C1F3}" presName="FiveNodes_3" presStyleLbl="node1" presStyleIdx="2" presStyleCnt="5">
        <dgm:presLayoutVars>
          <dgm:bulletEnabled val="1"/>
        </dgm:presLayoutVars>
      </dgm:prSet>
      <dgm:spPr/>
    </dgm:pt>
    <dgm:pt modelId="{14B784C2-0964-E14A-970D-8ECCF08FE5F6}" type="pres">
      <dgm:prSet presAssocID="{802FF879-81B3-4164-A8A6-39F73650C1F3}" presName="FiveNodes_4" presStyleLbl="node1" presStyleIdx="3" presStyleCnt="5">
        <dgm:presLayoutVars>
          <dgm:bulletEnabled val="1"/>
        </dgm:presLayoutVars>
      </dgm:prSet>
      <dgm:spPr/>
    </dgm:pt>
    <dgm:pt modelId="{A9E92939-1A14-1B4A-855A-F0ED069804FE}" type="pres">
      <dgm:prSet presAssocID="{802FF879-81B3-4164-A8A6-39F73650C1F3}" presName="FiveNodes_5" presStyleLbl="node1" presStyleIdx="4" presStyleCnt="5">
        <dgm:presLayoutVars>
          <dgm:bulletEnabled val="1"/>
        </dgm:presLayoutVars>
      </dgm:prSet>
      <dgm:spPr/>
    </dgm:pt>
    <dgm:pt modelId="{C79E977C-6427-1946-94BD-C090BBB262AF}" type="pres">
      <dgm:prSet presAssocID="{802FF879-81B3-4164-A8A6-39F73650C1F3}" presName="FiveConn_1-2" presStyleLbl="fgAccFollowNode1" presStyleIdx="0" presStyleCnt="4">
        <dgm:presLayoutVars>
          <dgm:bulletEnabled val="1"/>
        </dgm:presLayoutVars>
      </dgm:prSet>
      <dgm:spPr/>
    </dgm:pt>
    <dgm:pt modelId="{E10B4AC1-5C2E-2441-AB57-6F380C1B18DC}" type="pres">
      <dgm:prSet presAssocID="{802FF879-81B3-4164-A8A6-39F73650C1F3}" presName="FiveConn_2-3" presStyleLbl="fgAccFollowNode1" presStyleIdx="1" presStyleCnt="4">
        <dgm:presLayoutVars>
          <dgm:bulletEnabled val="1"/>
        </dgm:presLayoutVars>
      </dgm:prSet>
      <dgm:spPr/>
    </dgm:pt>
    <dgm:pt modelId="{68F6FCF4-C1B5-884D-9412-30BE4D869F48}" type="pres">
      <dgm:prSet presAssocID="{802FF879-81B3-4164-A8A6-39F73650C1F3}" presName="FiveConn_3-4" presStyleLbl="fgAccFollowNode1" presStyleIdx="2" presStyleCnt="4">
        <dgm:presLayoutVars>
          <dgm:bulletEnabled val="1"/>
        </dgm:presLayoutVars>
      </dgm:prSet>
      <dgm:spPr/>
    </dgm:pt>
    <dgm:pt modelId="{C6F9A733-C386-DA42-8CF0-EB1924FE7758}" type="pres">
      <dgm:prSet presAssocID="{802FF879-81B3-4164-A8A6-39F73650C1F3}" presName="FiveConn_4-5" presStyleLbl="fgAccFollowNode1" presStyleIdx="3" presStyleCnt="4">
        <dgm:presLayoutVars>
          <dgm:bulletEnabled val="1"/>
        </dgm:presLayoutVars>
      </dgm:prSet>
      <dgm:spPr/>
    </dgm:pt>
    <dgm:pt modelId="{59F5EEA5-8CB4-D54C-BB03-37CA034D1C94}" type="pres">
      <dgm:prSet presAssocID="{802FF879-81B3-4164-A8A6-39F73650C1F3}" presName="FiveNodes_1_text" presStyleLbl="node1" presStyleIdx="4" presStyleCnt="5">
        <dgm:presLayoutVars>
          <dgm:bulletEnabled val="1"/>
        </dgm:presLayoutVars>
      </dgm:prSet>
      <dgm:spPr/>
    </dgm:pt>
    <dgm:pt modelId="{9AF19185-042D-4C4A-B1E9-53AD757EEE49}" type="pres">
      <dgm:prSet presAssocID="{802FF879-81B3-4164-A8A6-39F73650C1F3}" presName="FiveNodes_2_text" presStyleLbl="node1" presStyleIdx="4" presStyleCnt="5">
        <dgm:presLayoutVars>
          <dgm:bulletEnabled val="1"/>
        </dgm:presLayoutVars>
      </dgm:prSet>
      <dgm:spPr/>
    </dgm:pt>
    <dgm:pt modelId="{0402361E-DBC5-7F48-B333-5868C6D713CB}" type="pres">
      <dgm:prSet presAssocID="{802FF879-81B3-4164-A8A6-39F73650C1F3}" presName="FiveNodes_3_text" presStyleLbl="node1" presStyleIdx="4" presStyleCnt="5">
        <dgm:presLayoutVars>
          <dgm:bulletEnabled val="1"/>
        </dgm:presLayoutVars>
      </dgm:prSet>
      <dgm:spPr/>
    </dgm:pt>
    <dgm:pt modelId="{BF1034EC-7A5A-B044-A405-7D8DB7B5260F}" type="pres">
      <dgm:prSet presAssocID="{802FF879-81B3-4164-A8A6-39F73650C1F3}" presName="FiveNodes_4_text" presStyleLbl="node1" presStyleIdx="4" presStyleCnt="5">
        <dgm:presLayoutVars>
          <dgm:bulletEnabled val="1"/>
        </dgm:presLayoutVars>
      </dgm:prSet>
      <dgm:spPr/>
    </dgm:pt>
    <dgm:pt modelId="{D48167CA-5D27-614B-A074-5A0FC8CFD0B9}" type="pres">
      <dgm:prSet presAssocID="{802FF879-81B3-4164-A8A6-39F73650C1F3}" presName="FiveNodes_5_text" presStyleLbl="node1" presStyleIdx="4" presStyleCnt="5">
        <dgm:presLayoutVars>
          <dgm:bulletEnabled val="1"/>
        </dgm:presLayoutVars>
      </dgm:prSet>
      <dgm:spPr/>
    </dgm:pt>
  </dgm:ptLst>
  <dgm:cxnLst>
    <dgm:cxn modelId="{7710E01A-EE58-44DA-AA91-0F143FE03BA5}" srcId="{802FF879-81B3-4164-A8A6-39F73650C1F3}" destId="{8E96380C-60C0-406D-9952-849C40223F06}" srcOrd="0" destOrd="0" parTransId="{C476F593-E3C9-4B07-814A-36D702EA8820}" sibTransId="{7A13985D-3468-42B8-B340-5FFFD7600E5B}"/>
    <dgm:cxn modelId="{9285CF2F-BB60-C144-BCC3-FC51B418EF58}" type="presOf" srcId="{F083F906-35F8-4CAF-AFB9-E3B3AECD3489}" destId="{BF1034EC-7A5A-B044-A405-7D8DB7B5260F}" srcOrd="1" destOrd="0" presId="urn:microsoft.com/office/officeart/2005/8/layout/vProcess5"/>
    <dgm:cxn modelId="{34A0C138-96D6-9241-80EC-CD2A76C6D371}" srcId="{802FF879-81B3-4164-A8A6-39F73650C1F3}" destId="{0E52F29D-4B34-5348-84AC-89DBAC23C04F}" srcOrd="1" destOrd="0" parTransId="{140BF3A0-2FCA-F244-BE5A-5A9695EFD999}" sibTransId="{FB7131B3-4514-7A41-BB75-E25224DFAB95}"/>
    <dgm:cxn modelId="{467F583C-71ED-FD40-9E06-241AF370979F}" type="presOf" srcId="{F083F906-35F8-4CAF-AFB9-E3B3AECD3489}" destId="{14B784C2-0964-E14A-970D-8ECCF08FE5F6}" srcOrd="0" destOrd="0" presId="urn:microsoft.com/office/officeart/2005/8/layout/vProcess5"/>
    <dgm:cxn modelId="{71319840-7D7A-7442-BB82-B627427CEFEB}" type="presOf" srcId="{62011317-CAF7-4B4D-8716-C4EBBDD2651A}" destId="{243F2568-4B91-4140-B87A-9ECC89BAAED6}" srcOrd="0" destOrd="0" presId="urn:microsoft.com/office/officeart/2005/8/layout/vProcess5"/>
    <dgm:cxn modelId="{E65E874C-D7D4-AC48-BFCE-56137773BC85}" type="presOf" srcId="{8E96380C-60C0-406D-9952-849C40223F06}" destId="{D6390A04-8538-F946-9298-6B874303F732}" srcOrd="0" destOrd="0" presId="urn:microsoft.com/office/officeart/2005/8/layout/vProcess5"/>
    <dgm:cxn modelId="{706AC863-7AFF-E245-9306-A85241E31F31}" type="presOf" srcId="{0E52F29D-4B34-5348-84AC-89DBAC23C04F}" destId="{9AF19185-042D-4C4A-B1E9-53AD757EEE49}" srcOrd="1" destOrd="0" presId="urn:microsoft.com/office/officeart/2005/8/layout/vProcess5"/>
    <dgm:cxn modelId="{9170CE69-D3FE-4BE5-AD86-123ADF05652E}" srcId="{802FF879-81B3-4164-A8A6-39F73650C1F3}" destId="{F083F906-35F8-4CAF-AFB9-E3B3AECD3489}" srcOrd="3" destOrd="0" parTransId="{14181AFC-700F-401E-96E0-7325F80FDC6F}" sibTransId="{CDAB0E7E-6C10-44E8-8D15-BF6F5DFBA18D}"/>
    <dgm:cxn modelId="{61111B6B-E31D-1145-BCBE-7C9390E24DDA}" type="presOf" srcId="{7A13985D-3468-42B8-B340-5FFFD7600E5B}" destId="{C79E977C-6427-1946-94BD-C090BBB262AF}" srcOrd="0" destOrd="0" presId="urn:microsoft.com/office/officeart/2005/8/layout/vProcess5"/>
    <dgm:cxn modelId="{1A40F66E-3AD6-2D47-BE3E-5C7F1A544EF5}" type="presOf" srcId="{62011317-CAF7-4B4D-8716-C4EBBDD2651A}" destId="{0402361E-DBC5-7F48-B333-5868C6D713CB}" srcOrd="1" destOrd="0" presId="urn:microsoft.com/office/officeart/2005/8/layout/vProcess5"/>
    <dgm:cxn modelId="{9E6C3C8A-0E03-480E-AF84-DE627863CF37}" srcId="{802FF879-81B3-4164-A8A6-39F73650C1F3}" destId="{FC519AC7-6F96-4F6C-8F55-6CB022258B2B}" srcOrd="4" destOrd="0" parTransId="{12CA6E1F-6984-4A8E-A1E6-276F152F09CB}" sibTransId="{425EDBBF-B4A4-40F7-950B-A6DEEAC2ECCA}"/>
    <dgm:cxn modelId="{CCB9E49F-E8CA-9347-81F7-679DF6BE3AC2}" type="presOf" srcId="{FB7131B3-4514-7A41-BB75-E25224DFAB95}" destId="{E10B4AC1-5C2E-2441-AB57-6F380C1B18DC}" srcOrd="0" destOrd="0" presId="urn:microsoft.com/office/officeart/2005/8/layout/vProcess5"/>
    <dgm:cxn modelId="{0A205EAA-09F0-FE44-9604-6040B2E6CB3D}" type="presOf" srcId="{8E96380C-60C0-406D-9952-849C40223F06}" destId="{59F5EEA5-8CB4-D54C-BB03-37CA034D1C94}" srcOrd="1" destOrd="0" presId="urn:microsoft.com/office/officeart/2005/8/layout/vProcess5"/>
    <dgm:cxn modelId="{4CC30FB4-95D1-1847-B45E-886A3E03A6E5}" type="presOf" srcId="{FC519AC7-6F96-4F6C-8F55-6CB022258B2B}" destId="{D48167CA-5D27-614B-A074-5A0FC8CFD0B9}" srcOrd="1" destOrd="0" presId="urn:microsoft.com/office/officeart/2005/8/layout/vProcess5"/>
    <dgm:cxn modelId="{4E3FE8C1-708E-4A4E-BFF7-6F457F7F4A93}" type="presOf" srcId="{0E52F29D-4B34-5348-84AC-89DBAC23C04F}" destId="{7D00701B-5D56-6443-85F2-09FE5E7308B9}" srcOrd="0" destOrd="0" presId="urn:microsoft.com/office/officeart/2005/8/layout/vProcess5"/>
    <dgm:cxn modelId="{E5C134C3-340E-4744-A800-7E2CBDED557A}" type="presOf" srcId="{FC519AC7-6F96-4F6C-8F55-6CB022258B2B}" destId="{A9E92939-1A14-1B4A-855A-F0ED069804FE}" srcOrd="0" destOrd="0" presId="urn:microsoft.com/office/officeart/2005/8/layout/vProcess5"/>
    <dgm:cxn modelId="{FDD312E2-965A-3C49-8ED8-18B86EA052D3}" type="presOf" srcId="{802FF879-81B3-4164-A8A6-39F73650C1F3}" destId="{1378DD2A-95B7-2A42-8C0E-A24CBF1F5C12}" srcOrd="0" destOrd="0" presId="urn:microsoft.com/office/officeart/2005/8/layout/vProcess5"/>
    <dgm:cxn modelId="{072663E2-A03A-B847-97F5-79E4BBA64007}" type="presOf" srcId="{CDAB0E7E-6C10-44E8-8D15-BF6F5DFBA18D}" destId="{C6F9A733-C386-DA42-8CF0-EB1924FE7758}" srcOrd="0" destOrd="0" presId="urn:microsoft.com/office/officeart/2005/8/layout/vProcess5"/>
    <dgm:cxn modelId="{5C7457E9-F2D7-4C6B-B5DF-A0AEF827EDB5}" srcId="{802FF879-81B3-4164-A8A6-39F73650C1F3}" destId="{62011317-CAF7-4B4D-8716-C4EBBDD2651A}" srcOrd="2" destOrd="0" parTransId="{85CDADC3-59DF-46B2-8025-3F82C9A3AF89}" sibTransId="{B0E00F3F-A977-4A8B-A8E8-253095F2B150}"/>
    <dgm:cxn modelId="{3DE3CFEA-6D34-584D-B208-36B628699C50}" type="presOf" srcId="{B0E00F3F-A977-4A8B-A8E8-253095F2B150}" destId="{68F6FCF4-C1B5-884D-9412-30BE4D869F48}" srcOrd="0" destOrd="0" presId="urn:microsoft.com/office/officeart/2005/8/layout/vProcess5"/>
    <dgm:cxn modelId="{2B0A7673-C8DF-864E-BD4A-6CAAF1343290}" type="presParOf" srcId="{1378DD2A-95B7-2A42-8C0E-A24CBF1F5C12}" destId="{DE4A9F1B-EF46-854D-9954-568ABE3CFE02}" srcOrd="0" destOrd="0" presId="urn:microsoft.com/office/officeart/2005/8/layout/vProcess5"/>
    <dgm:cxn modelId="{7B084D8D-6117-184D-8453-82B9088E700F}" type="presParOf" srcId="{1378DD2A-95B7-2A42-8C0E-A24CBF1F5C12}" destId="{D6390A04-8538-F946-9298-6B874303F732}" srcOrd="1" destOrd="0" presId="urn:microsoft.com/office/officeart/2005/8/layout/vProcess5"/>
    <dgm:cxn modelId="{F98FB355-60F1-674F-A470-BCE770C4E8C4}" type="presParOf" srcId="{1378DD2A-95B7-2A42-8C0E-A24CBF1F5C12}" destId="{7D00701B-5D56-6443-85F2-09FE5E7308B9}" srcOrd="2" destOrd="0" presId="urn:microsoft.com/office/officeart/2005/8/layout/vProcess5"/>
    <dgm:cxn modelId="{658E498A-DACD-F449-8E62-C18C5A62FE9F}" type="presParOf" srcId="{1378DD2A-95B7-2A42-8C0E-A24CBF1F5C12}" destId="{243F2568-4B91-4140-B87A-9ECC89BAAED6}" srcOrd="3" destOrd="0" presId="urn:microsoft.com/office/officeart/2005/8/layout/vProcess5"/>
    <dgm:cxn modelId="{201EA16D-A7CA-A741-A20A-C46B81CB0A15}" type="presParOf" srcId="{1378DD2A-95B7-2A42-8C0E-A24CBF1F5C12}" destId="{14B784C2-0964-E14A-970D-8ECCF08FE5F6}" srcOrd="4" destOrd="0" presId="urn:microsoft.com/office/officeart/2005/8/layout/vProcess5"/>
    <dgm:cxn modelId="{5F1C7372-C883-C34B-B32F-83C995829C42}" type="presParOf" srcId="{1378DD2A-95B7-2A42-8C0E-A24CBF1F5C12}" destId="{A9E92939-1A14-1B4A-855A-F0ED069804FE}" srcOrd="5" destOrd="0" presId="urn:microsoft.com/office/officeart/2005/8/layout/vProcess5"/>
    <dgm:cxn modelId="{2CE261C6-16F3-9D45-B6C7-989A8BCA5B46}" type="presParOf" srcId="{1378DD2A-95B7-2A42-8C0E-A24CBF1F5C12}" destId="{C79E977C-6427-1946-94BD-C090BBB262AF}" srcOrd="6" destOrd="0" presId="urn:microsoft.com/office/officeart/2005/8/layout/vProcess5"/>
    <dgm:cxn modelId="{717B431C-D037-774D-82C7-2BD018A61396}" type="presParOf" srcId="{1378DD2A-95B7-2A42-8C0E-A24CBF1F5C12}" destId="{E10B4AC1-5C2E-2441-AB57-6F380C1B18DC}" srcOrd="7" destOrd="0" presId="urn:microsoft.com/office/officeart/2005/8/layout/vProcess5"/>
    <dgm:cxn modelId="{23FA9FEF-F507-2141-84F6-C81FB4AD58B7}" type="presParOf" srcId="{1378DD2A-95B7-2A42-8C0E-A24CBF1F5C12}" destId="{68F6FCF4-C1B5-884D-9412-30BE4D869F48}" srcOrd="8" destOrd="0" presId="urn:microsoft.com/office/officeart/2005/8/layout/vProcess5"/>
    <dgm:cxn modelId="{8D6C7AA7-6AEF-204C-A344-55A6B30DF348}" type="presParOf" srcId="{1378DD2A-95B7-2A42-8C0E-A24CBF1F5C12}" destId="{C6F9A733-C386-DA42-8CF0-EB1924FE7758}" srcOrd="9" destOrd="0" presId="urn:microsoft.com/office/officeart/2005/8/layout/vProcess5"/>
    <dgm:cxn modelId="{E4E6B2CC-3BED-C14A-82BF-EF6805365335}" type="presParOf" srcId="{1378DD2A-95B7-2A42-8C0E-A24CBF1F5C12}" destId="{59F5EEA5-8CB4-D54C-BB03-37CA034D1C94}" srcOrd="10" destOrd="0" presId="urn:microsoft.com/office/officeart/2005/8/layout/vProcess5"/>
    <dgm:cxn modelId="{D28654B6-0455-D743-8509-1275270292FB}" type="presParOf" srcId="{1378DD2A-95B7-2A42-8C0E-A24CBF1F5C12}" destId="{9AF19185-042D-4C4A-B1E9-53AD757EEE49}" srcOrd="11" destOrd="0" presId="urn:microsoft.com/office/officeart/2005/8/layout/vProcess5"/>
    <dgm:cxn modelId="{8EAD42E0-7B93-CE47-BDF7-CCDCE614B9A6}" type="presParOf" srcId="{1378DD2A-95B7-2A42-8C0E-A24CBF1F5C12}" destId="{0402361E-DBC5-7F48-B333-5868C6D713CB}" srcOrd="12" destOrd="0" presId="urn:microsoft.com/office/officeart/2005/8/layout/vProcess5"/>
    <dgm:cxn modelId="{0A05938D-45F3-D444-BD78-29AEDCB381AE}" type="presParOf" srcId="{1378DD2A-95B7-2A42-8C0E-A24CBF1F5C12}" destId="{BF1034EC-7A5A-B044-A405-7D8DB7B5260F}" srcOrd="13" destOrd="0" presId="urn:microsoft.com/office/officeart/2005/8/layout/vProcess5"/>
    <dgm:cxn modelId="{0B3A49A6-29D8-8142-BA57-057046B0CA4F}" type="presParOf" srcId="{1378DD2A-95B7-2A42-8C0E-A24CBF1F5C12}" destId="{D48167CA-5D27-614B-A074-5A0FC8CFD0B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0A04-8538-F946-9298-6B874303F732}">
      <dsp:nvSpPr>
        <dsp:cNvPr id="0" name=""/>
        <dsp:cNvSpPr/>
      </dsp:nvSpPr>
      <dsp:spPr>
        <a:xfrm>
          <a:off x="0" y="0"/>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History</a:t>
          </a:r>
        </a:p>
      </dsp:txBody>
      <dsp:txXfrm>
        <a:off x="25978" y="25978"/>
        <a:ext cx="3256546" cy="835012"/>
      </dsp:txXfrm>
    </dsp:sp>
    <dsp:sp modelId="{7D00701B-5D56-6443-85F2-09FE5E7308B9}">
      <dsp:nvSpPr>
        <dsp:cNvPr id="0" name=""/>
        <dsp:cNvSpPr/>
      </dsp:nvSpPr>
      <dsp:spPr>
        <a:xfrm>
          <a:off x="322405" y="1010158"/>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Data</a:t>
          </a:r>
        </a:p>
      </dsp:txBody>
      <dsp:txXfrm>
        <a:off x="348383" y="1036136"/>
        <a:ext cx="3366537" cy="835012"/>
      </dsp:txXfrm>
    </dsp:sp>
    <dsp:sp modelId="{243F2568-4B91-4140-B87A-9ECC89BAAED6}">
      <dsp:nvSpPr>
        <dsp:cNvPr id="0" name=""/>
        <dsp:cNvSpPr/>
      </dsp:nvSpPr>
      <dsp:spPr>
        <a:xfrm>
          <a:off x="644810" y="2020315"/>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Classification</a:t>
          </a:r>
        </a:p>
      </dsp:txBody>
      <dsp:txXfrm>
        <a:off x="670788" y="2046293"/>
        <a:ext cx="3366537" cy="835012"/>
      </dsp:txXfrm>
    </dsp:sp>
    <dsp:sp modelId="{14B784C2-0964-E14A-970D-8ECCF08FE5F6}">
      <dsp:nvSpPr>
        <dsp:cNvPr id="0" name=""/>
        <dsp:cNvSpPr/>
      </dsp:nvSpPr>
      <dsp:spPr>
        <a:xfrm>
          <a:off x="967216" y="3030474"/>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Generation</a:t>
          </a:r>
        </a:p>
      </dsp:txBody>
      <dsp:txXfrm>
        <a:off x="993194" y="3056452"/>
        <a:ext cx="3366537" cy="835012"/>
      </dsp:txXfrm>
    </dsp:sp>
    <dsp:sp modelId="{A9E92939-1A14-1B4A-855A-F0ED069804FE}">
      <dsp:nvSpPr>
        <dsp:cNvPr id="0" name=""/>
        <dsp:cNvSpPr/>
      </dsp:nvSpPr>
      <dsp:spPr>
        <a:xfrm>
          <a:off x="1289621" y="4040631"/>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Discussion</a:t>
          </a:r>
        </a:p>
      </dsp:txBody>
      <dsp:txXfrm>
        <a:off x="1315599" y="4066609"/>
        <a:ext cx="3366537" cy="835012"/>
      </dsp:txXfrm>
    </dsp:sp>
    <dsp:sp modelId="{C79E977C-6427-1946-94BD-C090BBB262AF}">
      <dsp:nvSpPr>
        <dsp:cNvPr id="0" name=""/>
        <dsp:cNvSpPr/>
      </dsp:nvSpPr>
      <dsp:spPr>
        <a:xfrm>
          <a:off x="3740899" y="647979"/>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870618" y="647979"/>
        <a:ext cx="317091" cy="433838"/>
      </dsp:txXfrm>
    </dsp:sp>
    <dsp:sp modelId="{E10B4AC1-5C2E-2441-AB57-6F380C1B18DC}">
      <dsp:nvSpPr>
        <dsp:cNvPr id="0" name=""/>
        <dsp:cNvSpPr/>
      </dsp:nvSpPr>
      <dsp:spPr>
        <a:xfrm>
          <a:off x="4063304" y="1658137"/>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4193023" y="1658137"/>
        <a:ext cx="317091" cy="433838"/>
      </dsp:txXfrm>
    </dsp:sp>
    <dsp:sp modelId="{68F6FCF4-C1B5-884D-9412-30BE4D869F48}">
      <dsp:nvSpPr>
        <dsp:cNvPr id="0" name=""/>
        <dsp:cNvSpPr/>
      </dsp:nvSpPr>
      <dsp:spPr>
        <a:xfrm>
          <a:off x="4385710" y="2653512"/>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4515429" y="2653512"/>
        <a:ext cx="317091" cy="433838"/>
      </dsp:txXfrm>
    </dsp:sp>
    <dsp:sp modelId="{C6F9A733-C386-DA42-8CF0-EB1924FE7758}">
      <dsp:nvSpPr>
        <dsp:cNvPr id="0" name=""/>
        <dsp:cNvSpPr/>
      </dsp:nvSpPr>
      <dsp:spPr>
        <a:xfrm>
          <a:off x="4708115" y="3673525"/>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4837834" y="3673525"/>
        <a:ext cx="317091" cy="4338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44B1F-3575-B142-9E53-48A4ED87CA51}" type="datetimeFigureOut">
              <a:rPr lang="en-US" smtClean="0"/>
              <a:t>4/4/18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3BBF4-5900-D041-9B82-6D0B1B7042DC}" type="slidenum">
              <a:rPr lang="en-US" smtClean="0"/>
              <a:t>‹#›</a:t>
            </a:fld>
            <a:endParaRPr lang="en-US"/>
          </a:p>
        </p:txBody>
      </p:sp>
    </p:spTree>
    <p:extLst>
      <p:ext uri="{BB962C8B-B14F-4D97-AF65-F5344CB8AC3E}">
        <p14:creationId xmlns:p14="http://schemas.microsoft.com/office/powerpoint/2010/main" val="24141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Music is unique in that, of all major art forms, it has historically relied most upon scientific and mathematical devices in its creation.  </a:t>
            </a:r>
          </a:p>
          <a:p>
            <a:r>
              <a:rPr lang="en-US" sz="1200" kern="1200" dirty="0">
                <a:solidFill>
                  <a:schemeClr val="tx1"/>
                </a:solidFill>
                <a:effectLst/>
                <a:latin typeface="+mn-lt"/>
                <a:ea typeface="+mn-ea"/>
                <a:cs typeface="+mn-cs"/>
              </a:rPr>
              <a:t>The reason behind this can be easily attributed to the notion that music is well founded in the world of mathematics. In fact, the rules of music theory are built upon it. </a:t>
            </a:r>
          </a:p>
          <a:p>
            <a:r>
              <a:rPr lang="en-US" sz="1200" kern="1200" dirty="0">
                <a:solidFill>
                  <a:schemeClr val="tx1"/>
                </a:solidFill>
                <a:effectLst/>
                <a:latin typeface="+mn-lt"/>
                <a:ea typeface="+mn-ea"/>
                <a:cs typeface="+mn-cs"/>
              </a:rPr>
              <a:t>Both the relations between pitches and durations are best defined by numbers and ratios. </a:t>
            </a:r>
          </a:p>
          <a:p>
            <a:r>
              <a:rPr lang="en-US" sz="1200" kern="1200" dirty="0">
                <a:solidFill>
                  <a:schemeClr val="tx1"/>
                </a:solidFill>
                <a:effectLst/>
                <a:latin typeface="+mn-lt"/>
                <a:ea typeface="+mn-ea"/>
                <a:cs typeface="+mn-cs"/>
              </a:rPr>
              <a:t>This fact makes it tempting to both analyze and create music through a scientific approach, and it is a venture that has been attempted many times over the course of history</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a:t>
            </a:fld>
            <a:endParaRPr lang="en-US"/>
          </a:p>
        </p:txBody>
      </p:sp>
    </p:spTree>
    <p:extLst>
      <p:ext uri="{BB962C8B-B14F-4D97-AF65-F5344CB8AC3E}">
        <p14:creationId xmlns:p14="http://schemas.microsoft.com/office/powerpoint/2010/main" val="1771418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a musical interval is based upon chromatic circle, an equal temperament, cyclical scale, which makes up the backbone of western music</a:t>
            </a:r>
          </a:p>
          <a:p>
            <a:r>
              <a:rPr lang="en-US" dirty="0"/>
              <a:t>Between any two adjacent pitches on circle is half a step (reference circle)</a:t>
            </a:r>
          </a:p>
          <a:p>
            <a:r>
              <a:rPr lang="en-US" dirty="0"/>
              <a:t>An octave is the distance between identical notes after a single cycle. This interval has a 2:1 hertz ratio, thus 440hz, 220hz and 110hz all signify the pitch ‘A’</a:t>
            </a:r>
          </a:p>
        </p:txBody>
      </p:sp>
      <p:sp>
        <p:nvSpPr>
          <p:cNvPr id="4" name="Slide Number Placeholder 3"/>
          <p:cNvSpPr>
            <a:spLocks noGrp="1"/>
          </p:cNvSpPr>
          <p:nvPr>
            <p:ph type="sldNum" sz="quarter" idx="10"/>
          </p:nvPr>
        </p:nvSpPr>
        <p:spPr/>
        <p:txBody>
          <a:bodyPr/>
          <a:lstStyle/>
          <a:p>
            <a:fld id="{1903BBF4-5900-D041-9B82-6D0B1B7042DC}" type="slidenum">
              <a:rPr lang="en-US" smtClean="0"/>
              <a:t>10</a:t>
            </a:fld>
            <a:endParaRPr lang="en-US"/>
          </a:p>
        </p:txBody>
      </p:sp>
    </p:spTree>
    <p:extLst>
      <p:ext uri="{BB962C8B-B14F-4D97-AF65-F5344CB8AC3E}">
        <p14:creationId xmlns:p14="http://schemas.microsoft.com/office/powerpoint/2010/main" val="418797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this scale, we can derive a ratio between any two successive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features range from unison, meaning there is no distance between the two pitches, to the octave.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reason for the selection of these features was twofold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presents us with an identifying feature of music, which is often cited in aural listening skills when distinguishing between eras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also provides us with features which can be imitated and used as an excellent building block for our generative process.</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11</a:t>
            </a:fld>
            <a:endParaRPr lang="en-US"/>
          </a:p>
        </p:txBody>
      </p:sp>
    </p:spTree>
    <p:extLst>
      <p:ext uri="{BB962C8B-B14F-4D97-AF65-F5344CB8AC3E}">
        <p14:creationId xmlns:p14="http://schemas.microsoft.com/office/powerpoint/2010/main" val="123525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able to find 262 unique **kern scores from the medieval through modern eras for our experiment. It is worth noting that the data is not evenly distributed, as some eras have withstood the test of time better than others, and have more available data.</a:t>
            </a:r>
          </a:p>
          <a:p>
            <a:r>
              <a:rPr lang="en-US" dirty="0"/>
              <a:t>Using the humdrum toolkit and pattern matching in a </a:t>
            </a:r>
            <a:r>
              <a:rPr lang="en-US" dirty="0" err="1"/>
              <a:t>linux</a:t>
            </a:r>
            <a:r>
              <a:rPr lang="en-US" dirty="0"/>
              <a:t> command line, we were able to extract the number of occurrences of each interval, and divide it by the total number of intervals.</a:t>
            </a:r>
          </a:p>
          <a:p>
            <a:r>
              <a:rPr lang="en-US" dirty="0"/>
              <a:t>We appended these frequencies to a single </a:t>
            </a:r>
            <a:r>
              <a:rPr lang="en-US" dirty="0" err="1"/>
              <a:t>arff</a:t>
            </a:r>
            <a:r>
              <a:rPr lang="en-US" dirty="0"/>
              <a:t> file, along with the class it is associated with</a:t>
            </a:r>
          </a:p>
        </p:txBody>
      </p:sp>
      <p:sp>
        <p:nvSpPr>
          <p:cNvPr id="4" name="Slide Number Placeholder 3"/>
          <p:cNvSpPr>
            <a:spLocks noGrp="1"/>
          </p:cNvSpPr>
          <p:nvPr>
            <p:ph type="sldNum" sz="quarter" idx="10"/>
          </p:nvPr>
        </p:nvSpPr>
        <p:spPr/>
        <p:txBody>
          <a:bodyPr/>
          <a:lstStyle/>
          <a:p>
            <a:fld id="{1903BBF4-5900-D041-9B82-6D0B1B7042DC}" type="slidenum">
              <a:rPr lang="en-US" smtClean="0"/>
              <a:t>12</a:t>
            </a:fld>
            <a:endParaRPr lang="en-US"/>
          </a:p>
        </p:txBody>
      </p:sp>
    </p:spTree>
    <p:extLst>
      <p:ext uri="{BB962C8B-B14F-4D97-AF65-F5344CB8AC3E}">
        <p14:creationId xmlns:p14="http://schemas.microsoft.com/office/powerpoint/2010/main" val="296809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a:t>
            </a:r>
            <a:r>
              <a:rPr lang="en-US" dirty="0" err="1"/>
              <a:t>arff</a:t>
            </a:r>
            <a:r>
              <a:rPr lang="en-US" dirty="0"/>
              <a:t> file, we began our classification. </a:t>
            </a:r>
          </a:p>
          <a:p>
            <a:r>
              <a:rPr lang="en-US" dirty="0"/>
              <a:t>There were countless techniques that fit the classification schema to choose from</a:t>
            </a:r>
          </a:p>
          <a:p>
            <a:r>
              <a:rPr lang="en-US" dirty="0"/>
              <a:t>These five techniques selected for the sake of their diversity, ranging greatly in both complexity and output.</a:t>
            </a:r>
          </a:p>
        </p:txBody>
      </p:sp>
      <p:sp>
        <p:nvSpPr>
          <p:cNvPr id="4" name="Slide Number Placeholder 3"/>
          <p:cNvSpPr>
            <a:spLocks noGrp="1"/>
          </p:cNvSpPr>
          <p:nvPr>
            <p:ph type="sldNum" sz="quarter" idx="10"/>
          </p:nvPr>
        </p:nvSpPr>
        <p:spPr/>
        <p:txBody>
          <a:bodyPr/>
          <a:lstStyle/>
          <a:p>
            <a:fld id="{1903BBF4-5900-D041-9B82-6D0B1B7042DC}" type="slidenum">
              <a:rPr lang="en-US" smtClean="0"/>
              <a:t>13</a:t>
            </a:fld>
            <a:endParaRPr lang="en-US"/>
          </a:p>
        </p:txBody>
      </p:sp>
    </p:spTree>
    <p:extLst>
      <p:ext uri="{BB962C8B-B14F-4D97-AF65-F5344CB8AC3E}">
        <p14:creationId xmlns:p14="http://schemas.microsoft.com/office/powerpoint/2010/main" val="234888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9/10ths used as training set, 1/10</a:t>
            </a:r>
            <a:r>
              <a:rPr lang="en-US" baseline="30000" dirty="0"/>
              <a:t>th</a:t>
            </a:r>
            <a:r>
              <a:rPr lang="en-US" dirty="0"/>
              <a:t> as test set. Reiterated ten times over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Operating Characteristic (ROC) Curve maps the True Positive Rate (true positives / all positives) against the False Positive Rate (false positives / all positives).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produces a curve that will represent how often a piece is mistakenly identified as other than its proper class, rather than produce a true precision rate, which may be skewed as a result of the uneven distribution of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perfectly classified set of data would have an AUC of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you can see, the chosen classifiers performed admirably, ranging from .933 to .753 AUC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end, we selected Naïve </a:t>
            </a:r>
            <a:r>
              <a:rPr lang="en-US" sz="1200" kern="1200" dirty="0" err="1">
                <a:solidFill>
                  <a:schemeClr val="tx1"/>
                </a:solidFill>
                <a:effectLst/>
                <a:latin typeface="+mn-lt"/>
                <a:ea typeface="+mn-ea"/>
                <a:cs typeface="+mn-cs"/>
              </a:rPr>
              <a:t>bayes</a:t>
            </a:r>
            <a:r>
              <a:rPr lang="en-US" sz="1200" kern="1200" dirty="0">
                <a:solidFill>
                  <a:schemeClr val="tx1"/>
                </a:solidFill>
                <a:effectLst/>
                <a:latin typeface="+mn-lt"/>
                <a:ea typeface="+mn-ea"/>
                <a:cs typeface="+mn-cs"/>
              </a:rPr>
              <a:t> by virtue of its statistical output</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14</a:t>
            </a:fld>
            <a:endParaRPr lang="en-US"/>
          </a:p>
        </p:txBody>
      </p:sp>
    </p:spTree>
    <p:extLst>
      <p:ext uri="{BB962C8B-B14F-4D97-AF65-F5344CB8AC3E}">
        <p14:creationId xmlns:p14="http://schemas.microsoft.com/office/powerpoint/2010/main" val="3211731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classification process completed, our next challenge was to build a generative process. </a:t>
            </a:r>
          </a:p>
          <a:p>
            <a:r>
              <a:rPr lang="en-US" dirty="0"/>
              <a:t>We decided the concept of cellular automata presented us with a nice opportunity to use the statistical output of Naïve </a:t>
            </a:r>
            <a:r>
              <a:rPr lang="en-US" dirty="0" err="1"/>
              <a:t>bayes</a:t>
            </a:r>
            <a:r>
              <a:rPr lang="en-US" dirty="0"/>
              <a:t> to inspire its generation</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15</a:t>
            </a:fld>
            <a:endParaRPr lang="en-US"/>
          </a:p>
        </p:txBody>
      </p:sp>
    </p:spTree>
    <p:extLst>
      <p:ext uri="{BB962C8B-B14F-4D97-AF65-F5344CB8AC3E}">
        <p14:creationId xmlns:p14="http://schemas.microsoft.com/office/powerpoint/2010/main" val="218742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Cellular Automata, based upon the cellular replication process.</a:t>
            </a:r>
          </a:p>
          <a:p>
            <a:r>
              <a:rPr lang="en-US" dirty="0"/>
              <a:t>Devised by John von Neumann (50s), it has been utilized by some of the biggest names in math and computing, including Stephen Wolfram and </a:t>
            </a:r>
            <a:r>
              <a:rPr lang="en-US" sz="1200" b="0" i="0" kern="1200" dirty="0">
                <a:solidFill>
                  <a:schemeClr val="tx1"/>
                </a:solidFill>
                <a:effectLst/>
                <a:latin typeface="+mn-lt"/>
                <a:ea typeface="+mn-ea"/>
                <a:cs typeface="+mn-cs"/>
              </a:rPr>
              <a:t>John Horton Conway</a:t>
            </a:r>
          </a:p>
          <a:p>
            <a:r>
              <a:rPr lang="en-US" sz="1200" b="0" i="0" kern="1200" dirty="0">
                <a:solidFill>
                  <a:schemeClr val="tx1"/>
                </a:solidFill>
                <a:effectLst/>
                <a:latin typeface="+mn-lt"/>
                <a:ea typeface="+mn-ea"/>
                <a:cs typeface="+mn-cs"/>
              </a:rPr>
              <a:t>A cellular automata is comprised of a grid of cells, each of which being one of a finite number of state. With each step in time, each cell shifts states based on the state of surrounded cells known as a neighborhood</a:t>
            </a:r>
          </a:p>
          <a:p>
            <a:r>
              <a:rPr lang="en-US" sz="1200" b="0" i="0" kern="1200" dirty="0">
                <a:solidFill>
                  <a:schemeClr val="tx1"/>
                </a:solidFill>
                <a:effectLst/>
                <a:latin typeface="+mn-lt"/>
                <a:ea typeface="+mn-ea"/>
                <a:cs typeface="+mn-cs"/>
              </a:rPr>
              <a:t>This concept has been used in basic music composition as a way to create chaos and patterns within music</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16</a:t>
            </a:fld>
            <a:endParaRPr lang="en-US"/>
          </a:p>
        </p:txBody>
      </p:sp>
    </p:spTree>
    <p:extLst>
      <p:ext uri="{BB962C8B-B14F-4D97-AF65-F5344CB8AC3E}">
        <p14:creationId xmlns:p14="http://schemas.microsoft.com/office/powerpoint/2010/main" val="4098833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model as a framework, we shift focus to our most contributory work</a:t>
            </a:r>
          </a:p>
          <a:p>
            <a:r>
              <a:rPr lang="en-US" dirty="0"/>
              <a:t>Using binary states of ‘on and off’, it is possible to represent each individual note with a four byte sequence, represented by four automata cells</a:t>
            </a:r>
          </a:p>
          <a:p>
            <a:r>
              <a:rPr lang="en-US" dirty="0"/>
              <a:t>The transitionary rules of our automata were then created based upon the aforementioned statistics provided by the classifier. </a:t>
            </a:r>
          </a:p>
          <a:p>
            <a:r>
              <a:rPr lang="en-US" dirty="0"/>
              <a:t>These transitionary rules can be adjusted depending on the desired replicated era</a:t>
            </a:r>
          </a:p>
          <a:p>
            <a:r>
              <a:rPr lang="en-US" dirty="0"/>
              <a:t>For example, a four cell grid with on, off, on, off maps to a note value of ‘A’</a:t>
            </a:r>
          </a:p>
        </p:txBody>
      </p:sp>
      <p:sp>
        <p:nvSpPr>
          <p:cNvPr id="4" name="Slide Number Placeholder 3"/>
          <p:cNvSpPr>
            <a:spLocks noGrp="1"/>
          </p:cNvSpPr>
          <p:nvPr>
            <p:ph type="sldNum" sz="quarter" idx="10"/>
          </p:nvPr>
        </p:nvSpPr>
        <p:spPr/>
        <p:txBody>
          <a:bodyPr/>
          <a:lstStyle/>
          <a:p>
            <a:fld id="{1903BBF4-5900-D041-9B82-6D0B1B7042DC}" type="slidenum">
              <a:rPr lang="en-US" smtClean="0"/>
              <a:t>17</a:t>
            </a:fld>
            <a:endParaRPr lang="en-US"/>
          </a:p>
        </p:txBody>
      </p:sp>
    </p:spTree>
    <p:extLst>
      <p:ext uri="{BB962C8B-B14F-4D97-AF65-F5344CB8AC3E}">
        <p14:creationId xmlns:p14="http://schemas.microsoft.com/office/powerpoint/2010/main" val="187512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fruit of our </a:t>
            </a:r>
            <a:r>
              <a:rPr lang="en-US" dirty="0" err="1"/>
              <a:t>labour</a:t>
            </a:r>
            <a:r>
              <a:rPr lang="en-US" dirty="0"/>
              <a:t> is an automated composition software capable of imitating one of six classical music eras. </a:t>
            </a:r>
          </a:p>
          <a:p>
            <a:r>
              <a:rPr lang="en-US" dirty="0"/>
              <a:t>The system progresses linearly, one note per 750 </a:t>
            </a:r>
            <a:r>
              <a:rPr lang="en-US" dirty="0" err="1"/>
              <a:t>ms</a:t>
            </a:r>
            <a:r>
              <a:rPr lang="en-US" dirty="0"/>
              <a:t>, and the pitch is outputted via a MIDI feature in java. </a:t>
            </a:r>
          </a:p>
          <a:p>
            <a:r>
              <a:rPr lang="en-US" dirty="0"/>
              <a:t>Currently, the system has a number of limitations, including the lack of rhythm and dynamic consideration.</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18</a:t>
            </a:fld>
            <a:endParaRPr lang="en-US"/>
          </a:p>
        </p:txBody>
      </p:sp>
    </p:spTree>
    <p:extLst>
      <p:ext uri="{BB962C8B-B14F-4D97-AF65-F5344CB8AC3E}">
        <p14:creationId xmlns:p14="http://schemas.microsoft.com/office/powerpoint/2010/main" val="2624482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attempt to analyze our results, we took a machine evaluation approach</a:t>
            </a:r>
          </a:p>
          <a:p>
            <a:r>
              <a:rPr lang="en-US" dirty="0"/>
              <a:t>We composed ten scores from each era, each with the length of 100 notes. We fed these compositions as a test set into the classifiers from earlier, excluding our chosen naïve </a:t>
            </a:r>
            <a:r>
              <a:rPr lang="en-US" dirty="0" err="1"/>
              <a:t>bayes</a:t>
            </a:r>
            <a:r>
              <a:rPr lang="en-US" dirty="0"/>
              <a:t> classifier, and results were almost identical to the ability of our classifiers to identify traditionally composed music</a:t>
            </a:r>
          </a:p>
          <a:p>
            <a:r>
              <a:rPr lang="en-US" dirty="0"/>
              <a:t>As you can see, results were encouraging, and indicate that our generative process was successful in replicating the desired musical features</a:t>
            </a:r>
          </a:p>
        </p:txBody>
      </p:sp>
      <p:sp>
        <p:nvSpPr>
          <p:cNvPr id="4" name="Slide Number Placeholder 3"/>
          <p:cNvSpPr>
            <a:spLocks noGrp="1"/>
          </p:cNvSpPr>
          <p:nvPr>
            <p:ph type="sldNum" sz="quarter" idx="10"/>
          </p:nvPr>
        </p:nvSpPr>
        <p:spPr/>
        <p:txBody>
          <a:bodyPr/>
          <a:lstStyle/>
          <a:p>
            <a:fld id="{1903BBF4-5900-D041-9B82-6D0B1B7042DC}" type="slidenum">
              <a:rPr lang="en-US" smtClean="0"/>
              <a:t>19</a:t>
            </a:fld>
            <a:endParaRPr lang="en-US"/>
          </a:p>
        </p:txBody>
      </p:sp>
    </p:spTree>
    <p:extLst>
      <p:ext uri="{BB962C8B-B14F-4D97-AF65-F5344CB8AC3E}">
        <p14:creationId xmlns:p14="http://schemas.microsoft.com/office/powerpoint/2010/main" val="3232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course of our research, we took our own venture into world of algorithmic composition by means of machine learning.</a:t>
            </a:r>
          </a:p>
          <a:p>
            <a:r>
              <a:rPr lang="en-US" dirty="0"/>
              <a:t>Over the next twenty minutes, we’ll explore the history that inspired our research</a:t>
            </a:r>
          </a:p>
          <a:p>
            <a:r>
              <a:rPr lang="en-US" dirty="0"/>
              <a:t>Data used </a:t>
            </a:r>
          </a:p>
          <a:p>
            <a:r>
              <a:rPr lang="en-US" dirty="0"/>
              <a:t>How we arrived at our selected classification technique,</a:t>
            </a:r>
          </a:p>
          <a:p>
            <a:r>
              <a:rPr lang="en-US" dirty="0"/>
              <a:t>How we used its output to craft our composition software</a:t>
            </a:r>
          </a:p>
          <a:p>
            <a:r>
              <a:rPr lang="en-US" dirty="0"/>
              <a:t>Discussion of findings and potential</a:t>
            </a:r>
          </a:p>
          <a:p>
            <a:endParaRPr lang="en-US" dirty="0"/>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2</a:t>
            </a:fld>
            <a:endParaRPr lang="en-US"/>
          </a:p>
        </p:txBody>
      </p:sp>
    </p:spTree>
    <p:extLst>
      <p:ext uri="{BB962C8B-B14F-4D97-AF65-F5344CB8AC3E}">
        <p14:creationId xmlns:p14="http://schemas.microsoft.com/office/powerpoint/2010/main" val="3158778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surprise that indirect vs direct yielded a tale of two stories.</a:t>
            </a:r>
          </a:p>
          <a:p>
            <a:r>
              <a:rPr lang="en-US" dirty="0"/>
              <a:t>Features like instrumentation, rhythm, harmony</a:t>
            </a:r>
          </a:p>
          <a:p>
            <a:r>
              <a:rPr lang="en-US" dirty="0"/>
              <a:t>Future of algorithmic composition is wide open</a:t>
            </a:r>
          </a:p>
          <a:p>
            <a:r>
              <a:rPr lang="en-US" dirty="0"/>
              <a:t>At the end of the day, our system shows potential to be expanded upon. Further hybridization could lead to the inclusion of features such as rhythm, harmony and instrumentation. </a:t>
            </a:r>
          </a:p>
          <a:p>
            <a:r>
              <a:rPr lang="en-US" dirty="0"/>
              <a:t>The importance of such features were stressed during and attempt we made at human evaluation of, when studied musicians indicated that the lack of such features makes it hard to aurally determine a pieces era.</a:t>
            </a:r>
          </a:p>
          <a:p>
            <a:r>
              <a:rPr lang="en-US" dirty="0"/>
              <a:t>There is also the potential of implementing an nth order technique to improve note prediction. Our cellular automata model offers a highly adaptable composition software, and its expansion is wide open.</a:t>
            </a:r>
          </a:p>
        </p:txBody>
      </p:sp>
      <p:sp>
        <p:nvSpPr>
          <p:cNvPr id="4" name="Slide Number Placeholder 3"/>
          <p:cNvSpPr>
            <a:spLocks noGrp="1"/>
          </p:cNvSpPr>
          <p:nvPr>
            <p:ph type="sldNum" sz="quarter" idx="10"/>
          </p:nvPr>
        </p:nvSpPr>
        <p:spPr/>
        <p:txBody>
          <a:bodyPr/>
          <a:lstStyle/>
          <a:p>
            <a:fld id="{1903BBF4-5900-D041-9B82-6D0B1B7042DC}" type="slidenum">
              <a:rPr lang="en-US" smtClean="0"/>
              <a:t>20</a:t>
            </a:fld>
            <a:endParaRPr lang="en-US"/>
          </a:p>
        </p:txBody>
      </p:sp>
    </p:spTree>
    <p:extLst>
      <p:ext uri="{BB962C8B-B14F-4D97-AF65-F5344CB8AC3E}">
        <p14:creationId xmlns:p14="http://schemas.microsoft.com/office/powerpoint/2010/main" val="2477710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03BBF4-5900-D041-9B82-6D0B1B7042DC}" type="slidenum">
              <a:rPr lang="en-US" smtClean="0"/>
              <a:t>21</a:t>
            </a:fld>
            <a:endParaRPr lang="en-US"/>
          </a:p>
        </p:txBody>
      </p:sp>
    </p:spTree>
    <p:extLst>
      <p:ext uri="{BB962C8B-B14F-4D97-AF65-F5344CB8AC3E}">
        <p14:creationId xmlns:p14="http://schemas.microsoft.com/office/powerpoint/2010/main" val="3876224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03BBF4-5900-D041-9B82-6D0B1B7042DC}" type="slidenum">
              <a:rPr lang="en-US" smtClean="0"/>
              <a:t>22</a:t>
            </a:fld>
            <a:endParaRPr lang="en-US"/>
          </a:p>
        </p:txBody>
      </p:sp>
    </p:spTree>
    <p:extLst>
      <p:ext uri="{BB962C8B-B14F-4D97-AF65-F5344CB8AC3E}">
        <p14:creationId xmlns:p14="http://schemas.microsoft.com/office/powerpoint/2010/main" val="220044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Intersection of math, science and music has a rich history</a:t>
            </a:r>
          </a:p>
          <a:p>
            <a:r>
              <a:rPr lang="en-US" dirty="0"/>
              <a:t>The groundwork laid as far back as 500 </a:t>
            </a:r>
            <a:r>
              <a:rPr lang="en-US" dirty="0" err="1"/>
              <a:t>bc</a:t>
            </a:r>
            <a:endParaRPr lang="en-US" dirty="0"/>
          </a:p>
          <a:p>
            <a:r>
              <a:rPr lang="en-US" dirty="0"/>
              <a:t>First significant connections drawn between mathematics and music through movements of celestial bodies</a:t>
            </a:r>
          </a:p>
          <a:p>
            <a:r>
              <a:rPr lang="en-US" sz="1200" kern="1200" dirty="0">
                <a:solidFill>
                  <a:schemeClr val="tx1"/>
                </a:solidFill>
                <a:effectLst/>
                <a:latin typeface="+mn-lt"/>
                <a:ea typeface="+mn-ea"/>
                <a:cs typeface="+mn-cs"/>
              </a:rPr>
              <a:t>It wasn’t until the medieval period that formal rules to govern pitch relations were laid, and music theory was born. </a:t>
            </a:r>
          </a:p>
          <a:p>
            <a:r>
              <a:rPr lang="en-US" sz="1200" kern="1200" dirty="0">
                <a:solidFill>
                  <a:schemeClr val="tx1"/>
                </a:solidFill>
                <a:effectLst/>
                <a:latin typeface="+mn-lt"/>
                <a:ea typeface="+mn-ea"/>
                <a:cs typeface="+mn-cs"/>
              </a:rPr>
              <a:t>And we saw the very beginnings of algorithmic composition in the 18</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century</a:t>
            </a:r>
          </a:p>
          <a:p>
            <a:r>
              <a:rPr lang="en-US" sz="1200" kern="1200" dirty="0">
                <a:solidFill>
                  <a:schemeClr val="tx1"/>
                </a:solidFill>
                <a:effectLst/>
                <a:latin typeface="+mn-lt"/>
                <a:ea typeface="+mn-ea"/>
                <a:cs typeface="+mn-cs"/>
              </a:rPr>
              <a:t>Allegedly devised by Mozart himself</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3</a:t>
            </a:fld>
            <a:endParaRPr lang="en-US"/>
          </a:p>
        </p:txBody>
      </p:sp>
    </p:spTree>
    <p:extLst>
      <p:ext uri="{BB962C8B-B14F-4D97-AF65-F5344CB8AC3E}">
        <p14:creationId xmlns:p14="http://schemas.microsoft.com/office/powerpoint/2010/main" val="99685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beginning of the digital age ushered in an intense interest in algorithmic music</a:t>
            </a:r>
          </a:p>
          <a:p>
            <a:r>
              <a:rPr lang="en-US" dirty="0"/>
              <a:t>It all started in 1958 with Hiller and Isaacson’s </a:t>
            </a:r>
            <a:r>
              <a:rPr lang="en-US" dirty="0" err="1"/>
              <a:t>Illiac</a:t>
            </a:r>
            <a:r>
              <a:rPr lang="en-US" dirty="0"/>
              <a:t> Suite</a:t>
            </a:r>
          </a:p>
          <a:p>
            <a:r>
              <a:rPr lang="en-US" dirty="0"/>
              <a:t>Based on a Markovian chain model, a stochastic predictive system with a memory of one, the system was able to predict the next note based solely upon the last </a:t>
            </a:r>
          </a:p>
          <a:p>
            <a:r>
              <a:rPr lang="en-US" dirty="0"/>
              <a:t>Interested parties adapted their work to include an nth order technique</a:t>
            </a:r>
          </a:p>
          <a:p>
            <a:r>
              <a:rPr lang="en-US" dirty="0"/>
              <a:t>Thereafter, algorithmic composition was splintered into many distinct categories of generation </a:t>
            </a:r>
          </a:p>
          <a:p>
            <a:r>
              <a:rPr lang="en-US" dirty="0"/>
              <a:t>(6 </a:t>
            </a:r>
            <a:r>
              <a:rPr lang="en-US" sz="1200" kern="1200" dirty="0">
                <a:solidFill>
                  <a:schemeClr val="tx1"/>
                </a:solidFill>
                <a:effectLst/>
                <a:latin typeface="+mn-lt"/>
                <a:ea typeface="+mn-ea"/>
                <a:cs typeface="+mn-cs"/>
              </a:rPr>
              <a:t>Gerhard </a:t>
            </a:r>
            <a:r>
              <a:rPr lang="en-US" sz="1200" kern="1200" dirty="0" err="1">
                <a:solidFill>
                  <a:schemeClr val="tx1"/>
                </a:solidFill>
                <a:effectLst/>
                <a:latin typeface="+mn-lt"/>
                <a:ea typeface="+mn-ea"/>
                <a:cs typeface="+mn-cs"/>
              </a:rPr>
              <a:t>Nierhaus</a:t>
            </a:r>
            <a:r>
              <a:rPr lang="en-US" sz="1200" kern="1200" dirty="0">
                <a:solidFill>
                  <a:schemeClr val="tx1"/>
                </a:solidFill>
                <a:effectLst/>
                <a:latin typeface="+mn-lt"/>
                <a:ea typeface="+mn-ea"/>
                <a:cs typeface="+mn-cs"/>
              </a:rPr>
              <a:t> Paradigms of Algorithmic composition: including the likes of generative grammars and transition networks, genetic algorithms, cellular automata, artificial neural networks (ANNs) and artificial intelligence [3])</a:t>
            </a:r>
          </a:p>
          <a:p>
            <a:r>
              <a:rPr lang="en-US" sz="1200" kern="1200" dirty="0">
                <a:solidFill>
                  <a:schemeClr val="tx1"/>
                </a:solidFill>
                <a:effectLst/>
                <a:latin typeface="+mn-lt"/>
                <a:ea typeface="+mn-ea"/>
                <a:cs typeface="+mn-cs"/>
              </a:rPr>
              <a:t>Computer researchers have also shown much interest in the classification of must, Many successful classification experiments have been conducted based upon a variety of features, and separated into a variety of classes</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4</a:t>
            </a:fld>
            <a:endParaRPr lang="en-US"/>
          </a:p>
        </p:txBody>
      </p:sp>
    </p:spTree>
    <p:extLst>
      <p:ext uri="{BB962C8B-B14F-4D97-AF65-F5344CB8AC3E}">
        <p14:creationId xmlns:p14="http://schemas.microsoft.com/office/powerpoint/2010/main" val="313134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experiments were the basis upon which we built the idea of our experiments, with the goal of improving algorithmic composition by utilizing the power of predictive classification methodologies to fuel rule based algorithmic composition techniques</a:t>
            </a:r>
          </a:p>
          <a:p>
            <a:r>
              <a:rPr lang="en-US" dirty="0"/>
              <a:t>With any venture into data mining, the most important step is to select your data</a:t>
            </a:r>
          </a:p>
        </p:txBody>
      </p:sp>
      <p:sp>
        <p:nvSpPr>
          <p:cNvPr id="4" name="Slide Number Placeholder 3"/>
          <p:cNvSpPr>
            <a:spLocks noGrp="1"/>
          </p:cNvSpPr>
          <p:nvPr>
            <p:ph type="sldNum" sz="quarter" idx="10"/>
          </p:nvPr>
        </p:nvSpPr>
        <p:spPr/>
        <p:txBody>
          <a:bodyPr/>
          <a:lstStyle/>
          <a:p>
            <a:fld id="{1903BBF4-5900-D041-9B82-6D0B1B7042DC}" type="slidenum">
              <a:rPr lang="en-US" smtClean="0"/>
              <a:t>5</a:t>
            </a:fld>
            <a:endParaRPr lang="en-US"/>
          </a:p>
        </p:txBody>
      </p:sp>
    </p:spTree>
    <p:extLst>
      <p:ext uri="{BB962C8B-B14F-4D97-AF65-F5344CB8AC3E}">
        <p14:creationId xmlns:p14="http://schemas.microsoft.com/office/powerpoint/2010/main" val="2974085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Luckily for us, there is a large amount of available musical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centuries, this data has been recorded by means of musical score or sheet music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Comprised of various symbols and key words that are capable of representing numerous </a:t>
            </a:r>
            <a:r>
              <a:rPr lang="en-US" dirty="0" err="1"/>
              <a:t>musica</a:t>
            </a:r>
            <a:r>
              <a:rPr lang="en-US" dirty="0"/>
              <a:t>; features, such as dynamics, durations, pitches, tempo, </a:t>
            </a:r>
            <a:r>
              <a:rPr lang="en-US" dirty="0" err="1"/>
              <a:t>etc</a:t>
            </a:r>
            <a:endParaRPr lang="en-US" dirty="0"/>
          </a:p>
          <a:p>
            <a:r>
              <a:rPr lang="en-US" dirty="0"/>
              <a:t>This idea saw its start in ancient Greek and Middle Eastern civilizations, where they began using basic music symbols as written reminders</a:t>
            </a:r>
          </a:p>
          <a:p>
            <a:r>
              <a:rPr lang="en-US" dirty="0"/>
              <a:t>9</a:t>
            </a:r>
            <a:r>
              <a:rPr lang="en-US" baseline="30000" dirty="0"/>
              <a:t>th</a:t>
            </a:r>
            <a:r>
              <a:rPr lang="en-US" dirty="0"/>
              <a:t> century monks began practice of recording music by virtue of these symbols on sheets, and the practice exploded</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6</a:t>
            </a:fld>
            <a:endParaRPr lang="en-US"/>
          </a:p>
        </p:txBody>
      </p:sp>
    </p:spTree>
    <p:extLst>
      <p:ext uri="{BB962C8B-B14F-4D97-AF65-F5344CB8AC3E}">
        <p14:creationId xmlns:p14="http://schemas.microsoft.com/office/powerpoint/2010/main" val="2466964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sheet music is ideal for human use, the dawn of computer music research helped realize the necessity of a new representation of music.</a:t>
            </a:r>
          </a:p>
          <a:p>
            <a:r>
              <a:rPr lang="en-US" dirty="0"/>
              <a:t>This was due to the visual nature of sheet music, and the challenge that provides a computer to parse it for pertinent information</a:t>
            </a:r>
          </a:p>
          <a:p>
            <a:r>
              <a:rPr lang="en-US" dirty="0"/>
              <a:t>Two most popular forms of computer-music files for research purposes are MIDI and **kern. For the sake of our experiment, we selected the kern format.</a:t>
            </a:r>
          </a:p>
          <a:p>
            <a:r>
              <a:rPr lang="en-US" dirty="0"/>
              <a:t>Kern described by creator as “</a:t>
            </a:r>
            <a:r>
              <a:rPr lang="en-US" sz="1200" kern="1200" dirty="0">
                <a:solidFill>
                  <a:schemeClr val="tx1"/>
                </a:solidFill>
                <a:effectLst/>
                <a:latin typeface="+mn-lt"/>
                <a:ea typeface="+mn-ea"/>
                <a:cs typeface="+mn-cs"/>
              </a:rPr>
              <a:t>general-purpose software system intended to assist musical research” [12], its textual representation provides us w/ an ideal format for feature extraction</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7</a:t>
            </a:fld>
            <a:endParaRPr lang="en-US"/>
          </a:p>
        </p:txBody>
      </p:sp>
    </p:spTree>
    <p:extLst>
      <p:ext uri="{BB962C8B-B14F-4D97-AF65-F5344CB8AC3E}">
        <p14:creationId xmlns:p14="http://schemas.microsoft.com/office/powerpoint/2010/main" val="163315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term data mining is rather broad, being defined as “The process of discovering useful information in large data repositories” [13]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looseness as led to a variety of approaches being developed to accomplish this singular goal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focusing on classification, </a:t>
            </a:r>
            <a:r>
              <a:rPr lang="en-US" sz="1200" kern="1200" dirty="0">
                <a:solidFill>
                  <a:schemeClr val="tx1"/>
                </a:solidFill>
                <a:effectLst/>
                <a:latin typeface="+mn-lt"/>
                <a:ea typeface="+mn-ea"/>
                <a:cs typeface="+mn-cs"/>
              </a:rPr>
              <a:t>the task of assigning objects to one of several pre-defined categories</a:t>
            </a:r>
            <a:r>
              <a:rPr lang="en-US" dirty="0">
                <a:effectLst/>
              </a:rPr>
              <a:t> or </a:t>
            </a:r>
            <a:r>
              <a:rPr lang="en-US" i="1" dirty="0">
                <a:effectLst/>
              </a:rPr>
              <a:t>classes </a:t>
            </a:r>
            <a:r>
              <a:rPr lang="en-US" i="0" dirty="0">
                <a:effectLst/>
              </a:rPr>
              <a:t>b</a:t>
            </a:r>
            <a:r>
              <a:rPr lang="en-US" b="0" i="0" dirty="0">
                <a:effectLst/>
              </a:rPr>
              <a:t>ased upon a variety of features, or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Trained classifiers are then able to predict the classes of newly introduced pieces of data</a:t>
            </a:r>
            <a:endParaRPr lang="en-US" dirty="0"/>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8</a:t>
            </a:fld>
            <a:endParaRPr lang="en-US"/>
          </a:p>
        </p:txBody>
      </p:sp>
    </p:spTree>
    <p:extLst>
      <p:ext uri="{BB962C8B-B14F-4D97-AF65-F5344CB8AC3E}">
        <p14:creationId xmlns:p14="http://schemas.microsoft.com/office/powerpoint/2010/main" val="2779636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This makes the task of selecting classes and attributes important to the success of a classifier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the sake of our experiment, we chose to separate the data into the six distinct classical music eras as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In selecting attributes, o</a:t>
            </a:r>
            <a:r>
              <a:rPr lang="en-US" dirty="0"/>
              <a:t>ur musical data presented us with a large number of features to draw upon</a:t>
            </a:r>
          </a:p>
          <a:p>
            <a:r>
              <a:rPr lang="en-US" dirty="0"/>
              <a:t>We were looking for attributes that benefit both generative process and classification process</a:t>
            </a:r>
          </a:p>
          <a:p>
            <a:r>
              <a:rPr lang="en-US" dirty="0"/>
              <a:t>For this reason, we zeroed in on the notion of musical intervals, and the frequency at which they appeared during the piece.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9</a:t>
            </a:fld>
            <a:endParaRPr lang="en-US"/>
          </a:p>
        </p:txBody>
      </p:sp>
    </p:spTree>
    <p:extLst>
      <p:ext uri="{BB962C8B-B14F-4D97-AF65-F5344CB8AC3E}">
        <p14:creationId xmlns:p14="http://schemas.microsoft.com/office/powerpoint/2010/main" val="1008685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55479C4-DE2F-6C4E-AC3B-201A2EBCE942}"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1334360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479C4-DE2F-6C4E-AC3B-201A2EBCE942}"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43400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479C4-DE2F-6C4E-AC3B-201A2EBCE942}"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25232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479C4-DE2F-6C4E-AC3B-201A2EBCE942}"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187341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55479C4-DE2F-6C4E-AC3B-201A2EBCE942}"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1132087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55479C4-DE2F-6C4E-AC3B-201A2EBCE942}" type="datetimeFigureOut">
              <a:rPr lang="en-US" smtClean="0"/>
              <a:t>4/3/18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20023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55479C4-DE2F-6C4E-AC3B-201A2EBCE942}"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514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479C4-DE2F-6C4E-AC3B-201A2EBCE942}" type="datetimeFigureOut">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50000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479C4-DE2F-6C4E-AC3B-201A2EBCE942}" type="datetimeFigureOut">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23507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55479C4-DE2F-6C4E-AC3B-201A2EBCE942}" type="datetimeFigureOut">
              <a:rPr lang="en-US" smtClean="0"/>
              <a:t>4/3/18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242233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55479C4-DE2F-6C4E-AC3B-201A2EBCE942}" type="datetimeFigureOut">
              <a:rPr lang="en-US" smtClean="0"/>
              <a:t>4/3/18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85969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55479C4-DE2F-6C4E-AC3B-201A2EBCE942}" type="datetimeFigureOut">
              <a:rPr lang="en-US" smtClean="0"/>
              <a:t>4/3/18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9ECA85F-719B-2B42-8357-DEA0E664DDB2}" type="slidenum">
              <a:rPr lang="en-US" smtClean="0"/>
              <a:t>‹#›</a:t>
            </a:fld>
            <a:endParaRPr lang="en-US"/>
          </a:p>
        </p:txBody>
      </p:sp>
    </p:spTree>
    <p:extLst>
      <p:ext uri="{BB962C8B-B14F-4D97-AF65-F5344CB8AC3E}">
        <p14:creationId xmlns:p14="http://schemas.microsoft.com/office/powerpoint/2010/main" val="2155110713"/>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B9F2-2DD4-8942-92E6-C692D4210461}"/>
              </a:ext>
            </a:extLst>
          </p:cNvPr>
          <p:cNvSpPr>
            <a:spLocks noGrp="1"/>
          </p:cNvSpPr>
          <p:nvPr>
            <p:ph type="ctrTitle"/>
          </p:nvPr>
        </p:nvSpPr>
        <p:spPr/>
        <p:txBody>
          <a:bodyPr>
            <a:normAutofit fontScale="90000"/>
          </a:bodyPr>
          <a:lstStyle/>
          <a:p>
            <a:r>
              <a:rPr lang="en-US" dirty="0"/>
              <a:t>The Algorithmic Composition of Classical Music through Data Mining</a:t>
            </a:r>
          </a:p>
        </p:txBody>
      </p:sp>
      <p:sp>
        <p:nvSpPr>
          <p:cNvPr id="3" name="Subtitle 2">
            <a:extLst>
              <a:ext uri="{FF2B5EF4-FFF2-40B4-BE49-F238E27FC236}">
                <a16:creationId xmlns:a16="http://schemas.microsoft.com/office/drawing/2014/main" id="{E5942121-9B00-AD4C-B431-0DDCE5F2256B}"/>
              </a:ext>
            </a:extLst>
          </p:cNvPr>
          <p:cNvSpPr>
            <a:spLocks noGrp="1"/>
          </p:cNvSpPr>
          <p:nvPr>
            <p:ph type="subTitle" idx="1"/>
          </p:nvPr>
        </p:nvSpPr>
        <p:spPr/>
        <p:txBody>
          <a:bodyPr>
            <a:normAutofit lnSpcReduction="10000"/>
          </a:bodyPr>
          <a:lstStyle/>
          <a:p>
            <a:r>
              <a:rPr lang="en-US" dirty="0"/>
              <a:t>An All-College Thesis</a:t>
            </a:r>
          </a:p>
          <a:p>
            <a:r>
              <a:rPr lang="en-US" dirty="0"/>
              <a:t>by</a:t>
            </a:r>
          </a:p>
          <a:p>
            <a:r>
              <a:rPr lang="en-US" dirty="0"/>
              <a:t>Tom Donald Richmond</a:t>
            </a:r>
          </a:p>
        </p:txBody>
      </p:sp>
    </p:spTree>
    <p:extLst>
      <p:ext uri="{BB962C8B-B14F-4D97-AF65-F5344CB8AC3E}">
        <p14:creationId xmlns:p14="http://schemas.microsoft.com/office/powerpoint/2010/main" val="183085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F1D4-DCF7-EE4F-9C6F-D34FE5EF67EB}"/>
              </a:ext>
            </a:extLst>
          </p:cNvPr>
          <p:cNvSpPr>
            <a:spLocks noGrp="1"/>
          </p:cNvSpPr>
          <p:nvPr>
            <p:ph type="title"/>
          </p:nvPr>
        </p:nvSpPr>
        <p:spPr/>
        <p:txBody>
          <a:bodyPr/>
          <a:lstStyle/>
          <a:p>
            <a:r>
              <a:rPr lang="en-US" dirty="0"/>
              <a:t>Musical Intervals</a:t>
            </a:r>
          </a:p>
        </p:txBody>
      </p:sp>
      <p:sp>
        <p:nvSpPr>
          <p:cNvPr id="3" name="Content Placeholder 2">
            <a:extLst>
              <a:ext uri="{FF2B5EF4-FFF2-40B4-BE49-F238E27FC236}">
                <a16:creationId xmlns:a16="http://schemas.microsoft.com/office/drawing/2014/main" id="{E742B25D-945E-C44D-937B-1BE618DC7875}"/>
              </a:ext>
            </a:extLst>
          </p:cNvPr>
          <p:cNvSpPr>
            <a:spLocks noGrp="1"/>
          </p:cNvSpPr>
          <p:nvPr>
            <p:ph idx="1"/>
          </p:nvPr>
        </p:nvSpPr>
        <p:spPr>
          <a:xfrm>
            <a:off x="2231136" y="2638044"/>
            <a:ext cx="5151797" cy="3101983"/>
          </a:xfrm>
        </p:spPr>
        <p:txBody>
          <a:bodyPr/>
          <a:lstStyle/>
          <a:p>
            <a:r>
              <a:rPr lang="en-US" dirty="0"/>
              <a:t>Based upon chromatic circle (Figure 3)</a:t>
            </a:r>
          </a:p>
          <a:p>
            <a:r>
              <a:rPr lang="en-US" dirty="0"/>
              <a:t>A </a:t>
            </a:r>
            <a:r>
              <a:rPr lang="en-US" i="1" dirty="0"/>
              <a:t>musical interval </a:t>
            </a:r>
            <a:r>
              <a:rPr lang="en-US" dirty="0"/>
              <a:t>is distance between any two successive pitches within the piece </a:t>
            </a:r>
          </a:p>
          <a:p>
            <a:r>
              <a:rPr lang="en-US" dirty="0"/>
              <a:t>Defined by ratios</a:t>
            </a:r>
          </a:p>
          <a:p>
            <a:endParaRPr lang="en-US" dirty="0"/>
          </a:p>
        </p:txBody>
      </p:sp>
      <p:pic>
        <p:nvPicPr>
          <p:cNvPr id="7" name="Picture 6">
            <a:extLst>
              <a:ext uri="{FF2B5EF4-FFF2-40B4-BE49-F238E27FC236}">
                <a16:creationId xmlns:a16="http://schemas.microsoft.com/office/drawing/2014/main" id="{370AFD32-F886-9248-AD85-6F4A9B15CEF8}"/>
              </a:ext>
            </a:extLst>
          </p:cNvPr>
          <p:cNvPicPr>
            <a:picLocks noChangeAspect="1"/>
          </p:cNvPicPr>
          <p:nvPr/>
        </p:nvPicPr>
        <p:blipFill>
          <a:blip r:embed="rId3"/>
          <a:stretch>
            <a:fillRect/>
          </a:stretch>
        </p:blipFill>
        <p:spPr>
          <a:xfrm>
            <a:off x="6692900" y="1266293"/>
            <a:ext cx="4516965" cy="5845484"/>
          </a:xfrm>
          <a:prstGeom prst="rect">
            <a:avLst/>
          </a:prstGeom>
        </p:spPr>
      </p:pic>
      <p:sp>
        <p:nvSpPr>
          <p:cNvPr id="11" name="TextBox 10">
            <a:extLst>
              <a:ext uri="{FF2B5EF4-FFF2-40B4-BE49-F238E27FC236}">
                <a16:creationId xmlns:a16="http://schemas.microsoft.com/office/drawing/2014/main" id="{EB19EB75-BB5A-2344-8141-1D13F4DE4F46}"/>
              </a:ext>
            </a:extLst>
          </p:cNvPr>
          <p:cNvSpPr txBox="1"/>
          <p:nvPr/>
        </p:nvSpPr>
        <p:spPr>
          <a:xfrm>
            <a:off x="8584103" y="5740027"/>
            <a:ext cx="2277861" cy="276999"/>
          </a:xfrm>
          <a:prstGeom prst="rect">
            <a:avLst/>
          </a:prstGeom>
          <a:noFill/>
        </p:spPr>
        <p:txBody>
          <a:bodyPr wrap="square" rtlCol="0">
            <a:spAutoFit/>
          </a:bodyPr>
          <a:lstStyle/>
          <a:p>
            <a:r>
              <a:rPr lang="en-US" sz="1200" dirty="0"/>
              <a:t>Figure 3</a:t>
            </a:r>
          </a:p>
        </p:txBody>
      </p:sp>
    </p:spTree>
    <p:extLst>
      <p:ext uri="{BB962C8B-B14F-4D97-AF65-F5344CB8AC3E}">
        <p14:creationId xmlns:p14="http://schemas.microsoft.com/office/powerpoint/2010/main" val="30529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30E7-F330-4A47-BD5D-0764B63086F3}"/>
              </a:ext>
            </a:extLst>
          </p:cNvPr>
          <p:cNvSpPr>
            <a:spLocks noGrp="1"/>
          </p:cNvSpPr>
          <p:nvPr>
            <p:ph type="title"/>
          </p:nvPr>
        </p:nvSpPr>
        <p:spPr/>
        <p:txBody>
          <a:bodyPr/>
          <a:lstStyle/>
          <a:p>
            <a:r>
              <a:rPr lang="en-US" dirty="0"/>
              <a:t>MORE ON INTERVALS</a:t>
            </a:r>
          </a:p>
        </p:txBody>
      </p:sp>
      <p:sp>
        <p:nvSpPr>
          <p:cNvPr id="3" name="Content Placeholder 2">
            <a:extLst>
              <a:ext uri="{FF2B5EF4-FFF2-40B4-BE49-F238E27FC236}">
                <a16:creationId xmlns:a16="http://schemas.microsoft.com/office/drawing/2014/main" id="{ECCC8289-6BBE-9442-B699-435FE5C5F96A}"/>
              </a:ext>
            </a:extLst>
          </p:cNvPr>
          <p:cNvSpPr>
            <a:spLocks noGrp="1"/>
          </p:cNvSpPr>
          <p:nvPr>
            <p:ph idx="1"/>
          </p:nvPr>
        </p:nvSpPr>
        <p:spPr/>
        <p:txBody>
          <a:bodyPr/>
          <a:lstStyle/>
          <a:p>
            <a:r>
              <a:rPr lang="en-US" dirty="0"/>
              <a:t>Range from unison to octave (Figure 4)</a:t>
            </a:r>
          </a:p>
          <a:p>
            <a:r>
              <a:rPr lang="en-US" dirty="0"/>
              <a:t>Dual functionality</a:t>
            </a:r>
          </a:p>
          <a:p>
            <a:pPr lvl="1"/>
            <a:r>
              <a:rPr lang="en-US" dirty="0"/>
              <a:t>Identifying feature in aural skills [16]</a:t>
            </a:r>
          </a:p>
          <a:p>
            <a:pPr lvl="1"/>
            <a:r>
              <a:rPr lang="en-US" dirty="0"/>
              <a:t>Excellent building block</a:t>
            </a:r>
          </a:p>
          <a:p>
            <a:endParaRPr lang="en-US" dirty="0"/>
          </a:p>
        </p:txBody>
      </p:sp>
      <p:pic>
        <p:nvPicPr>
          <p:cNvPr id="4" name="Picture 3">
            <a:extLst>
              <a:ext uri="{FF2B5EF4-FFF2-40B4-BE49-F238E27FC236}">
                <a16:creationId xmlns:a16="http://schemas.microsoft.com/office/drawing/2014/main" id="{7BF0EE2E-4E6A-2B48-8027-07175E3F3B3D}"/>
              </a:ext>
            </a:extLst>
          </p:cNvPr>
          <p:cNvPicPr>
            <a:picLocks noChangeAspect="1"/>
          </p:cNvPicPr>
          <p:nvPr/>
        </p:nvPicPr>
        <p:blipFill>
          <a:blip r:embed="rId3"/>
          <a:stretch>
            <a:fillRect/>
          </a:stretch>
        </p:blipFill>
        <p:spPr>
          <a:xfrm>
            <a:off x="2231136" y="5161719"/>
            <a:ext cx="7729728" cy="990600"/>
          </a:xfrm>
          <a:prstGeom prst="rect">
            <a:avLst/>
          </a:prstGeom>
        </p:spPr>
      </p:pic>
      <p:sp>
        <p:nvSpPr>
          <p:cNvPr id="5" name="Rectangle 4">
            <a:extLst>
              <a:ext uri="{FF2B5EF4-FFF2-40B4-BE49-F238E27FC236}">
                <a16:creationId xmlns:a16="http://schemas.microsoft.com/office/drawing/2014/main" id="{4FC5DA2B-386F-314C-84F8-1EA07D101A34}"/>
              </a:ext>
            </a:extLst>
          </p:cNvPr>
          <p:cNvSpPr/>
          <p:nvPr/>
        </p:nvSpPr>
        <p:spPr>
          <a:xfrm>
            <a:off x="2231136" y="5152768"/>
            <a:ext cx="7729728" cy="9995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6" name="TextBox 5">
            <a:extLst>
              <a:ext uri="{FF2B5EF4-FFF2-40B4-BE49-F238E27FC236}">
                <a16:creationId xmlns:a16="http://schemas.microsoft.com/office/drawing/2014/main" id="{1A9248EE-3F76-974A-82B9-59E5B8F33248}"/>
              </a:ext>
            </a:extLst>
          </p:cNvPr>
          <p:cNvSpPr txBox="1"/>
          <p:nvPr/>
        </p:nvSpPr>
        <p:spPr>
          <a:xfrm>
            <a:off x="9276830" y="6152319"/>
            <a:ext cx="2277861" cy="276999"/>
          </a:xfrm>
          <a:prstGeom prst="rect">
            <a:avLst/>
          </a:prstGeom>
          <a:noFill/>
        </p:spPr>
        <p:txBody>
          <a:bodyPr wrap="square" rtlCol="0">
            <a:spAutoFit/>
          </a:bodyPr>
          <a:lstStyle/>
          <a:p>
            <a:r>
              <a:rPr lang="en-US" sz="1200" dirty="0"/>
              <a:t>Figure 4</a:t>
            </a:r>
          </a:p>
        </p:txBody>
      </p:sp>
    </p:spTree>
    <p:extLst>
      <p:ext uri="{BB962C8B-B14F-4D97-AF65-F5344CB8AC3E}">
        <p14:creationId xmlns:p14="http://schemas.microsoft.com/office/powerpoint/2010/main" val="16471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859D-C738-664F-A3F9-711E2A25B50A}"/>
              </a:ext>
            </a:extLst>
          </p:cNvPr>
          <p:cNvSpPr>
            <a:spLocks noGrp="1"/>
          </p:cNvSpPr>
          <p:nvPr>
            <p:ph type="title"/>
          </p:nvPr>
        </p:nvSpPr>
        <p:spPr/>
        <p:txBody>
          <a:bodyPr/>
          <a:lstStyle/>
          <a:p>
            <a:r>
              <a:rPr lang="en-US" dirty="0"/>
              <a:t>Pre-Processing</a:t>
            </a:r>
          </a:p>
        </p:txBody>
      </p:sp>
      <p:sp>
        <p:nvSpPr>
          <p:cNvPr id="6" name="Content Placeholder 5">
            <a:extLst>
              <a:ext uri="{FF2B5EF4-FFF2-40B4-BE49-F238E27FC236}">
                <a16:creationId xmlns:a16="http://schemas.microsoft.com/office/drawing/2014/main" id="{A3E5E18D-2540-BC46-88DB-5E4AD75390B5}"/>
              </a:ext>
            </a:extLst>
          </p:cNvPr>
          <p:cNvSpPr>
            <a:spLocks noGrp="1"/>
          </p:cNvSpPr>
          <p:nvPr>
            <p:ph idx="1"/>
          </p:nvPr>
        </p:nvSpPr>
        <p:spPr>
          <a:xfrm>
            <a:off x="2231136" y="2638044"/>
            <a:ext cx="4775145" cy="3101983"/>
          </a:xfrm>
        </p:spPr>
        <p:txBody>
          <a:bodyPr>
            <a:normAutofit/>
          </a:bodyPr>
          <a:lstStyle/>
          <a:p>
            <a:r>
              <a:rPr lang="en-US" dirty="0"/>
              <a:t>262 **kern scores (Figure 5)</a:t>
            </a:r>
          </a:p>
          <a:p>
            <a:r>
              <a:rPr lang="en-US" dirty="0"/>
              <a:t>Musical intervals extracted via command line</a:t>
            </a:r>
          </a:p>
          <a:p>
            <a:r>
              <a:rPr lang="en-US" dirty="0"/>
              <a:t>Each frequency appended to Attribute-Related File Format (.</a:t>
            </a:r>
            <a:r>
              <a:rPr lang="en-US" dirty="0" err="1"/>
              <a:t>arff</a:t>
            </a:r>
            <a:r>
              <a:rPr lang="en-US" dirty="0"/>
              <a:t>) file, along with class (Figure 6)</a:t>
            </a:r>
          </a:p>
        </p:txBody>
      </p:sp>
      <p:graphicFrame>
        <p:nvGraphicFramePr>
          <p:cNvPr id="7" name="Content Placeholder 3">
            <a:extLst>
              <a:ext uri="{FF2B5EF4-FFF2-40B4-BE49-F238E27FC236}">
                <a16:creationId xmlns:a16="http://schemas.microsoft.com/office/drawing/2014/main" id="{6957D510-E25B-C346-83CC-BB51C789B6F3}"/>
              </a:ext>
            </a:extLst>
          </p:cNvPr>
          <p:cNvGraphicFramePr>
            <a:graphicFrameLocks/>
          </p:cNvGraphicFramePr>
          <p:nvPr>
            <p:extLst>
              <p:ext uri="{D42A27DB-BD31-4B8C-83A1-F6EECF244321}">
                <p14:modId xmlns:p14="http://schemas.microsoft.com/office/powerpoint/2010/main" val="2035153168"/>
              </p:ext>
            </p:extLst>
          </p:nvPr>
        </p:nvGraphicFramePr>
        <p:xfrm>
          <a:off x="8269667" y="2401408"/>
          <a:ext cx="2954583" cy="2647622"/>
        </p:xfrm>
        <a:graphic>
          <a:graphicData uri="http://schemas.openxmlformats.org/drawingml/2006/table">
            <a:tbl>
              <a:tblPr firstRow="1" firstCol="1" bandRow="1">
                <a:tableStyleId>{85BE263C-DBD7-4A20-BB59-AAB30ACAA65A}</a:tableStyleId>
              </a:tblPr>
              <a:tblGrid>
                <a:gridCol w="1502685">
                  <a:extLst>
                    <a:ext uri="{9D8B030D-6E8A-4147-A177-3AD203B41FA5}">
                      <a16:colId xmlns:a16="http://schemas.microsoft.com/office/drawing/2014/main" val="2817544600"/>
                    </a:ext>
                  </a:extLst>
                </a:gridCol>
                <a:gridCol w="1451898">
                  <a:extLst>
                    <a:ext uri="{9D8B030D-6E8A-4147-A177-3AD203B41FA5}">
                      <a16:colId xmlns:a16="http://schemas.microsoft.com/office/drawing/2014/main" val="3786461885"/>
                    </a:ext>
                  </a:extLst>
                </a:gridCol>
              </a:tblGrid>
              <a:tr h="531935">
                <a:tc>
                  <a:txBody>
                    <a:bodyPr/>
                    <a:lstStyle/>
                    <a:p>
                      <a:pPr marL="0" marR="0">
                        <a:lnSpc>
                          <a:spcPct val="150000"/>
                        </a:lnSpc>
                        <a:spcBef>
                          <a:spcPts val="0"/>
                        </a:spcBef>
                        <a:spcAft>
                          <a:spcPts val="0"/>
                        </a:spcAft>
                      </a:pPr>
                      <a:r>
                        <a:rPr lang="en-US" sz="1200" dirty="0">
                          <a:effectLst/>
                        </a:rPr>
                        <a:t>Class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Number of Data Entries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72305336"/>
                  </a:ext>
                </a:extLst>
              </a:tr>
              <a:tr h="302241">
                <a:tc>
                  <a:txBody>
                    <a:bodyPr/>
                    <a:lstStyle/>
                    <a:p>
                      <a:pPr marL="0" marR="0">
                        <a:lnSpc>
                          <a:spcPct val="150000"/>
                        </a:lnSpc>
                        <a:spcBef>
                          <a:spcPts val="0"/>
                        </a:spcBef>
                        <a:spcAft>
                          <a:spcPts val="0"/>
                        </a:spcAft>
                      </a:pPr>
                      <a:r>
                        <a:rPr lang="en-US" sz="1200" dirty="0">
                          <a:effectLst/>
                        </a:rPr>
                        <a:t>Medieval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69934498"/>
                  </a:ext>
                </a:extLst>
              </a:tr>
              <a:tr h="302241">
                <a:tc>
                  <a:txBody>
                    <a:bodyPr/>
                    <a:lstStyle/>
                    <a:p>
                      <a:pPr marL="0" marR="0">
                        <a:lnSpc>
                          <a:spcPct val="150000"/>
                        </a:lnSpc>
                        <a:spcBef>
                          <a:spcPts val="0"/>
                        </a:spcBef>
                        <a:spcAft>
                          <a:spcPts val="0"/>
                        </a:spcAft>
                      </a:pPr>
                      <a:r>
                        <a:rPr lang="en-US" sz="1200" dirty="0">
                          <a:effectLst/>
                        </a:rPr>
                        <a:t>Renaissance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905257"/>
                  </a:ext>
                </a:extLst>
              </a:tr>
              <a:tr h="302241">
                <a:tc>
                  <a:txBody>
                    <a:bodyPr/>
                    <a:lstStyle/>
                    <a:p>
                      <a:pPr marL="0" marR="0">
                        <a:lnSpc>
                          <a:spcPct val="150000"/>
                        </a:lnSpc>
                        <a:spcBef>
                          <a:spcPts val="0"/>
                        </a:spcBef>
                        <a:spcAft>
                          <a:spcPts val="0"/>
                        </a:spcAft>
                      </a:pPr>
                      <a:r>
                        <a:rPr lang="en-US" sz="1200">
                          <a:effectLst/>
                        </a:rPr>
                        <a:t>Baroque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a:effectLst/>
                        </a:rPr>
                        <a:t>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61668623"/>
                  </a:ext>
                </a:extLst>
              </a:tr>
              <a:tr h="302241">
                <a:tc>
                  <a:txBody>
                    <a:bodyPr/>
                    <a:lstStyle/>
                    <a:p>
                      <a:pPr marL="0" marR="0">
                        <a:lnSpc>
                          <a:spcPct val="150000"/>
                        </a:lnSpc>
                        <a:spcBef>
                          <a:spcPts val="0"/>
                        </a:spcBef>
                        <a:spcAft>
                          <a:spcPts val="0"/>
                        </a:spcAft>
                      </a:pPr>
                      <a:r>
                        <a:rPr lang="en-US" sz="1200">
                          <a:effectLst/>
                        </a:rPr>
                        <a:t>Classical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14069907"/>
                  </a:ext>
                </a:extLst>
              </a:tr>
              <a:tr h="302241">
                <a:tc>
                  <a:txBody>
                    <a:bodyPr/>
                    <a:lstStyle/>
                    <a:p>
                      <a:pPr marL="0" marR="0">
                        <a:lnSpc>
                          <a:spcPct val="150000"/>
                        </a:lnSpc>
                        <a:spcBef>
                          <a:spcPts val="0"/>
                        </a:spcBef>
                        <a:spcAft>
                          <a:spcPts val="0"/>
                        </a:spcAft>
                      </a:pPr>
                      <a:r>
                        <a:rPr lang="en-US" sz="1200">
                          <a:effectLst/>
                        </a:rPr>
                        <a:t>Romantic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04900569"/>
                  </a:ext>
                </a:extLst>
              </a:tr>
              <a:tr h="302241">
                <a:tc>
                  <a:txBody>
                    <a:bodyPr/>
                    <a:lstStyle/>
                    <a:p>
                      <a:pPr marL="0" marR="0">
                        <a:lnSpc>
                          <a:spcPct val="150000"/>
                        </a:lnSpc>
                        <a:spcBef>
                          <a:spcPts val="0"/>
                        </a:spcBef>
                        <a:spcAft>
                          <a:spcPts val="0"/>
                        </a:spcAft>
                      </a:pPr>
                      <a:r>
                        <a:rPr lang="en-US" sz="1200">
                          <a:effectLst/>
                        </a:rPr>
                        <a:t>Modern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7565661"/>
                  </a:ext>
                </a:extLst>
              </a:tr>
              <a:tr h="302241">
                <a:tc>
                  <a:txBody>
                    <a:bodyPr/>
                    <a:lstStyle/>
                    <a:p>
                      <a:pPr marL="0" marR="0">
                        <a:lnSpc>
                          <a:spcPct val="150000"/>
                        </a:lnSpc>
                        <a:spcBef>
                          <a:spcPts val="0"/>
                        </a:spcBef>
                        <a:spcAft>
                          <a:spcPts val="0"/>
                        </a:spcAft>
                      </a:pPr>
                      <a:r>
                        <a:rPr lang="en-US" sz="1200" dirty="0">
                          <a:effectLst/>
                        </a:rPr>
                        <a:t>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000" dirty="0">
                          <a:effectLst/>
                        </a:rPr>
                        <a:t>262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08528"/>
                  </a:ext>
                </a:extLst>
              </a:tr>
            </a:tbl>
          </a:graphicData>
        </a:graphic>
      </p:graphicFrame>
      <p:sp>
        <p:nvSpPr>
          <p:cNvPr id="8" name="TextBox 7">
            <a:extLst>
              <a:ext uri="{FF2B5EF4-FFF2-40B4-BE49-F238E27FC236}">
                <a16:creationId xmlns:a16="http://schemas.microsoft.com/office/drawing/2014/main" id="{68BE417A-E6EA-174F-910E-62836C713839}"/>
              </a:ext>
            </a:extLst>
          </p:cNvPr>
          <p:cNvSpPr txBox="1"/>
          <p:nvPr/>
        </p:nvSpPr>
        <p:spPr>
          <a:xfrm>
            <a:off x="8269667" y="5034644"/>
            <a:ext cx="2277861" cy="276999"/>
          </a:xfrm>
          <a:prstGeom prst="rect">
            <a:avLst/>
          </a:prstGeom>
          <a:noFill/>
        </p:spPr>
        <p:txBody>
          <a:bodyPr wrap="square" rtlCol="0">
            <a:spAutoFit/>
          </a:bodyPr>
          <a:lstStyle/>
          <a:p>
            <a:r>
              <a:rPr lang="en-US" sz="1200" dirty="0"/>
              <a:t>Figure 5</a:t>
            </a:r>
          </a:p>
        </p:txBody>
      </p:sp>
      <p:pic>
        <p:nvPicPr>
          <p:cNvPr id="9" name="Picture 8">
            <a:extLst>
              <a:ext uri="{FF2B5EF4-FFF2-40B4-BE49-F238E27FC236}">
                <a16:creationId xmlns:a16="http://schemas.microsoft.com/office/drawing/2014/main" id="{4B03CD1B-0FC3-7340-BCAE-E9E6F03E6317}"/>
              </a:ext>
            </a:extLst>
          </p:cNvPr>
          <p:cNvPicPr>
            <a:picLocks noChangeAspect="1"/>
          </p:cNvPicPr>
          <p:nvPr/>
        </p:nvPicPr>
        <p:blipFill>
          <a:blip r:embed="rId3"/>
          <a:stretch>
            <a:fillRect/>
          </a:stretch>
        </p:blipFill>
        <p:spPr>
          <a:xfrm>
            <a:off x="1027313" y="4523319"/>
            <a:ext cx="6818479" cy="1826031"/>
          </a:xfrm>
          <a:prstGeom prst="rect">
            <a:avLst/>
          </a:prstGeom>
        </p:spPr>
      </p:pic>
      <p:sp>
        <p:nvSpPr>
          <p:cNvPr id="10" name="Rectangle 9">
            <a:extLst>
              <a:ext uri="{FF2B5EF4-FFF2-40B4-BE49-F238E27FC236}">
                <a16:creationId xmlns:a16="http://schemas.microsoft.com/office/drawing/2014/main" id="{FAA94405-EB24-6D42-970F-A0AD7FB803A2}"/>
              </a:ext>
            </a:extLst>
          </p:cNvPr>
          <p:cNvSpPr/>
          <p:nvPr/>
        </p:nvSpPr>
        <p:spPr>
          <a:xfrm>
            <a:off x="1027313" y="4523319"/>
            <a:ext cx="6818479" cy="182603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56BD0B6-AB54-5242-8B76-57F6260CCCA0}"/>
              </a:ext>
            </a:extLst>
          </p:cNvPr>
          <p:cNvSpPr txBox="1"/>
          <p:nvPr/>
        </p:nvSpPr>
        <p:spPr>
          <a:xfrm>
            <a:off x="1027313" y="6349350"/>
            <a:ext cx="2277861" cy="276999"/>
          </a:xfrm>
          <a:prstGeom prst="rect">
            <a:avLst/>
          </a:prstGeom>
          <a:noFill/>
        </p:spPr>
        <p:txBody>
          <a:bodyPr wrap="square" rtlCol="0">
            <a:spAutoFit/>
          </a:bodyPr>
          <a:lstStyle/>
          <a:p>
            <a:r>
              <a:rPr lang="en-US" sz="1200" dirty="0"/>
              <a:t>Figure 6</a:t>
            </a:r>
          </a:p>
        </p:txBody>
      </p:sp>
    </p:spTree>
    <p:extLst>
      <p:ext uri="{BB962C8B-B14F-4D97-AF65-F5344CB8AC3E}">
        <p14:creationId xmlns:p14="http://schemas.microsoft.com/office/powerpoint/2010/main" val="215140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0BC54-6573-B742-BBDC-758FDD12E997}"/>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1900" dirty="0">
                <a:solidFill>
                  <a:srgbClr val="FFFFFF"/>
                </a:solidFill>
              </a:rPr>
              <a:t>Classifiers</a:t>
            </a:r>
          </a:p>
        </p:txBody>
      </p:sp>
      <p:sp>
        <p:nvSpPr>
          <p:cNvPr id="3" name="Content Placeholder 2">
            <a:extLst>
              <a:ext uri="{FF2B5EF4-FFF2-40B4-BE49-F238E27FC236}">
                <a16:creationId xmlns:a16="http://schemas.microsoft.com/office/drawing/2014/main" id="{7D771EBC-7767-534A-956A-E0F9EE198CD6}"/>
              </a:ext>
            </a:extLst>
          </p:cNvPr>
          <p:cNvSpPr>
            <a:spLocks noGrp="1"/>
          </p:cNvSpPr>
          <p:nvPr>
            <p:ph idx="1"/>
          </p:nvPr>
        </p:nvSpPr>
        <p:spPr>
          <a:xfrm>
            <a:off x="6259551" y="1444752"/>
            <a:ext cx="4652840" cy="3968496"/>
          </a:xfrm>
        </p:spPr>
        <p:txBody>
          <a:bodyPr anchor="ctr">
            <a:normAutofit/>
          </a:bodyPr>
          <a:lstStyle/>
          <a:p>
            <a:pPr lvl="1"/>
            <a:r>
              <a:rPr lang="en-US" sz="2800" dirty="0">
                <a:solidFill>
                  <a:srgbClr val="404040"/>
                </a:solidFill>
              </a:rPr>
              <a:t>Naïve Bayes</a:t>
            </a:r>
          </a:p>
          <a:p>
            <a:pPr lvl="1"/>
            <a:r>
              <a:rPr lang="en-US" sz="2800" dirty="0">
                <a:solidFill>
                  <a:srgbClr val="404040"/>
                </a:solidFill>
              </a:rPr>
              <a:t>Multilayered Perceptron (ANN)</a:t>
            </a:r>
          </a:p>
          <a:p>
            <a:pPr lvl="1"/>
            <a:r>
              <a:rPr lang="en-US" sz="2800" dirty="0">
                <a:solidFill>
                  <a:srgbClr val="404040"/>
                </a:solidFill>
              </a:rPr>
              <a:t>Logistic Regression</a:t>
            </a:r>
          </a:p>
          <a:p>
            <a:pPr lvl="1"/>
            <a:r>
              <a:rPr lang="en-US" sz="2800" dirty="0">
                <a:solidFill>
                  <a:srgbClr val="404040"/>
                </a:solidFill>
              </a:rPr>
              <a:t>Decision Tree (J48)</a:t>
            </a:r>
          </a:p>
          <a:p>
            <a:pPr lvl="1"/>
            <a:r>
              <a:rPr lang="en-US" sz="2800" dirty="0">
                <a:solidFill>
                  <a:srgbClr val="404040"/>
                </a:solidFill>
              </a:rPr>
              <a:t>Rule Based (</a:t>
            </a:r>
            <a:r>
              <a:rPr lang="en-US" sz="2800" dirty="0" err="1">
                <a:solidFill>
                  <a:srgbClr val="404040"/>
                </a:solidFill>
              </a:rPr>
              <a:t>JRip</a:t>
            </a:r>
            <a:r>
              <a:rPr lang="en-US" sz="2800" dirty="0">
                <a:solidFill>
                  <a:srgbClr val="404040"/>
                </a:solidFill>
              </a:rPr>
              <a:t>)</a:t>
            </a:r>
          </a:p>
        </p:txBody>
      </p:sp>
    </p:spTree>
    <p:extLst>
      <p:ext uri="{BB962C8B-B14F-4D97-AF65-F5344CB8AC3E}">
        <p14:creationId xmlns:p14="http://schemas.microsoft.com/office/powerpoint/2010/main" val="353282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433C-D71F-8342-AA71-40FDA1F91B90}"/>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A6881F85-72DE-CA47-9DC5-36B97445E25E}"/>
              </a:ext>
            </a:extLst>
          </p:cNvPr>
          <p:cNvSpPr>
            <a:spLocks noGrp="1"/>
          </p:cNvSpPr>
          <p:nvPr>
            <p:ph idx="1"/>
          </p:nvPr>
        </p:nvSpPr>
        <p:spPr/>
        <p:txBody>
          <a:bodyPr/>
          <a:lstStyle/>
          <a:p>
            <a:r>
              <a:rPr lang="en-US" dirty="0"/>
              <a:t>Ten-Fold Cross Validation</a:t>
            </a:r>
          </a:p>
          <a:p>
            <a:r>
              <a:rPr lang="en-US" dirty="0"/>
              <a:t>Success based on AUC (area under the curve) of a Receiver Operating Characteristic graph </a:t>
            </a:r>
          </a:p>
          <a:p>
            <a:r>
              <a:rPr lang="en-US" dirty="0"/>
              <a:t>Naïve Bayes selected based on statistical output and excellent AUC values</a:t>
            </a:r>
          </a:p>
        </p:txBody>
      </p:sp>
      <p:graphicFrame>
        <p:nvGraphicFramePr>
          <p:cNvPr id="7" name="Content Placeholder 3">
            <a:extLst>
              <a:ext uri="{FF2B5EF4-FFF2-40B4-BE49-F238E27FC236}">
                <a16:creationId xmlns:a16="http://schemas.microsoft.com/office/drawing/2014/main" id="{C2E7A0E6-0AF2-1549-9951-3C02CA50799A}"/>
              </a:ext>
            </a:extLst>
          </p:cNvPr>
          <p:cNvGraphicFramePr>
            <a:graphicFrameLocks/>
          </p:cNvGraphicFramePr>
          <p:nvPr>
            <p:extLst>
              <p:ext uri="{D42A27DB-BD31-4B8C-83A1-F6EECF244321}">
                <p14:modId xmlns:p14="http://schemas.microsoft.com/office/powerpoint/2010/main" val="3594501613"/>
              </p:ext>
            </p:extLst>
          </p:nvPr>
        </p:nvGraphicFramePr>
        <p:xfrm>
          <a:off x="2599266" y="4436532"/>
          <a:ext cx="6993468" cy="1788127"/>
        </p:xfrm>
        <a:graphic>
          <a:graphicData uri="http://schemas.openxmlformats.org/drawingml/2006/table">
            <a:tbl>
              <a:tblPr firstRow="1" firstCol="1" bandRow="1">
                <a:tableStyleId>{85BE263C-DBD7-4A20-BB59-AAB30ACAA65A}</a:tableStyleId>
              </a:tblPr>
              <a:tblGrid>
                <a:gridCol w="646455">
                  <a:extLst>
                    <a:ext uri="{9D8B030D-6E8A-4147-A177-3AD203B41FA5}">
                      <a16:colId xmlns:a16="http://schemas.microsoft.com/office/drawing/2014/main" val="959984909"/>
                    </a:ext>
                  </a:extLst>
                </a:gridCol>
                <a:gridCol w="895092">
                  <a:extLst>
                    <a:ext uri="{9D8B030D-6E8A-4147-A177-3AD203B41FA5}">
                      <a16:colId xmlns:a16="http://schemas.microsoft.com/office/drawing/2014/main" val="639059905"/>
                    </a:ext>
                  </a:extLst>
                </a:gridCol>
                <a:gridCol w="1089480">
                  <a:extLst>
                    <a:ext uri="{9D8B030D-6E8A-4147-A177-3AD203B41FA5}">
                      <a16:colId xmlns:a16="http://schemas.microsoft.com/office/drawing/2014/main" val="1485650762"/>
                    </a:ext>
                  </a:extLst>
                </a:gridCol>
                <a:gridCol w="863447">
                  <a:extLst>
                    <a:ext uri="{9D8B030D-6E8A-4147-A177-3AD203B41FA5}">
                      <a16:colId xmlns:a16="http://schemas.microsoft.com/office/drawing/2014/main" val="2706342607"/>
                    </a:ext>
                  </a:extLst>
                </a:gridCol>
                <a:gridCol w="848980">
                  <a:extLst>
                    <a:ext uri="{9D8B030D-6E8A-4147-A177-3AD203B41FA5}">
                      <a16:colId xmlns:a16="http://schemas.microsoft.com/office/drawing/2014/main" val="2390756587"/>
                    </a:ext>
                  </a:extLst>
                </a:gridCol>
                <a:gridCol w="941202">
                  <a:extLst>
                    <a:ext uri="{9D8B030D-6E8A-4147-A177-3AD203B41FA5}">
                      <a16:colId xmlns:a16="http://schemas.microsoft.com/office/drawing/2014/main" val="1948624156"/>
                    </a:ext>
                  </a:extLst>
                </a:gridCol>
                <a:gridCol w="813720">
                  <a:extLst>
                    <a:ext uri="{9D8B030D-6E8A-4147-A177-3AD203B41FA5}">
                      <a16:colId xmlns:a16="http://schemas.microsoft.com/office/drawing/2014/main" val="147902479"/>
                    </a:ext>
                  </a:extLst>
                </a:gridCol>
                <a:gridCol w="895092">
                  <a:extLst>
                    <a:ext uri="{9D8B030D-6E8A-4147-A177-3AD203B41FA5}">
                      <a16:colId xmlns:a16="http://schemas.microsoft.com/office/drawing/2014/main" val="727706886"/>
                    </a:ext>
                  </a:extLst>
                </a:gridCol>
              </a:tblGrid>
              <a:tr h="297821">
                <a:tc>
                  <a:txBody>
                    <a:bodyPr/>
                    <a:lstStyle/>
                    <a:p>
                      <a:endParaRPr lang="en-US" sz="1200" dirty="0">
                        <a:effectLst/>
                        <a:latin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Medieval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Renaissance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Baroque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Classical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Romantic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Modern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Average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93626168"/>
                  </a:ext>
                </a:extLst>
              </a:tr>
              <a:tr h="297821">
                <a:tc>
                  <a:txBody>
                    <a:bodyPr/>
                    <a:lstStyle/>
                    <a:p>
                      <a:pPr marL="0" marR="0">
                        <a:lnSpc>
                          <a:spcPct val="150000"/>
                        </a:lnSpc>
                        <a:spcBef>
                          <a:spcPts val="0"/>
                        </a:spcBef>
                        <a:spcAft>
                          <a:spcPts val="0"/>
                        </a:spcAft>
                      </a:pPr>
                      <a:r>
                        <a:rPr lang="en-US" sz="1200" dirty="0">
                          <a:effectLst/>
                        </a:rPr>
                        <a:t>MLP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44193574"/>
                  </a:ext>
                </a:extLst>
              </a:tr>
              <a:tr h="297821">
                <a:tc>
                  <a:txBody>
                    <a:bodyPr/>
                    <a:lstStyle/>
                    <a:p>
                      <a:pPr marL="0" marR="0">
                        <a:lnSpc>
                          <a:spcPct val="150000"/>
                        </a:lnSpc>
                        <a:spcBef>
                          <a:spcPts val="0"/>
                        </a:spcBef>
                        <a:spcAft>
                          <a:spcPts val="0"/>
                        </a:spcAft>
                      </a:pPr>
                      <a:r>
                        <a:rPr lang="en-US" sz="1200">
                          <a:effectLst/>
                        </a:rPr>
                        <a:t>LR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0.981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5691419"/>
                  </a:ext>
                </a:extLst>
              </a:tr>
              <a:tr h="297821">
                <a:tc>
                  <a:txBody>
                    <a:bodyPr/>
                    <a:lstStyle/>
                    <a:p>
                      <a:pPr marL="0" marR="0">
                        <a:lnSpc>
                          <a:spcPct val="150000"/>
                        </a:lnSpc>
                        <a:spcBef>
                          <a:spcPts val="0"/>
                        </a:spcBef>
                        <a:spcAft>
                          <a:spcPts val="0"/>
                        </a:spcAft>
                      </a:pPr>
                      <a:r>
                        <a:rPr lang="en-US" sz="1200">
                          <a:effectLst/>
                        </a:rPr>
                        <a:t>Naïve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2451993"/>
                  </a:ext>
                </a:extLst>
              </a:tr>
              <a:tr h="297821">
                <a:tc>
                  <a:txBody>
                    <a:bodyPr/>
                    <a:lstStyle/>
                    <a:p>
                      <a:pPr marL="0" marR="0">
                        <a:lnSpc>
                          <a:spcPct val="150000"/>
                        </a:lnSpc>
                        <a:spcBef>
                          <a:spcPts val="0"/>
                        </a:spcBef>
                        <a:spcAft>
                          <a:spcPts val="0"/>
                        </a:spcAft>
                      </a:pPr>
                      <a:r>
                        <a:rPr lang="en-US" sz="1200">
                          <a:effectLst/>
                        </a:rPr>
                        <a:t>JRip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0.705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04736284"/>
                  </a:ext>
                </a:extLst>
              </a:tr>
              <a:tr h="299022">
                <a:tc>
                  <a:txBody>
                    <a:bodyPr/>
                    <a:lstStyle/>
                    <a:p>
                      <a:pPr marL="0" marR="0">
                        <a:lnSpc>
                          <a:spcPct val="150000"/>
                        </a:lnSpc>
                        <a:spcBef>
                          <a:spcPts val="0"/>
                        </a:spcBef>
                        <a:spcAft>
                          <a:spcPts val="0"/>
                        </a:spcAft>
                      </a:pPr>
                      <a:r>
                        <a:rPr lang="en-US" sz="1200" dirty="0">
                          <a:effectLst/>
                        </a:rPr>
                        <a:t>J48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0.798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0.681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0.804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0.741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0.753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0.753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535016"/>
                  </a:ext>
                </a:extLst>
              </a:tr>
            </a:tbl>
          </a:graphicData>
        </a:graphic>
      </p:graphicFrame>
      <p:sp>
        <p:nvSpPr>
          <p:cNvPr id="9" name="TextBox 8">
            <a:extLst>
              <a:ext uri="{FF2B5EF4-FFF2-40B4-BE49-F238E27FC236}">
                <a16:creationId xmlns:a16="http://schemas.microsoft.com/office/drawing/2014/main" id="{F884AA8E-F244-8348-A5AA-6E818D8CCC93}"/>
              </a:ext>
            </a:extLst>
          </p:cNvPr>
          <p:cNvSpPr txBox="1"/>
          <p:nvPr/>
        </p:nvSpPr>
        <p:spPr>
          <a:xfrm>
            <a:off x="2599266" y="6224659"/>
            <a:ext cx="2277861" cy="276999"/>
          </a:xfrm>
          <a:prstGeom prst="rect">
            <a:avLst/>
          </a:prstGeom>
          <a:noFill/>
        </p:spPr>
        <p:txBody>
          <a:bodyPr wrap="square" rtlCol="0">
            <a:spAutoFit/>
          </a:bodyPr>
          <a:lstStyle/>
          <a:p>
            <a:r>
              <a:rPr lang="en-US" sz="1200" dirty="0"/>
              <a:t>Figure 7</a:t>
            </a:r>
          </a:p>
        </p:txBody>
      </p:sp>
    </p:spTree>
    <p:extLst>
      <p:ext uri="{BB962C8B-B14F-4D97-AF65-F5344CB8AC3E}">
        <p14:creationId xmlns:p14="http://schemas.microsoft.com/office/powerpoint/2010/main" val="183008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E574-D008-3B45-BDDB-7E4F75AE5D29}"/>
              </a:ext>
            </a:extLst>
          </p:cNvPr>
          <p:cNvSpPr>
            <a:spLocks noGrp="1"/>
          </p:cNvSpPr>
          <p:nvPr>
            <p:ph type="title"/>
          </p:nvPr>
        </p:nvSpPr>
        <p:spPr/>
        <p:txBody>
          <a:bodyPr/>
          <a:lstStyle/>
          <a:p>
            <a:r>
              <a:rPr lang="en-US" dirty="0"/>
              <a:t>Generation</a:t>
            </a:r>
          </a:p>
        </p:txBody>
      </p:sp>
      <p:sp>
        <p:nvSpPr>
          <p:cNvPr id="3" name="Content Placeholder 2">
            <a:extLst>
              <a:ext uri="{FF2B5EF4-FFF2-40B4-BE49-F238E27FC236}">
                <a16:creationId xmlns:a16="http://schemas.microsoft.com/office/drawing/2014/main" id="{77443167-3554-DC46-A150-4ECA9ADB5C55}"/>
              </a:ext>
            </a:extLst>
          </p:cNvPr>
          <p:cNvSpPr>
            <a:spLocks noGrp="1"/>
          </p:cNvSpPr>
          <p:nvPr>
            <p:ph idx="1"/>
          </p:nvPr>
        </p:nvSpPr>
        <p:spPr>
          <a:xfrm>
            <a:off x="2231136" y="2790444"/>
            <a:ext cx="7729728" cy="3101983"/>
          </a:xfrm>
        </p:spPr>
        <p:txBody>
          <a:bodyPr/>
          <a:lstStyle/>
          <a:p>
            <a:r>
              <a:rPr lang="en-US" dirty="0"/>
              <a:t>Challenge:</a:t>
            </a:r>
          </a:p>
          <a:p>
            <a:pPr lvl="1"/>
            <a:r>
              <a:rPr lang="en-US" dirty="0"/>
              <a:t>Based upon output of Naïve Bayes (Figure 8), build a generation technique</a:t>
            </a:r>
          </a:p>
          <a:p>
            <a:r>
              <a:rPr lang="en-US" dirty="0"/>
              <a:t>Statistically inspire cellular automata progression</a:t>
            </a:r>
          </a:p>
        </p:txBody>
      </p:sp>
      <p:pic>
        <p:nvPicPr>
          <p:cNvPr id="5" name="Picture 4">
            <a:extLst>
              <a:ext uri="{FF2B5EF4-FFF2-40B4-BE49-F238E27FC236}">
                <a16:creationId xmlns:a16="http://schemas.microsoft.com/office/drawing/2014/main" id="{16B6AA4C-56FD-9344-B178-2D1C77BE37D6}"/>
              </a:ext>
            </a:extLst>
          </p:cNvPr>
          <p:cNvPicPr>
            <a:picLocks noChangeAspect="1"/>
          </p:cNvPicPr>
          <p:nvPr/>
        </p:nvPicPr>
        <p:blipFill>
          <a:blip r:embed="rId3"/>
          <a:stretch>
            <a:fillRect/>
          </a:stretch>
        </p:blipFill>
        <p:spPr>
          <a:xfrm>
            <a:off x="2057399" y="4606263"/>
            <a:ext cx="8051800" cy="939800"/>
          </a:xfrm>
          <a:prstGeom prst="rect">
            <a:avLst/>
          </a:prstGeom>
        </p:spPr>
      </p:pic>
      <p:sp>
        <p:nvSpPr>
          <p:cNvPr id="6" name="Rectangle 5">
            <a:extLst>
              <a:ext uri="{FF2B5EF4-FFF2-40B4-BE49-F238E27FC236}">
                <a16:creationId xmlns:a16="http://schemas.microsoft.com/office/drawing/2014/main" id="{5E29E886-F363-9D42-9CAA-A4C7331F4B0A}"/>
              </a:ext>
            </a:extLst>
          </p:cNvPr>
          <p:cNvSpPr/>
          <p:nvPr/>
        </p:nvSpPr>
        <p:spPr>
          <a:xfrm>
            <a:off x="2065866" y="4581236"/>
            <a:ext cx="8043333" cy="9648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40CF575-9FA4-3143-AA3D-51917FED8A98}"/>
              </a:ext>
            </a:extLst>
          </p:cNvPr>
          <p:cNvSpPr txBox="1"/>
          <p:nvPr/>
        </p:nvSpPr>
        <p:spPr>
          <a:xfrm>
            <a:off x="2057399" y="5546063"/>
            <a:ext cx="2277861" cy="276999"/>
          </a:xfrm>
          <a:prstGeom prst="rect">
            <a:avLst/>
          </a:prstGeom>
          <a:noFill/>
        </p:spPr>
        <p:txBody>
          <a:bodyPr wrap="square" rtlCol="0">
            <a:spAutoFit/>
          </a:bodyPr>
          <a:lstStyle/>
          <a:p>
            <a:r>
              <a:rPr lang="en-US" sz="1200" dirty="0"/>
              <a:t>Figure 8</a:t>
            </a:r>
          </a:p>
        </p:txBody>
      </p:sp>
    </p:spTree>
    <p:extLst>
      <p:ext uri="{BB962C8B-B14F-4D97-AF65-F5344CB8AC3E}">
        <p14:creationId xmlns:p14="http://schemas.microsoft.com/office/powerpoint/2010/main" val="96500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966A4D4-049A-4389-B407-0E7091A07C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899359-8523-4D4D-B568-3FDFAF9821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E9C9585-DA89-4D7E-BCDF-576461A1A2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a:extLst>
              <a:ext uri="{FF2B5EF4-FFF2-40B4-BE49-F238E27FC236}">
                <a16:creationId xmlns:a16="http://schemas.microsoft.com/office/drawing/2014/main" id="{E4F33A21-9B98-B34B-844A-2C7194E6AF99}"/>
              </a:ext>
            </a:extLst>
          </p:cNvPr>
          <p:cNvPicPr>
            <a:picLocks noChangeAspect="1"/>
          </p:cNvPicPr>
          <p:nvPr/>
        </p:nvPicPr>
        <p:blipFill>
          <a:blip r:embed="rId3"/>
          <a:stretch>
            <a:fillRect/>
          </a:stretch>
        </p:blipFill>
        <p:spPr>
          <a:xfrm>
            <a:off x="7064692" y="2048792"/>
            <a:ext cx="4159568" cy="2443746"/>
          </a:xfrm>
          <a:prstGeom prst="rect">
            <a:avLst/>
          </a:prstGeom>
        </p:spPr>
      </p:pic>
      <p:sp>
        <p:nvSpPr>
          <p:cNvPr id="2" name="Title 1">
            <a:extLst>
              <a:ext uri="{FF2B5EF4-FFF2-40B4-BE49-F238E27FC236}">
                <a16:creationId xmlns:a16="http://schemas.microsoft.com/office/drawing/2014/main" id="{B59FE5A2-0BDC-AF48-BD46-312AEB78091A}"/>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Cellular Automata</a:t>
            </a:r>
          </a:p>
        </p:txBody>
      </p:sp>
      <p:sp>
        <p:nvSpPr>
          <p:cNvPr id="6" name="Content Placeholder 5">
            <a:extLst>
              <a:ext uri="{FF2B5EF4-FFF2-40B4-BE49-F238E27FC236}">
                <a16:creationId xmlns:a16="http://schemas.microsoft.com/office/drawing/2014/main" id="{D2A6A73A-A75F-9646-8713-EFFF1D2AA8CF}"/>
              </a:ext>
            </a:extLst>
          </p:cNvPr>
          <p:cNvSpPr>
            <a:spLocks noGrp="1"/>
          </p:cNvSpPr>
          <p:nvPr>
            <p:ph idx="1"/>
          </p:nvPr>
        </p:nvSpPr>
        <p:spPr>
          <a:xfrm>
            <a:off x="804672" y="2858703"/>
            <a:ext cx="4475892" cy="3042547"/>
          </a:xfrm>
        </p:spPr>
        <p:txBody>
          <a:bodyPr>
            <a:normAutofit/>
          </a:bodyPr>
          <a:lstStyle/>
          <a:p>
            <a:pPr>
              <a:buClr>
                <a:schemeClr val="bg1"/>
              </a:buClr>
            </a:pPr>
            <a:r>
              <a:rPr lang="en-US" dirty="0">
                <a:solidFill>
                  <a:srgbClr val="FFFFFF"/>
                </a:solidFill>
              </a:rPr>
              <a:t>Grid of cells, each containing one of a finite number of states</a:t>
            </a:r>
          </a:p>
          <a:p>
            <a:pPr>
              <a:buClr>
                <a:schemeClr val="bg1"/>
              </a:buClr>
            </a:pPr>
            <a:r>
              <a:rPr lang="en-US" dirty="0">
                <a:solidFill>
                  <a:srgbClr val="FFFFFF"/>
                </a:solidFill>
              </a:rPr>
              <a:t>Cell state shifts based transitionary rules</a:t>
            </a:r>
          </a:p>
          <a:p>
            <a:pPr>
              <a:buClr>
                <a:schemeClr val="bg1"/>
              </a:buClr>
            </a:pPr>
            <a:r>
              <a:rPr lang="en-US" dirty="0">
                <a:solidFill>
                  <a:srgbClr val="FFFFFF"/>
                </a:solidFill>
              </a:rPr>
              <a:t>Shift dictated by predetermined ‘neighborhood’ of cells</a:t>
            </a:r>
          </a:p>
          <a:p>
            <a:pPr>
              <a:buClr>
                <a:schemeClr val="bg1"/>
              </a:buClr>
            </a:pPr>
            <a:r>
              <a:rPr lang="en-US" dirty="0">
                <a:solidFill>
                  <a:srgbClr val="FFFFFF"/>
                </a:solidFill>
              </a:rPr>
              <a:t>Wolfram Algorithm (Figure 9) [18]</a:t>
            </a:r>
          </a:p>
        </p:txBody>
      </p:sp>
      <p:sp>
        <p:nvSpPr>
          <p:cNvPr id="11" name="TextBox 10">
            <a:extLst>
              <a:ext uri="{FF2B5EF4-FFF2-40B4-BE49-F238E27FC236}">
                <a16:creationId xmlns:a16="http://schemas.microsoft.com/office/drawing/2014/main" id="{CA4D10B4-84CD-DF4F-9D21-DF04578F165C}"/>
              </a:ext>
            </a:extLst>
          </p:cNvPr>
          <p:cNvSpPr txBox="1"/>
          <p:nvPr/>
        </p:nvSpPr>
        <p:spPr>
          <a:xfrm>
            <a:off x="7064692" y="4437177"/>
            <a:ext cx="2277861" cy="276999"/>
          </a:xfrm>
          <a:prstGeom prst="rect">
            <a:avLst/>
          </a:prstGeom>
          <a:noFill/>
        </p:spPr>
        <p:txBody>
          <a:bodyPr wrap="square" rtlCol="0">
            <a:spAutoFit/>
          </a:bodyPr>
          <a:lstStyle/>
          <a:p>
            <a:r>
              <a:rPr lang="en-US" sz="1200" dirty="0"/>
              <a:t>Figure 9</a:t>
            </a:r>
          </a:p>
        </p:txBody>
      </p:sp>
    </p:spTree>
    <p:extLst>
      <p:ext uri="{BB962C8B-B14F-4D97-AF65-F5344CB8AC3E}">
        <p14:creationId xmlns:p14="http://schemas.microsoft.com/office/powerpoint/2010/main" val="380193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CE8B9BA-24C1-4E5A-9093-9889A97118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C72BE9-6CCE-4BA0-86B7-77E743ED2E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665"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6037B0-5738-4712-B214-7927C9134A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781" y="806357"/>
            <a:ext cx="3685032"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Content Placeholder 4">
            <a:extLst>
              <a:ext uri="{FF2B5EF4-FFF2-40B4-BE49-F238E27FC236}">
                <a16:creationId xmlns:a16="http://schemas.microsoft.com/office/drawing/2014/main" id="{925960EB-0C19-D648-99F9-FFB6D2A505B9}"/>
              </a:ext>
            </a:extLst>
          </p:cNvPr>
          <p:cNvPicPr>
            <a:picLocks noChangeAspect="1"/>
          </p:cNvPicPr>
          <p:nvPr/>
        </p:nvPicPr>
        <p:blipFill rotWithShape="1">
          <a:blip r:embed="rId3"/>
          <a:srcRect l="29513" t="25759" r="29513" b="25111"/>
          <a:stretch/>
        </p:blipFill>
        <p:spPr>
          <a:xfrm>
            <a:off x="1190250" y="970949"/>
            <a:ext cx="2964095" cy="4599432"/>
          </a:xfrm>
          <a:prstGeom prst="rect">
            <a:avLst/>
          </a:prstGeom>
        </p:spPr>
      </p:pic>
      <p:sp>
        <p:nvSpPr>
          <p:cNvPr id="2" name="Title 1">
            <a:extLst>
              <a:ext uri="{FF2B5EF4-FFF2-40B4-BE49-F238E27FC236}">
                <a16:creationId xmlns:a16="http://schemas.microsoft.com/office/drawing/2014/main" id="{854E9CD7-E188-ED4B-BE63-41139E287C75}"/>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Adapted Musical Model</a:t>
            </a:r>
          </a:p>
        </p:txBody>
      </p:sp>
      <p:sp>
        <p:nvSpPr>
          <p:cNvPr id="6" name="Content Placeholder 5">
            <a:extLst>
              <a:ext uri="{FF2B5EF4-FFF2-40B4-BE49-F238E27FC236}">
                <a16:creationId xmlns:a16="http://schemas.microsoft.com/office/drawing/2014/main" id="{8CE50E25-EF65-734B-BAE1-7EE7EB3AC56D}"/>
              </a:ext>
            </a:extLst>
          </p:cNvPr>
          <p:cNvSpPr>
            <a:spLocks noGrp="1"/>
          </p:cNvSpPr>
          <p:nvPr>
            <p:ph idx="1"/>
          </p:nvPr>
        </p:nvSpPr>
        <p:spPr>
          <a:xfrm>
            <a:off x="6119732" y="2858703"/>
            <a:ext cx="5285791" cy="3042547"/>
          </a:xfrm>
        </p:spPr>
        <p:txBody>
          <a:bodyPr>
            <a:normAutofit/>
          </a:bodyPr>
          <a:lstStyle/>
          <a:p>
            <a:pPr>
              <a:buClr>
                <a:schemeClr val="bg1"/>
              </a:buClr>
            </a:pPr>
            <a:r>
              <a:rPr lang="en-US" dirty="0">
                <a:solidFill>
                  <a:srgbClr val="FFFFFF"/>
                </a:solidFill>
              </a:rPr>
              <a:t>Each cell has one of two states: ‘ON’ or ‘OFF’</a:t>
            </a:r>
          </a:p>
          <a:p>
            <a:pPr>
              <a:buClr>
                <a:schemeClr val="bg1"/>
              </a:buClr>
            </a:pPr>
            <a:r>
              <a:rPr lang="en-US" dirty="0">
                <a:solidFill>
                  <a:srgbClr val="FFFFFF"/>
                </a:solidFill>
              </a:rPr>
              <a:t>Binary interpretation of cell sequence mapped to note values (Figure 10)</a:t>
            </a:r>
          </a:p>
          <a:p>
            <a:pPr>
              <a:buClr>
                <a:schemeClr val="bg1"/>
              </a:buClr>
            </a:pPr>
            <a:r>
              <a:rPr lang="en-US" dirty="0">
                <a:solidFill>
                  <a:srgbClr val="FFFFFF"/>
                </a:solidFill>
              </a:rPr>
              <a:t>Four-cell wide grid (16 values)</a:t>
            </a:r>
          </a:p>
          <a:p>
            <a:pPr>
              <a:buClr>
                <a:schemeClr val="bg1"/>
              </a:buClr>
            </a:pPr>
            <a:r>
              <a:rPr lang="en-US" dirty="0">
                <a:solidFill>
                  <a:srgbClr val="FFFFFF"/>
                </a:solidFill>
              </a:rPr>
              <a:t>Transitionary rules determine the most likely interval from the previous four-cell sequence to the next based upon Naïve Bayes output</a:t>
            </a:r>
          </a:p>
        </p:txBody>
      </p:sp>
      <p:sp>
        <p:nvSpPr>
          <p:cNvPr id="11" name="TextBox 10">
            <a:extLst>
              <a:ext uri="{FF2B5EF4-FFF2-40B4-BE49-F238E27FC236}">
                <a16:creationId xmlns:a16="http://schemas.microsoft.com/office/drawing/2014/main" id="{E858F401-46E5-5A4A-8858-E4BFBFA3DE00}"/>
              </a:ext>
            </a:extLst>
          </p:cNvPr>
          <p:cNvSpPr txBox="1"/>
          <p:nvPr/>
        </p:nvSpPr>
        <p:spPr>
          <a:xfrm>
            <a:off x="1444372" y="5024545"/>
            <a:ext cx="2277861" cy="276999"/>
          </a:xfrm>
          <a:prstGeom prst="rect">
            <a:avLst/>
          </a:prstGeom>
          <a:noFill/>
        </p:spPr>
        <p:txBody>
          <a:bodyPr wrap="square" rtlCol="0">
            <a:spAutoFit/>
          </a:bodyPr>
          <a:lstStyle/>
          <a:p>
            <a:r>
              <a:rPr lang="en-US" sz="1200" dirty="0"/>
              <a:t>Figure 10</a:t>
            </a:r>
          </a:p>
        </p:txBody>
      </p:sp>
    </p:spTree>
    <p:extLst>
      <p:ext uri="{BB962C8B-B14F-4D97-AF65-F5344CB8AC3E}">
        <p14:creationId xmlns:p14="http://schemas.microsoft.com/office/powerpoint/2010/main" val="299310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2485-2500-A64F-A9B2-39AF4913FB98}"/>
              </a:ext>
            </a:extLst>
          </p:cNvPr>
          <p:cNvSpPr>
            <a:spLocks noGrp="1"/>
          </p:cNvSpPr>
          <p:nvPr>
            <p:ph type="title"/>
          </p:nvPr>
        </p:nvSpPr>
        <p:spPr>
          <a:xfrm>
            <a:off x="804671" y="978776"/>
            <a:ext cx="7441861" cy="1174991"/>
          </a:xfrm>
        </p:spPr>
        <p:txBody>
          <a:bodyPr>
            <a:normAutofit/>
          </a:bodyPr>
          <a:lstStyle/>
          <a:p>
            <a:r>
              <a:rPr lang="en-US" sz="2400"/>
              <a:t>Results</a:t>
            </a:r>
          </a:p>
        </p:txBody>
      </p:sp>
      <p:sp>
        <p:nvSpPr>
          <p:cNvPr id="10" name="Content Placeholder 9">
            <a:extLst>
              <a:ext uri="{FF2B5EF4-FFF2-40B4-BE49-F238E27FC236}">
                <a16:creationId xmlns:a16="http://schemas.microsoft.com/office/drawing/2014/main" id="{64AE18A3-8C59-D847-AB2A-8063E08CF734}"/>
              </a:ext>
            </a:extLst>
          </p:cNvPr>
          <p:cNvSpPr>
            <a:spLocks noGrp="1"/>
          </p:cNvSpPr>
          <p:nvPr>
            <p:ph idx="1"/>
          </p:nvPr>
        </p:nvSpPr>
        <p:spPr>
          <a:xfrm>
            <a:off x="804672" y="2640692"/>
            <a:ext cx="5925310" cy="3255252"/>
          </a:xfrm>
        </p:spPr>
        <p:txBody>
          <a:bodyPr>
            <a:normAutofit/>
          </a:bodyPr>
          <a:lstStyle/>
          <a:p>
            <a:r>
              <a:rPr lang="en-US" dirty="0"/>
              <a:t>Automated Composition Software</a:t>
            </a:r>
          </a:p>
          <a:p>
            <a:r>
              <a:rPr lang="en-US" dirty="0"/>
              <a:t>Able to imitate one of six classical eras</a:t>
            </a:r>
          </a:p>
          <a:p>
            <a:r>
              <a:rPr lang="en-US" dirty="0"/>
              <a:t>Linearly produces notes based upon interval from last note</a:t>
            </a:r>
          </a:p>
          <a:p>
            <a:r>
              <a:rPr lang="en-US" dirty="0"/>
              <a:t>MIDI output</a:t>
            </a:r>
          </a:p>
          <a:p>
            <a:r>
              <a:rPr lang="en-US" dirty="0"/>
              <a:t>Limitations</a:t>
            </a:r>
          </a:p>
          <a:p>
            <a:pPr lvl="1"/>
            <a:r>
              <a:rPr lang="en-US" dirty="0"/>
              <a:t>Rhythm</a:t>
            </a:r>
          </a:p>
          <a:p>
            <a:pPr lvl="1"/>
            <a:r>
              <a:rPr lang="en-US" dirty="0"/>
              <a:t>Dynamics</a:t>
            </a:r>
          </a:p>
        </p:txBody>
      </p:sp>
      <p:pic>
        <p:nvPicPr>
          <p:cNvPr id="15" name="Picture 14">
            <a:extLst>
              <a:ext uri="{FF2B5EF4-FFF2-40B4-BE49-F238E27FC236}">
                <a16:creationId xmlns:a16="http://schemas.microsoft.com/office/drawing/2014/main" id="{13A27AC9-AE58-7C4E-95FC-E873369366D9}"/>
              </a:ext>
            </a:extLst>
          </p:cNvPr>
          <p:cNvPicPr>
            <a:picLocks noChangeAspect="1"/>
          </p:cNvPicPr>
          <p:nvPr/>
        </p:nvPicPr>
        <p:blipFill>
          <a:blip r:embed="rId3"/>
          <a:stretch>
            <a:fillRect/>
          </a:stretch>
        </p:blipFill>
        <p:spPr>
          <a:xfrm>
            <a:off x="8828808" y="309033"/>
            <a:ext cx="2781299" cy="6385236"/>
          </a:xfrm>
          <a:prstGeom prst="rect">
            <a:avLst/>
          </a:prstGeom>
        </p:spPr>
      </p:pic>
    </p:spTree>
    <p:extLst>
      <p:ext uri="{BB962C8B-B14F-4D97-AF65-F5344CB8AC3E}">
        <p14:creationId xmlns:p14="http://schemas.microsoft.com/office/powerpoint/2010/main" val="394115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F0AF-188F-7842-B2AB-14772985993B}"/>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F39479D-DFE9-A542-B540-5B0BB9CD3FB6}"/>
              </a:ext>
            </a:extLst>
          </p:cNvPr>
          <p:cNvSpPr>
            <a:spLocks noGrp="1"/>
          </p:cNvSpPr>
          <p:nvPr>
            <p:ph idx="1"/>
          </p:nvPr>
        </p:nvSpPr>
        <p:spPr>
          <a:xfrm>
            <a:off x="2231136" y="2457935"/>
            <a:ext cx="7729728" cy="3101983"/>
          </a:xfrm>
        </p:spPr>
        <p:txBody>
          <a:bodyPr/>
          <a:lstStyle/>
          <a:p>
            <a:r>
              <a:rPr lang="en-US" dirty="0" err="1"/>
              <a:t>Macine</a:t>
            </a:r>
            <a:r>
              <a:rPr lang="en-US" dirty="0"/>
              <a:t> evaluation</a:t>
            </a:r>
          </a:p>
          <a:p>
            <a:pPr lvl="1"/>
            <a:r>
              <a:rPr lang="en-US" dirty="0"/>
              <a:t>Composed 60 scores of 100 notes, 10 from each respective era</a:t>
            </a:r>
          </a:p>
          <a:p>
            <a:pPr lvl="1"/>
            <a:r>
              <a:rPr lang="en-US" dirty="0"/>
              <a:t>Used as test set to previous training set with previous classifiers</a:t>
            </a:r>
          </a:p>
          <a:p>
            <a:pPr lvl="1"/>
            <a:r>
              <a:rPr lang="en-US" dirty="0"/>
              <a:t>Tests performed admirably next to results of original classification process</a:t>
            </a:r>
          </a:p>
          <a:p>
            <a:r>
              <a:rPr lang="en-US" dirty="0"/>
              <a:t>Direct</a:t>
            </a:r>
          </a:p>
          <a:p>
            <a:pPr lvl="1"/>
            <a:r>
              <a:rPr lang="en-US" dirty="0"/>
              <a:t>Composed three 10-second clips from each era</a:t>
            </a:r>
          </a:p>
          <a:p>
            <a:pPr lvl="1"/>
            <a:r>
              <a:rPr lang="en-US" dirty="0"/>
              <a:t>Presented to five scholars of music with a variety of experiential backgrounds</a:t>
            </a:r>
          </a:p>
          <a:p>
            <a:endParaRPr lang="en-US" dirty="0"/>
          </a:p>
        </p:txBody>
      </p:sp>
      <p:graphicFrame>
        <p:nvGraphicFramePr>
          <p:cNvPr id="4" name="Content Placeholder 3">
            <a:extLst>
              <a:ext uri="{FF2B5EF4-FFF2-40B4-BE49-F238E27FC236}">
                <a16:creationId xmlns:a16="http://schemas.microsoft.com/office/drawing/2014/main" id="{5AEBBD18-E960-8A46-A4E9-FA2A5176535A}"/>
              </a:ext>
            </a:extLst>
          </p:cNvPr>
          <p:cNvGraphicFramePr>
            <a:graphicFrameLocks/>
          </p:cNvGraphicFramePr>
          <p:nvPr>
            <p:extLst>
              <p:ext uri="{D42A27DB-BD31-4B8C-83A1-F6EECF244321}">
                <p14:modId xmlns:p14="http://schemas.microsoft.com/office/powerpoint/2010/main" val="3169826085"/>
              </p:ext>
            </p:extLst>
          </p:nvPr>
        </p:nvGraphicFramePr>
        <p:xfrm>
          <a:off x="2729345" y="5230283"/>
          <a:ext cx="6733309" cy="1268316"/>
        </p:xfrm>
        <a:graphic>
          <a:graphicData uri="http://schemas.openxmlformats.org/drawingml/2006/table">
            <a:tbl>
              <a:tblPr firstRow="1" firstCol="1" bandRow="1">
                <a:tableStyleId>{85BE263C-DBD7-4A20-BB59-AAB30ACAA65A}</a:tableStyleId>
              </a:tblPr>
              <a:tblGrid>
                <a:gridCol w="630371">
                  <a:extLst>
                    <a:ext uri="{9D8B030D-6E8A-4147-A177-3AD203B41FA5}">
                      <a16:colId xmlns:a16="http://schemas.microsoft.com/office/drawing/2014/main" val="2469926388"/>
                    </a:ext>
                  </a:extLst>
                </a:gridCol>
                <a:gridCol w="826883">
                  <a:extLst>
                    <a:ext uri="{9D8B030D-6E8A-4147-A177-3AD203B41FA5}">
                      <a16:colId xmlns:a16="http://schemas.microsoft.com/office/drawing/2014/main" val="2833293246"/>
                    </a:ext>
                  </a:extLst>
                </a:gridCol>
                <a:gridCol w="1065079">
                  <a:extLst>
                    <a:ext uri="{9D8B030D-6E8A-4147-A177-3AD203B41FA5}">
                      <a16:colId xmlns:a16="http://schemas.microsoft.com/office/drawing/2014/main" val="4258925893"/>
                    </a:ext>
                  </a:extLst>
                </a:gridCol>
                <a:gridCol w="765631">
                  <a:extLst>
                    <a:ext uri="{9D8B030D-6E8A-4147-A177-3AD203B41FA5}">
                      <a16:colId xmlns:a16="http://schemas.microsoft.com/office/drawing/2014/main" val="64159191"/>
                    </a:ext>
                  </a:extLst>
                </a:gridCol>
                <a:gridCol w="842196">
                  <a:extLst>
                    <a:ext uri="{9D8B030D-6E8A-4147-A177-3AD203B41FA5}">
                      <a16:colId xmlns:a16="http://schemas.microsoft.com/office/drawing/2014/main" val="1829416938"/>
                    </a:ext>
                  </a:extLst>
                </a:gridCol>
                <a:gridCol w="845599">
                  <a:extLst>
                    <a:ext uri="{9D8B030D-6E8A-4147-A177-3AD203B41FA5}">
                      <a16:colId xmlns:a16="http://schemas.microsoft.com/office/drawing/2014/main" val="3530026524"/>
                    </a:ext>
                  </a:extLst>
                </a:gridCol>
                <a:gridCol w="838791">
                  <a:extLst>
                    <a:ext uri="{9D8B030D-6E8A-4147-A177-3AD203B41FA5}">
                      <a16:colId xmlns:a16="http://schemas.microsoft.com/office/drawing/2014/main" val="2272130550"/>
                    </a:ext>
                  </a:extLst>
                </a:gridCol>
                <a:gridCol w="918759">
                  <a:extLst>
                    <a:ext uri="{9D8B030D-6E8A-4147-A177-3AD203B41FA5}">
                      <a16:colId xmlns:a16="http://schemas.microsoft.com/office/drawing/2014/main" val="2175418212"/>
                    </a:ext>
                  </a:extLst>
                </a:gridCol>
              </a:tblGrid>
              <a:tr h="252361">
                <a:tc>
                  <a:txBody>
                    <a:bodyPr/>
                    <a:lstStyle/>
                    <a:p>
                      <a:endParaRPr lang="en-US" sz="1200" dirty="0">
                        <a:effectLst/>
                        <a:latin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Medieval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Renaissance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Baroque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Classical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Romantic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Modern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Average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33307476"/>
                  </a:ext>
                </a:extLst>
              </a:tr>
              <a:tr h="258872">
                <a:tc>
                  <a:txBody>
                    <a:bodyPr/>
                    <a:lstStyle/>
                    <a:p>
                      <a:pPr marL="0" marR="0">
                        <a:lnSpc>
                          <a:spcPct val="150000"/>
                        </a:lnSpc>
                        <a:spcBef>
                          <a:spcPts val="0"/>
                        </a:spcBef>
                        <a:spcAft>
                          <a:spcPts val="0"/>
                        </a:spcAft>
                      </a:pPr>
                      <a:r>
                        <a:rPr lang="en-US" sz="1200" dirty="0">
                          <a:effectLst/>
                        </a:rPr>
                        <a:t>MLP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93887502"/>
                  </a:ext>
                </a:extLst>
              </a:tr>
              <a:tr h="252361">
                <a:tc>
                  <a:txBody>
                    <a:bodyPr/>
                    <a:lstStyle/>
                    <a:p>
                      <a:pPr marL="0" marR="0">
                        <a:lnSpc>
                          <a:spcPct val="150000"/>
                        </a:lnSpc>
                        <a:spcBef>
                          <a:spcPts val="0"/>
                        </a:spcBef>
                        <a:spcAft>
                          <a:spcPts val="0"/>
                        </a:spcAft>
                      </a:pPr>
                      <a:r>
                        <a:rPr lang="en-US" sz="1200">
                          <a:effectLst/>
                        </a:rPr>
                        <a:t>LR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dirty="0">
                          <a:effectLst/>
                        </a:rPr>
                        <a:t>0.978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9630657"/>
                  </a:ext>
                </a:extLst>
              </a:tr>
              <a:tr h="252361">
                <a:tc>
                  <a:txBody>
                    <a:bodyPr/>
                    <a:lstStyle/>
                    <a:p>
                      <a:pPr marL="0" marR="0">
                        <a:lnSpc>
                          <a:spcPct val="150000"/>
                        </a:lnSpc>
                        <a:spcBef>
                          <a:spcPts val="0"/>
                        </a:spcBef>
                        <a:spcAft>
                          <a:spcPts val="0"/>
                        </a:spcAft>
                      </a:pPr>
                      <a:r>
                        <a:rPr lang="en-US" sz="1200">
                          <a:effectLst/>
                        </a:rPr>
                        <a:t>JRip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0.852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0.662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0.582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111194"/>
                  </a:ext>
                </a:extLst>
              </a:tr>
              <a:tr h="252361">
                <a:tc>
                  <a:txBody>
                    <a:bodyPr/>
                    <a:lstStyle/>
                    <a:p>
                      <a:pPr marL="0" marR="0">
                        <a:lnSpc>
                          <a:spcPct val="150000"/>
                        </a:lnSpc>
                        <a:spcBef>
                          <a:spcPts val="0"/>
                        </a:spcBef>
                        <a:spcAft>
                          <a:spcPts val="0"/>
                        </a:spcAft>
                      </a:pPr>
                      <a:r>
                        <a:rPr lang="en-US" sz="1200" dirty="0">
                          <a:effectLst/>
                        </a:rPr>
                        <a:t>J48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0.812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0.757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0.757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0.678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0.826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819108"/>
                  </a:ext>
                </a:extLst>
              </a:tr>
            </a:tbl>
          </a:graphicData>
        </a:graphic>
      </p:graphicFrame>
      <p:sp>
        <p:nvSpPr>
          <p:cNvPr id="5" name="TextBox 4">
            <a:extLst>
              <a:ext uri="{FF2B5EF4-FFF2-40B4-BE49-F238E27FC236}">
                <a16:creationId xmlns:a16="http://schemas.microsoft.com/office/drawing/2014/main" id="{CA901586-A426-7B48-BD9A-369DEDF0AE9A}"/>
              </a:ext>
            </a:extLst>
          </p:cNvPr>
          <p:cNvSpPr txBox="1"/>
          <p:nvPr/>
        </p:nvSpPr>
        <p:spPr>
          <a:xfrm>
            <a:off x="2729345" y="6498599"/>
            <a:ext cx="2277861" cy="276999"/>
          </a:xfrm>
          <a:prstGeom prst="rect">
            <a:avLst/>
          </a:prstGeom>
          <a:noFill/>
        </p:spPr>
        <p:txBody>
          <a:bodyPr wrap="square" rtlCol="0">
            <a:spAutoFit/>
          </a:bodyPr>
          <a:lstStyle/>
          <a:p>
            <a:r>
              <a:rPr lang="en-US" sz="1200" dirty="0"/>
              <a:t>Figure 11</a:t>
            </a:r>
          </a:p>
        </p:txBody>
      </p:sp>
    </p:spTree>
    <p:extLst>
      <p:ext uri="{BB962C8B-B14F-4D97-AF65-F5344CB8AC3E}">
        <p14:creationId xmlns:p14="http://schemas.microsoft.com/office/powerpoint/2010/main" val="331814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F0ADB5-A0B4-4B01-A8C4-FDC34CE22B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6D0FDE-0241-4C21-A720-A694753582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1E175-4F4F-7247-A2B3-CEF17B7B2642}"/>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Overview</a:t>
            </a:r>
          </a:p>
        </p:txBody>
      </p:sp>
      <p:graphicFrame>
        <p:nvGraphicFramePr>
          <p:cNvPr id="5" name="Content Placeholder 2">
            <a:extLst>
              <a:ext uri="{FF2B5EF4-FFF2-40B4-BE49-F238E27FC236}">
                <a16:creationId xmlns:a16="http://schemas.microsoft.com/office/drawing/2014/main" id="{45164F82-5FAD-4E95-9DCE-FFF705FB1DE0}"/>
              </a:ext>
            </a:extLst>
          </p:cNvPr>
          <p:cNvGraphicFramePr>
            <a:graphicFrameLocks noGrp="1"/>
          </p:cNvGraphicFramePr>
          <p:nvPr>
            <p:ph idx="1"/>
            <p:extLst>
              <p:ext uri="{D42A27DB-BD31-4B8C-83A1-F6EECF244321}">
                <p14:modId xmlns:p14="http://schemas.microsoft.com/office/powerpoint/2010/main" val="8877145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362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F5F6C-E6A4-9141-963E-DCEC1956EB7B}"/>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600">
                <a:solidFill>
                  <a:srgbClr val="FFFFFF"/>
                </a:solidFill>
              </a:rPr>
              <a:t>Discussion</a:t>
            </a:r>
          </a:p>
        </p:txBody>
      </p:sp>
      <p:sp>
        <p:nvSpPr>
          <p:cNvPr id="3" name="Content Placeholder 2">
            <a:extLst>
              <a:ext uri="{FF2B5EF4-FFF2-40B4-BE49-F238E27FC236}">
                <a16:creationId xmlns:a16="http://schemas.microsoft.com/office/drawing/2014/main" id="{377531C3-9982-264C-BEA0-09AF851FAB24}"/>
              </a:ext>
            </a:extLst>
          </p:cNvPr>
          <p:cNvSpPr>
            <a:spLocks noGrp="1"/>
          </p:cNvSpPr>
          <p:nvPr>
            <p:ph idx="1"/>
          </p:nvPr>
        </p:nvSpPr>
        <p:spPr>
          <a:xfrm>
            <a:off x="6259551" y="1444752"/>
            <a:ext cx="4652840" cy="3968496"/>
          </a:xfrm>
        </p:spPr>
        <p:txBody>
          <a:bodyPr anchor="ctr">
            <a:normAutofit/>
          </a:bodyPr>
          <a:lstStyle/>
          <a:p>
            <a:pPr marL="0" indent="0">
              <a:buNone/>
            </a:pPr>
            <a:endParaRPr lang="en-US" dirty="0">
              <a:solidFill>
                <a:srgbClr val="404040"/>
              </a:solidFill>
            </a:endParaRPr>
          </a:p>
          <a:p>
            <a:r>
              <a:rPr lang="en-US" sz="2000" dirty="0">
                <a:solidFill>
                  <a:srgbClr val="404040"/>
                </a:solidFill>
              </a:rPr>
              <a:t>Future Works</a:t>
            </a:r>
          </a:p>
          <a:p>
            <a:pPr lvl="1"/>
            <a:r>
              <a:rPr lang="en-US" sz="1800" dirty="0">
                <a:solidFill>
                  <a:srgbClr val="404040"/>
                </a:solidFill>
              </a:rPr>
              <a:t>Hybridize for other features</a:t>
            </a:r>
          </a:p>
          <a:p>
            <a:pPr lvl="1"/>
            <a:r>
              <a:rPr lang="en-US" sz="1800" dirty="0">
                <a:solidFill>
                  <a:srgbClr val="404040"/>
                </a:solidFill>
              </a:rPr>
              <a:t>N</a:t>
            </a:r>
            <a:r>
              <a:rPr lang="en-US" sz="1800" baseline="30000" dirty="0">
                <a:solidFill>
                  <a:srgbClr val="404040"/>
                </a:solidFill>
              </a:rPr>
              <a:t>th</a:t>
            </a:r>
            <a:r>
              <a:rPr lang="en-US" sz="1800" dirty="0">
                <a:solidFill>
                  <a:srgbClr val="404040"/>
                </a:solidFill>
              </a:rPr>
              <a:t>-Order</a:t>
            </a:r>
          </a:p>
          <a:p>
            <a:endParaRPr lang="en-US" dirty="0">
              <a:solidFill>
                <a:srgbClr val="404040"/>
              </a:solidFill>
            </a:endParaRPr>
          </a:p>
        </p:txBody>
      </p:sp>
    </p:spTree>
    <p:extLst>
      <p:ext uri="{BB962C8B-B14F-4D97-AF65-F5344CB8AC3E}">
        <p14:creationId xmlns:p14="http://schemas.microsoft.com/office/powerpoint/2010/main" val="2903587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07DF-30A0-094E-A043-26814D23D240}"/>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2F914240-C407-DA4D-9B07-8C896D3D9EBF}"/>
              </a:ext>
            </a:extLst>
          </p:cNvPr>
          <p:cNvSpPr>
            <a:spLocks noGrp="1"/>
          </p:cNvSpPr>
          <p:nvPr>
            <p:ph idx="1"/>
          </p:nvPr>
        </p:nvSpPr>
        <p:spPr/>
        <p:txBody>
          <a:bodyPr>
            <a:normAutofit fontScale="32500" lnSpcReduction="20000"/>
          </a:bodyPr>
          <a:lstStyle/>
          <a:p>
            <a:pPr marL="0" indent="0">
              <a:lnSpc>
                <a:spcPct val="120000"/>
              </a:lnSpc>
              <a:buNone/>
            </a:pPr>
            <a:r>
              <a:rPr lang="en-US" sz="3200" dirty="0"/>
              <a:t>[1] 	P.P. Wiener, </a:t>
            </a:r>
            <a:r>
              <a:rPr lang="en-US" sz="3200" i="1" dirty="0"/>
              <a:t>Dictionary of the History of Ideas. Studies of Selected Pivotal Ideas</a:t>
            </a:r>
            <a:r>
              <a:rPr lang="en-US" sz="3200" dirty="0"/>
              <a:t>. III, </a:t>
            </a:r>
            <a:r>
              <a:rPr lang="en-US" sz="3200" dirty="0" err="1"/>
              <a:t>Chales</a:t>
            </a:r>
            <a:r>
              <a:rPr lang="en-US" sz="3200" dirty="0"/>
              <a:t> Scribner's, 1973.</a:t>
            </a:r>
          </a:p>
          <a:p>
            <a:pPr marL="0" indent="0">
              <a:lnSpc>
                <a:spcPct val="120000"/>
              </a:lnSpc>
              <a:buNone/>
            </a:pPr>
            <a:r>
              <a:rPr lang="en-US" sz="3200" dirty="0"/>
              <a:t>[2] 	A. Boethius, “Fundamentals of Music,” in Strunk’s Source Readings in Music History, ed. O. </a:t>
            </a:r>
            <a:r>
              <a:rPr lang="en-US" sz="3200" dirty="0" err="1"/>
              <a:t>Strun</a:t>
            </a:r>
            <a:r>
              <a:rPr lang="en-US" sz="3200" dirty="0"/>
              <a:t>, 1998.</a:t>
            </a:r>
          </a:p>
          <a:p>
            <a:pPr marL="0" indent="0">
              <a:lnSpc>
                <a:spcPct val="120000"/>
              </a:lnSpc>
              <a:buNone/>
            </a:pPr>
            <a:r>
              <a:rPr lang="en-US" sz="3200" dirty="0"/>
              <a:t>[3] 	G. </a:t>
            </a:r>
            <a:r>
              <a:rPr lang="en-US" sz="3200" dirty="0" err="1"/>
              <a:t>Niederhaus</a:t>
            </a:r>
            <a:r>
              <a:rPr lang="en-US" sz="3200" dirty="0"/>
              <a:t>, </a:t>
            </a:r>
            <a:r>
              <a:rPr lang="en-US" sz="3200" i="1" dirty="0"/>
              <a:t>Algorithmic Composition: Paradigms of Automated Music Generation</a:t>
            </a:r>
            <a:r>
              <a:rPr lang="en-US" sz="3200" dirty="0"/>
              <a:t>. Vienna, Austria: Springer-</a:t>
            </a:r>
            <a:r>
              <a:rPr lang="en-US" sz="3200" dirty="0" err="1"/>
              <a:t>Verlag</a:t>
            </a:r>
            <a:r>
              <a:rPr lang="en-US" sz="3200" dirty="0"/>
              <a:t>, 2009.</a:t>
            </a:r>
          </a:p>
          <a:p>
            <a:pPr marL="0" indent="0">
              <a:lnSpc>
                <a:spcPct val="120000"/>
              </a:lnSpc>
              <a:buNone/>
            </a:pPr>
            <a:r>
              <a:rPr lang="en-US" sz="3200" dirty="0"/>
              <a:t>[4] 	G. Diaz-Jerez, </a:t>
            </a:r>
            <a:r>
              <a:rPr lang="en-US" sz="3200" i="1" dirty="0"/>
              <a:t>Algorithmic Music: Using Mathematical Models in Music Composition</a:t>
            </a:r>
            <a:r>
              <a:rPr lang="en-US" sz="3200" dirty="0"/>
              <a:t>. The Manhattan School of Music, 2000.</a:t>
            </a:r>
          </a:p>
          <a:p>
            <a:pPr marL="0" indent="0">
              <a:lnSpc>
                <a:spcPct val="120000"/>
              </a:lnSpc>
              <a:buNone/>
            </a:pPr>
            <a:r>
              <a:rPr lang="en-US" sz="3200" dirty="0"/>
              <a:t>[5] 	V. </a:t>
            </a:r>
            <a:r>
              <a:rPr lang="en-US" sz="3200" dirty="0" err="1"/>
              <a:t>Duckles</a:t>
            </a:r>
            <a:r>
              <a:rPr lang="en-US" sz="3200" dirty="0"/>
              <a:t>, et al, Musicology. </a:t>
            </a:r>
            <a:r>
              <a:rPr lang="en-US" sz="3200" i="1" dirty="0"/>
              <a:t>Grove Music Online</a:t>
            </a:r>
            <a:r>
              <a:rPr lang="en-US" sz="3200" dirty="0"/>
              <a:t>, 2001.</a:t>
            </a:r>
          </a:p>
          <a:p>
            <a:pPr marL="0" indent="0">
              <a:lnSpc>
                <a:spcPct val="120000"/>
              </a:lnSpc>
              <a:buNone/>
            </a:pPr>
            <a:r>
              <a:rPr lang="en-US" sz="3200" dirty="0"/>
              <a:t>[6]  	J.D. Fernandez and F. </a:t>
            </a:r>
            <a:r>
              <a:rPr lang="en-US" sz="3200" dirty="0" err="1"/>
              <a:t>Vico</a:t>
            </a:r>
            <a:r>
              <a:rPr lang="en-US" sz="3200" dirty="0"/>
              <a:t>, "AI Methods in Algorithmic Composition: A Comprehensive Survey," </a:t>
            </a:r>
            <a:r>
              <a:rPr lang="en-US" sz="3200" i="1" dirty="0"/>
              <a:t>Journal of Artificial Intelligence Research.</a:t>
            </a:r>
            <a:r>
              <a:rPr lang="en-US" sz="3200" dirty="0"/>
              <a:t>, vol. 48, pp. 513-582, 2013.</a:t>
            </a:r>
          </a:p>
          <a:p>
            <a:pPr marL="0" indent="0">
              <a:lnSpc>
                <a:spcPct val="120000"/>
              </a:lnSpc>
              <a:buNone/>
            </a:pPr>
            <a:r>
              <a:rPr lang="en-US" sz="3200" dirty="0"/>
              <a:t>[7] 	L.A. Hiller and L.M. Isaacson, “Musical composition with a High-Speed digital computer”. </a:t>
            </a:r>
            <a:r>
              <a:rPr lang="en-US" sz="3200" i="1" dirty="0"/>
              <a:t>Journal of the Audio Engineering Society</a:t>
            </a:r>
            <a:r>
              <a:rPr lang="en-US" sz="3200" dirty="0"/>
              <a:t>, 6 (3), pp. 154–160, 1958.</a:t>
            </a:r>
          </a:p>
          <a:p>
            <a:pPr marL="0" indent="0">
              <a:lnSpc>
                <a:spcPct val="120000"/>
              </a:lnSpc>
              <a:buNone/>
            </a:pPr>
            <a:r>
              <a:rPr lang="en-US" sz="3200" dirty="0"/>
              <a:t>[8] 	J. </a:t>
            </a:r>
            <a:r>
              <a:rPr lang="en-US" sz="3200" dirty="0" err="1"/>
              <a:t>Lebar</a:t>
            </a:r>
            <a:r>
              <a:rPr lang="en-US" sz="3200" dirty="0"/>
              <a:t>, et al., ‘Classifying Musical Scores by Composer’, Stanford University, 2008. </a:t>
            </a:r>
          </a:p>
          <a:p>
            <a:pPr marL="0" indent="0">
              <a:lnSpc>
                <a:spcPct val="120000"/>
              </a:lnSpc>
              <a:buNone/>
            </a:pPr>
            <a:r>
              <a:rPr lang="en-US" sz="3200" dirty="0"/>
              <a:t>[9] 	R. </a:t>
            </a:r>
            <a:r>
              <a:rPr lang="en-US" sz="3200" dirty="0" err="1"/>
              <a:t>Basili</a:t>
            </a:r>
            <a:r>
              <a:rPr lang="en-US" sz="3200" dirty="0"/>
              <a:t>, et al., ‘Classification of Musical Genre: A Machine Learning Approach’, University of Rome Tor </a:t>
            </a:r>
            <a:r>
              <a:rPr lang="en-US" sz="3200" dirty="0" err="1"/>
              <a:t>Vergata</a:t>
            </a:r>
            <a:r>
              <a:rPr lang="en-US" sz="3200" dirty="0"/>
              <a:t>, 2004.</a:t>
            </a:r>
          </a:p>
          <a:p>
            <a:endParaRPr lang="en-US" dirty="0"/>
          </a:p>
        </p:txBody>
      </p:sp>
    </p:spTree>
    <p:extLst>
      <p:ext uri="{BB962C8B-B14F-4D97-AF65-F5344CB8AC3E}">
        <p14:creationId xmlns:p14="http://schemas.microsoft.com/office/powerpoint/2010/main" val="839108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3A55-CD49-6344-99AA-3C5FDDC5584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A65F99-6DB1-304B-85A0-DABF12D74899}"/>
              </a:ext>
            </a:extLst>
          </p:cNvPr>
          <p:cNvSpPr>
            <a:spLocks noGrp="1"/>
          </p:cNvSpPr>
          <p:nvPr>
            <p:ph idx="1"/>
          </p:nvPr>
        </p:nvSpPr>
        <p:spPr/>
        <p:txBody>
          <a:bodyPr>
            <a:normAutofit fontScale="70000" lnSpcReduction="20000"/>
          </a:bodyPr>
          <a:lstStyle/>
          <a:p>
            <a:pPr marL="0" indent="0">
              <a:lnSpc>
                <a:spcPct val="120000"/>
              </a:lnSpc>
              <a:buNone/>
            </a:pPr>
            <a:r>
              <a:rPr lang="en-US" sz="1600" dirty="0"/>
              <a:t>[10] 	N. </a:t>
            </a:r>
            <a:r>
              <a:rPr lang="en-US" sz="1600" dirty="0" err="1"/>
              <a:t>Tawa</a:t>
            </a:r>
            <a:r>
              <a:rPr lang="en-US" sz="1600" dirty="0"/>
              <a:t>, Sheet Music. </a:t>
            </a:r>
            <a:r>
              <a:rPr lang="en-US" sz="1600" i="1" dirty="0"/>
              <a:t>Grove Music Online</a:t>
            </a:r>
            <a:r>
              <a:rPr lang="en-US" sz="1600" dirty="0"/>
              <a:t>, 2014. </a:t>
            </a:r>
          </a:p>
          <a:p>
            <a:pPr marL="0" indent="0">
              <a:lnSpc>
                <a:spcPct val="120000"/>
              </a:lnSpc>
              <a:buNone/>
            </a:pPr>
            <a:r>
              <a:rPr lang="en-US" sz="1600" dirty="0"/>
              <a:t>[11] 	C. </a:t>
            </a:r>
            <a:r>
              <a:rPr lang="en-US" sz="1600" dirty="0" err="1"/>
              <a:t>Anderton</a:t>
            </a:r>
            <a:r>
              <a:rPr lang="en-US" sz="1600" dirty="0"/>
              <a:t>, ‘Craig </a:t>
            </a:r>
            <a:r>
              <a:rPr lang="en-US" sz="1600" dirty="0" err="1"/>
              <a:t>Anderton’s</a:t>
            </a:r>
            <a:r>
              <a:rPr lang="en-US" sz="1600" dirty="0"/>
              <a:t> Brief History of MIDI’, 2014. [Online]. Available: https://</a:t>
            </a:r>
            <a:r>
              <a:rPr lang="en-US" sz="1600" dirty="0" err="1"/>
              <a:t>www.midi.org</a:t>
            </a:r>
            <a:r>
              <a:rPr lang="en-US" sz="1600" dirty="0"/>
              <a:t>/articles/a-brief-history-of-midi. [Accessed: 01- Mar- 2018].</a:t>
            </a:r>
          </a:p>
          <a:p>
            <a:pPr marL="0" indent="0">
              <a:lnSpc>
                <a:spcPct val="120000"/>
              </a:lnSpc>
              <a:buNone/>
            </a:pPr>
            <a:r>
              <a:rPr lang="en-US" sz="1600" dirty="0"/>
              <a:t>[12] 	D. Huron, “The Humdrum User Guide”, 1999. </a:t>
            </a:r>
          </a:p>
          <a:p>
            <a:pPr marL="0" indent="0">
              <a:lnSpc>
                <a:spcPct val="120000"/>
              </a:lnSpc>
              <a:buNone/>
            </a:pPr>
            <a:r>
              <a:rPr lang="en-US" sz="1600" dirty="0"/>
              <a:t>[13] 	P. Tan, et al. </a:t>
            </a:r>
            <a:r>
              <a:rPr lang="en-US" sz="1600" i="1" dirty="0"/>
              <a:t>An Introduction to Data Mining.</a:t>
            </a:r>
            <a:r>
              <a:rPr lang="en-US" sz="1600" dirty="0"/>
              <a:t> Pearson Nueva Delhi (India). 2016.</a:t>
            </a:r>
          </a:p>
          <a:p>
            <a:pPr marL="0" indent="0">
              <a:lnSpc>
                <a:spcPct val="120000"/>
              </a:lnSpc>
              <a:buNone/>
            </a:pPr>
            <a:r>
              <a:rPr lang="en-US" sz="1600" dirty="0"/>
              <a:t>[14] 	S.C. Suh, </a:t>
            </a:r>
            <a:r>
              <a:rPr lang="en-US" sz="1600" i="1" dirty="0"/>
              <a:t>Practical Applications of Data Mining. </a:t>
            </a:r>
            <a:r>
              <a:rPr lang="en-US" sz="1600" dirty="0"/>
              <a:t>Texas A&amp;M University. Jones &amp; Bartlett Learning, 2012.</a:t>
            </a:r>
          </a:p>
          <a:p>
            <a:pPr marL="0" indent="0">
              <a:lnSpc>
                <a:spcPct val="120000"/>
              </a:lnSpc>
              <a:buNone/>
            </a:pPr>
            <a:r>
              <a:rPr lang="en-US" sz="1600" dirty="0"/>
              <a:t>[15] 	R. Hall, ‘Intervals and Pitches’ in </a:t>
            </a:r>
            <a:r>
              <a:rPr lang="en-US" sz="1600" i="1" dirty="0"/>
              <a:t>Sounding Number:  Music and Mathematics from Ancient to Modern Times, </a:t>
            </a:r>
            <a:r>
              <a:rPr lang="en-US" sz="1600" dirty="0"/>
              <a:t>2017. </a:t>
            </a:r>
          </a:p>
          <a:p>
            <a:pPr marL="0" indent="0">
              <a:lnSpc>
                <a:spcPct val="120000"/>
              </a:lnSpc>
              <a:buNone/>
            </a:pPr>
            <a:r>
              <a:rPr lang="en-US" sz="1600" dirty="0"/>
              <a:t>[16] 	J. James, “Identifying and presenting eras of classical music”, from </a:t>
            </a:r>
            <a:r>
              <a:rPr lang="en-US" sz="1600" i="1" dirty="0"/>
              <a:t>Music Teacher, </a:t>
            </a:r>
            <a:r>
              <a:rPr lang="en-US" sz="1600" dirty="0"/>
              <a:t>2017.</a:t>
            </a:r>
          </a:p>
          <a:p>
            <a:pPr marL="0" indent="0">
              <a:lnSpc>
                <a:spcPct val="120000"/>
              </a:lnSpc>
              <a:buNone/>
            </a:pPr>
            <a:r>
              <a:rPr lang="en-US" sz="1600" dirty="0"/>
              <a:t>[17] 	T.M. Li, “Cellular Automata”, New York: Nova Science Publishers, Inc., 2011. </a:t>
            </a:r>
          </a:p>
          <a:p>
            <a:pPr marL="0" indent="0">
              <a:lnSpc>
                <a:spcPct val="120000"/>
              </a:lnSpc>
              <a:buNone/>
            </a:pPr>
            <a:r>
              <a:rPr lang="en-US" sz="1600" dirty="0"/>
              <a:t>[18] 	S. Wolfram, “A New Kind of Science”, Champaign: Wolfram Media, Inc., 2002.</a:t>
            </a:r>
          </a:p>
          <a:p>
            <a:endParaRPr lang="en-US" dirty="0"/>
          </a:p>
        </p:txBody>
      </p:sp>
    </p:spTree>
    <p:extLst>
      <p:ext uri="{BB962C8B-B14F-4D97-AF65-F5344CB8AC3E}">
        <p14:creationId xmlns:p14="http://schemas.microsoft.com/office/powerpoint/2010/main" val="256291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6244D3-1B9A-984F-92B7-B59E4789D0A9}"/>
              </a:ext>
            </a:extLst>
          </p:cNvPr>
          <p:cNvPicPr>
            <a:picLocks noChangeAspect="1"/>
          </p:cNvPicPr>
          <p:nvPr/>
        </p:nvPicPr>
        <p:blipFill rotWithShape="1">
          <a:blip r:embed="rId3"/>
          <a:srcRect t="8594"/>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2661DD23-F715-434B-8416-CB099E5B9D12}"/>
              </a:ext>
            </a:extLst>
          </p:cNvPr>
          <p:cNvSpPr>
            <a:spLocks noGrp="1"/>
          </p:cNvSpPr>
          <p:nvPr>
            <p:ph type="title"/>
          </p:nvPr>
        </p:nvSpPr>
        <p:spPr>
          <a:xfrm>
            <a:off x="804672" y="978776"/>
            <a:ext cx="4486656" cy="1174991"/>
          </a:xfrm>
        </p:spPr>
        <p:txBody>
          <a:bodyPr>
            <a:normAutofit/>
          </a:bodyPr>
          <a:lstStyle/>
          <a:p>
            <a:r>
              <a:rPr lang="en-US" sz="2400"/>
              <a:t>Early Explorations</a:t>
            </a:r>
          </a:p>
        </p:txBody>
      </p:sp>
      <p:sp>
        <p:nvSpPr>
          <p:cNvPr id="3" name="Content Placeholder 2">
            <a:extLst>
              <a:ext uri="{FF2B5EF4-FFF2-40B4-BE49-F238E27FC236}">
                <a16:creationId xmlns:a16="http://schemas.microsoft.com/office/drawing/2014/main" id="{F1AB09CB-A586-FF4D-BE2B-939D39FB52A0}"/>
              </a:ext>
            </a:extLst>
          </p:cNvPr>
          <p:cNvSpPr>
            <a:spLocks noGrp="1"/>
          </p:cNvSpPr>
          <p:nvPr>
            <p:ph idx="1"/>
          </p:nvPr>
        </p:nvSpPr>
        <p:spPr>
          <a:xfrm>
            <a:off x="804672" y="2640692"/>
            <a:ext cx="4486656" cy="3255252"/>
          </a:xfrm>
        </p:spPr>
        <p:txBody>
          <a:bodyPr>
            <a:normAutofit/>
          </a:bodyPr>
          <a:lstStyle/>
          <a:p>
            <a:r>
              <a:rPr lang="en-US" dirty="0"/>
              <a:t>Music as a discipline of mathematics</a:t>
            </a:r>
          </a:p>
          <a:p>
            <a:pPr lvl="1"/>
            <a:r>
              <a:rPr lang="en-US" dirty="0"/>
              <a:t>Pythagoras and the Music of the Spheres [2] - ~500 BC</a:t>
            </a:r>
          </a:p>
          <a:p>
            <a:pPr lvl="1"/>
            <a:r>
              <a:rPr lang="en-US" dirty="0"/>
              <a:t>Music Theory [5] - 6</a:t>
            </a:r>
            <a:r>
              <a:rPr lang="en-US" baseline="30000" dirty="0"/>
              <a:t>th</a:t>
            </a:r>
            <a:r>
              <a:rPr lang="en-US" dirty="0"/>
              <a:t> Century</a:t>
            </a:r>
          </a:p>
          <a:p>
            <a:pPr lvl="1"/>
            <a:r>
              <a:rPr lang="en-US" dirty="0" err="1"/>
              <a:t>Musikalisches</a:t>
            </a:r>
            <a:r>
              <a:rPr lang="en-US" dirty="0"/>
              <a:t> </a:t>
            </a:r>
            <a:r>
              <a:rPr lang="en-US" dirty="0" err="1"/>
              <a:t>Würfelspiel</a:t>
            </a:r>
            <a:r>
              <a:rPr lang="en-US" dirty="0"/>
              <a:t> [6] - 18</a:t>
            </a:r>
            <a:r>
              <a:rPr lang="en-US" baseline="30000" dirty="0"/>
              <a:t>th</a:t>
            </a:r>
            <a:r>
              <a:rPr lang="en-US" dirty="0"/>
              <a:t> Century</a:t>
            </a:r>
          </a:p>
        </p:txBody>
      </p:sp>
    </p:spTree>
    <p:extLst>
      <p:ext uri="{BB962C8B-B14F-4D97-AF65-F5344CB8AC3E}">
        <p14:creationId xmlns:p14="http://schemas.microsoft.com/office/powerpoint/2010/main" val="253953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D95A2A-AD6E-D849-A43E-90DBE91AE380}"/>
              </a:ext>
            </a:extLst>
          </p:cNvPr>
          <p:cNvPicPr>
            <a:picLocks noChangeAspect="1"/>
          </p:cNvPicPr>
          <p:nvPr/>
        </p:nvPicPr>
        <p:blipFill rotWithShape="1">
          <a:blip r:embed="rId3"/>
          <a:srcRect r="-1" b="11562"/>
          <a:stretch/>
        </p:blipFill>
        <p:spPr>
          <a:xfrm>
            <a:off x="457167" y="3377509"/>
            <a:ext cx="4400727" cy="2734043"/>
          </a:xfrm>
          <a:prstGeom prst="rect">
            <a:avLst/>
          </a:prstGeom>
        </p:spPr>
      </p:pic>
      <p:sp>
        <p:nvSpPr>
          <p:cNvPr id="12" name="Rectangle 11">
            <a:extLst>
              <a:ext uri="{FF2B5EF4-FFF2-40B4-BE49-F238E27FC236}">
                <a16:creationId xmlns:a16="http://schemas.microsoft.com/office/drawing/2014/main" id="{DCD3F51F-E0F2-41F0-9EAD-111C87DFF5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C88E382-B763-BB48-9B97-0A3B38040787}"/>
              </a:ext>
            </a:extLst>
          </p:cNvPr>
          <p:cNvPicPr>
            <a:picLocks noChangeAspect="1"/>
          </p:cNvPicPr>
          <p:nvPr/>
        </p:nvPicPr>
        <p:blipFill rotWithShape="1">
          <a:blip r:embed="rId4"/>
          <a:srcRect r="1024" b="-5"/>
          <a:stretch/>
        </p:blipFill>
        <p:spPr>
          <a:xfrm>
            <a:off x="448623" y="321733"/>
            <a:ext cx="4417814" cy="2734043"/>
          </a:xfrm>
          <a:prstGeom prst="rect">
            <a:avLst/>
          </a:prstGeom>
        </p:spPr>
      </p:pic>
      <p:sp>
        <p:nvSpPr>
          <p:cNvPr id="2" name="Title 1">
            <a:extLst>
              <a:ext uri="{FF2B5EF4-FFF2-40B4-BE49-F238E27FC236}">
                <a16:creationId xmlns:a16="http://schemas.microsoft.com/office/drawing/2014/main" id="{0560ACDB-197E-414C-9A27-D3D2B18CB200}"/>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Data Driven Intelligence Era</a:t>
            </a:r>
          </a:p>
        </p:txBody>
      </p:sp>
      <p:sp>
        <p:nvSpPr>
          <p:cNvPr id="3" name="Content Placeholder 2">
            <a:extLst>
              <a:ext uri="{FF2B5EF4-FFF2-40B4-BE49-F238E27FC236}">
                <a16:creationId xmlns:a16="http://schemas.microsoft.com/office/drawing/2014/main" id="{08D11E11-BB69-1F4F-9646-2BDE0B153BEB}"/>
              </a:ext>
            </a:extLst>
          </p:cNvPr>
          <p:cNvSpPr>
            <a:spLocks noGrp="1"/>
          </p:cNvSpPr>
          <p:nvPr>
            <p:ph idx="1"/>
          </p:nvPr>
        </p:nvSpPr>
        <p:spPr>
          <a:xfrm>
            <a:off x="6119732" y="2858703"/>
            <a:ext cx="5285791" cy="3042547"/>
          </a:xfrm>
        </p:spPr>
        <p:txBody>
          <a:bodyPr>
            <a:normAutofit/>
          </a:bodyPr>
          <a:lstStyle/>
          <a:p>
            <a:pPr>
              <a:buClr>
                <a:schemeClr val="bg1"/>
              </a:buClr>
            </a:pPr>
            <a:r>
              <a:rPr lang="en-US" i="1" dirty="0" err="1">
                <a:solidFill>
                  <a:srgbClr val="FFFFFF"/>
                </a:solidFill>
              </a:rPr>
              <a:t>Illiac</a:t>
            </a:r>
            <a:r>
              <a:rPr lang="en-US" i="1" dirty="0">
                <a:solidFill>
                  <a:srgbClr val="FFFFFF"/>
                </a:solidFill>
              </a:rPr>
              <a:t> Suite </a:t>
            </a:r>
            <a:r>
              <a:rPr lang="en-US" dirty="0">
                <a:solidFill>
                  <a:srgbClr val="FFFFFF"/>
                </a:solidFill>
              </a:rPr>
              <a:t>[7] – 1958</a:t>
            </a:r>
          </a:p>
          <a:p>
            <a:pPr lvl="1">
              <a:buClr>
                <a:schemeClr val="bg1"/>
              </a:buClr>
            </a:pPr>
            <a:r>
              <a:rPr lang="en-US" dirty="0">
                <a:solidFill>
                  <a:srgbClr val="FFFFFF"/>
                </a:solidFill>
              </a:rPr>
              <a:t>Markov Chains, stochastic system</a:t>
            </a:r>
          </a:p>
          <a:p>
            <a:pPr lvl="1">
              <a:buClr>
                <a:schemeClr val="bg1"/>
              </a:buClr>
            </a:pPr>
            <a:r>
              <a:rPr lang="en-US" dirty="0">
                <a:solidFill>
                  <a:srgbClr val="FFFFFF"/>
                </a:solidFill>
              </a:rPr>
              <a:t>Expanded upon by interested parties</a:t>
            </a:r>
          </a:p>
          <a:p>
            <a:pPr>
              <a:buClr>
                <a:schemeClr val="bg1"/>
              </a:buClr>
            </a:pPr>
            <a:r>
              <a:rPr lang="en-US" dirty="0">
                <a:solidFill>
                  <a:srgbClr val="FFFFFF"/>
                </a:solidFill>
              </a:rPr>
              <a:t>Generation</a:t>
            </a:r>
          </a:p>
          <a:p>
            <a:pPr lvl="1">
              <a:buClr>
                <a:schemeClr val="bg1"/>
              </a:buClr>
            </a:pPr>
            <a:r>
              <a:rPr lang="en-US" dirty="0">
                <a:solidFill>
                  <a:srgbClr val="FFFFFF"/>
                </a:solidFill>
              </a:rPr>
              <a:t>Splinted thereafter into groups</a:t>
            </a:r>
          </a:p>
          <a:p>
            <a:pPr>
              <a:buClr>
                <a:schemeClr val="bg1"/>
              </a:buClr>
            </a:pPr>
            <a:r>
              <a:rPr lang="en-US" dirty="0">
                <a:solidFill>
                  <a:srgbClr val="FFFFFF"/>
                </a:solidFill>
              </a:rPr>
              <a:t>Classification</a:t>
            </a:r>
          </a:p>
          <a:p>
            <a:pPr lvl="1">
              <a:buClr>
                <a:schemeClr val="bg1"/>
              </a:buClr>
            </a:pPr>
            <a:r>
              <a:rPr lang="en-US" dirty="0">
                <a:solidFill>
                  <a:srgbClr val="FFFFFF"/>
                </a:solidFill>
              </a:rPr>
              <a:t>Variety of styles and classes [8], [9]</a:t>
            </a:r>
          </a:p>
        </p:txBody>
      </p:sp>
    </p:spTree>
    <p:extLst>
      <p:ext uri="{BB962C8B-B14F-4D97-AF65-F5344CB8AC3E}">
        <p14:creationId xmlns:p14="http://schemas.microsoft.com/office/powerpoint/2010/main" val="26604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81529-8873-F645-B24F-805346B8296C}"/>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600">
                <a:solidFill>
                  <a:srgbClr val="FFFFFF"/>
                </a:solidFill>
              </a:rPr>
              <a:t>Hypothesis</a:t>
            </a:r>
          </a:p>
        </p:txBody>
      </p:sp>
      <p:sp>
        <p:nvSpPr>
          <p:cNvPr id="3" name="Content Placeholder 2">
            <a:extLst>
              <a:ext uri="{FF2B5EF4-FFF2-40B4-BE49-F238E27FC236}">
                <a16:creationId xmlns:a16="http://schemas.microsoft.com/office/drawing/2014/main" id="{0CA4D0F0-F75E-A543-BBBF-4FFF7303A851}"/>
              </a:ext>
            </a:extLst>
          </p:cNvPr>
          <p:cNvSpPr>
            <a:spLocks noGrp="1"/>
          </p:cNvSpPr>
          <p:nvPr>
            <p:ph idx="1"/>
          </p:nvPr>
        </p:nvSpPr>
        <p:spPr>
          <a:xfrm>
            <a:off x="6259551" y="1444752"/>
            <a:ext cx="4652840" cy="3968496"/>
          </a:xfrm>
        </p:spPr>
        <p:txBody>
          <a:bodyPr anchor="ctr">
            <a:normAutofit/>
          </a:bodyPr>
          <a:lstStyle/>
          <a:p>
            <a:r>
              <a:rPr lang="en-US">
                <a:solidFill>
                  <a:srgbClr val="404040"/>
                </a:solidFill>
              </a:rPr>
              <a:t>Hybridize these concepts</a:t>
            </a:r>
          </a:p>
          <a:p>
            <a:r>
              <a:rPr lang="en-US">
                <a:solidFill>
                  <a:srgbClr val="404040"/>
                </a:solidFill>
              </a:rPr>
              <a:t>Our proposed approach:</a:t>
            </a:r>
          </a:p>
          <a:p>
            <a:pPr lvl="1"/>
            <a:r>
              <a:rPr lang="en-US" b="1">
                <a:solidFill>
                  <a:srgbClr val="404040"/>
                </a:solidFill>
              </a:rPr>
              <a:t>Build a classifier that provides friendly output to be utilized in rule creation in a cellular automata-inspired generative system</a:t>
            </a:r>
          </a:p>
        </p:txBody>
      </p:sp>
    </p:spTree>
    <p:extLst>
      <p:ext uri="{BB962C8B-B14F-4D97-AF65-F5344CB8AC3E}">
        <p14:creationId xmlns:p14="http://schemas.microsoft.com/office/powerpoint/2010/main" val="370829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4680D4-DEE2-49EE-AF90-EFEAF50AEC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C52EE1-5085-4960-AD29-A926E62ECC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D15AA94-C237-4412-B37B-EB317D2B05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42E7D0-C050-0A47-AF5C-8E1C3CE6E5C8}"/>
              </a:ext>
            </a:extLst>
          </p:cNvPr>
          <p:cNvPicPr>
            <a:picLocks noChangeAspect="1"/>
          </p:cNvPicPr>
          <p:nvPr/>
        </p:nvPicPr>
        <p:blipFill>
          <a:blip r:embed="rId3"/>
          <a:stretch>
            <a:fillRect/>
          </a:stretch>
        </p:blipFill>
        <p:spPr>
          <a:xfrm>
            <a:off x="7918126" y="970949"/>
            <a:ext cx="3250324" cy="4599432"/>
          </a:xfrm>
          <a:prstGeom prst="rect">
            <a:avLst/>
          </a:prstGeom>
        </p:spPr>
      </p:pic>
      <p:sp>
        <p:nvSpPr>
          <p:cNvPr id="2" name="Title 1">
            <a:extLst>
              <a:ext uri="{FF2B5EF4-FFF2-40B4-BE49-F238E27FC236}">
                <a16:creationId xmlns:a16="http://schemas.microsoft.com/office/drawing/2014/main" id="{BDF276CE-A17F-F14D-A5F8-F6F0083AAAF1}"/>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Musical Data</a:t>
            </a:r>
          </a:p>
        </p:txBody>
      </p:sp>
      <p:sp>
        <p:nvSpPr>
          <p:cNvPr id="3" name="Content Placeholder 2">
            <a:extLst>
              <a:ext uri="{FF2B5EF4-FFF2-40B4-BE49-F238E27FC236}">
                <a16:creationId xmlns:a16="http://schemas.microsoft.com/office/drawing/2014/main" id="{27236E59-6DB0-1642-8D16-60EC853E88E4}"/>
              </a:ext>
            </a:extLst>
          </p:cNvPr>
          <p:cNvSpPr>
            <a:spLocks noGrp="1"/>
          </p:cNvSpPr>
          <p:nvPr>
            <p:ph idx="1"/>
          </p:nvPr>
        </p:nvSpPr>
        <p:spPr>
          <a:xfrm>
            <a:off x="804671" y="2858703"/>
            <a:ext cx="5285791" cy="3042547"/>
          </a:xfrm>
        </p:spPr>
        <p:txBody>
          <a:bodyPr>
            <a:normAutofit/>
          </a:bodyPr>
          <a:lstStyle/>
          <a:p>
            <a:pPr>
              <a:lnSpc>
                <a:spcPct val="150000"/>
              </a:lnSpc>
              <a:buClr>
                <a:schemeClr val="bg1"/>
              </a:buClr>
            </a:pPr>
            <a:r>
              <a:rPr lang="en-US" i="1" dirty="0">
                <a:solidFill>
                  <a:srgbClr val="FFFFFF"/>
                </a:solidFill>
              </a:rPr>
              <a:t>Musical score</a:t>
            </a:r>
            <a:r>
              <a:rPr lang="en-US" dirty="0">
                <a:solidFill>
                  <a:srgbClr val="FFFFFF"/>
                </a:solidFill>
              </a:rPr>
              <a:t>, or sheet music</a:t>
            </a:r>
          </a:p>
          <a:p>
            <a:pPr lvl="1">
              <a:lnSpc>
                <a:spcPct val="150000"/>
              </a:lnSpc>
              <a:buClr>
                <a:schemeClr val="bg1"/>
              </a:buClr>
            </a:pPr>
            <a:r>
              <a:rPr lang="en-US" dirty="0">
                <a:solidFill>
                  <a:srgbClr val="FFFFFF"/>
                </a:solidFill>
              </a:rPr>
              <a:t>Visual representation of music, symbols and key words</a:t>
            </a:r>
          </a:p>
          <a:p>
            <a:pPr>
              <a:lnSpc>
                <a:spcPct val="150000"/>
              </a:lnSpc>
              <a:buClr>
                <a:schemeClr val="bg1"/>
              </a:buClr>
            </a:pPr>
            <a:r>
              <a:rPr lang="en-US" dirty="0">
                <a:solidFill>
                  <a:srgbClr val="FFFFFF"/>
                </a:solidFill>
              </a:rPr>
              <a:t>9</a:t>
            </a:r>
            <a:r>
              <a:rPr lang="en-US" baseline="30000" dirty="0">
                <a:solidFill>
                  <a:srgbClr val="FFFFFF"/>
                </a:solidFill>
              </a:rPr>
              <a:t>th</a:t>
            </a:r>
            <a:r>
              <a:rPr lang="en-US" dirty="0">
                <a:solidFill>
                  <a:srgbClr val="FFFFFF"/>
                </a:solidFill>
              </a:rPr>
              <a:t> century monks popularized the practice [10]</a:t>
            </a:r>
          </a:p>
          <a:p>
            <a:pPr>
              <a:lnSpc>
                <a:spcPct val="150000"/>
              </a:lnSpc>
              <a:buClr>
                <a:schemeClr val="bg1"/>
              </a:buClr>
            </a:pPr>
            <a:r>
              <a:rPr lang="en-US" dirty="0">
                <a:solidFill>
                  <a:srgbClr val="FFFFFF"/>
                </a:solidFill>
              </a:rPr>
              <a:t>Stable backlog of written music across history</a:t>
            </a: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91852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D83E8-7222-BF48-A2A4-C77C818DE0B8}"/>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Digital Formats</a:t>
            </a:r>
          </a:p>
        </p:txBody>
      </p:sp>
      <p:grpSp>
        <p:nvGrpSpPr>
          <p:cNvPr id="5" name="Group 4">
            <a:extLst>
              <a:ext uri="{FF2B5EF4-FFF2-40B4-BE49-F238E27FC236}">
                <a16:creationId xmlns:a16="http://schemas.microsoft.com/office/drawing/2014/main" id="{3E89435D-BE00-6E40-B7E2-8E47053A51F8}"/>
              </a:ext>
            </a:extLst>
          </p:cNvPr>
          <p:cNvGrpSpPr/>
          <p:nvPr/>
        </p:nvGrpSpPr>
        <p:grpSpPr>
          <a:xfrm>
            <a:off x="6084159" y="1091900"/>
            <a:ext cx="2669371" cy="2669371"/>
            <a:chOff x="97" y="341977"/>
            <a:chExt cx="2669371" cy="2669371"/>
          </a:xfrm>
          <a:solidFill>
            <a:schemeClr val="accent2">
              <a:lumMod val="75000"/>
            </a:schemeClr>
          </a:solidFill>
        </p:grpSpPr>
        <p:sp>
          <p:nvSpPr>
            <p:cNvPr id="10" name="Up Arrow 9">
              <a:extLst>
                <a:ext uri="{FF2B5EF4-FFF2-40B4-BE49-F238E27FC236}">
                  <a16:creationId xmlns:a16="http://schemas.microsoft.com/office/drawing/2014/main" id="{ACBC31B1-F77A-844F-AB02-9BEB9BEA70F6}"/>
                </a:ext>
              </a:extLst>
            </p:cNvPr>
            <p:cNvSpPr/>
            <p:nvPr/>
          </p:nvSpPr>
          <p:spPr>
            <a:xfrm rot="16200000">
              <a:off x="97" y="341977"/>
              <a:ext cx="2669371" cy="2669371"/>
            </a:xfrm>
            <a:prstGeom prst="upArrow">
              <a:avLst>
                <a:gd name="adj1" fmla="val 50000"/>
                <a:gd name="adj2" fmla="val 35000"/>
              </a:avLst>
            </a:prstGeom>
            <a:grpFill/>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Up Arrow 4">
              <a:extLst>
                <a:ext uri="{FF2B5EF4-FFF2-40B4-BE49-F238E27FC236}">
                  <a16:creationId xmlns:a16="http://schemas.microsoft.com/office/drawing/2014/main" id="{302617EE-2B5A-494C-9AF4-8980ED7E69D5}"/>
                </a:ext>
              </a:extLst>
            </p:cNvPr>
            <p:cNvSpPr txBox="1"/>
            <p:nvPr/>
          </p:nvSpPr>
          <p:spPr>
            <a:xfrm rot="21600000">
              <a:off x="467237" y="1009320"/>
              <a:ext cx="2202231" cy="13346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kern="1200" dirty="0"/>
                <a:t>MIDI</a:t>
              </a:r>
            </a:p>
          </p:txBody>
        </p:sp>
      </p:grpSp>
      <p:grpSp>
        <p:nvGrpSpPr>
          <p:cNvPr id="6" name="Group 5">
            <a:extLst>
              <a:ext uri="{FF2B5EF4-FFF2-40B4-BE49-F238E27FC236}">
                <a16:creationId xmlns:a16="http://schemas.microsoft.com/office/drawing/2014/main" id="{BB654213-803C-8E43-986E-75EA33DFEA72}"/>
              </a:ext>
            </a:extLst>
          </p:cNvPr>
          <p:cNvGrpSpPr/>
          <p:nvPr/>
        </p:nvGrpSpPr>
        <p:grpSpPr>
          <a:xfrm>
            <a:off x="8899940" y="3427600"/>
            <a:ext cx="2669371" cy="2669371"/>
            <a:chOff x="2937330" y="2012463"/>
            <a:chExt cx="2669371" cy="2669371"/>
          </a:xfrm>
          <a:solidFill>
            <a:schemeClr val="accent2">
              <a:lumMod val="75000"/>
            </a:schemeClr>
          </a:solidFill>
        </p:grpSpPr>
        <p:sp>
          <p:nvSpPr>
            <p:cNvPr id="7" name="Up Arrow 6">
              <a:extLst>
                <a:ext uri="{FF2B5EF4-FFF2-40B4-BE49-F238E27FC236}">
                  <a16:creationId xmlns:a16="http://schemas.microsoft.com/office/drawing/2014/main" id="{3C59474C-CA7C-6D47-9DFA-1B987D9E153F}"/>
                </a:ext>
              </a:extLst>
            </p:cNvPr>
            <p:cNvSpPr/>
            <p:nvPr/>
          </p:nvSpPr>
          <p:spPr>
            <a:xfrm rot="5400000">
              <a:off x="2937330" y="2012463"/>
              <a:ext cx="2669371" cy="2669371"/>
            </a:xfrm>
            <a:prstGeom prst="upArrow">
              <a:avLst>
                <a:gd name="adj1" fmla="val 50000"/>
                <a:gd name="adj2" fmla="val 35000"/>
              </a:avLst>
            </a:prstGeom>
            <a:grpFill/>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9" name="Up Arrow 6">
              <a:extLst>
                <a:ext uri="{FF2B5EF4-FFF2-40B4-BE49-F238E27FC236}">
                  <a16:creationId xmlns:a16="http://schemas.microsoft.com/office/drawing/2014/main" id="{B8E95545-82D0-544C-A962-329EC83357E8}"/>
                </a:ext>
              </a:extLst>
            </p:cNvPr>
            <p:cNvSpPr txBox="1"/>
            <p:nvPr/>
          </p:nvSpPr>
          <p:spPr>
            <a:xfrm>
              <a:off x="2937330" y="2679806"/>
              <a:ext cx="2202231" cy="13346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kern="1200" dirty="0"/>
                <a:t>**kern</a:t>
              </a:r>
            </a:p>
          </p:txBody>
        </p:sp>
      </p:grpSp>
      <p:sp>
        <p:nvSpPr>
          <p:cNvPr id="4" name="TextBox 3">
            <a:extLst>
              <a:ext uri="{FF2B5EF4-FFF2-40B4-BE49-F238E27FC236}">
                <a16:creationId xmlns:a16="http://schemas.microsoft.com/office/drawing/2014/main" id="{E72D666F-6453-0A42-9ABC-E25DA9C339AF}"/>
              </a:ext>
            </a:extLst>
          </p:cNvPr>
          <p:cNvSpPr txBox="1"/>
          <p:nvPr/>
        </p:nvSpPr>
        <p:spPr>
          <a:xfrm>
            <a:off x="9070809" y="1729946"/>
            <a:ext cx="24985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Musical Instrument Digital Interface </a:t>
            </a:r>
          </a:p>
          <a:p>
            <a:pPr marL="285750" indent="-285750">
              <a:buFont typeface="Arial" panose="020B0604020202020204" pitchFamily="34" charset="0"/>
              <a:buChar char="•"/>
            </a:pPr>
            <a:r>
              <a:rPr lang="en-US" dirty="0">
                <a:solidFill>
                  <a:schemeClr val="bg1"/>
                </a:solidFill>
              </a:rPr>
              <a:t>Toolkit: </a:t>
            </a:r>
            <a:r>
              <a:rPr lang="en-US" dirty="0" err="1">
                <a:solidFill>
                  <a:schemeClr val="bg1"/>
                </a:solidFill>
              </a:rPr>
              <a:t>jSymbolic</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Versatile</a:t>
            </a:r>
          </a:p>
          <a:p>
            <a:pPr marL="285750" indent="-285750">
              <a:buFont typeface="Arial" panose="020B0604020202020204" pitchFamily="34" charset="0"/>
              <a:buChar char="•"/>
            </a:pPr>
            <a:r>
              <a:rPr lang="en-US" dirty="0">
                <a:solidFill>
                  <a:schemeClr val="bg1"/>
                </a:solidFill>
              </a:rPr>
              <a:t>Wealth of sources </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2" name="TextBox 11">
            <a:extLst>
              <a:ext uri="{FF2B5EF4-FFF2-40B4-BE49-F238E27FC236}">
                <a16:creationId xmlns:a16="http://schemas.microsoft.com/office/drawing/2014/main" id="{940A71B9-F6BD-B648-8ABE-F43977874681}"/>
              </a:ext>
            </a:extLst>
          </p:cNvPr>
          <p:cNvSpPr txBox="1"/>
          <p:nvPr/>
        </p:nvSpPr>
        <p:spPr>
          <a:xfrm>
            <a:off x="6401438" y="4023621"/>
            <a:ext cx="24985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Humdrum Syntax</a:t>
            </a:r>
          </a:p>
          <a:p>
            <a:pPr marL="285750" indent="-285750">
              <a:buFont typeface="Arial" panose="020B0604020202020204" pitchFamily="34" charset="0"/>
              <a:buChar char="•"/>
            </a:pPr>
            <a:r>
              <a:rPr lang="en-US" dirty="0">
                <a:solidFill>
                  <a:schemeClr val="bg1"/>
                </a:solidFill>
              </a:rPr>
              <a:t>Toolkit: Humdrum Toolkit</a:t>
            </a:r>
          </a:p>
          <a:p>
            <a:pPr marL="285750" indent="-285750">
              <a:buFont typeface="Arial" panose="020B0604020202020204" pitchFamily="34" charset="0"/>
              <a:buChar char="•"/>
            </a:pPr>
            <a:r>
              <a:rPr lang="en-US" dirty="0">
                <a:solidFill>
                  <a:schemeClr val="bg1"/>
                </a:solidFill>
              </a:rPr>
              <a:t>Specialized</a:t>
            </a:r>
          </a:p>
          <a:p>
            <a:pPr marL="285750" indent="-285750">
              <a:buFont typeface="Arial" panose="020B0604020202020204" pitchFamily="34" charset="0"/>
              <a:buChar char="•"/>
            </a:pPr>
            <a:r>
              <a:rPr lang="en-US" dirty="0">
                <a:solidFill>
                  <a:schemeClr val="bg1"/>
                </a:solidFill>
              </a:rPr>
              <a:t>Limited resources</a:t>
            </a:r>
          </a:p>
          <a:p>
            <a:endParaRPr lang="en-US" dirty="0">
              <a:solidFill>
                <a:schemeClr val="bg1"/>
              </a:solidFill>
            </a:endParaRPr>
          </a:p>
        </p:txBody>
      </p:sp>
    </p:spTree>
    <p:extLst>
      <p:ext uri="{BB962C8B-B14F-4D97-AF65-F5344CB8AC3E}">
        <p14:creationId xmlns:p14="http://schemas.microsoft.com/office/powerpoint/2010/main" val="15225249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D1264-779B-EB47-9F60-756EBAF4FC23}"/>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3000">
                <a:solidFill>
                  <a:srgbClr val="FFFFFF"/>
                </a:solidFill>
              </a:rPr>
              <a:t>Data Mining</a:t>
            </a:r>
          </a:p>
        </p:txBody>
      </p:sp>
      <p:sp>
        <p:nvSpPr>
          <p:cNvPr id="3" name="Content Placeholder 2">
            <a:extLst>
              <a:ext uri="{FF2B5EF4-FFF2-40B4-BE49-F238E27FC236}">
                <a16:creationId xmlns:a16="http://schemas.microsoft.com/office/drawing/2014/main" id="{203AD6A4-7B3F-9047-8B02-2B27DDEF7C36}"/>
              </a:ext>
            </a:extLst>
          </p:cNvPr>
          <p:cNvSpPr>
            <a:spLocks noGrp="1"/>
          </p:cNvSpPr>
          <p:nvPr>
            <p:ph idx="1"/>
          </p:nvPr>
        </p:nvSpPr>
        <p:spPr>
          <a:xfrm>
            <a:off x="6259551" y="1444752"/>
            <a:ext cx="4652840" cy="3968496"/>
          </a:xfrm>
        </p:spPr>
        <p:txBody>
          <a:bodyPr anchor="ctr">
            <a:normAutofit/>
          </a:bodyPr>
          <a:lstStyle/>
          <a:p>
            <a:r>
              <a:rPr lang="en-US" dirty="0">
                <a:solidFill>
                  <a:srgbClr val="404040"/>
                </a:solidFill>
              </a:rPr>
              <a:t>Powerful concept, loose definition</a:t>
            </a:r>
          </a:p>
          <a:p>
            <a:r>
              <a:rPr lang="en-US" dirty="0">
                <a:solidFill>
                  <a:srgbClr val="404040"/>
                </a:solidFill>
              </a:rPr>
              <a:t>Several ways to accomplish goal</a:t>
            </a:r>
          </a:p>
          <a:p>
            <a:pPr lvl="1"/>
            <a:r>
              <a:rPr lang="en-US" dirty="0">
                <a:solidFill>
                  <a:srgbClr val="404040"/>
                </a:solidFill>
              </a:rPr>
              <a:t>Classification, association, clustering, etc.</a:t>
            </a:r>
          </a:p>
          <a:p>
            <a:r>
              <a:rPr lang="en-US" dirty="0">
                <a:solidFill>
                  <a:srgbClr val="404040"/>
                </a:solidFill>
              </a:rPr>
              <a:t>Classification</a:t>
            </a:r>
          </a:p>
          <a:p>
            <a:pPr lvl="1"/>
            <a:r>
              <a:rPr lang="en-US" dirty="0">
                <a:solidFill>
                  <a:srgbClr val="404040"/>
                </a:solidFill>
              </a:rPr>
              <a:t>Classes and Attributes</a:t>
            </a:r>
          </a:p>
        </p:txBody>
      </p:sp>
    </p:spTree>
    <p:extLst>
      <p:ext uri="{BB962C8B-B14F-4D97-AF65-F5344CB8AC3E}">
        <p14:creationId xmlns:p14="http://schemas.microsoft.com/office/powerpoint/2010/main" val="341260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193D-81B7-2449-89AF-678C653ECA29}"/>
              </a:ext>
            </a:extLst>
          </p:cNvPr>
          <p:cNvSpPr>
            <a:spLocks noGrp="1"/>
          </p:cNvSpPr>
          <p:nvPr>
            <p:ph type="title"/>
          </p:nvPr>
        </p:nvSpPr>
        <p:spPr/>
        <p:txBody>
          <a:bodyPr/>
          <a:lstStyle/>
          <a:p>
            <a:r>
              <a:rPr lang="en-US" dirty="0"/>
              <a:t>Classes and attributes</a:t>
            </a:r>
          </a:p>
        </p:txBody>
      </p:sp>
      <p:sp>
        <p:nvSpPr>
          <p:cNvPr id="3" name="Content Placeholder 2">
            <a:extLst>
              <a:ext uri="{FF2B5EF4-FFF2-40B4-BE49-F238E27FC236}">
                <a16:creationId xmlns:a16="http://schemas.microsoft.com/office/drawing/2014/main" id="{BA2FE988-260C-034C-9C92-82047DC985A1}"/>
              </a:ext>
            </a:extLst>
          </p:cNvPr>
          <p:cNvSpPr>
            <a:spLocks noGrp="1"/>
          </p:cNvSpPr>
          <p:nvPr>
            <p:ph idx="1"/>
          </p:nvPr>
        </p:nvSpPr>
        <p:spPr>
          <a:xfrm>
            <a:off x="2702191" y="2638044"/>
            <a:ext cx="7729728" cy="3101983"/>
          </a:xfrm>
        </p:spPr>
        <p:txBody>
          <a:bodyPr/>
          <a:lstStyle/>
          <a:p>
            <a:r>
              <a:rPr lang="en-US" i="1" dirty="0"/>
              <a:t>Classes </a:t>
            </a:r>
            <a:r>
              <a:rPr lang="en-US" dirty="0"/>
              <a:t>(Figure 1): </a:t>
            </a:r>
          </a:p>
          <a:p>
            <a:pPr lvl="1"/>
            <a:r>
              <a:rPr lang="en-US" dirty="0"/>
              <a:t>Eras of classical music</a:t>
            </a:r>
          </a:p>
          <a:p>
            <a:pPr lvl="1"/>
            <a:r>
              <a:rPr lang="en-US" dirty="0"/>
              <a:t>6 generally agreed upon by experts [5]</a:t>
            </a:r>
          </a:p>
          <a:p>
            <a:r>
              <a:rPr lang="en-US" i="1" dirty="0"/>
              <a:t>Attributes</a:t>
            </a:r>
            <a:r>
              <a:rPr lang="en-US" dirty="0"/>
              <a:t> or Features (Figure 2):</a:t>
            </a:r>
          </a:p>
          <a:p>
            <a:pPr lvl="1"/>
            <a:r>
              <a:rPr lang="en-US" dirty="0"/>
              <a:t>Musical interval frequencies</a:t>
            </a:r>
          </a:p>
        </p:txBody>
      </p:sp>
      <p:pic>
        <p:nvPicPr>
          <p:cNvPr id="5" name="Picture 4">
            <a:extLst>
              <a:ext uri="{FF2B5EF4-FFF2-40B4-BE49-F238E27FC236}">
                <a16:creationId xmlns:a16="http://schemas.microsoft.com/office/drawing/2014/main" id="{D2820B0A-E969-D542-B10B-F28865730F73}"/>
              </a:ext>
            </a:extLst>
          </p:cNvPr>
          <p:cNvPicPr>
            <a:picLocks noChangeAspect="1"/>
          </p:cNvPicPr>
          <p:nvPr/>
        </p:nvPicPr>
        <p:blipFill rotWithShape="1">
          <a:blip r:embed="rId3"/>
          <a:srcRect l="20806" t="15825" r="23420" b="12794"/>
          <a:stretch/>
        </p:blipFill>
        <p:spPr>
          <a:xfrm>
            <a:off x="7490483" y="2175172"/>
            <a:ext cx="2707448" cy="4484210"/>
          </a:xfrm>
          <a:prstGeom prst="rect">
            <a:avLst/>
          </a:prstGeom>
        </p:spPr>
      </p:pic>
      <p:graphicFrame>
        <p:nvGraphicFramePr>
          <p:cNvPr id="6" name="Table 5">
            <a:extLst>
              <a:ext uri="{FF2B5EF4-FFF2-40B4-BE49-F238E27FC236}">
                <a16:creationId xmlns:a16="http://schemas.microsoft.com/office/drawing/2014/main" id="{91DFD4FA-1B63-7847-B453-941BE0C83AB9}"/>
              </a:ext>
            </a:extLst>
          </p:cNvPr>
          <p:cNvGraphicFramePr>
            <a:graphicFrameLocks noGrp="1"/>
          </p:cNvGraphicFramePr>
          <p:nvPr>
            <p:extLst>
              <p:ext uri="{D42A27DB-BD31-4B8C-83A1-F6EECF244321}">
                <p14:modId xmlns:p14="http://schemas.microsoft.com/office/powerpoint/2010/main" val="2557611602"/>
              </p:ext>
            </p:extLst>
          </p:nvPr>
        </p:nvGraphicFramePr>
        <p:xfrm>
          <a:off x="2543521" y="4668272"/>
          <a:ext cx="4238840" cy="1838710"/>
        </p:xfrm>
        <a:graphic>
          <a:graphicData uri="http://schemas.openxmlformats.org/drawingml/2006/table">
            <a:tbl>
              <a:tblPr firstRow="1" firstCol="1" bandRow="1">
                <a:tableStyleId>{85BE263C-DBD7-4A20-BB59-AAB30ACAA65A}</a:tableStyleId>
              </a:tblPr>
              <a:tblGrid>
                <a:gridCol w="357181">
                  <a:extLst>
                    <a:ext uri="{9D8B030D-6E8A-4147-A177-3AD203B41FA5}">
                      <a16:colId xmlns:a16="http://schemas.microsoft.com/office/drawing/2014/main" val="3004564680"/>
                    </a:ext>
                  </a:extLst>
                </a:gridCol>
                <a:gridCol w="758993">
                  <a:extLst>
                    <a:ext uri="{9D8B030D-6E8A-4147-A177-3AD203B41FA5}">
                      <a16:colId xmlns:a16="http://schemas.microsoft.com/office/drawing/2014/main" val="3616971161"/>
                    </a:ext>
                  </a:extLst>
                </a:gridCol>
                <a:gridCol w="3122666">
                  <a:extLst>
                    <a:ext uri="{9D8B030D-6E8A-4147-A177-3AD203B41FA5}">
                      <a16:colId xmlns:a16="http://schemas.microsoft.com/office/drawing/2014/main" val="3396161718"/>
                    </a:ext>
                  </a:extLst>
                </a:gridCol>
              </a:tblGrid>
              <a:tr h="190500">
                <a:tc>
                  <a:txBody>
                    <a:bodyPr/>
                    <a:lstStyle/>
                    <a:p>
                      <a:pPr marL="0" marR="0" algn="ctr">
                        <a:lnSpc>
                          <a:spcPct val="150000"/>
                        </a:lnSpc>
                        <a:spcBef>
                          <a:spcPts val="0"/>
                        </a:spcBef>
                        <a:spcAft>
                          <a:spcPts val="0"/>
                        </a:spcAft>
                      </a:pPr>
                      <a:r>
                        <a:rPr lang="en-US" sz="10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000">
                          <a:effectLst/>
                        </a:rPr>
                        <a:t>Attribute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000" dirty="0">
                          <a:effectLst/>
                        </a:rPr>
                        <a:t>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79204711"/>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freqUni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unison intervals occur (unison/total)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646560"/>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freqStep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dirty="0">
                          <a:effectLst/>
                        </a:rPr>
                        <a:t>Ratio at which stepwise intervals occur (step/total)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79061405"/>
                  </a:ext>
                </a:extLst>
              </a:tr>
              <a:tr h="204470">
                <a:tc>
                  <a:txBody>
                    <a:bodyPr/>
                    <a:lstStyle/>
                    <a:p>
                      <a:pPr marL="0" marR="0" algn="ctr">
                        <a:lnSpc>
                          <a:spcPct val="150000"/>
                        </a:lnSpc>
                        <a:spcBef>
                          <a:spcPts val="0"/>
                        </a:spcBef>
                        <a:spcAft>
                          <a:spcPts val="0"/>
                        </a:spcAft>
                      </a:pPr>
                      <a:r>
                        <a:rPr lang="en-US" sz="1000">
                          <a:effectLst/>
                        </a:rPr>
                        <a:t>X</a:t>
                      </a:r>
                      <a:r>
                        <a:rPr lang="en-US" sz="1000" baseline="-25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freqThird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dirty="0">
                          <a:effectLst/>
                        </a:rPr>
                        <a:t>Ratio at which third intervals occur (third/total)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2327228"/>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freqFourth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fourth intervals occur (fourth/total)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9610434"/>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err="1">
                          <a:effectLst/>
                        </a:rPr>
                        <a:t>freqFifth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fifth intervals occur (fifth/total)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2080942"/>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err="1">
                          <a:effectLst/>
                        </a:rPr>
                        <a:t>freqSixth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sixth intervals occur (sixth/total)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51622617"/>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err="1">
                          <a:effectLst/>
                        </a:rPr>
                        <a:t>freqSeventh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seventh intervals occur (seventh/total)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4811114"/>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000" dirty="0" err="1">
                          <a:effectLst/>
                        </a:rPr>
                        <a:t>freqOct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28575"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000" dirty="0">
                          <a:effectLst/>
                        </a:rPr>
                        <a:t>Ratio at which octave intervals occur (octave/total)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3045448"/>
                  </a:ext>
                </a:extLst>
              </a:tr>
            </a:tbl>
          </a:graphicData>
        </a:graphic>
      </p:graphicFrame>
      <p:sp>
        <p:nvSpPr>
          <p:cNvPr id="7" name="TextBox 6">
            <a:extLst>
              <a:ext uri="{FF2B5EF4-FFF2-40B4-BE49-F238E27FC236}">
                <a16:creationId xmlns:a16="http://schemas.microsoft.com/office/drawing/2014/main" id="{FE338C2A-3549-A446-9673-AFDEE14A4CE5}"/>
              </a:ext>
            </a:extLst>
          </p:cNvPr>
          <p:cNvSpPr txBox="1"/>
          <p:nvPr/>
        </p:nvSpPr>
        <p:spPr>
          <a:xfrm>
            <a:off x="2543521" y="6506982"/>
            <a:ext cx="2277861" cy="276999"/>
          </a:xfrm>
          <a:prstGeom prst="rect">
            <a:avLst/>
          </a:prstGeom>
          <a:noFill/>
        </p:spPr>
        <p:txBody>
          <a:bodyPr wrap="square" rtlCol="0">
            <a:spAutoFit/>
          </a:bodyPr>
          <a:lstStyle/>
          <a:p>
            <a:r>
              <a:rPr lang="en-US" sz="1200" dirty="0"/>
              <a:t>Figure 2</a:t>
            </a:r>
          </a:p>
        </p:txBody>
      </p:sp>
      <p:sp>
        <p:nvSpPr>
          <p:cNvPr id="8" name="TextBox 7">
            <a:extLst>
              <a:ext uri="{FF2B5EF4-FFF2-40B4-BE49-F238E27FC236}">
                <a16:creationId xmlns:a16="http://schemas.microsoft.com/office/drawing/2014/main" id="{323686B8-F469-6B48-A46B-B04ECAA646FE}"/>
              </a:ext>
            </a:extLst>
          </p:cNvPr>
          <p:cNvSpPr txBox="1"/>
          <p:nvPr/>
        </p:nvSpPr>
        <p:spPr>
          <a:xfrm>
            <a:off x="8312531" y="6198245"/>
            <a:ext cx="2277861" cy="276999"/>
          </a:xfrm>
          <a:prstGeom prst="rect">
            <a:avLst/>
          </a:prstGeom>
          <a:noFill/>
        </p:spPr>
        <p:txBody>
          <a:bodyPr wrap="square" rtlCol="0">
            <a:spAutoFit/>
          </a:bodyPr>
          <a:lstStyle/>
          <a:p>
            <a:r>
              <a:rPr lang="en-US" sz="1200" dirty="0"/>
              <a:t>Figure 1</a:t>
            </a:r>
          </a:p>
        </p:txBody>
      </p:sp>
    </p:spTree>
    <p:extLst>
      <p:ext uri="{BB962C8B-B14F-4D97-AF65-F5344CB8AC3E}">
        <p14:creationId xmlns:p14="http://schemas.microsoft.com/office/powerpoint/2010/main" val="35489778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{4B17D61B-CE75-3244-A7F6-9E7A995785AE}tf10001120</Template>
  <TotalTime>4165</TotalTime>
  <Words>2573</Words>
  <Application>Microsoft Macintosh PowerPoint</Application>
  <PresentationFormat>Widescreen</PresentationFormat>
  <Paragraphs>384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Times New Roman</vt:lpstr>
      <vt:lpstr>Parcel</vt:lpstr>
      <vt:lpstr>The Algorithmic Composition of Classical Music through Data Mining</vt:lpstr>
      <vt:lpstr>Overview</vt:lpstr>
      <vt:lpstr>Early Explorations</vt:lpstr>
      <vt:lpstr>Data Driven Intelligence Era</vt:lpstr>
      <vt:lpstr>Hypothesis</vt:lpstr>
      <vt:lpstr>Musical Data</vt:lpstr>
      <vt:lpstr>Digital Formats</vt:lpstr>
      <vt:lpstr>Data Mining</vt:lpstr>
      <vt:lpstr>Classes and attributes</vt:lpstr>
      <vt:lpstr>Musical Intervals</vt:lpstr>
      <vt:lpstr>MORE ON INTERVALS</vt:lpstr>
      <vt:lpstr>Pre-Processing</vt:lpstr>
      <vt:lpstr>Classifiers</vt:lpstr>
      <vt:lpstr>Results</vt:lpstr>
      <vt:lpstr>Generation</vt:lpstr>
      <vt:lpstr>Cellular Automata</vt:lpstr>
      <vt:lpstr>Adapted Musical Model</vt:lpstr>
      <vt:lpstr>Results</vt:lpstr>
      <vt:lpstr>Analysis</vt:lpstr>
      <vt:lpstr>Discussion</vt:lpstr>
      <vt:lpstr>References</vt:lpstr>
      <vt:lpstr>References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Richmond, Thomas D</dc:creator>
  <cp:lastModifiedBy>Richmond, Thomas D</cp:lastModifiedBy>
  <cp:revision>56</cp:revision>
  <cp:lastPrinted>2018-04-06T12:45:49Z</cp:lastPrinted>
  <dcterms:created xsi:type="dcterms:W3CDTF">2018-03-27T20:16:57Z</dcterms:created>
  <dcterms:modified xsi:type="dcterms:W3CDTF">2018-04-06T17:22:50Z</dcterms:modified>
</cp:coreProperties>
</file>