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79" r:id="rId3"/>
    <p:sldId id="277" r:id="rId4"/>
    <p:sldId id="264" r:id="rId5"/>
    <p:sldId id="278" r:id="rId6"/>
    <p:sldId id="257" r:id="rId7"/>
    <p:sldId id="258" r:id="rId8"/>
    <p:sldId id="259" r:id="rId9"/>
    <p:sldId id="261" r:id="rId10"/>
    <p:sldId id="260" r:id="rId11"/>
    <p:sldId id="274" r:id="rId12"/>
    <p:sldId id="262" r:id="rId13"/>
    <p:sldId id="266" r:id="rId14"/>
    <p:sldId id="267" r:id="rId15"/>
    <p:sldId id="268" r:id="rId16"/>
    <p:sldId id="269" r:id="rId17"/>
    <p:sldId id="270" r:id="rId18"/>
    <p:sldId id="272" r:id="rId19"/>
    <p:sldId id="275" r:id="rId20"/>
    <p:sldId id="276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omrichmond/ThesisWork/Charts/Classification%20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omrichmond/ThesisWork/Charts/Classification%20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omrichmond/ThesisWork/Charts/Classification%20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omrichmond/ThesisWork/Charts/Classification%20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omrichmond/ThesisWork/Charts/Classification%20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omrichmond/ThesisWork/Charts/Analysis%20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omrichmond/ThesisWork/Charts/Analysis%20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omrichmond/ThesisWork/Charts/Analysis%20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omrichmond/ThesisWork/Charts/Analysis%20Resul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Support Vector Machine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ROC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200-3B45-94FF-676BD6CBFEE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Sheet1!$C$2:$C$8</c:f>
              <c:strCache>
                <c:ptCount val="7"/>
                <c:pt idx="0">
                  <c:v>Medieval</c:v>
                </c:pt>
                <c:pt idx="1">
                  <c:v>Renaissance</c:v>
                </c:pt>
                <c:pt idx="2">
                  <c:v>Baroque</c:v>
                </c:pt>
                <c:pt idx="3">
                  <c:v>Classical</c:v>
                </c:pt>
                <c:pt idx="4">
                  <c:v>Romantic</c:v>
                </c:pt>
                <c:pt idx="5">
                  <c:v>Modern</c:v>
                </c:pt>
                <c:pt idx="6">
                  <c:v>Average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0.96399999999999997</c:v>
                </c:pt>
                <c:pt idx="1">
                  <c:v>0.95799999999999996</c:v>
                </c:pt>
                <c:pt idx="2">
                  <c:v>0.85399999999999998</c:v>
                </c:pt>
                <c:pt idx="3">
                  <c:v>0.98799999999999999</c:v>
                </c:pt>
                <c:pt idx="4">
                  <c:v>0.83599999999999997</c:v>
                </c:pt>
                <c:pt idx="5">
                  <c:v>0.996</c:v>
                </c:pt>
                <c:pt idx="6">
                  <c:v>0.93300000000000005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00-3B45-94FF-676BD6CBFE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9858607"/>
        <c:axId val="1389815663"/>
      </c:barChart>
      <c:catAx>
        <c:axId val="13898586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9815663"/>
        <c:crosses val="autoZero"/>
        <c:auto val="1"/>
        <c:lblAlgn val="ctr"/>
        <c:lblOffset val="100"/>
        <c:noMultiLvlLbl val="0"/>
      </c:catAx>
      <c:valAx>
        <c:axId val="1389815663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ROC 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9858607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Logistic Regression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ED-E34C-B78F-4C3D88043F4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Sheet1!$C$18:$C$24</c:f>
              <c:strCache>
                <c:ptCount val="7"/>
                <c:pt idx="0">
                  <c:v>Medieval</c:v>
                </c:pt>
                <c:pt idx="1">
                  <c:v>Renaissance</c:v>
                </c:pt>
                <c:pt idx="2">
                  <c:v>Baroque</c:v>
                </c:pt>
                <c:pt idx="3">
                  <c:v>Classical</c:v>
                </c:pt>
                <c:pt idx="4">
                  <c:v>Romantic</c:v>
                </c:pt>
                <c:pt idx="5">
                  <c:v>Modern</c:v>
                </c:pt>
                <c:pt idx="6">
                  <c:v>Average</c:v>
                </c:pt>
              </c:strCache>
            </c:strRef>
          </c:cat>
          <c:val>
            <c:numRef>
              <c:f>Sheet1!$D$18:$D$24</c:f>
              <c:numCache>
                <c:formatCode>General</c:formatCode>
                <c:ptCount val="7"/>
                <c:pt idx="0">
                  <c:v>0.98099999999999998</c:v>
                </c:pt>
                <c:pt idx="1">
                  <c:v>0.95099999999999996</c:v>
                </c:pt>
                <c:pt idx="2">
                  <c:v>0.80800000000000005</c:v>
                </c:pt>
                <c:pt idx="3">
                  <c:v>0.92100000000000004</c:v>
                </c:pt>
                <c:pt idx="4">
                  <c:v>0.88500000000000001</c:v>
                </c:pt>
                <c:pt idx="5">
                  <c:v>0.92700000000000005</c:v>
                </c:pt>
                <c:pt idx="6">
                  <c:v>0.88500000000000001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ED-E34C-B78F-4C3D88043F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7435967"/>
        <c:axId val="1436775999"/>
      </c:barChart>
      <c:catAx>
        <c:axId val="14374359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6775999"/>
        <c:crosses val="autoZero"/>
        <c:auto val="1"/>
        <c:lblAlgn val="ctr"/>
        <c:lblOffset val="100"/>
        <c:noMultiLvlLbl val="0"/>
      </c:catAx>
      <c:valAx>
        <c:axId val="143677599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ROC 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435967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J48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D4B-6242-9C92-D1F1E5AB8CD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Sheet1!$C$34:$C$40</c:f>
              <c:strCache>
                <c:ptCount val="7"/>
                <c:pt idx="0">
                  <c:v>Medieval</c:v>
                </c:pt>
                <c:pt idx="1">
                  <c:v>Renaissance</c:v>
                </c:pt>
                <c:pt idx="2">
                  <c:v>Baroque</c:v>
                </c:pt>
                <c:pt idx="3">
                  <c:v>Classical</c:v>
                </c:pt>
                <c:pt idx="4">
                  <c:v>Romantic</c:v>
                </c:pt>
                <c:pt idx="5">
                  <c:v>Modern</c:v>
                </c:pt>
                <c:pt idx="6">
                  <c:v>Average</c:v>
                </c:pt>
              </c:strCache>
            </c:strRef>
          </c:cat>
          <c:val>
            <c:numRef>
              <c:f>Sheet1!$D$34:$D$40</c:f>
              <c:numCache>
                <c:formatCode>General</c:formatCode>
                <c:ptCount val="7"/>
                <c:pt idx="0">
                  <c:v>0.79800000000000004</c:v>
                </c:pt>
                <c:pt idx="1">
                  <c:v>0.77700000000000002</c:v>
                </c:pt>
                <c:pt idx="2">
                  <c:v>0.68100000000000005</c:v>
                </c:pt>
                <c:pt idx="3">
                  <c:v>0.80400000000000005</c:v>
                </c:pt>
                <c:pt idx="4">
                  <c:v>0.74099999999999999</c:v>
                </c:pt>
                <c:pt idx="5">
                  <c:v>0.753</c:v>
                </c:pt>
                <c:pt idx="6">
                  <c:v>0.753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4B-6242-9C92-D1F1E5AB8C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8979583"/>
        <c:axId val="1438981279"/>
      </c:barChart>
      <c:catAx>
        <c:axId val="143897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981279"/>
        <c:crosses val="autoZero"/>
        <c:auto val="1"/>
        <c:lblAlgn val="ctr"/>
        <c:lblOffset val="100"/>
        <c:noMultiLvlLbl val="0"/>
      </c:catAx>
      <c:valAx>
        <c:axId val="143898127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kern="1200" baseline="0">
                    <a:solidFill>
                      <a:srgbClr val="595959"/>
                    </a:solidFill>
                    <a:effectLst/>
                  </a:rPr>
                  <a:t>ROC Percentage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979583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JRip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C2B-6040-B262-6D348D08862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Sheet1!$C$26:$C$32</c:f>
              <c:strCache>
                <c:ptCount val="7"/>
                <c:pt idx="0">
                  <c:v>Medieval</c:v>
                </c:pt>
                <c:pt idx="1">
                  <c:v>Renaissance</c:v>
                </c:pt>
                <c:pt idx="2">
                  <c:v>Baroque</c:v>
                </c:pt>
                <c:pt idx="3">
                  <c:v>Classical</c:v>
                </c:pt>
                <c:pt idx="4">
                  <c:v>Romantic</c:v>
                </c:pt>
                <c:pt idx="5">
                  <c:v>Modern</c:v>
                </c:pt>
                <c:pt idx="6">
                  <c:v>Average</c:v>
                </c:pt>
              </c:strCache>
            </c:strRef>
          </c:cat>
          <c:val>
            <c:numRef>
              <c:f>Sheet1!$D$26:$D$32</c:f>
              <c:numCache>
                <c:formatCode>General</c:formatCode>
                <c:ptCount val="7"/>
                <c:pt idx="0">
                  <c:v>0.70499999999999996</c:v>
                </c:pt>
                <c:pt idx="1">
                  <c:v>0.84099999999999997</c:v>
                </c:pt>
                <c:pt idx="2">
                  <c:v>0.73</c:v>
                </c:pt>
                <c:pt idx="3">
                  <c:v>0.874</c:v>
                </c:pt>
                <c:pt idx="4">
                  <c:v>0.70399999999999996</c:v>
                </c:pt>
                <c:pt idx="5">
                  <c:v>0.83599999999999997</c:v>
                </c:pt>
                <c:pt idx="6">
                  <c:v>0.77300000000000002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2B-6040-B262-6D348D0886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9306495"/>
        <c:axId val="1439280895"/>
      </c:barChart>
      <c:catAx>
        <c:axId val="14393064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kern="1200" baseline="0">
                    <a:solidFill>
                      <a:srgbClr val="595959"/>
                    </a:solidFill>
                    <a:effectLst/>
                  </a:rPr>
                  <a:t>Epoch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9280895"/>
        <c:crosses val="autoZero"/>
        <c:auto val="1"/>
        <c:lblAlgn val="ctr"/>
        <c:lblOffset val="100"/>
        <c:noMultiLvlLbl val="0"/>
      </c:catAx>
      <c:valAx>
        <c:axId val="1439280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ROC 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9306495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0" u="none"/>
              <a:t>Naïve</a:t>
            </a:r>
            <a:r>
              <a:rPr lang="en-US"/>
              <a:t> Bayes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Sheet1!$D$9</c:f>
              <c:strCache>
                <c:ptCount val="1"/>
                <c:pt idx="0">
                  <c:v>ROC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6F-D54D-A7BC-A5FC47E4D20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Sheet1!$C$10:$C$16</c:f>
              <c:strCache>
                <c:ptCount val="7"/>
                <c:pt idx="0">
                  <c:v>Medieval</c:v>
                </c:pt>
                <c:pt idx="1">
                  <c:v>Renaissance</c:v>
                </c:pt>
                <c:pt idx="2">
                  <c:v>Baroque</c:v>
                </c:pt>
                <c:pt idx="3">
                  <c:v>Classical</c:v>
                </c:pt>
                <c:pt idx="4">
                  <c:v>Romantic</c:v>
                </c:pt>
                <c:pt idx="5">
                  <c:v>Modern</c:v>
                </c:pt>
                <c:pt idx="6">
                  <c:v>Average</c:v>
                </c:pt>
              </c:strCache>
            </c:strRef>
          </c:cat>
          <c:val>
            <c:numRef>
              <c:f>Sheet1!$D$10:$D$16</c:f>
              <c:numCache>
                <c:formatCode>General</c:formatCode>
                <c:ptCount val="7"/>
                <c:pt idx="0">
                  <c:v>0.93799999999999994</c:v>
                </c:pt>
                <c:pt idx="1">
                  <c:v>0.93100000000000005</c:v>
                </c:pt>
                <c:pt idx="2">
                  <c:v>0.73</c:v>
                </c:pt>
                <c:pt idx="3">
                  <c:v>0.88900000000000001</c:v>
                </c:pt>
                <c:pt idx="4">
                  <c:v>0.85299999999999998</c:v>
                </c:pt>
                <c:pt idx="5">
                  <c:v>0.871</c:v>
                </c:pt>
                <c:pt idx="6">
                  <c:v>0.83799999999999997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6F-D54D-A7BC-A5FC47E4D2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5008319"/>
        <c:axId val="1436920079"/>
      </c:barChart>
      <c:catAx>
        <c:axId val="14350083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6920079"/>
        <c:crosses val="autoZero"/>
        <c:auto val="1"/>
        <c:lblAlgn val="ctr"/>
        <c:lblOffset val="100"/>
        <c:noMultiLvlLbl val="0"/>
      </c:catAx>
      <c:valAx>
        <c:axId val="1436920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ROC 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5008319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Support Vector Machine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BA0-7A4B-89FD-7914D30403E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Sheet1!$C$2:$C$8</c:f>
              <c:strCache>
                <c:ptCount val="7"/>
                <c:pt idx="0">
                  <c:v>Medieval</c:v>
                </c:pt>
                <c:pt idx="1">
                  <c:v>Renaissance</c:v>
                </c:pt>
                <c:pt idx="2">
                  <c:v>Baroque</c:v>
                </c:pt>
                <c:pt idx="3">
                  <c:v>Classical</c:v>
                </c:pt>
                <c:pt idx="4">
                  <c:v>Romantic</c:v>
                </c:pt>
                <c:pt idx="5">
                  <c:v>Modern</c:v>
                </c:pt>
                <c:pt idx="6">
                  <c:v>Average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0.94199999999999995</c:v>
                </c:pt>
                <c:pt idx="1">
                  <c:v>0.9</c:v>
                </c:pt>
                <c:pt idx="2">
                  <c:v>0.85799999999999998</c:v>
                </c:pt>
                <c:pt idx="3">
                  <c:v>0.91800000000000004</c:v>
                </c:pt>
                <c:pt idx="4">
                  <c:v>0.754</c:v>
                </c:pt>
                <c:pt idx="5">
                  <c:v>0.98599999999999999</c:v>
                </c:pt>
                <c:pt idx="6">
                  <c:v>0.89300000000000002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A0-7A4B-89FD-7914D30403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2602863"/>
        <c:axId val="1442279055"/>
      </c:barChart>
      <c:catAx>
        <c:axId val="14426028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kern="1200" baseline="0">
                    <a:solidFill>
                      <a:srgbClr val="595959"/>
                    </a:solidFill>
                    <a:effectLst/>
                  </a:rPr>
                  <a:t>Epoch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2279055"/>
        <c:crosses val="autoZero"/>
        <c:auto val="1"/>
        <c:lblAlgn val="ctr"/>
        <c:lblOffset val="100"/>
        <c:noMultiLvlLbl val="0"/>
      </c:catAx>
      <c:valAx>
        <c:axId val="1442279055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ROC 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2602863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Logistic</a:t>
            </a:r>
            <a:r>
              <a:rPr lang="en-US" baseline="0"/>
              <a:t> Regression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02-A94B-BE7E-AC182A818B9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Sheet1!$C$10:$C$16</c:f>
              <c:strCache>
                <c:ptCount val="7"/>
                <c:pt idx="0">
                  <c:v>Medieval</c:v>
                </c:pt>
                <c:pt idx="1">
                  <c:v>Renaissance</c:v>
                </c:pt>
                <c:pt idx="2">
                  <c:v>Baroque</c:v>
                </c:pt>
                <c:pt idx="3">
                  <c:v>Classical</c:v>
                </c:pt>
                <c:pt idx="4">
                  <c:v>Romantic</c:v>
                </c:pt>
                <c:pt idx="5">
                  <c:v>Modern</c:v>
                </c:pt>
                <c:pt idx="6">
                  <c:v>Average</c:v>
                </c:pt>
              </c:strCache>
            </c:strRef>
          </c:cat>
          <c:val>
            <c:numRef>
              <c:f>Sheet1!$D$10:$D$16</c:f>
              <c:numCache>
                <c:formatCode>General</c:formatCode>
                <c:ptCount val="7"/>
                <c:pt idx="0">
                  <c:v>0.97799999999999998</c:v>
                </c:pt>
                <c:pt idx="1">
                  <c:v>0.93799999999999994</c:v>
                </c:pt>
                <c:pt idx="2">
                  <c:v>0.82399999999999995</c:v>
                </c:pt>
                <c:pt idx="3">
                  <c:v>0.94599999999999995</c:v>
                </c:pt>
                <c:pt idx="4">
                  <c:v>0.83599999999999997</c:v>
                </c:pt>
                <c:pt idx="5">
                  <c:v>0.998</c:v>
                </c:pt>
                <c:pt idx="6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02-A94B-BE7E-AC182A818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1851231"/>
        <c:axId val="1441799423"/>
      </c:barChart>
      <c:catAx>
        <c:axId val="14418512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kern="1200" baseline="0">
                    <a:solidFill>
                      <a:srgbClr val="595959"/>
                    </a:solidFill>
                    <a:effectLst/>
                  </a:rPr>
                  <a:t>Epoch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1799423"/>
        <c:crosses val="autoZero"/>
        <c:auto val="1"/>
        <c:lblAlgn val="ctr"/>
        <c:lblOffset val="100"/>
        <c:noMultiLvlLbl val="0"/>
      </c:catAx>
      <c:valAx>
        <c:axId val="144179942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kern="1200" baseline="0">
                    <a:solidFill>
                      <a:srgbClr val="595959"/>
                    </a:solidFill>
                    <a:effectLst/>
                  </a:rPr>
                  <a:t>ROC Percentage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1851231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JRip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BC-5847-8203-281F771D149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Sheet1!$C$18:$C$24</c:f>
              <c:strCache>
                <c:ptCount val="7"/>
                <c:pt idx="0">
                  <c:v>Medieval</c:v>
                </c:pt>
                <c:pt idx="1">
                  <c:v>Renaissance</c:v>
                </c:pt>
                <c:pt idx="2">
                  <c:v>Baroque</c:v>
                </c:pt>
                <c:pt idx="3">
                  <c:v>Classical</c:v>
                </c:pt>
                <c:pt idx="4">
                  <c:v>Romantic</c:v>
                </c:pt>
                <c:pt idx="5">
                  <c:v>Modern</c:v>
                </c:pt>
                <c:pt idx="6">
                  <c:v>Average</c:v>
                </c:pt>
              </c:strCache>
            </c:strRef>
          </c:cat>
          <c:val>
            <c:numRef>
              <c:f>Sheet1!$D$18:$D$24</c:f>
              <c:numCache>
                <c:formatCode>General</c:formatCode>
                <c:ptCount val="7"/>
                <c:pt idx="0">
                  <c:v>0.85199999999999998</c:v>
                </c:pt>
                <c:pt idx="1">
                  <c:v>0.753</c:v>
                </c:pt>
                <c:pt idx="2">
                  <c:v>0.66200000000000003</c:v>
                </c:pt>
                <c:pt idx="3">
                  <c:v>0.81599999999999995</c:v>
                </c:pt>
                <c:pt idx="4">
                  <c:v>0.58199999999999996</c:v>
                </c:pt>
                <c:pt idx="5">
                  <c:v>0.78600000000000003</c:v>
                </c:pt>
                <c:pt idx="6">
                  <c:v>0.74199999999999999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BC-5847-8203-281F771D14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0704527"/>
        <c:axId val="1468753071"/>
      </c:barChart>
      <c:catAx>
        <c:axId val="1440704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753071"/>
        <c:crosses val="autoZero"/>
        <c:auto val="1"/>
        <c:lblAlgn val="ctr"/>
        <c:lblOffset val="100"/>
        <c:noMultiLvlLbl val="0"/>
      </c:catAx>
      <c:valAx>
        <c:axId val="146875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kern="1200" baseline="0">
                    <a:solidFill>
                      <a:srgbClr val="595959"/>
                    </a:solidFill>
                    <a:effectLst/>
                  </a:rPr>
                  <a:t>ROC Percentage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0704527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J48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A49-0A4E-8DDA-52A54210586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Sheet1!$C$26:$C$32</c:f>
              <c:strCache>
                <c:ptCount val="7"/>
                <c:pt idx="0">
                  <c:v>Medieval</c:v>
                </c:pt>
                <c:pt idx="1">
                  <c:v>Renaissance</c:v>
                </c:pt>
                <c:pt idx="2">
                  <c:v>Baroque</c:v>
                </c:pt>
                <c:pt idx="3">
                  <c:v>Classical</c:v>
                </c:pt>
                <c:pt idx="4">
                  <c:v>Romantic</c:v>
                </c:pt>
                <c:pt idx="5">
                  <c:v>Modern</c:v>
                </c:pt>
                <c:pt idx="6">
                  <c:v>Average</c:v>
                </c:pt>
              </c:strCache>
            </c:strRef>
          </c:cat>
          <c:val>
            <c:numRef>
              <c:f>Sheet1!$D$26:$D$32</c:f>
              <c:numCache>
                <c:formatCode>General</c:formatCode>
                <c:ptCount val="7"/>
                <c:pt idx="0">
                  <c:v>0.81200000000000006</c:v>
                </c:pt>
                <c:pt idx="1">
                  <c:v>0.75700000000000001</c:v>
                </c:pt>
                <c:pt idx="2">
                  <c:v>0.75700000000000001</c:v>
                </c:pt>
                <c:pt idx="3">
                  <c:v>0.8</c:v>
                </c:pt>
                <c:pt idx="4">
                  <c:v>0.67800000000000005</c:v>
                </c:pt>
                <c:pt idx="5">
                  <c:v>0.82599999999999996</c:v>
                </c:pt>
                <c:pt idx="6">
                  <c:v>0.77200000000000002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49-0A4E-8DDA-52A5421058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9530287"/>
        <c:axId val="1271543951"/>
      </c:barChart>
      <c:catAx>
        <c:axId val="1439530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kern="1200" baseline="0">
                    <a:solidFill>
                      <a:srgbClr val="595959"/>
                    </a:solidFill>
                    <a:effectLst/>
                  </a:rPr>
                  <a:t>Epoch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1543951"/>
        <c:crosses val="autoZero"/>
        <c:auto val="1"/>
        <c:lblAlgn val="ctr"/>
        <c:lblOffset val="100"/>
        <c:noMultiLvlLbl val="0"/>
      </c:catAx>
      <c:valAx>
        <c:axId val="127154395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kern="1200" baseline="0">
                    <a:solidFill>
                      <a:srgbClr val="595959"/>
                    </a:solidFill>
                    <a:effectLst/>
                  </a:rPr>
                  <a:t>ROC Percentage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9530287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2/26/18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2/26/18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(null)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(null)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(null)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 </a:t>
            </a:r>
            <a:r>
              <a:rPr lang="en-US" dirty="0" err="1"/>
              <a:t>richmond</a:t>
            </a:r>
            <a:r>
              <a:rPr lang="en-US" dirty="0"/>
              <a:t> | </a:t>
            </a:r>
            <a:r>
              <a:rPr lang="en-US" dirty="0" err="1"/>
              <a:t>Imad</a:t>
            </a:r>
            <a:r>
              <a:rPr lang="en-US" dirty="0"/>
              <a:t> </a:t>
            </a:r>
            <a:r>
              <a:rPr lang="en-US" dirty="0" err="1"/>
              <a:t>Rahal</a:t>
            </a:r>
            <a:r>
              <a:rPr lang="en-US" dirty="0"/>
              <a:t>, Ph. D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Algorithmic composition using data mining </a:t>
            </a:r>
          </a:p>
        </p:txBody>
      </p:sp>
    </p:spTree>
    <p:extLst>
      <p:ext uri="{BB962C8B-B14F-4D97-AF65-F5344CB8AC3E}">
        <p14:creationId xmlns:p14="http://schemas.microsoft.com/office/powerpoint/2010/main" val="4013732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Weka</a:t>
            </a:r>
            <a:r>
              <a:rPr lang="en-US" dirty="0"/>
              <a:t>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methods used with many different versions of dataset</a:t>
            </a:r>
          </a:p>
          <a:p>
            <a:r>
              <a:rPr lang="en-US" dirty="0"/>
              <a:t>Varied results using different classifiers: SVM (Fig. 6)(Multilayered Perceptron), Logistic Regression (Fig. 7) , Naïve Bayes (Fig. 8), </a:t>
            </a:r>
            <a:r>
              <a:rPr lang="en-US" dirty="0" err="1"/>
              <a:t>JRip</a:t>
            </a:r>
            <a:r>
              <a:rPr lang="en-US" dirty="0"/>
              <a:t> (Fig. 9) and J48 (Fig. 10).</a:t>
            </a:r>
          </a:p>
          <a:p>
            <a:r>
              <a:rPr lang="en-US" dirty="0"/>
              <a:t>Results vary, but lower level classifiers important for ease of output</a:t>
            </a:r>
          </a:p>
        </p:txBody>
      </p:sp>
    </p:spTree>
    <p:extLst>
      <p:ext uri="{BB962C8B-B14F-4D97-AF65-F5344CB8AC3E}">
        <p14:creationId xmlns:p14="http://schemas.microsoft.com/office/powerpoint/2010/main" val="163489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Weka</a:t>
            </a:r>
            <a:r>
              <a:rPr lang="en-US" dirty="0"/>
              <a:t> classifiers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827F4CC-C541-2F47-8570-BA18B48D3E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136884"/>
              </p:ext>
            </p:extLst>
          </p:nvPr>
        </p:nvGraphicFramePr>
        <p:xfrm>
          <a:off x="203769" y="1655784"/>
          <a:ext cx="3104357" cy="1849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765EB0F-E917-9046-B522-353E875011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0021658"/>
              </p:ext>
            </p:extLst>
          </p:nvPr>
        </p:nvGraphicFramePr>
        <p:xfrm>
          <a:off x="5685891" y="1575824"/>
          <a:ext cx="3445441" cy="2052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78FE7B9-22BB-4E40-AB9C-0A39CA4975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301290"/>
              </p:ext>
            </p:extLst>
          </p:nvPr>
        </p:nvGraphicFramePr>
        <p:xfrm>
          <a:off x="5933238" y="4838693"/>
          <a:ext cx="3239052" cy="1935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EC9420A-DE02-A347-B83B-A109C76F01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927662"/>
              </p:ext>
            </p:extLst>
          </p:nvPr>
        </p:nvGraphicFramePr>
        <p:xfrm>
          <a:off x="168068" y="4830027"/>
          <a:ext cx="3413191" cy="2029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8692BAE-EC6B-8D43-A74E-E44EAB6541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3500073"/>
              </p:ext>
            </p:extLst>
          </p:nvPr>
        </p:nvGraphicFramePr>
        <p:xfrm>
          <a:off x="2813841" y="3128927"/>
          <a:ext cx="3145183" cy="2064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55294A4-61AF-0643-9483-749CE6935C30}"/>
              </a:ext>
            </a:extLst>
          </p:cNvPr>
          <p:cNvSpPr txBox="1"/>
          <p:nvPr/>
        </p:nvSpPr>
        <p:spPr>
          <a:xfrm>
            <a:off x="409753" y="3225087"/>
            <a:ext cx="10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87F4FD-BC32-034F-A921-3799D678A913}"/>
              </a:ext>
            </a:extLst>
          </p:cNvPr>
          <p:cNvSpPr txBox="1"/>
          <p:nvPr/>
        </p:nvSpPr>
        <p:spPr>
          <a:xfrm>
            <a:off x="5788562" y="3225087"/>
            <a:ext cx="10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7F05D6-BF88-2040-91A2-463E59C1FF10}"/>
              </a:ext>
            </a:extLst>
          </p:cNvPr>
          <p:cNvSpPr txBox="1"/>
          <p:nvPr/>
        </p:nvSpPr>
        <p:spPr>
          <a:xfrm>
            <a:off x="2944081" y="4793676"/>
            <a:ext cx="10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3FF273-129F-5549-9F92-0E049A57E9F2}"/>
              </a:ext>
            </a:extLst>
          </p:cNvPr>
          <p:cNvSpPr txBox="1"/>
          <p:nvPr/>
        </p:nvSpPr>
        <p:spPr>
          <a:xfrm>
            <a:off x="385198" y="6404727"/>
            <a:ext cx="10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DDC686-E015-AE48-A61F-60CF150CD0BA}"/>
              </a:ext>
            </a:extLst>
          </p:cNvPr>
          <p:cNvSpPr txBox="1"/>
          <p:nvPr/>
        </p:nvSpPr>
        <p:spPr>
          <a:xfrm>
            <a:off x="5969804" y="6404727"/>
            <a:ext cx="10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10</a:t>
            </a:r>
          </a:p>
        </p:txBody>
      </p:sp>
    </p:spTree>
    <p:extLst>
      <p:ext uri="{BB962C8B-B14F-4D97-AF65-F5344CB8AC3E}">
        <p14:creationId xmlns:p14="http://schemas.microsoft.com/office/powerpoint/2010/main" val="61781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between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While more complex classifiers, such as SVMs and Logistic Regression Models, have yielded significantly more impressive results, the nature of their classification makes it hard to use in a generative way</a:t>
            </a:r>
          </a:p>
          <a:p>
            <a:r>
              <a:rPr lang="en-US" dirty="0"/>
              <a:t>Rule based classifiers like </a:t>
            </a:r>
            <a:r>
              <a:rPr lang="en-US" dirty="0" err="1"/>
              <a:t>JRip</a:t>
            </a:r>
            <a:r>
              <a:rPr lang="en-US" dirty="0"/>
              <a:t> and J48 yielded less accurate results, but lend themselves better to the generative process</a:t>
            </a:r>
          </a:p>
          <a:p>
            <a:r>
              <a:rPr lang="en-US" dirty="0"/>
              <a:t>Balance must be found between two.</a:t>
            </a:r>
          </a:p>
          <a:p>
            <a:r>
              <a:rPr lang="en-US" dirty="0"/>
              <a:t>Naïve Bayes chosen as a middle ground </a:t>
            </a:r>
          </a:p>
          <a:p>
            <a:pPr marL="114300" indent="0">
              <a:buNone/>
            </a:pPr>
            <a:r>
              <a:rPr lang="en-US" dirty="0"/>
              <a:t>(83.8% ROC)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24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128" y="1790700"/>
            <a:ext cx="5376747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Cellular Automata (singular: Automaton) is a structural system that attempts to mimic the cellular replication process</a:t>
            </a:r>
          </a:p>
          <a:p>
            <a:r>
              <a:rPr lang="en-US" dirty="0"/>
              <a:t>First proposed as a system by John von Neumann (Fig. 11) in the 60’s </a:t>
            </a:r>
          </a:p>
          <a:p>
            <a:r>
              <a:rPr lang="en-US" dirty="0"/>
              <a:t>Each cell has one of a finite number of states. New states determined by state of neighbors</a:t>
            </a:r>
          </a:p>
          <a:p>
            <a:r>
              <a:rPr lang="en-US" dirty="0"/>
              <a:t>1D and 2D Automata are most common</a:t>
            </a:r>
          </a:p>
        </p:txBody>
      </p:sp>
      <p:pic>
        <p:nvPicPr>
          <p:cNvPr id="4" name="Picture 3" descr="JohnvonNeumann-LosAlamo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418" y="1600200"/>
            <a:ext cx="2592877" cy="33813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3421E1-8E9C-E84B-B349-F3B777F49516}"/>
              </a:ext>
            </a:extLst>
          </p:cNvPr>
          <p:cNvSpPr txBox="1"/>
          <p:nvPr/>
        </p:nvSpPr>
        <p:spPr>
          <a:xfrm>
            <a:off x="5968418" y="5022747"/>
            <a:ext cx="10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11</a:t>
            </a:r>
          </a:p>
        </p:txBody>
      </p:sp>
    </p:spTree>
    <p:extLst>
      <p:ext uri="{BB962C8B-B14F-4D97-AF65-F5344CB8AC3E}">
        <p14:creationId xmlns:p14="http://schemas.microsoft.com/office/powerpoint/2010/main" val="3205967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Cellular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251512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Most famous 1D Cellular Automata: the Wolfram Elementary Algorithm</a:t>
            </a:r>
          </a:p>
          <a:p>
            <a:r>
              <a:rPr lang="en-US" dirty="0"/>
              <a:t>Based on selected rule, bottom row will evolve relative to only the previous row (Fig. 12)</a:t>
            </a:r>
          </a:p>
          <a:p>
            <a:r>
              <a:rPr lang="en-US" dirty="0"/>
              <a:t>Wolfram algorithm seeks the value of three Automatons above to determine value of new automaton. (111 -&gt; 0)</a:t>
            </a:r>
          </a:p>
        </p:txBody>
      </p:sp>
      <p:pic>
        <p:nvPicPr>
          <p:cNvPr id="5" name="Picture 4" descr="Wolfra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712" y="2393898"/>
            <a:ext cx="3978088" cy="26895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032F44-C828-5347-A783-93BB2A74297B}"/>
              </a:ext>
            </a:extLst>
          </p:cNvPr>
          <p:cNvSpPr txBox="1"/>
          <p:nvPr/>
        </p:nvSpPr>
        <p:spPr>
          <a:xfrm>
            <a:off x="4890924" y="5159654"/>
            <a:ext cx="10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12</a:t>
            </a:r>
          </a:p>
        </p:txBody>
      </p:sp>
    </p:spTree>
    <p:extLst>
      <p:ext uri="{BB962C8B-B14F-4D97-AF65-F5344CB8AC3E}">
        <p14:creationId xmlns:p14="http://schemas.microsoft.com/office/powerpoint/2010/main" val="721330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128" y="1905000"/>
            <a:ext cx="5410200" cy="4525963"/>
          </a:xfrm>
        </p:spPr>
        <p:txBody>
          <a:bodyPr/>
          <a:lstStyle/>
          <a:p>
            <a:r>
              <a:rPr lang="en-US" dirty="0"/>
              <a:t>In a two-state automata model, using binary, it is possible to represent these previously discussed note values in a four byte number, from 0000 – 1111 </a:t>
            </a:r>
          </a:p>
          <a:p>
            <a:r>
              <a:rPr lang="en-US" dirty="0"/>
              <a:t>Fig. 13 demonstrates distribution, with 16 values available, 12 notes, a rest, as well as START and TERMINATE values. C duplicated.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2928A-F0DA-7741-A01E-6E274E3B3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-910665"/>
            <a:ext cx="7112000" cy="9203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6F6228-D6DB-7D48-827D-799698216E16}"/>
              </a:ext>
            </a:extLst>
          </p:cNvPr>
          <p:cNvSpPr txBox="1"/>
          <p:nvPr/>
        </p:nvSpPr>
        <p:spPr>
          <a:xfrm>
            <a:off x="6035853" y="5434887"/>
            <a:ext cx="10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13</a:t>
            </a:r>
          </a:p>
        </p:txBody>
      </p:sp>
    </p:spTree>
    <p:extLst>
      <p:ext uri="{BB962C8B-B14F-4D97-AF65-F5344CB8AC3E}">
        <p14:creationId xmlns:p14="http://schemas.microsoft.com/office/powerpoint/2010/main" val="124153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007100" cy="4559302"/>
          </a:xfrm>
        </p:spPr>
        <p:txBody>
          <a:bodyPr>
            <a:normAutofit/>
          </a:bodyPr>
          <a:lstStyle/>
          <a:p>
            <a:r>
              <a:rPr lang="en-US" dirty="0"/>
              <a:t>Four cell-wide automata for this model (Fig. 14)</a:t>
            </a:r>
          </a:p>
          <a:p>
            <a:r>
              <a:rPr lang="en-US" dirty="0"/>
              <a:t>Modified use of this Wolfram principle implemented, taking into account the value of all four cells of the previous sequence</a:t>
            </a:r>
          </a:p>
          <a:p>
            <a:r>
              <a:rPr lang="en-US" dirty="0"/>
              <a:t>This will change the value of the entire new sequence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59171-89D5-BE43-A135-0D0CD13C7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239" y="1752600"/>
            <a:ext cx="1995561" cy="45593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9C7CE3-194B-EC4D-BCD1-51B37D480FE5}"/>
              </a:ext>
            </a:extLst>
          </p:cNvPr>
          <p:cNvSpPr txBox="1"/>
          <p:nvPr/>
        </p:nvSpPr>
        <p:spPr>
          <a:xfrm>
            <a:off x="6691239" y="6311902"/>
            <a:ext cx="10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14</a:t>
            </a:r>
          </a:p>
        </p:txBody>
      </p:sp>
    </p:spTree>
    <p:extLst>
      <p:ext uri="{BB962C8B-B14F-4D97-AF65-F5344CB8AC3E}">
        <p14:creationId xmlns:p14="http://schemas.microsoft.com/office/powerpoint/2010/main" val="4160676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36184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Logistic Regression (83.8% ROC) favored for ease of use, and it’s natural use of probability</a:t>
            </a:r>
          </a:p>
          <a:p>
            <a:r>
              <a:rPr lang="en-US" dirty="0"/>
              <a:t>The rules will be derived using probability relative to results of the classifier</a:t>
            </a:r>
          </a:p>
          <a:p>
            <a:r>
              <a:rPr lang="en-US" dirty="0"/>
              <a:t>First, the previous sequence will reveal the most recent note</a:t>
            </a:r>
          </a:p>
          <a:p>
            <a:r>
              <a:rPr lang="en-US" dirty="0"/>
              <a:t>Then, next interval will be generated based on statistics from Naïve Bayes output (Fig. 15), and value will be changed relative to the previous 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C95CE-BF28-AC48-B2A5-2A861BB154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"/>
          <a:stretch/>
        </p:blipFill>
        <p:spPr>
          <a:xfrm>
            <a:off x="527389" y="5371030"/>
            <a:ext cx="8058150" cy="1244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284E47-8ED0-F141-924F-D2DB74A9F8E0}"/>
              </a:ext>
            </a:extLst>
          </p:cNvPr>
          <p:cNvSpPr txBox="1"/>
          <p:nvPr/>
        </p:nvSpPr>
        <p:spPr>
          <a:xfrm>
            <a:off x="8145929" y="6430964"/>
            <a:ext cx="10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15</a:t>
            </a:r>
          </a:p>
        </p:txBody>
      </p:sp>
    </p:spTree>
    <p:extLst>
      <p:ext uri="{BB962C8B-B14F-4D97-AF65-F5344CB8AC3E}">
        <p14:creationId xmlns:p14="http://schemas.microsoft.com/office/powerpoint/2010/main" val="2317955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piece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obstacle is musical range</a:t>
            </a:r>
          </a:p>
          <a:p>
            <a:r>
              <a:rPr lang="en-US" dirty="0"/>
              <a:t>Generation process with intervals alone allows for ever-increasing or decreasing phrases</a:t>
            </a:r>
          </a:p>
          <a:p>
            <a:r>
              <a:rPr lang="en-US" dirty="0"/>
              <a:t>Remedied by including range in classification process</a:t>
            </a:r>
          </a:p>
          <a:p>
            <a:r>
              <a:rPr lang="en-US" dirty="0"/>
              <a:t>Simple if-statement ensures piece adheres to the likely range of the era</a:t>
            </a:r>
          </a:p>
        </p:txBody>
      </p:sp>
    </p:spTree>
    <p:extLst>
      <p:ext uri="{BB962C8B-B14F-4D97-AF65-F5344CB8AC3E}">
        <p14:creationId xmlns:p14="http://schemas.microsoft.com/office/powerpoint/2010/main" val="3839578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890E-8A84-5245-85DF-1A0E3BE1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C655-BCB7-904A-A097-917F59447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classifiers to determine success of generation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8B77EF3-C3CA-DB4E-A153-75A05DA5B7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0539153"/>
              </p:ext>
            </p:extLst>
          </p:nvPr>
        </p:nvGraphicFramePr>
        <p:xfrm>
          <a:off x="426128" y="2245360"/>
          <a:ext cx="3793067" cy="227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7931CFE-118D-404B-A36A-761382E8FC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043478"/>
              </p:ext>
            </p:extLst>
          </p:nvPr>
        </p:nvGraphicFramePr>
        <p:xfrm>
          <a:off x="4825999" y="2245360"/>
          <a:ext cx="3739915" cy="227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E09F7C5-C29B-6E4D-A0FB-313A88ECE8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077472"/>
              </p:ext>
            </p:extLst>
          </p:nvPr>
        </p:nvGraphicFramePr>
        <p:xfrm>
          <a:off x="457199" y="4386264"/>
          <a:ext cx="3761995" cy="2375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E7DC15B-2ED3-2147-A5C3-060814B94F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5797652"/>
              </p:ext>
            </p:extLst>
          </p:nvPr>
        </p:nvGraphicFramePr>
        <p:xfrm>
          <a:off x="4825999" y="4451900"/>
          <a:ext cx="3739915" cy="2243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CB2CA24-49CD-1F41-AC60-B391EB18396E}"/>
              </a:ext>
            </a:extLst>
          </p:cNvPr>
          <p:cNvSpPr txBox="1"/>
          <p:nvPr/>
        </p:nvSpPr>
        <p:spPr>
          <a:xfrm>
            <a:off x="3203387" y="4082568"/>
            <a:ext cx="10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5B483-082A-4B47-B07B-4C2722D86E24}"/>
              </a:ext>
            </a:extLst>
          </p:cNvPr>
          <p:cNvSpPr txBox="1"/>
          <p:nvPr/>
        </p:nvSpPr>
        <p:spPr>
          <a:xfrm>
            <a:off x="7649273" y="4016932"/>
            <a:ext cx="10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17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4E59C9-1552-824E-92BB-AE31269007D3}"/>
              </a:ext>
            </a:extLst>
          </p:cNvPr>
          <p:cNvSpPr txBox="1"/>
          <p:nvPr/>
        </p:nvSpPr>
        <p:spPr>
          <a:xfrm>
            <a:off x="3307229" y="6292772"/>
            <a:ext cx="10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C1F67B-0F6C-C641-977C-84FAF2B9B907}"/>
              </a:ext>
            </a:extLst>
          </p:cNvPr>
          <p:cNvSpPr txBox="1"/>
          <p:nvPr/>
        </p:nvSpPr>
        <p:spPr>
          <a:xfrm>
            <a:off x="7649273" y="6209263"/>
            <a:ext cx="10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19</a:t>
            </a:r>
          </a:p>
        </p:txBody>
      </p:sp>
    </p:spTree>
    <p:extLst>
      <p:ext uri="{BB962C8B-B14F-4D97-AF65-F5344CB8AC3E}">
        <p14:creationId xmlns:p14="http://schemas.microsoft.com/office/powerpoint/2010/main" val="222687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9372-AC74-5A46-92B3-FCE87F17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and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46EE9-BE6A-4B4C-A647-A303FD45A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28" y="1803400"/>
            <a:ext cx="5250772" cy="4373563"/>
          </a:xfrm>
        </p:spPr>
        <p:txBody>
          <a:bodyPr/>
          <a:lstStyle/>
          <a:p>
            <a:r>
              <a:rPr lang="en-US" dirty="0"/>
              <a:t>Music was considered a branch of science until quite recently</a:t>
            </a:r>
          </a:p>
          <a:p>
            <a:r>
              <a:rPr lang="en-US" dirty="0"/>
              <a:t>Most mathematical of all art forms</a:t>
            </a:r>
          </a:p>
          <a:p>
            <a:r>
              <a:rPr lang="en-US" dirty="0"/>
              <a:t>Numbers best represent both intervals and note duration</a:t>
            </a:r>
          </a:p>
          <a:p>
            <a:r>
              <a:rPr lang="en-US" dirty="0"/>
              <a:t>Attractive to apply scientific methods to the subject</a:t>
            </a:r>
          </a:p>
        </p:txBody>
      </p:sp>
    </p:spTree>
    <p:extLst>
      <p:ext uri="{BB962C8B-B14F-4D97-AF65-F5344CB8AC3E}">
        <p14:creationId xmlns:p14="http://schemas.microsoft.com/office/powerpoint/2010/main" val="1219452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3B5A-412C-5045-8448-781F4AEE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367FB-08F5-5F46-A66F-40DDED544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experts to determine success of generation</a:t>
            </a:r>
          </a:p>
          <a:p>
            <a:r>
              <a:rPr lang="en-US" dirty="0"/>
              <a:t>Results as they come in are less than desired, but does not negate the potential of the system.</a:t>
            </a:r>
          </a:p>
          <a:p>
            <a:r>
              <a:rPr lang="en-US" dirty="0"/>
              <a:t>Experts have said that rhythm and harmony must be taken into account, as they are too important to the stylization differences of eras to make determinations</a:t>
            </a:r>
          </a:p>
          <a:p>
            <a:r>
              <a:rPr lang="en-US" dirty="0"/>
              <a:t>Gap between two analysis types shows work to be done</a:t>
            </a:r>
          </a:p>
        </p:txBody>
      </p:sp>
    </p:spTree>
    <p:extLst>
      <p:ext uri="{BB962C8B-B14F-4D97-AF65-F5344CB8AC3E}">
        <p14:creationId xmlns:p14="http://schemas.microsoft.com/office/powerpoint/2010/main" val="321155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58E6-F928-9E48-872F-F8CEAB8B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EF15-FD52-AC44-944A-60878127C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2616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interval is the distance between any two successive notes in a piece of music (Fig. 2)</a:t>
            </a:r>
          </a:p>
          <a:p>
            <a:r>
              <a:rPr lang="en-US" dirty="0"/>
              <a:t>Western music implements an equal-tempered musical scale known as the chromatic scale (Fig. 3).</a:t>
            </a:r>
          </a:p>
          <a:p>
            <a:r>
              <a:rPr lang="en-US" dirty="0"/>
              <a:t>Between each successive note on the chromatic scale is an interval known as a semitone (100 cents).</a:t>
            </a:r>
          </a:p>
          <a:p>
            <a:r>
              <a:rPr lang="en-US" dirty="0"/>
              <a:t>Ratios further make music a uniquely mathematical art form</a:t>
            </a:r>
          </a:p>
          <a:p>
            <a:endParaRPr lang="en-US" dirty="0"/>
          </a:p>
        </p:txBody>
      </p:sp>
      <p:pic>
        <p:nvPicPr>
          <p:cNvPr id="4" name="Picture 3" descr="example.png">
            <a:extLst>
              <a:ext uri="{FF2B5EF4-FFF2-40B4-BE49-F238E27FC236}">
                <a16:creationId xmlns:a16="http://schemas.microsoft.com/office/drawing/2014/main" id="{AD5171BE-8AAC-7947-9AD5-F62DD6D5B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68801"/>
            <a:ext cx="5471061" cy="24108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6BE25B-55EB-9C43-B4E1-38346FFA2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864" y="2906214"/>
            <a:ext cx="3886200" cy="502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96F702-5138-6046-87F5-F55F0367F8E1}"/>
              </a:ext>
            </a:extLst>
          </p:cNvPr>
          <p:cNvSpPr txBox="1"/>
          <p:nvPr/>
        </p:nvSpPr>
        <p:spPr>
          <a:xfrm>
            <a:off x="4971302" y="6410328"/>
            <a:ext cx="158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06E70-7C9D-5E46-8D15-257190A2BF40}"/>
              </a:ext>
            </a:extLst>
          </p:cNvPr>
          <p:cNvSpPr txBox="1"/>
          <p:nvPr/>
        </p:nvSpPr>
        <p:spPr>
          <a:xfrm>
            <a:off x="8247902" y="6389202"/>
            <a:ext cx="158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3</a:t>
            </a:r>
          </a:p>
        </p:txBody>
      </p:sp>
    </p:spTree>
    <p:extLst>
      <p:ext uri="{BB962C8B-B14F-4D97-AF65-F5344CB8AC3E}">
        <p14:creationId xmlns:p14="http://schemas.microsoft.com/office/powerpoint/2010/main" val="236941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between eras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448300" cy="4373563"/>
          </a:xfrm>
        </p:spPr>
        <p:txBody>
          <a:bodyPr>
            <a:normAutofit/>
          </a:bodyPr>
          <a:lstStyle/>
          <a:p>
            <a:r>
              <a:rPr lang="en-US" dirty="0"/>
              <a:t>Western classical music is split into 6 distinct era (Fig. 1)</a:t>
            </a:r>
          </a:p>
          <a:p>
            <a:pPr lvl="1"/>
            <a:r>
              <a:rPr lang="en-US" dirty="0"/>
              <a:t>Medieval, Renaissance, Baroque, Classical, Romantic, Modern</a:t>
            </a:r>
          </a:p>
          <a:p>
            <a:r>
              <a:rPr lang="en-US" dirty="0"/>
              <a:t>Years are not well agreed upon, but stylistic differences are</a:t>
            </a:r>
          </a:p>
          <a:p>
            <a:r>
              <a:rPr lang="en-US" dirty="0"/>
              <a:t>Trained musicians have the ability to listen to a piece and determine from which era it was spawned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CFC059-90AA-BA48-99D1-9F0F3BDF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0" y="928085"/>
            <a:ext cx="4686300" cy="60646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960A40-4FA8-7244-A048-B6C2DE0051ED}"/>
              </a:ext>
            </a:extLst>
          </p:cNvPr>
          <p:cNvSpPr txBox="1"/>
          <p:nvPr/>
        </p:nvSpPr>
        <p:spPr>
          <a:xfrm>
            <a:off x="6567767" y="5756831"/>
            <a:ext cx="158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1</a:t>
            </a:r>
          </a:p>
        </p:txBody>
      </p:sp>
    </p:spTree>
    <p:extLst>
      <p:ext uri="{BB962C8B-B14F-4D97-AF65-F5344CB8AC3E}">
        <p14:creationId xmlns:p14="http://schemas.microsoft.com/office/powerpoint/2010/main" val="164340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4AC0-24A6-EF43-9B1D-5D5BFA49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8DDFA-D910-5E44-99A1-57F804592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/>
              <a:t>Classical Music is recorded by way of a </a:t>
            </a:r>
            <a:r>
              <a:rPr lang="en-US" b="1" dirty="0"/>
              <a:t>score</a:t>
            </a:r>
            <a:r>
              <a:rPr lang="en-US" dirty="0"/>
              <a:t>, or sheet music (Fig. 4)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Instructs</a:t>
            </a:r>
          </a:p>
          <a:p>
            <a:pPr marL="114300" indent="0">
              <a:buNone/>
            </a:pPr>
            <a:r>
              <a:rPr lang="en-US" dirty="0"/>
              <a:t>instrumentalists </a:t>
            </a:r>
          </a:p>
          <a:p>
            <a:pPr marL="114300" indent="0">
              <a:buNone/>
            </a:pPr>
            <a:r>
              <a:rPr lang="en-US" dirty="0"/>
              <a:t>on what to play at </a:t>
            </a:r>
          </a:p>
          <a:p>
            <a:pPr marL="114300" indent="0">
              <a:buNone/>
            </a:pPr>
            <a:r>
              <a:rPr lang="en-US" dirty="0"/>
              <a:t>what times.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Contains a number</a:t>
            </a:r>
          </a:p>
          <a:p>
            <a:pPr marL="114300" indent="0">
              <a:buNone/>
            </a:pPr>
            <a:r>
              <a:rPr lang="en-US" dirty="0"/>
              <a:t>of important features</a:t>
            </a:r>
          </a:p>
          <a:p>
            <a:pPr marL="114300" indent="0">
              <a:buNone/>
            </a:pPr>
            <a:r>
              <a:rPr lang="en-US" dirty="0"/>
              <a:t>How to translate for a computer?</a:t>
            </a:r>
          </a:p>
        </p:txBody>
      </p:sp>
      <p:pic>
        <p:nvPicPr>
          <p:cNvPr id="4" name="Picture 3" descr="score.png">
            <a:extLst>
              <a:ext uri="{FF2B5EF4-FFF2-40B4-BE49-F238E27FC236}">
                <a16:creationId xmlns:a16="http://schemas.microsoft.com/office/drawing/2014/main" id="{03F358CA-9B7C-CF4B-82F9-5E49021EAB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207" y="2550552"/>
            <a:ext cx="5050000" cy="2777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3B18BE-F60D-D548-B74C-CA73E071F819}"/>
              </a:ext>
            </a:extLst>
          </p:cNvPr>
          <p:cNvSpPr txBox="1"/>
          <p:nvPr/>
        </p:nvSpPr>
        <p:spPr>
          <a:xfrm>
            <a:off x="8352117" y="5319797"/>
            <a:ext cx="158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4</a:t>
            </a:r>
          </a:p>
        </p:txBody>
      </p:sp>
    </p:spTree>
    <p:extLst>
      <p:ext uri="{BB962C8B-B14F-4D97-AF65-F5344CB8AC3E}">
        <p14:creationId xmlns:p14="http://schemas.microsoft.com/office/powerpoint/2010/main" val="197876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**kern format is digital, textual representation of a musical score</a:t>
            </a:r>
          </a:p>
          <a:p>
            <a:pPr lvl="1"/>
            <a:r>
              <a:rPr lang="en-US" dirty="0"/>
              <a:t>The **kern scheme allows the encoding of </a:t>
            </a:r>
            <a:r>
              <a:rPr lang="en-US" b="1" dirty="0"/>
              <a:t>pitch</a:t>
            </a:r>
            <a:r>
              <a:rPr lang="en-US" dirty="0"/>
              <a:t> and duration, as well as </a:t>
            </a:r>
            <a:r>
              <a:rPr lang="en-US" b="1" dirty="0"/>
              <a:t>accidentals</a:t>
            </a:r>
            <a:r>
              <a:rPr lang="en-US" dirty="0"/>
              <a:t>, articulation, ornamentation, ties, slurs, phrasing, glissandi, </a:t>
            </a:r>
            <a:r>
              <a:rPr lang="en-US" dirty="0" err="1"/>
              <a:t>barlines</a:t>
            </a:r>
            <a:r>
              <a:rPr lang="en-US" dirty="0"/>
              <a:t>, stem-direction and beaming. </a:t>
            </a:r>
          </a:p>
          <a:p>
            <a:pPr lvl="1"/>
            <a:r>
              <a:rPr lang="en-US" dirty="0"/>
              <a:t>Flexible toolkit (Humdrum)</a:t>
            </a:r>
          </a:p>
          <a:p>
            <a:r>
              <a:rPr lang="en-US" dirty="0"/>
              <a:t>MIDI Format</a:t>
            </a:r>
          </a:p>
          <a:p>
            <a:pPr lvl="1"/>
            <a:r>
              <a:rPr lang="en-US" dirty="0"/>
              <a:t>**kern preferred for ease of understanding visually</a:t>
            </a:r>
          </a:p>
          <a:p>
            <a:pPr lvl="1"/>
            <a:r>
              <a:rPr lang="en-US" dirty="0"/>
              <a:t>Encoding</a:t>
            </a:r>
          </a:p>
          <a:p>
            <a:pPr lvl="1"/>
            <a:r>
              <a:rPr lang="en-US" dirty="0"/>
              <a:t>Benefits of MIDI include ability to play back music without conversion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key features to be extracted from set (Fig. 5)</a:t>
            </a:r>
          </a:p>
          <a:p>
            <a:r>
              <a:rPr lang="en-US" dirty="0"/>
              <a:t>Had many variations, decided upon for sake of classification results and usefulness in generation</a:t>
            </a:r>
          </a:p>
          <a:p>
            <a:r>
              <a:rPr lang="en-US" dirty="0"/>
              <a:t>Linux Command using Humdrum Toolkit</a:t>
            </a:r>
          </a:p>
          <a:p>
            <a:pPr lvl="1"/>
            <a:r>
              <a:rPr lang="en-US" dirty="0"/>
              <a:t>Loop over **kern files within folder to extract information relevant to key features.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33156" y="5875895"/>
            <a:ext cx="245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00653-6E9A-C848-90B5-24313E076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64" y="4263080"/>
            <a:ext cx="6146800" cy="164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2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for file in *.</a:t>
            </a:r>
            <a:r>
              <a:rPr lang="en-US" dirty="0" err="1"/>
              <a:t>krn</a:t>
            </a:r>
            <a:r>
              <a:rPr lang="en-US" dirty="0"/>
              <a:t> ; do t=$(</a:t>
            </a:r>
            <a:r>
              <a:rPr lang="en-US" dirty="0" err="1"/>
              <a:t>grep</a:t>
            </a:r>
            <a:r>
              <a:rPr lang="en-US" dirty="0"/>
              <a:t> -o '[</a:t>
            </a:r>
            <a:r>
              <a:rPr lang="en-US" dirty="0" err="1"/>
              <a:t>MmPAd</a:t>
            </a:r>
            <a:r>
              <a:rPr lang="en-US" dirty="0"/>
              <a:t>]' mint/</a:t>
            </a:r>
            <a:r>
              <a:rPr lang="en-US" dirty="0" err="1"/>
              <a:t>int</a:t>
            </a:r>
            <a:r>
              <a:rPr lang="en-US" dirty="0"/>
              <a:t>_$file | </a:t>
            </a:r>
            <a:r>
              <a:rPr lang="en-US" dirty="0" err="1"/>
              <a:t>wc</a:t>
            </a:r>
            <a:r>
              <a:rPr lang="en-US" dirty="0"/>
              <a:t> -w) ; a=$(</a:t>
            </a:r>
            <a:r>
              <a:rPr lang="en-US" dirty="0" err="1"/>
              <a:t>grep</a:t>
            </a:r>
            <a:r>
              <a:rPr lang="en-US" dirty="0"/>
              <a:t> -o '[</a:t>
            </a:r>
            <a:r>
              <a:rPr lang="en-US" dirty="0" err="1"/>
              <a:t>MmPAd</a:t>
            </a:r>
            <a:r>
              <a:rPr lang="en-US" dirty="0"/>
              <a:t>]1' mint/</a:t>
            </a:r>
            <a:r>
              <a:rPr lang="en-US" dirty="0" err="1"/>
              <a:t>int</a:t>
            </a:r>
            <a:r>
              <a:rPr lang="en-US" dirty="0"/>
              <a:t>_$file | </a:t>
            </a:r>
            <a:r>
              <a:rPr lang="en-US" dirty="0" err="1"/>
              <a:t>wc</a:t>
            </a:r>
            <a:r>
              <a:rPr lang="en-US" dirty="0"/>
              <a:t> -w) ; b=$(</a:t>
            </a:r>
            <a:r>
              <a:rPr lang="en-US" dirty="0" err="1"/>
              <a:t>grep</a:t>
            </a:r>
            <a:r>
              <a:rPr lang="en-US" dirty="0"/>
              <a:t> -o '[</a:t>
            </a:r>
            <a:r>
              <a:rPr lang="en-US" dirty="0" err="1"/>
              <a:t>MmPAd</a:t>
            </a:r>
            <a:r>
              <a:rPr lang="en-US" dirty="0"/>
              <a:t>]2' mint/</a:t>
            </a:r>
            <a:r>
              <a:rPr lang="en-US" dirty="0" err="1"/>
              <a:t>int</a:t>
            </a:r>
            <a:r>
              <a:rPr lang="en-US" dirty="0"/>
              <a:t>_$file | </a:t>
            </a:r>
            <a:r>
              <a:rPr lang="en-US" dirty="0" err="1"/>
              <a:t>wc</a:t>
            </a:r>
            <a:r>
              <a:rPr lang="en-US" dirty="0"/>
              <a:t> -w) ; c=$(</a:t>
            </a:r>
            <a:r>
              <a:rPr lang="en-US" dirty="0" err="1"/>
              <a:t>grep</a:t>
            </a:r>
            <a:r>
              <a:rPr lang="en-US" dirty="0"/>
              <a:t> -o '[</a:t>
            </a:r>
            <a:r>
              <a:rPr lang="en-US" dirty="0" err="1"/>
              <a:t>MmPAd</a:t>
            </a:r>
            <a:r>
              <a:rPr lang="en-US" dirty="0"/>
              <a:t>]3' mint/</a:t>
            </a:r>
            <a:r>
              <a:rPr lang="en-US" dirty="0" err="1"/>
              <a:t>int</a:t>
            </a:r>
            <a:r>
              <a:rPr lang="en-US" dirty="0"/>
              <a:t>_$file | </a:t>
            </a:r>
            <a:r>
              <a:rPr lang="en-US" dirty="0" err="1"/>
              <a:t>wc</a:t>
            </a:r>
            <a:r>
              <a:rPr lang="en-US" dirty="0"/>
              <a:t> -w) ; </a:t>
            </a:r>
          </a:p>
          <a:p>
            <a:pPr marL="114300" indent="0">
              <a:buNone/>
            </a:pPr>
            <a:r>
              <a:rPr lang="is-IS" dirty="0"/>
              <a:t>…</a:t>
            </a:r>
          </a:p>
          <a:p>
            <a:pPr marL="114300" indent="0">
              <a:buNone/>
            </a:pPr>
            <a:r>
              <a:rPr lang="en-US" dirty="0"/>
              <a:t> echo $(</a:t>
            </a:r>
            <a:r>
              <a:rPr lang="en-US" dirty="0" err="1"/>
              <a:t>bc</a:t>
            </a:r>
            <a:r>
              <a:rPr lang="en-US" dirty="0"/>
              <a:t> -l &lt;&lt;&lt; "($a/$t)")','$(</a:t>
            </a:r>
            <a:r>
              <a:rPr lang="en-US" dirty="0" err="1"/>
              <a:t>bc</a:t>
            </a:r>
            <a:r>
              <a:rPr lang="en-US" dirty="0"/>
              <a:t> -l &lt;&lt;&lt; "($b/$t)")','$(</a:t>
            </a:r>
            <a:r>
              <a:rPr lang="en-US" dirty="0" err="1"/>
              <a:t>bc</a:t>
            </a:r>
            <a:r>
              <a:rPr lang="en-US" dirty="0"/>
              <a:t> -l &lt;&lt;&lt; "($c/$t)”)</a:t>
            </a:r>
          </a:p>
          <a:p>
            <a:pPr marL="114300" indent="0">
              <a:buNone/>
            </a:pPr>
            <a:r>
              <a:rPr lang="is-IS" dirty="0"/>
              <a:t>…</a:t>
            </a:r>
          </a:p>
          <a:p>
            <a:pPr marL="114300" indent="0">
              <a:buNone/>
            </a:pPr>
            <a:r>
              <a:rPr lang="is-IS" dirty="0"/>
              <a:t>‘</a:t>
            </a:r>
            <a:r>
              <a:rPr lang="en-US" dirty="0"/>
              <a:t>,Medieval'&gt;&gt;../</a:t>
            </a:r>
            <a:r>
              <a:rPr lang="en-US" dirty="0" err="1"/>
              <a:t>TrainingSet.arff</a:t>
            </a:r>
            <a:r>
              <a:rPr lang="en-US" dirty="0"/>
              <a:t> ; done</a:t>
            </a:r>
          </a:p>
        </p:txBody>
      </p:sp>
    </p:spTree>
    <p:extLst>
      <p:ext uri="{BB962C8B-B14F-4D97-AF65-F5344CB8AC3E}">
        <p14:creationId xmlns:p14="http://schemas.microsoft.com/office/powerpoint/2010/main" val="183446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set presented in .</a:t>
            </a:r>
            <a:r>
              <a:rPr lang="en-US" dirty="0" err="1"/>
              <a:t>arff</a:t>
            </a:r>
            <a:r>
              <a:rPr lang="en-US" dirty="0"/>
              <a:t> format</a:t>
            </a:r>
          </a:p>
          <a:p>
            <a:pPr lvl="1"/>
            <a:r>
              <a:rPr lang="en-US" dirty="0"/>
              <a:t>Linux Command created with .</a:t>
            </a:r>
            <a:r>
              <a:rPr lang="en-US" dirty="0" err="1"/>
              <a:t>arff</a:t>
            </a:r>
            <a:r>
              <a:rPr lang="en-US" dirty="0"/>
              <a:t> in mind, work already done based on output</a:t>
            </a:r>
          </a:p>
          <a:p>
            <a:pPr marL="114300" indent="0">
              <a:buNone/>
            </a:pPr>
            <a:r>
              <a:rPr lang="is-IS" u="sng" dirty="0"/>
              <a:t>Example line from .arff</a:t>
            </a:r>
            <a:r>
              <a:rPr lang="is-IS" dirty="0"/>
              <a:t>:</a:t>
            </a:r>
          </a:p>
          <a:p>
            <a:pPr marL="114300" indent="0">
              <a:buNone/>
            </a:pPr>
            <a:r>
              <a:rPr lang="is-IS" dirty="0"/>
              <a:t>.05729166666666666666,.62395833333333333333,.15208333333333333333,.05520833333333333333,.05416666666666666666,.00833333333333333333,.00729166666666666666,.00416666666666666666,.62395833333333333333,.20565552699228791773,.07840616966580976863,.12596401028277634961,.23136246786632390745,.20822622107969151670,.14910025706940874035,.18380462724935732647,.23136246786632390745,.24373956594323873121,.90000000000000000000,.51562500000000000000,.28020833333333333333,.16562500000000000000,.00104166666666666666,0,Medi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8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1487</TotalTime>
  <Words>1206</Words>
  <Application>Microsoft Macintosh PowerPoint</Application>
  <PresentationFormat>On-screen Show (4:3)</PresentationFormat>
  <Paragraphs>142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Book Antiqua</vt:lpstr>
      <vt:lpstr>Century Gothic</vt:lpstr>
      <vt:lpstr>Apothecary</vt:lpstr>
      <vt:lpstr>Algorithmic composition using data mining </vt:lpstr>
      <vt:lpstr>Music and science</vt:lpstr>
      <vt:lpstr>Note Intervals</vt:lpstr>
      <vt:lpstr>Identifying between eras</vt:lpstr>
      <vt:lpstr>Musical Representation</vt:lpstr>
      <vt:lpstr>Data set</vt:lpstr>
      <vt:lpstr>Data extraction</vt:lpstr>
      <vt:lpstr>Extraction sample</vt:lpstr>
      <vt:lpstr>Final dataset</vt:lpstr>
      <vt:lpstr>Weka classifiers</vt:lpstr>
      <vt:lpstr>Weka classifiers</vt:lpstr>
      <vt:lpstr>Deciding between classifiers</vt:lpstr>
      <vt:lpstr>Cellular Automata Overview</vt:lpstr>
      <vt:lpstr>1D Cellular Automata</vt:lpstr>
      <vt:lpstr>Binary representations</vt:lpstr>
      <vt:lpstr>Cellular Automata rules</vt:lpstr>
      <vt:lpstr>Rule Generation</vt:lpstr>
      <vt:lpstr>Range of piece</vt:lpstr>
      <vt:lpstr>Indirect Results</vt:lpstr>
      <vt:lpstr>Direct results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composition using data mining </dc:title>
  <dc:creator>Tom Richmond</dc:creator>
  <cp:lastModifiedBy>Richmond, Thomas D</cp:lastModifiedBy>
  <cp:revision>23</cp:revision>
  <dcterms:created xsi:type="dcterms:W3CDTF">2017-09-04T20:10:41Z</dcterms:created>
  <dcterms:modified xsi:type="dcterms:W3CDTF">2018-02-26T17:18:24Z</dcterms:modified>
</cp:coreProperties>
</file>