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3" r:id="rId17"/>
    <p:sldId id="284" r:id="rId18"/>
    <p:sldId id="285" r:id="rId19"/>
    <p:sldId id="286"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4E134-AB4E-42C4-9992-7B21F01FFE3B}"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F459EA60-2DB3-4065-9FAB-F0BBC6A22CC8}">
      <dgm:prSet/>
      <dgm:spPr/>
      <dgm:t>
        <a:bodyPr/>
        <a:lstStyle/>
        <a:p>
          <a:r>
            <a:rPr lang="en-US"/>
            <a:t>The Program Must:</a:t>
          </a:r>
        </a:p>
      </dgm:t>
    </dgm:pt>
    <dgm:pt modelId="{DCF262D9-1F08-401D-95FE-A4AFA8DAF51D}" type="parTrans" cxnId="{AE82C843-E6BE-43BC-8979-2506598EB532}">
      <dgm:prSet/>
      <dgm:spPr/>
      <dgm:t>
        <a:bodyPr/>
        <a:lstStyle/>
        <a:p>
          <a:endParaRPr lang="en-US"/>
        </a:p>
      </dgm:t>
    </dgm:pt>
    <dgm:pt modelId="{A8881F6F-DA74-45D0-8E27-3F5808B4014E}" type="sibTrans" cxnId="{AE82C843-E6BE-43BC-8979-2506598EB532}">
      <dgm:prSet/>
      <dgm:spPr/>
      <dgm:t>
        <a:bodyPr/>
        <a:lstStyle/>
        <a:p>
          <a:endParaRPr lang="en-US"/>
        </a:p>
      </dgm:t>
    </dgm:pt>
    <dgm:pt modelId="{42D25C53-4EDD-4BA7-A8AA-AD36BF725A5D}">
      <dgm:prSet/>
      <dgm:spPr/>
      <dgm:t>
        <a:bodyPr/>
        <a:lstStyle/>
        <a:p>
          <a:r>
            <a:rPr lang="en-US"/>
            <a:t>Be able to scrape multiple websites simultaneously.</a:t>
          </a:r>
        </a:p>
      </dgm:t>
    </dgm:pt>
    <dgm:pt modelId="{AB360D87-5F5F-4689-9C9C-11C82FF8BDD2}" type="parTrans" cxnId="{B7491C14-46B4-4E01-972B-47B484DCD53E}">
      <dgm:prSet/>
      <dgm:spPr/>
      <dgm:t>
        <a:bodyPr/>
        <a:lstStyle/>
        <a:p>
          <a:endParaRPr lang="en-US"/>
        </a:p>
      </dgm:t>
    </dgm:pt>
    <dgm:pt modelId="{652A2676-2411-4288-B936-13BF26E78328}" type="sibTrans" cxnId="{B7491C14-46B4-4E01-972B-47B484DCD53E}">
      <dgm:prSet/>
      <dgm:spPr/>
      <dgm:t>
        <a:bodyPr/>
        <a:lstStyle/>
        <a:p>
          <a:endParaRPr lang="en-US"/>
        </a:p>
      </dgm:t>
    </dgm:pt>
    <dgm:pt modelId="{93DDEF35-3D0B-41CA-BC28-EDF53F1B3275}">
      <dgm:prSet/>
      <dgm:spPr/>
      <dgm:t>
        <a:bodyPr/>
        <a:lstStyle/>
        <a:p>
          <a:r>
            <a:rPr lang="en-US"/>
            <a:t>Be able to accommodate a growing userbase.</a:t>
          </a:r>
        </a:p>
      </dgm:t>
    </dgm:pt>
    <dgm:pt modelId="{458A00B1-F655-4538-A3D3-851196190DBB}" type="parTrans" cxnId="{0D9D761F-2F69-4618-A350-D6CB86CAA488}">
      <dgm:prSet/>
      <dgm:spPr/>
      <dgm:t>
        <a:bodyPr/>
        <a:lstStyle/>
        <a:p>
          <a:endParaRPr lang="en-US"/>
        </a:p>
      </dgm:t>
    </dgm:pt>
    <dgm:pt modelId="{80D07710-D704-4F15-94FB-547C5A8AFF7A}" type="sibTrans" cxnId="{0D9D761F-2F69-4618-A350-D6CB86CAA488}">
      <dgm:prSet/>
      <dgm:spPr/>
      <dgm:t>
        <a:bodyPr/>
        <a:lstStyle/>
        <a:p>
          <a:endParaRPr lang="en-US"/>
        </a:p>
      </dgm:t>
    </dgm:pt>
    <dgm:pt modelId="{BA83B550-F69C-4FCB-A51B-67827131A9B2}">
      <dgm:prSet/>
      <dgm:spPr/>
      <dgm:t>
        <a:bodyPr/>
        <a:lstStyle/>
        <a:p>
          <a:r>
            <a:rPr lang="en-US"/>
            <a:t>The Program Should:</a:t>
          </a:r>
        </a:p>
      </dgm:t>
    </dgm:pt>
    <dgm:pt modelId="{F2E944D4-6B44-4E37-9B0B-C6CF55DF7BB8}" type="parTrans" cxnId="{5E264AD3-DBDD-4ED8-ACF0-D19FBFC13EF1}">
      <dgm:prSet/>
      <dgm:spPr/>
      <dgm:t>
        <a:bodyPr/>
        <a:lstStyle/>
        <a:p>
          <a:endParaRPr lang="en-US"/>
        </a:p>
      </dgm:t>
    </dgm:pt>
    <dgm:pt modelId="{B4A97FCC-02C7-4778-9ADE-C1281AFEB20A}" type="sibTrans" cxnId="{5E264AD3-DBDD-4ED8-ACF0-D19FBFC13EF1}">
      <dgm:prSet/>
      <dgm:spPr/>
      <dgm:t>
        <a:bodyPr/>
        <a:lstStyle/>
        <a:p>
          <a:endParaRPr lang="en-US"/>
        </a:p>
      </dgm:t>
    </dgm:pt>
    <dgm:pt modelId="{A009400B-7A7F-4782-B63B-EA40C3714F88}">
      <dgm:prSet/>
      <dgm:spPr/>
      <dgm:t>
        <a:bodyPr/>
        <a:lstStyle/>
        <a:p>
          <a:r>
            <a:rPr lang="en-US"/>
            <a:t>Have an intuitive and user-friendly to navigate.</a:t>
          </a:r>
        </a:p>
      </dgm:t>
    </dgm:pt>
    <dgm:pt modelId="{AA07E37B-A3A2-4921-89C8-7B6A961D5B0A}" type="parTrans" cxnId="{533E77B5-C17D-4D32-B748-4307EBF5A5A7}">
      <dgm:prSet/>
      <dgm:spPr/>
      <dgm:t>
        <a:bodyPr/>
        <a:lstStyle/>
        <a:p>
          <a:endParaRPr lang="en-US"/>
        </a:p>
      </dgm:t>
    </dgm:pt>
    <dgm:pt modelId="{A0C802A9-B837-476D-800B-4E7B954B72D3}" type="sibTrans" cxnId="{533E77B5-C17D-4D32-B748-4307EBF5A5A7}">
      <dgm:prSet/>
      <dgm:spPr/>
      <dgm:t>
        <a:bodyPr/>
        <a:lstStyle/>
        <a:p>
          <a:endParaRPr lang="en-US"/>
        </a:p>
      </dgm:t>
    </dgm:pt>
    <dgm:pt modelId="{1633A00C-072A-4A88-8427-0CB0B93C94FF}">
      <dgm:prSet/>
      <dgm:spPr/>
      <dgm:t>
        <a:bodyPr/>
        <a:lstStyle/>
        <a:p>
          <a:r>
            <a:rPr lang="en-US"/>
            <a:t>The Program Could:</a:t>
          </a:r>
        </a:p>
      </dgm:t>
    </dgm:pt>
    <dgm:pt modelId="{3790370F-A17B-447B-83D6-EBDCBB137468}" type="parTrans" cxnId="{C03D061B-9EBF-495B-8F21-7723021FA265}">
      <dgm:prSet/>
      <dgm:spPr/>
      <dgm:t>
        <a:bodyPr/>
        <a:lstStyle/>
        <a:p>
          <a:endParaRPr lang="en-US"/>
        </a:p>
      </dgm:t>
    </dgm:pt>
    <dgm:pt modelId="{FF227AAD-B2EA-4090-AB9B-B611873C46B0}" type="sibTrans" cxnId="{C03D061B-9EBF-495B-8F21-7723021FA265}">
      <dgm:prSet/>
      <dgm:spPr/>
      <dgm:t>
        <a:bodyPr/>
        <a:lstStyle/>
        <a:p>
          <a:endParaRPr lang="en-US"/>
        </a:p>
      </dgm:t>
    </dgm:pt>
    <dgm:pt modelId="{9E876040-C3C7-4804-9D6C-48AF2485B382}">
      <dgm:prSet/>
      <dgm:spPr/>
      <dgm:t>
        <a:bodyPr/>
        <a:lstStyle/>
        <a:p>
          <a:r>
            <a:rPr lang="en-US"/>
            <a:t>Have a robust security system for future use as a website.</a:t>
          </a:r>
        </a:p>
      </dgm:t>
    </dgm:pt>
    <dgm:pt modelId="{32AC7AD1-4E20-4F33-A0D9-4E5D4BF1847A}" type="parTrans" cxnId="{511292BF-F2D3-41EE-A720-21C07B33A631}">
      <dgm:prSet/>
      <dgm:spPr/>
      <dgm:t>
        <a:bodyPr/>
        <a:lstStyle/>
        <a:p>
          <a:endParaRPr lang="en-US"/>
        </a:p>
      </dgm:t>
    </dgm:pt>
    <dgm:pt modelId="{068D3508-34AE-4B92-9BF6-0375B50B271B}" type="sibTrans" cxnId="{511292BF-F2D3-41EE-A720-21C07B33A631}">
      <dgm:prSet/>
      <dgm:spPr/>
      <dgm:t>
        <a:bodyPr/>
        <a:lstStyle/>
        <a:p>
          <a:endParaRPr lang="en-US"/>
        </a:p>
      </dgm:t>
    </dgm:pt>
    <dgm:pt modelId="{6051AAEE-0367-4E71-9727-6736EE5DC4F3}" type="pres">
      <dgm:prSet presAssocID="{9D84E134-AB4E-42C4-9992-7B21F01FFE3B}" presName="diagram" presStyleCnt="0">
        <dgm:presLayoutVars>
          <dgm:chPref val="1"/>
          <dgm:dir/>
          <dgm:animOne val="branch"/>
          <dgm:animLvl val="lvl"/>
          <dgm:resizeHandles/>
        </dgm:presLayoutVars>
      </dgm:prSet>
      <dgm:spPr/>
    </dgm:pt>
    <dgm:pt modelId="{51AA1DBF-E901-41C3-830E-B14430B37C1F}" type="pres">
      <dgm:prSet presAssocID="{F459EA60-2DB3-4065-9FAB-F0BBC6A22CC8}" presName="root" presStyleCnt="0"/>
      <dgm:spPr/>
    </dgm:pt>
    <dgm:pt modelId="{C002C9E1-1D01-4909-AA33-F840D06CC67B}" type="pres">
      <dgm:prSet presAssocID="{F459EA60-2DB3-4065-9FAB-F0BBC6A22CC8}" presName="rootComposite" presStyleCnt="0"/>
      <dgm:spPr/>
    </dgm:pt>
    <dgm:pt modelId="{F26E0796-6B59-4905-BFAF-72CE72B25A74}" type="pres">
      <dgm:prSet presAssocID="{F459EA60-2DB3-4065-9FAB-F0BBC6A22CC8}" presName="rootText" presStyleLbl="node1" presStyleIdx="0" presStyleCnt="3"/>
      <dgm:spPr/>
    </dgm:pt>
    <dgm:pt modelId="{31898356-0AA9-4907-9043-0635D8CF2B3D}" type="pres">
      <dgm:prSet presAssocID="{F459EA60-2DB3-4065-9FAB-F0BBC6A22CC8}" presName="rootConnector" presStyleLbl="node1" presStyleIdx="0" presStyleCnt="3"/>
      <dgm:spPr/>
    </dgm:pt>
    <dgm:pt modelId="{5B7B34FB-3CB2-4340-A79D-D29FD143E91A}" type="pres">
      <dgm:prSet presAssocID="{F459EA60-2DB3-4065-9FAB-F0BBC6A22CC8}" presName="childShape" presStyleCnt="0"/>
      <dgm:spPr/>
    </dgm:pt>
    <dgm:pt modelId="{3C62ABEB-AF50-439B-AD8A-C513AFB1B118}" type="pres">
      <dgm:prSet presAssocID="{AB360D87-5F5F-4689-9C9C-11C82FF8BDD2}" presName="Name13" presStyleLbl="parChTrans1D2" presStyleIdx="0" presStyleCnt="4"/>
      <dgm:spPr/>
    </dgm:pt>
    <dgm:pt modelId="{99AB1E14-4872-4506-BF97-11B57E5B34B8}" type="pres">
      <dgm:prSet presAssocID="{42D25C53-4EDD-4BA7-A8AA-AD36BF725A5D}" presName="childText" presStyleLbl="bgAcc1" presStyleIdx="0" presStyleCnt="4">
        <dgm:presLayoutVars>
          <dgm:bulletEnabled val="1"/>
        </dgm:presLayoutVars>
      </dgm:prSet>
      <dgm:spPr/>
    </dgm:pt>
    <dgm:pt modelId="{F459B9FF-8F7E-40E1-B450-771761DB1998}" type="pres">
      <dgm:prSet presAssocID="{458A00B1-F655-4538-A3D3-851196190DBB}" presName="Name13" presStyleLbl="parChTrans1D2" presStyleIdx="1" presStyleCnt="4"/>
      <dgm:spPr/>
    </dgm:pt>
    <dgm:pt modelId="{1FD9E877-6A38-4762-9896-D4E8EEF268B6}" type="pres">
      <dgm:prSet presAssocID="{93DDEF35-3D0B-41CA-BC28-EDF53F1B3275}" presName="childText" presStyleLbl="bgAcc1" presStyleIdx="1" presStyleCnt="4">
        <dgm:presLayoutVars>
          <dgm:bulletEnabled val="1"/>
        </dgm:presLayoutVars>
      </dgm:prSet>
      <dgm:spPr/>
    </dgm:pt>
    <dgm:pt modelId="{71034D2F-5512-4C23-AA3D-58AB27E4CD3F}" type="pres">
      <dgm:prSet presAssocID="{BA83B550-F69C-4FCB-A51B-67827131A9B2}" presName="root" presStyleCnt="0"/>
      <dgm:spPr/>
    </dgm:pt>
    <dgm:pt modelId="{38C5BDA1-1700-447B-9FF6-EE6DC1029EF4}" type="pres">
      <dgm:prSet presAssocID="{BA83B550-F69C-4FCB-A51B-67827131A9B2}" presName="rootComposite" presStyleCnt="0"/>
      <dgm:spPr/>
    </dgm:pt>
    <dgm:pt modelId="{8BA10B88-60BC-43E6-827B-6DA685B99B75}" type="pres">
      <dgm:prSet presAssocID="{BA83B550-F69C-4FCB-A51B-67827131A9B2}" presName="rootText" presStyleLbl="node1" presStyleIdx="1" presStyleCnt="3"/>
      <dgm:spPr/>
    </dgm:pt>
    <dgm:pt modelId="{31B4AC6F-697A-44A7-8777-3B073E74DB97}" type="pres">
      <dgm:prSet presAssocID="{BA83B550-F69C-4FCB-A51B-67827131A9B2}" presName="rootConnector" presStyleLbl="node1" presStyleIdx="1" presStyleCnt="3"/>
      <dgm:spPr/>
    </dgm:pt>
    <dgm:pt modelId="{D752F067-2362-40BD-AB33-ACB3894150A1}" type="pres">
      <dgm:prSet presAssocID="{BA83B550-F69C-4FCB-A51B-67827131A9B2}" presName="childShape" presStyleCnt="0"/>
      <dgm:spPr/>
    </dgm:pt>
    <dgm:pt modelId="{18D03635-CCC4-4BFF-AADA-62490F64E374}" type="pres">
      <dgm:prSet presAssocID="{AA07E37B-A3A2-4921-89C8-7B6A961D5B0A}" presName="Name13" presStyleLbl="parChTrans1D2" presStyleIdx="2" presStyleCnt="4"/>
      <dgm:spPr/>
    </dgm:pt>
    <dgm:pt modelId="{98D47B7D-E14F-44D3-BC88-7F8EABBF816B}" type="pres">
      <dgm:prSet presAssocID="{A009400B-7A7F-4782-B63B-EA40C3714F88}" presName="childText" presStyleLbl="bgAcc1" presStyleIdx="2" presStyleCnt="4">
        <dgm:presLayoutVars>
          <dgm:bulletEnabled val="1"/>
        </dgm:presLayoutVars>
      </dgm:prSet>
      <dgm:spPr/>
    </dgm:pt>
    <dgm:pt modelId="{31889566-CD76-48A0-A6B7-EE486E8F5887}" type="pres">
      <dgm:prSet presAssocID="{1633A00C-072A-4A88-8427-0CB0B93C94FF}" presName="root" presStyleCnt="0"/>
      <dgm:spPr/>
    </dgm:pt>
    <dgm:pt modelId="{DAD7A7C9-0DCE-4C88-9B4B-545F889AD8D6}" type="pres">
      <dgm:prSet presAssocID="{1633A00C-072A-4A88-8427-0CB0B93C94FF}" presName="rootComposite" presStyleCnt="0"/>
      <dgm:spPr/>
    </dgm:pt>
    <dgm:pt modelId="{6385704E-D1AF-4ADC-861E-4977FB5F7C8D}" type="pres">
      <dgm:prSet presAssocID="{1633A00C-072A-4A88-8427-0CB0B93C94FF}" presName="rootText" presStyleLbl="node1" presStyleIdx="2" presStyleCnt="3"/>
      <dgm:spPr/>
    </dgm:pt>
    <dgm:pt modelId="{C95B858E-D535-4994-9149-87442C4AE7E9}" type="pres">
      <dgm:prSet presAssocID="{1633A00C-072A-4A88-8427-0CB0B93C94FF}" presName="rootConnector" presStyleLbl="node1" presStyleIdx="2" presStyleCnt="3"/>
      <dgm:spPr/>
    </dgm:pt>
    <dgm:pt modelId="{722930FF-3C01-4410-AC9B-87FBB8C7217D}" type="pres">
      <dgm:prSet presAssocID="{1633A00C-072A-4A88-8427-0CB0B93C94FF}" presName="childShape" presStyleCnt="0"/>
      <dgm:spPr/>
    </dgm:pt>
    <dgm:pt modelId="{D4137E45-2064-4A65-B565-6F0F25BE9887}" type="pres">
      <dgm:prSet presAssocID="{32AC7AD1-4E20-4F33-A0D9-4E5D4BF1847A}" presName="Name13" presStyleLbl="parChTrans1D2" presStyleIdx="3" presStyleCnt="4"/>
      <dgm:spPr/>
    </dgm:pt>
    <dgm:pt modelId="{7B89C0A2-0611-45FE-B347-8EFC4B28A594}" type="pres">
      <dgm:prSet presAssocID="{9E876040-C3C7-4804-9D6C-48AF2485B382}" presName="childText" presStyleLbl="bgAcc1" presStyleIdx="3" presStyleCnt="4">
        <dgm:presLayoutVars>
          <dgm:bulletEnabled val="1"/>
        </dgm:presLayoutVars>
      </dgm:prSet>
      <dgm:spPr/>
    </dgm:pt>
  </dgm:ptLst>
  <dgm:cxnLst>
    <dgm:cxn modelId="{5AE37410-A71A-4F44-8154-0CD32573882E}" type="presOf" srcId="{42D25C53-4EDD-4BA7-A8AA-AD36BF725A5D}" destId="{99AB1E14-4872-4506-BF97-11B57E5B34B8}" srcOrd="0" destOrd="0" presId="urn:microsoft.com/office/officeart/2005/8/layout/hierarchy3"/>
    <dgm:cxn modelId="{B7491C14-46B4-4E01-972B-47B484DCD53E}" srcId="{F459EA60-2DB3-4065-9FAB-F0BBC6A22CC8}" destId="{42D25C53-4EDD-4BA7-A8AA-AD36BF725A5D}" srcOrd="0" destOrd="0" parTransId="{AB360D87-5F5F-4689-9C9C-11C82FF8BDD2}" sibTransId="{652A2676-2411-4288-B936-13BF26E78328}"/>
    <dgm:cxn modelId="{C03D061B-9EBF-495B-8F21-7723021FA265}" srcId="{9D84E134-AB4E-42C4-9992-7B21F01FFE3B}" destId="{1633A00C-072A-4A88-8427-0CB0B93C94FF}" srcOrd="2" destOrd="0" parTransId="{3790370F-A17B-447B-83D6-EBDCBB137468}" sibTransId="{FF227AAD-B2EA-4090-AB9B-B611873C46B0}"/>
    <dgm:cxn modelId="{8C4E641B-A9F0-4496-A1E7-8613DAC3C243}" type="presOf" srcId="{A009400B-7A7F-4782-B63B-EA40C3714F88}" destId="{98D47B7D-E14F-44D3-BC88-7F8EABBF816B}" srcOrd="0" destOrd="0" presId="urn:microsoft.com/office/officeart/2005/8/layout/hierarchy3"/>
    <dgm:cxn modelId="{0D9D761F-2F69-4618-A350-D6CB86CAA488}" srcId="{F459EA60-2DB3-4065-9FAB-F0BBC6A22CC8}" destId="{93DDEF35-3D0B-41CA-BC28-EDF53F1B3275}" srcOrd="1" destOrd="0" parTransId="{458A00B1-F655-4538-A3D3-851196190DBB}" sibTransId="{80D07710-D704-4F15-94FB-547C5A8AFF7A}"/>
    <dgm:cxn modelId="{75A72129-8704-4DEF-A0ED-646474C8A91C}" type="presOf" srcId="{F459EA60-2DB3-4065-9FAB-F0BBC6A22CC8}" destId="{F26E0796-6B59-4905-BFAF-72CE72B25A74}" srcOrd="0" destOrd="0" presId="urn:microsoft.com/office/officeart/2005/8/layout/hierarchy3"/>
    <dgm:cxn modelId="{8191BE42-EA19-4A16-ABAD-4C4416F00C95}" type="presOf" srcId="{AA07E37B-A3A2-4921-89C8-7B6A961D5B0A}" destId="{18D03635-CCC4-4BFF-AADA-62490F64E374}" srcOrd="0" destOrd="0" presId="urn:microsoft.com/office/officeart/2005/8/layout/hierarchy3"/>
    <dgm:cxn modelId="{AE82C843-E6BE-43BC-8979-2506598EB532}" srcId="{9D84E134-AB4E-42C4-9992-7B21F01FFE3B}" destId="{F459EA60-2DB3-4065-9FAB-F0BBC6A22CC8}" srcOrd="0" destOrd="0" parTransId="{DCF262D9-1F08-401D-95FE-A4AFA8DAF51D}" sibTransId="{A8881F6F-DA74-45D0-8E27-3F5808B4014E}"/>
    <dgm:cxn modelId="{B0C32B67-BE05-4402-BC1C-6C7EA5B6459B}" type="presOf" srcId="{32AC7AD1-4E20-4F33-A0D9-4E5D4BF1847A}" destId="{D4137E45-2064-4A65-B565-6F0F25BE9887}" srcOrd="0" destOrd="0" presId="urn:microsoft.com/office/officeart/2005/8/layout/hierarchy3"/>
    <dgm:cxn modelId="{0C782F6A-6657-4BB7-909E-C35B7B12667F}" type="presOf" srcId="{1633A00C-072A-4A88-8427-0CB0B93C94FF}" destId="{C95B858E-D535-4994-9149-87442C4AE7E9}" srcOrd="1" destOrd="0" presId="urn:microsoft.com/office/officeart/2005/8/layout/hierarchy3"/>
    <dgm:cxn modelId="{D768B24A-5399-4B5C-8EB8-2B9026810223}" type="presOf" srcId="{F459EA60-2DB3-4065-9FAB-F0BBC6A22CC8}" destId="{31898356-0AA9-4907-9043-0635D8CF2B3D}" srcOrd="1" destOrd="0" presId="urn:microsoft.com/office/officeart/2005/8/layout/hierarchy3"/>
    <dgm:cxn modelId="{9E8CFC75-D118-43F9-9344-9B431A5C4923}" type="presOf" srcId="{9D84E134-AB4E-42C4-9992-7B21F01FFE3B}" destId="{6051AAEE-0367-4E71-9727-6736EE5DC4F3}" srcOrd="0" destOrd="0" presId="urn:microsoft.com/office/officeart/2005/8/layout/hierarchy3"/>
    <dgm:cxn modelId="{DCEDF682-7655-4FF5-A227-4F0B789BE189}" type="presOf" srcId="{1633A00C-072A-4A88-8427-0CB0B93C94FF}" destId="{6385704E-D1AF-4ADC-861E-4977FB5F7C8D}" srcOrd="0" destOrd="0" presId="urn:microsoft.com/office/officeart/2005/8/layout/hierarchy3"/>
    <dgm:cxn modelId="{54F29695-E0B6-47F8-9886-88ECF2A2C61D}" type="presOf" srcId="{93DDEF35-3D0B-41CA-BC28-EDF53F1B3275}" destId="{1FD9E877-6A38-4762-9896-D4E8EEF268B6}" srcOrd="0" destOrd="0" presId="urn:microsoft.com/office/officeart/2005/8/layout/hierarchy3"/>
    <dgm:cxn modelId="{6824579D-E994-448D-9DA8-6D147BA14D86}" type="presOf" srcId="{458A00B1-F655-4538-A3D3-851196190DBB}" destId="{F459B9FF-8F7E-40E1-B450-771761DB1998}" srcOrd="0" destOrd="0" presId="urn:microsoft.com/office/officeart/2005/8/layout/hierarchy3"/>
    <dgm:cxn modelId="{B3400FAA-3F9E-43D9-AF1C-8FB00DAB7B4F}" type="presOf" srcId="{9E876040-C3C7-4804-9D6C-48AF2485B382}" destId="{7B89C0A2-0611-45FE-B347-8EFC4B28A594}" srcOrd="0" destOrd="0" presId="urn:microsoft.com/office/officeart/2005/8/layout/hierarchy3"/>
    <dgm:cxn modelId="{533E77B5-C17D-4D32-B748-4307EBF5A5A7}" srcId="{BA83B550-F69C-4FCB-A51B-67827131A9B2}" destId="{A009400B-7A7F-4782-B63B-EA40C3714F88}" srcOrd="0" destOrd="0" parTransId="{AA07E37B-A3A2-4921-89C8-7B6A961D5B0A}" sibTransId="{A0C802A9-B837-476D-800B-4E7B954B72D3}"/>
    <dgm:cxn modelId="{511292BF-F2D3-41EE-A720-21C07B33A631}" srcId="{1633A00C-072A-4A88-8427-0CB0B93C94FF}" destId="{9E876040-C3C7-4804-9D6C-48AF2485B382}" srcOrd="0" destOrd="0" parTransId="{32AC7AD1-4E20-4F33-A0D9-4E5D4BF1847A}" sibTransId="{068D3508-34AE-4B92-9BF6-0375B50B271B}"/>
    <dgm:cxn modelId="{ABF05AC1-E19E-4C7D-B1B3-630E4F8AE06B}" type="presOf" srcId="{BA83B550-F69C-4FCB-A51B-67827131A9B2}" destId="{8BA10B88-60BC-43E6-827B-6DA685B99B75}" srcOrd="0" destOrd="0" presId="urn:microsoft.com/office/officeart/2005/8/layout/hierarchy3"/>
    <dgm:cxn modelId="{5E264AD3-DBDD-4ED8-ACF0-D19FBFC13EF1}" srcId="{9D84E134-AB4E-42C4-9992-7B21F01FFE3B}" destId="{BA83B550-F69C-4FCB-A51B-67827131A9B2}" srcOrd="1" destOrd="0" parTransId="{F2E944D4-6B44-4E37-9B0B-C6CF55DF7BB8}" sibTransId="{B4A97FCC-02C7-4778-9ADE-C1281AFEB20A}"/>
    <dgm:cxn modelId="{F7F51AF7-C74B-49B6-8F55-BC037DCC3924}" type="presOf" srcId="{BA83B550-F69C-4FCB-A51B-67827131A9B2}" destId="{31B4AC6F-697A-44A7-8777-3B073E74DB97}" srcOrd="1" destOrd="0" presId="urn:microsoft.com/office/officeart/2005/8/layout/hierarchy3"/>
    <dgm:cxn modelId="{3EF9F5FA-6CD5-4EA1-9577-1AC9BF9D59C8}" type="presOf" srcId="{AB360D87-5F5F-4689-9C9C-11C82FF8BDD2}" destId="{3C62ABEB-AF50-439B-AD8A-C513AFB1B118}" srcOrd="0" destOrd="0" presId="urn:microsoft.com/office/officeart/2005/8/layout/hierarchy3"/>
    <dgm:cxn modelId="{A109D241-FEAC-4478-A0DF-A2751EAB1CA4}" type="presParOf" srcId="{6051AAEE-0367-4E71-9727-6736EE5DC4F3}" destId="{51AA1DBF-E901-41C3-830E-B14430B37C1F}" srcOrd="0" destOrd="0" presId="urn:microsoft.com/office/officeart/2005/8/layout/hierarchy3"/>
    <dgm:cxn modelId="{30B6F2EE-AE17-4817-B279-4FBFC5F209BE}" type="presParOf" srcId="{51AA1DBF-E901-41C3-830E-B14430B37C1F}" destId="{C002C9E1-1D01-4909-AA33-F840D06CC67B}" srcOrd="0" destOrd="0" presId="urn:microsoft.com/office/officeart/2005/8/layout/hierarchy3"/>
    <dgm:cxn modelId="{EFA60D8C-5F7D-450B-81EB-6A0255656BA7}" type="presParOf" srcId="{C002C9E1-1D01-4909-AA33-F840D06CC67B}" destId="{F26E0796-6B59-4905-BFAF-72CE72B25A74}" srcOrd="0" destOrd="0" presId="urn:microsoft.com/office/officeart/2005/8/layout/hierarchy3"/>
    <dgm:cxn modelId="{BF8448A6-A3D3-48BD-A407-031C6CA52E5C}" type="presParOf" srcId="{C002C9E1-1D01-4909-AA33-F840D06CC67B}" destId="{31898356-0AA9-4907-9043-0635D8CF2B3D}" srcOrd="1" destOrd="0" presId="urn:microsoft.com/office/officeart/2005/8/layout/hierarchy3"/>
    <dgm:cxn modelId="{9CE7AA40-5C1F-4238-8CF3-EE77F1D606C1}" type="presParOf" srcId="{51AA1DBF-E901-41C3-830E-B14430B37C1F}" destId="{5B7B34FB-3CB2-4340-A79D-D29FD143E91A}" srcOrd="1" destOrd="0" presId="urn:microsoft.com/office/officeart/2005/8/layout/hierarchy3"/>
    <dgm:cxn modelId="{819C3125-3012-4981-A61B-EFBAC92A33FE}" type="presParOf" srcId="{5B7B34FB-3CB2-4340-A79D-D29FD143E91A}" destId="{3C62ABEB-AF50-439B-AD8A-C513AFB1B118}" srcOrd="0" destOrd="0" presId="urn:microsoft.com/office/officeart/2005/8/layout/hierarchy3"/>
    <dgm:cxn modelId="{996C3ABE-A5A3-432D-A8C3-0896BCC60F35}" type="presParOf" srcId="{5B7B34FB-3CB2-4340-A79D-D29FD143E91A}" destId="{99AB1E14-4872-4506-BF97-11B57E5B34B8}" srcOrd="1" destOrd="0" presId="urn:microsoft.com/office/officeart/2005/8/layout/hierarchy3"/>
    <dgm:cxn modelId="{B3329B2B-D875-4CFA-A62E-6C60DF8F15C5}" type="presParOf" srcId="{5B7B34FB-3CB2-4340-A79D-D29FD143E91A}" destId="{F459B9FF-8F7E-40E1-B450-771761DB1998}" srcOrd="2" destOrd="0" presId="urn:microsoft.com/office/officeart/2005/8/layout/hierarchy3"/>
    <dgm:cxn modelId="{E15FBC89-F4FA-41F9-9892-C80B554E8CFA}" type="presParOf" srcId="{5B7B34FB-3CB2-4340-A79D-D29FD143E91A}" destId="{1FD9E877-6A38-4762-9896-D4E8EEF268B6}" srcOrd="3" destOrd="0" presId="urn:microsoft.com/office/officeart/2005/8/layout/hierarchy3"/>
    <dgm:cxn modelId="{662BEE41-037E-4381-908D-A2360CF119D4}" type="presParOf" srcId="{6051AAEE-0367-4E71-9727-6736EE5DC4F3}" destId="{71034D2F-5512-4C23-AA3D-58AB27E4CD3F}" srcOrd="1" destOrd="0" presId="urn:microsoft.com/office/officeart/2005/8/layout/hierarchy3"/>
    <dgm:cxn modelId="{5F67E2B4-857B-4DEB-A2F2-9327DFA88224}" type="presParOf" srcId="{71034D2F-5512-4C23-AA3D-58AB27E4CD3F}" destId="{38C5BDA1-1700-447B-9FF6-EE6DC1029EF4}" srcOrd="0" destOrd="0" presId="urn:microsoft.com/office/officeart/2005/8/layout/hierarchy3"/>
    <dgm:cxn modelId="{335BC442-F49A-4106-BD78-C8C21082AA92}" type="presParOf" srcId="{38C5BDA1-1700-447B-9FF6-EE6DC1029EF4}" destId="{8BA10B88-60BC-43E6-827B-6DA685B99B75}" srcOrd="0" destOrd="0" presId="urn:microsoft.com/office/officeart/2005/8/layout/hierarchy3"/>
    <dgm:cxn modelId="{A40A5B27-6A6A-4C1B-B3FC-DC4DCB1BD707}" type="presParOf" srcId="{38C5BDA1-1700-447B-9FF6-EE6DC1029EF4}" destId="{31B4AC6F-697A-44A7-8777-3B073E74DB97}" srcOrd="1" destOrd="0" presId="urn:microsoft.com/office/officeart/2005/8/layout/hierarchy3"/>
    <dgm:cxn modelId="{9546CB0F-D21E-416D-A416-ED39F8E14E19}" type="presParOf" srcId="{71034D2F-5512-4C23-AA3D-58AB27E4CD3F}" destId="{D752F067-2362-40BD-AB33-ACB3894150A1}" srcOrd="1" destOrd="0" presId="urn:microsoft.com/office/officeart/2005/8/layout/hierarchy3"/>
    <dgm:cxn modelId="{47A01368-A85E-4EA8-A49F-D98D87BE6649}" type="presParOf" srcId="{D752F067-2362-40BD-AB33-ACB3894150A1}" destId="{18D03635-CCC4-4BFF-AADA-62490F64E374}" srcOrd="0" destOrd="0" presId="urn:microsoft.com/office/officeart/2005/8/layout/hierarchy3"/>
    <dgm:cxn modelId="{432B2ED5-E164-42DA-8DCA-503E8EF6C617}" type="presParOf" srcId="{D752F067-2362-40BD-AB33-ACB3894150A1}" destId="{98D47B7D-E14F-44D3-BC88-7F8EABBF816B}" srcOrd="1" destOrd="0" presId="urn:microsoft.com/office/officeart/2005/8/layout/hierarchy3"/>
    <dgm:cxn modelId="{B2B883BC-BE2F-4776-9150-B487F132B931}" type="presParOf" srcId="{6051AAEE-0367-4E71-9727-6736EE5DC4F3}" destId="{31889566-CD76-48A0-A6B7-EE486E8F5887}" srcOrd="2" destOrd="0" presId="urn:microsoft.com/office/officeart/2005/8/layout/hierarchy3"/>
    <dgm:cxn modelId="{0FF42602-74F3-4C52-8AB1-CD49FFA86D52}" type="presParOf" srcId="{31889566-CD76-48A0-A6B7-EE486E8F5887}" destId="{DAD7A7C9-0DCE-4C88-9B4B-545F889AD8D6}" srcOrd="0" destOrd="0" presId="urn:microsoft.com/office/officeart/2005/8/layout/hierarchy3"/>
    <dgm:cxn modelId="{6E312C48-5AD9-438C-90B1-18F11A2B9FFC}" type="presParOf" srcId="{DAD7A7C9-0DCE-4C88-9B4B-545F889AD8D6}" destId="{6385704E-D1AF-4ADC-861E-4977FB5F7C8D}" srcOrd="0" destOrd="0" presId="urn:microsoft.com/office/officeart/2005/8/layout/hierarchy3"/>
    <dgm:cxn modelId="{7367B53E-62DC-4A27-B6D6-5F6A34387628}" type="presParOf" srcId="{DAD7A7C9-0DCE-4C88-9B4B-545F889AD8D6}" destId="{C95B858E-D535-4994-9149-87442C4AE7E9}" srcOrd="1" destOrd="0" presId="urn:microsoft.com/office/officeart/2005/8/layout/hierarchy3"/>
    <dgm:cxn modelId="{62A9D18D-D94E-42A1-A981-5C2D97E3FB6B}" type="presParOf" srcId="{31889566-CD76-48A0-A6B7-EE486E8F5887}" destId="{722930FF-3C01-4410-AC9B-87FBB8C7217D}" srcOrd="1" destOrd="0" presId="urn:microsoft.com/office/officeart/2005/8/layout/hierarchy3"/>
    <dgm:cxn modelId="{5717D483-9471-4893-BA49-1F8B8589A287}" type="presParOf" srcId="{722930FF-3C01-4410-AC9B-87FBB8C7217D}" destId="{D4137E45-2064-4A65-B565-6F0F25BE9887}" srcOrd="0" destOrd="0" presId="urn:microsoft.com/office/officeart/2005/8/layout/hierarchy3"/>
    <dgm:cxn modelId="{434693FD-C4F5-4EE9-871C-A2E524D736C0}" type="presParOf" srcId="{722930FF-3C01-4410-AC9B-87FBB8C7217D}" destId="{7B89C0A2-0611-45FE-B347-8EFC4B28A594}"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E0796-6B59-4905-BFAF-72CE72B25A74}">
      <dsp:nvSpPr>
        <dsp:cNvPr id="0" name=""/>
        <dsp:cNvSpPr/>
      </dsp:nvSpPr>
      <dsp:spPr>
        <a:xfrm>
          <a:off x="1279674" y="603"/>
          <a:ext cx="2226950" cy="111347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The Program Must:</a:t>
          </a:r>
        </a:p>
      </dsp:txBody>
      <dsp:txXfrm>
        <a:off x="1312287" y="33216"/>
        <a:ext cx="2161724" cy="1048249"/>
      </dsp:txXfrm>
    </dsp:sp>
    <dsp:sp modelId="{3C62ABEB-AF50-439B-AD8A-C513AFB1B118}">
      <dsp:nvSpPr>
        <dsp:cNvPr id="0" name=""/>
        <dsp:cNvSpPr/>
      </dsp:nvSpPr>
      <dsp:spPr>
        <a:xfrm>
          <a:off x="1502369" y="1114078"/>
          <a:ext cx="222695" cy="835106"/>
        </a:xfrm>
        <a:custGeom>
          <a:avLst/>
          <a:gdLst/>
          <a:ahLst/>
          <a:cxnLst/>
          <a:rect l="0" t="0" r="0" b="0"/>
          <a:pathLst>
            <a:path>
              <a:moveTo>
                <a:pt x="0" y="0"/>
              </a:moveTo>
              <a:lnTo>
                <a:pt x="0" y="835106"/>
              </a:lnTo>
              <a:lnTo>
                <a:pt x="222695" y="83510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AB1E14-4872-4506-BF97-11B57E5B34B8}">
      <dsp:nvSpPr>
        <dsp:cNvPr id="0" name=""/>
        <dsp:cNvSpPr/>
      </dsp:nvSpPr>
      <dsp:spPr>
        <a:xfrm>
          <a:off x="1725064" y="1392446"/>
          <a:ext cx="1781560" cy="111347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Be able to scrape multiple websites simultaneously.</a:t>
          </a:r>
        </a:p>
      </dsp:txBody>
      <dsp:txXfrm>
        <a:off x="1757677" y="1425059"/>
        <a:ext cx="1716334" cy="1048249"/>
      </dsp:txXfrm>
    </dsp:sp>
    <dsp:sp modelId="{F459B9FF-8F7E-40E1-B450-771761DB1998}">
      <dsp:nvSpPr>
        <dsp:cNvPr id="0" name=""/>
        <dsp:cNvSpPr/>
      </dsp:nvSpPr>
      <dsp:spPr>
        <a:xfrm>
          <a:off x="1502369" y="1114078"/>
          <a:ext cx="222695" cy="2226950"/>
        </a:xfrm>
        <a:custGeom>
          <a:avLst/>
          <a:gdLst/>
          <a:ahLst/>
          <a:cxnLst/>
          <a:rect l="0" t="0" r="0" b="0"/>
          <a:pathLst>
            <a:path>
              <a:moveTo>
                <a:pt x="0" y="0"/>
              </a:moveTo>
              <a:lnTo>
                <a:pt x="0" y="2226950"/>
              </a:lnTo>
              <a:lnTo>
                <a:pt x="222695" y="2226950"/>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D9E877-6A38-4762-9896-D4E8EEF268B6}">
      <dsp:nvSpPr>
        <dsp:cNvPr id="0" name=""/>
        <dsp:cNvSpPr/>
      </dsp:nvSpPr>
      <dsp:spPr>
        <a:xfrm>
          <a:off x="1725064" y="2784290"/>
          <a:ext cx="1781560" cy="111347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Be able to accommodate a growing userbase.</a:t>
          </a:r>
        </a:p>
      </dsp:txBody>
      <dsp:txXfrm>
        <a:off x="1757677" y="2816903"/>
        <a:ext cx="1716334" cy="1048249"/>
      </dsp:txXfrm>
    </dsp:sp>
    <dsp:sp modelId="{8BA10B88-60BC-43E6-827B-6DA685B99B75}">
      <dsp:nvSpPr>
        <dsp:cNvPr id="0" name=""/>
        <dsp:cNvSpPr/>
      </dsp:nvSpPr>
      <dsp:spPr>
        <a:xfrm>
          <a:off x="4063362" y="603"/>
          <a:ext cx="2226950" cy="111347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The Program Should:</a:t>
          </a:r>
        </a:p>
      </dsp:txBody>
      <dsp:txXfrm>
        <a:off x="4095975" y="33216"/>
        <a:ext cx="2161724" cy="1048249"/>
      </dsp:txXfrm>
    </dsp:sp>
    <dsp:sp modelId="{18D03635-CCC4-4BFF-AADA-62490F64E374}">
      <dsp:nvSpPr>
        <dsp:cNvPr id="0" name=""/>
        <dsp:cNvSpPr/>
      </dsp:nvSpPr>
      <dsp:spPr>
        <a:xfrm>
          <a:off x="4286057" y="1114078"/>
          <a:ext cx="222695" cy="835106"/>
        </a:xfrm>
        <a:custGeom>
          <a:avLst/>
          <a:gdLst/>
          <a:ahLst/>
          <a:cxnLst/>
          <a:rect l="0" t="0" r="0" b="0"/>
          <a:pathLst>
            <a:path>
              <a:moveTo>
                <a:pt x="0" y="0"/>
              </a:moveTo>
              <a:lnTo>
                <a:pt x="0" y="835106"/>
              </a:lnTo>
              <a:lnTo>
                <a:pt x="222695" y="83510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D47B7D-E14F-44D3-BC88-7F8EABBF816B}">
      <dsp:nvSpPr>
        <dsp:cNvPr id="0" name=""/>
        <dsp:cNvSpPr/>
      </dsp:nvSpPr>
      <dsp:spPr>
        <a:xfrm>
          <a:off x="4508752" y="1392446"/>
          <a:ext cx="1781560" cy="111347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Have an intuitive and user-friendly to navigate.</a:t>
          </a:r>
        </a:p>
      </dsp:txBody>
      <dsp:txXfrm>
        <a:off x="4541365" y="1425059"/>
        <a:ext cx="1716334" cy="1048249"/>
      </dsp:txXfrm>
    </dsp:sp>
    <dsp:sp modelId="{6385704E-D1AF-4ADC-861E-4977FB5F7C8D}">
      <dsp:nvSpPr>
        <dsp:cNvPr id="0" name=""/>
        <dsp:cNvSpPr/>
      </dsp:nvSpPr>
      <dsp:spPr>
        <a:xfrm>
          <a:off x="6847050" y="603"/>
          <a:ext cx="2226950" cy="111347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The Program Could:</a:t>
          </a:r>
        </a:p>
      </dsp:txBody>
      <dsp:txXfrm>
        <a:off x="6879663" y="33216"/>
        <a:ext cx="2161724" cy="1048249"/>
      </dsp:txXfrm>
    </dsp:sp>
    <dsp:sp modelId="{D4137E45-2064-4A65-B565-6F0F25BE9887}">
      <dsp:nvSpPr>
        <dsp:cNvPr id="0" name=""/>
        <dsp:cNvSpPr/>
      </dsp:nvSpPr>
      <dsp:spPr>
        <a:xfrm>
          <a:off x="7069745" y="1114078"/>
          <a:ext cx="222695" cy="835106"/>
        </a:xfrm>
        <a:custGeom>
          <a:avLst/>
          <a:gdLst/>
          <a:ahLst/>
          <a:cxnLst/>
          <a:rect l="0" t="0" r="0" b="0"/>
          <a:pathLst>
            <a:path>
              <a:moveTo>
                <a:pt x="0" y="0"/>
              </a:moveTo>
              <a:lnTo>
                <a:pt x="0" y="835106"/>
              </a:lnTo>
              <a:lnTo>
                <a:pt x="222695" y="83510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B89C0A2-0611-45FE-B347-8EFC4B28A594}">
      <dsp:nvSpPr>
        <dsp:cNvPr id="0" name=""/>
        <dsp:cNvSpPr/>
      </dsp:nvSpPr>
      <dsp:spPr>
        <a:xfrm>
          <a:off x="7292440" y="1392446"/>
          <a:ext cx="1781560" cy="111347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Have a robust security system for future use as a website.</a:t>
          </a:r>
        </a:p>
      </dsp:txBody>
      <dsp:txXfrm>
        <a:off x="7325053" y="1425059"/>
        <a:ext cx="1716334" cy="10482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372B85-6175-40CE-9114-D8F294436878}"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332740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72B85-6175-40CE-9114-D8F294436878}"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87855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72B85-6175-40CE-9114-D8F294436878}"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264216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72B85-6175-40CE-9114-D8F294436878}"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7F6B2-38D5-457E-99BA-CCC5A4D5C59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7647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72B85-6175-40CE-9114-D8F294436878}"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3126619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72B85-6175-40CE-9114-D8F294436878}"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2769275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72B85-6175-40CE-9114-D8F294436878}"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403894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72B85-6175-40CE-9114-D8F294436878}"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358300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72B85-6175-40CE-9114-D8F294436878}"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132364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72B85-6175-40CE-9114-D8F294436878}"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258842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72B85-6175-40CE-9114-D8F294436878}"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175268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72B85-6175-40CE-9114-D8F294436878}"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133694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72B85-6175-40CE-9114-D8F294436878}"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273701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72B85-6175-40CE-9114-D8F294436878}"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209146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72B85-6175-40CE-9114-D8F294436878}"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30461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372B85-6175-40CE-9114-D8F294436878}"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131166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372B85-6175-40CE-9114-D8F294436878}"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7F6B2-38D5-457E-99BA-CCC5A4D5C591}" type="slidenum">
              <a:rPr lang="en-US" smtClean="0"/>
              <a:t>‹#›</a:t>
            </a:fld>
            <a:endParaRPr lang="en-US"/>
          </a:p>
        </p:txBody>
      </p:sp>
    </p:spTree>
    <p:extLst>
      <p:ext uri="{BB962C8B-B14F-4D97-AF65-F5344CB8AC3E}">
        <p14:creationId xmlns:p14="http://schemas.microsoft.com/office/powerpoint/2010/main" val="162297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372B85-6175-40CE-9114-D8F294436878}" type="datetimeFigureOut">
              <a:rPr lang="en-US" smtClean="0"/>
              <a:t>11/17/2024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397F6B2-38D5-457E-99BA-CCC5A4D5C591}" type="slidenum">
              <a:rPr lang="en-US" smtClean="0"/>
              <a:t>‹#›</a:t>
            </a:fld>
            <a:endParaRPr lang="en-US"/>
          </a:p>
        </p:txBody>
      </p:sp>
    </p:spTree>
    <p:extLst>
      <p:ext uri="{BB962C8B-B14F-4D97-AF65-F5344CB8AC3E}">
        <p14:creationId xmlns:p14="http://schemas.microsoft.com/office/powerpoint/2010/main" val="14601296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EB8C-F7AA-C661-9D9A-D6B560F081F8}"/>
              </a:ext>
            </a:extLst>
          </p:cNvPr>
          <p:cNvSpPr>
            <a:spLocks noGrp="1"/>
          </p:cNvSpPr>
          <p:nvPr>
            <p:ph type="ctrTitle"/>
          </p:nvPr>
        </p:nvSpPr>
        <p:spPr/>
        <p:txBody>
          <a:bodyPr/>
          <a:lstStyle/>
          <a:p>
            <a:r>
              <a:rPr lang="en-US" dirty="0"/>
              <a:t>Venue Scraper</a:t>
            </a:r>
          </a:p>
        </p:txBody>
      </p:sp>
      <p:sp>
        <p:nvSpPr>
          <p:cNvPr id="3" name="Subtitle 2">
            <a:extLst>
              <a:ext uri="{FF2B5EF4-FFF2-40B4-BE49-F238E27FC236}">
                <a16:creationId xmlns:a16="http://schemas.microsoft.com/office/drawing/2014/main" id="{87F03A14-1525-EF64-5490-2C4653C65595}"/>
              </a:ext>
            </a:extLst>
          </p:cNvPr>
          <p:cNvSpPr>
            <a:spLocks noGrp="1"/>
          </p:cNvSpPr>
          <p:nvPr>
            <p:ph type="subTitle" idx="1"/>
          </p:nvPr>
        </p:nvSpPr>
        <p:spPr/>
        <p:txBody>
          <a:bodyPr/>
          <a:lstStyle/>
          <a:p>
            <a:r>
              <a:rPr lang="en-US" dirty="0"/>
              <a:t>CSC 154.0012024 FA</a:t>
            </a:r>
          </a:p>
          <a:p>
            <a:r>
              <a:rPr lang="en-US" dirty="0"/>
              <a:t>Group 4</a:t>
            </a:r>
          </a:p>
        </p:txBody>
      </p:sp>
    </p:spTree>
    <p:extLst>
      <p:ext uri="{BB962C8B-B14F-4D97-AF65-F5344CB8AC3E}">
        <p14:creationId xmlns:p14="http://schemas.microsoft.com/office/powerpoint/2010/main" val="290159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09400-FF99-290A-F965-D9A57A6A7E95}"/>
              </a:ext>
            </a:extLst>
          </p:cNvPr>
          <p:cNvSpPr>
            <a:spLocks noGrp="1"/>
          </p:cNvSpPr>
          <p:nvPr>
            <p:ph type="title"/>
          </p:nvPr>
        </p:nvSpPr>
        <p:spPr>
          <a:xfrm>
            <a:off x="834013" y="1115568"/>
            <a:ext cx="3487616" cy="4626864"/>
          </a:xfrm>
        </p:spPr>
        <p:txBody>
          <a:bodyPr>
            <a:normAutofit/>
          </a:bodyPr>
          <a:lstStyle/>
          <a:p>
            <a:pPr algn="l"/>
            <a:r>
              <a:rPr lang="en-US" sz="3600"/>
              <a:t>User Requirements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27F5E3-AEB8-F0A8-B891-9BAEC2A25927}"/>
              </a:ext>
            </a:extLst>
          </p:cNvPr>
          <p:cNvSpPr>
            <a:spLocks noGrp="1"/>
          </p:cNvSpPr>
          <p:nvPr>
            <p:ph idx="1"/>
          </p:nvPr>
        </p:nvSpPr>
        <p:spPr>
          <a:xfrm>
            <a:off x="5105398" y="1115568"/>
            <a:ext cx="6245352" cy="4626864"/>
          </a:xfrm>
        </p:spPr>
        <p:txBody>
          <a:bodyPr anchor="ctr">
            <a:normAutofit/>
          </a:bodyPr>
          <a:lstStyle/>
          <a:p>
            <a:pPr marL="457200" indent="-457200"/>
            <a:r>
              <a:rPr lang="en-US" dirty="0"/>
              <a:t>Users Must:</a:t>
            </a:r>
          </a:p>
          <a:p>
            <a:pPr marL="914400" lvl="1">
              <a:buFont typeface="Courier New,monospace" panose="020B0604020202020204" pitchFamily="34" charset="0"/>
              <a:buChar char="o"/>
            </a:pPr>
            <a:r>
              <a:rPr lang="en-US"/>
              <a:t>Be able to create and log in to an account</a:t>
            </a:r>
          </a:p>
          <a:p>
            <a:pPr marL="914400" lvl="1">
              <a:buFont typeface="Courier New,monospace" panose="020B0604020202020204" pitchFamily="34" charset="0"/>
              <a:buChar char="o"/>
            </a:pPr>
            <a:r>
              <a:rPr lang="en-US"/>
              <a:t>Be able to pull and compares sale's performance data</a:t>
            </a:r>
          </a:p>
          <a:p>
            <a:pPr marL="457200" indent="-457200"/>
            <a:r>
              <a:rPr lang="en-US" dirty="0"/>
              <a:t>Users Should:</a:t>
            </a:r>
          </a:p>
          <a:p>
            <a:pPr marL="914400" lvl="1">
              <a:buFont typeface="Courier New,monospace" panose="020B0604020202020204" pitchFamily="34" charset="0"/>
              <a:buChar char="o"/>
            </a:pPr>
            <a:r>
              <a:rPr lang="en-US"/>
              <a:t>Be able to search and filter for venues</a:t>
            </a:r>
          </a:p>
          <a:p>
            <a:pPr marL="457200" indent="-457200"/>
            <a:r>
              <a:rPr lang="en-US" dirty="0"/>
              <a:t>Users Could:</a:t>
            </a:r>
          </a:p>
          <a:p>
            <a:pPr marL="914400" lvl="1">
              <a:buFont typeface="Courier New,monospace" panose="020B0604020202020204" pitchFamily="34" charset="0"/>
              <a:buChar char="o"/>
            </a:pPr>
            <a:r>
              <a:rPr lang="en-US"/>
              <a:t>Be able to save venues and store them in a library</a:t>
            </a:r>
          </a:p>
          <a:p>
            <a:pPr marL="457200" indent="-457200"/>
            <a:r>
              <a:rPr lang="en-US" dirty="0"/>
              <a:t>Users Won't:</a:t>
            </a:r>
          </a:p>
          <a:p>
            <a:pPr marL="914400" lvl="1">
              <a:buFont typeface="Courier New,monospace" panose="020B0604020202020204" pitchFamily="34" charset="0"/>
              <a:buChar char="o"/>
            </a:pPr>
            <a:r>
              <a:rPr lang="en-US"/>
              <a:t>Be able to create promotional material and tickets</a:t>
            </a:r>
          </a:p>
        </p:txBody>
      </p:sp>
    </p:spTree>
    <p:extLst>
      <p:ext uri="{BB962C8B-B14F-4D97-AF65-F5344CB8AC3E}">
        <p14:creationId xmlns:p14="http://schemas.microsoft.com/office/powerpoint/2010/main" val="358215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74E6-31C8-9B31-F6C9-3A142BC07905}"/>
              </a:ext>
            </a:extLst>
          </p:cNvPr>
          <p:cNvSpPr>
            <a:spLocks noGrp="1"/>
          </p:cNvSpPr>
          <p:nvPr>
            <p:ph type="title"/>
          </p:nvPr>
        </p:nvSpPr>
        <p:spPr>
          <a:xfrm>
            <a:off x="913795" y="609600"/>
            <a:ext cx="10353762" cy="970450"/>
          </a:xfrm>
        </p:spPr>
        <p:txBody>
          <a:bodyPr>
            <a:normAutofit/>
          </a:bodyPr>
          <a:lstStyle/>
          <a:p>
            <a:r>
              <a:rPr lang="en-US" dirty="0"/>
              <a:t>Non-Functional Requirements</a:t>
            </a: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CBAD5BAB-8FFF-5D0C-CF01-B5799ADDB858}"/>
              </a:ext>
            </a:extLst>
          </p:cNvPr>
          <p:cNvGraphicFramePr>
            <a:graphicFrameLocks noGrp="1"/>
          </p:cNvGraphicFramePr>
          <p:nvPr>
            <p:ph idx="1"/>
            <p:extLst>
              <p:ext uri="{D42A27DB-BD31-4B8C-83A1-F6EECF244321}">
                <p14:modId xmlns:p14="http://schemas.microsoft.com/office/powerpoint/2010/main" val="1074995312"/>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0689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3460-CF64-FDDD-6D8D-4EBD42E60EE7}"/>
              </a:ext>
            </a:extLst>
          </p:cNvPr>
          <p:cNvSpPr>
            <a:spLocks noGrp="1"/>
          </p:cNvSpPr>
          <p:nvPr>
            <p:ph type="title"/>
          </p:nvPr>
        </p:nvSpPr>
        <p:spPr/>
        <p:txBody>
          <a:bodyPr>
            <a:normAutofit/>
          </a:bodyPr>
          <a:lstStyle/>
          <a:p>
            <a:r>
              <a:rPr lang="en-US" dirty="0"/>
              <a:t>Security and Hardware</a:t>
            </a:r>
          </a:p>
        </p:txBody>
      </p:sp>
      <p:sp>
        <p:nvSpPr>
          <p:cNvPr id="3" name="Content Placeholder 2">
            <a:extLst>
              <a:ext uri="{FF2B5EF4-FFF2-40B4-BE49-F238E27FC236}">
                <a16:creationId xmlns:a16="http://schemas.microsoft.com/office/drawing/2014/main" id="{33E2B54A-A652-2A3F-9851-17C9B2992B39}"/>
              </a:ext>
            </a:extLst>
          </p:cNvPr>
          <p:cNvSpPr>
            <a:spLocks noGrp="1"/>
          </p:cNvSpPr>
          <p:nvPr>
            <p:ph idx="1"/>
          </p:nvPr>
        </p:nvSpPr>
        <p:spPr>
          <a:xfrm>
            <a:off x="294639" y="1884848"/>
            <a:ext cx="5959203" cy="4830912"/>
          </a:xfrm>
        </p:spPr>
        <p:txBody>
          <a:bodyPr>
            <a:normAutofit/>
          </a:bodyPr>
          <a:lstStyle/>
          <a:p>
            <a:r>
              <a:rPr lang="en-US" sz="1400" dirty="0">
                <a:ea typeface="+mn-lt"/>
                <a:cs typeface="+mn-lt"/>
              </a:rPr>
              <a:t>Authentication and Authorization </a:t>
            </a:r>
            <a:endParaRPr lang="en-US" sz="1400" dirty="0"/>
          </a:p>
          <a:p>
            <a:pPr lvl="1">
              <a:buFont typeface="Courier New" panose="020B0604020202020204" pitchFamily="34" charset="0"/>
              <a:buChar char="o"/>
            </a:pPr>
            <a:r>
              <a:rPr lang="en-US" sz="1200" dirty="0">
                <a:ea typeface="+mn-lt"/>
                <a:cs typeface="+mn-lt"/>
              </a:rPr>
              <a:t>Ensures safety by having people log in before accessing the system.</a:t>
            </a:r>
            <a:endParaRPr lang="en-US" sz="1200" dirty="0"/>
          </a:p>
          <a:p>
            <a:pPr lvl="1">
              <a:buFont typeface="Courier New" panose="020B0604020202020204" pitchFamily="34" charset="0"/>
              <a:buChar char="o"/>
            </a:pPr>
            <a:r>
              <a:rPr lang="en-US" sz="1200" dirty="0">
                <a:ea typeface="+mn-lt"/>
                <a:cs typeface="+mn-lt"/>
              </a:rPr>
              <a:t>Two-factor authentication nearly guarantees that it’s you logging in.</a:t>
            </a:r>
            <a:endParaRPr lang="en-US" sz="1200" dirty="0"/>
          </a:p>
          <a:p>
            <a:pPr lvl="1">
              <a:buFont typeface="Courier New" panose="020B0604020202020204" pitchFamily="34" charset="0"/>
              <a:buChar char="o"/>
            </a:pPr>
            <a:r>
              <a:rPr lang="en-US" sz="1200" dirty="0">
                <a:ea typeface="+mn-lt"/>
                <a:cs typeface="+mn-lt"/>
              </a:rPr>
              <a:t>We will use two-factor authentication to ensure that no hacker can get in.</a:t>
            </a:r>
            <a:endParaRPr lang="en-US" sz="1200" dirty="0"/>
          </a:p>
          <a:p>
            <a:pPr lvl="1">
              <a:buFont typeface="Courier New" panose="020B0604020202020204" pitchFamily="34" charset="0"/>
              <a:buChar char="o"/>
            </a:pPr>
            <a:r>
              <a:rPr lang="en-US" sz="1200" dirty="0">
                <a:ea typeface="+mn-lt"/>
                <a:cs typeface="+mn-lt"/>
              </a:rPr>
              <a:t>For the logged in users, we will make sure that they’re authorized by giving them permissions and frequently checking those to make sure they’re up to date. </a:t>
            </a:r>
            <a:endParaRPr lang="en-US" sz="1200" dirty="0"/>
          </a:p>
          <a:p>
            <a:r>
              <a:rPr lang="en-US" sz="1400" dirty="0">
                <a:ea typeface="+mn-lt"/>
                <a:cs typeface="+mn-lt"/>
              </a:rPr>
              <a:t>Data Protection: Ensuring Sensitive Data Security During Transmission and Storage </a:t>
            </a:r>
            <a:endParaRPr lang="en-US" sz="1400" dirty="0"/>
          </a:p>
          <a:p>
            <a:pPr lvl="1">
              <a:buFont typeface="Courier New" panose="020B0604020202020204" pitchFamily="34" charset="0"/>
              <a:buChar char="o"/>
            </a:pPr>
            <a:r>
              <a:rPr lang="en-US" sz="1200" dirty="0">
                <a:ea typeface="+mn-lt"/>
                <a:cs typeface="+mn-lt"/>
              </a:rPr>
              <a:t>Data Encryption in Transit </a:t>
            </a:r>
            <a:endParaRPr lang="en-US" sz="1200" dirty="0"/>
          </a:p>
          <a:p>
            <a:pPr lvl="1">
              <a:buFont typeface="Courier New" panose="020B0604020202020204" pitchFamily="34" charset="0"/>
              <a:buChar char="o"/>
            </a:pPr>
            <a:r>
              <a:rPr lang="en-US" sz="1200" dirty="0">
                <a:ea typeface="+mn-lt"/>
                <a:cs typeface="+mn-lt"/>
              </a:rPr>
              <a:t>Data Masking and Tokenization </a:t>
            </a:r>
            <a:endParaRPr lang="en-US" sz="1200" dirty="0"/>
          </a:p>
          <a:p>
            <a:r>
              <a:rPr lang="en-US" sz="1400" dirty="0">
                <a:ea typeface="+mn-lt"/>
                <a:cs typeface="+mn-lt"/>
              </a:rPr>
              <a:t>Logging and Monitoring </a:t>
            </a:r>
            <a:endParaRPr lang="en-US" sz="1400" dirty="0"/>
          </a:p>
          <a:p>
            <a:pPr lvl="1">
              <a:buFont typeface="Courier New" panose="020B0604020202020204" pitchFamily="34" charset="0"/>
              <a:buChar char="o"/>
            </a:pPr>
            <a:r>
              <a:rPr lang="en-US" sz="1200" dirty="0">
                <a:ea typeface="+mn-lt"/>
                <a:cs typeface="+mn-lt"/>
              </a:rPr>
              <a:t>Tracking all actions made to the system (by web scrapers, APIs, users, etc.) </a:t>
            </a:r>
            <a:endParaRPr lang="en-US" sz="1200" dirty="0"/>
          </a:p>
          <a:p>
            <a:pPr lvl="1">
              <a:buFont typeface="Courier New" panose="020B0604020202020204" pitchFamily="34" charset="0"/>
              <a:buChar char="o"/>
            </a:pPr>
            <a:r>
              <a:rPr lang="en-US" sz="1200" dirty="0">
                <a:ea typeface="+mn-lt"/>
                <a:cs typeface="+mn-lt"/>
              </a:rPr>
              <a:t>See who is contributing to the system (get usage statistics to improve it) </a:t>
            </a:r>
            <a:endParaRPr lang="en-US" sz="1200" dirty="0"/>
          </a:p>
          <a:p>
            <a:pPr lvl="1">
              <a:buFont typeface="Courier New" panose="020B0604020202020204" pitchFamily="34" charset="0"/>
              <a:buChar char="o"/>
            </a:pPr>
            <a:r>
              <a:rPr lang="en-US" sz="1200" dirty="0">
                <a:ea typeface="+mn-lt"/>
                <a:cs typeface="+mn-lt"/>
              </a:rPr>
              <a:t>If an error occurs, the information can be found (tied to a user, timestamp, etc.) </a:t>
            </a:r>
            <a:endParaRPr lang="en-US" sz="1200" dirty="0"/>
          </a:p>
          <a:p>
            <a:pPr lvl="1">
              <a:buFont typeface="Courier New" panose="020B0604020202020204" pitchFamily="34" charset="0"/>
              <a:buChar char="o"/>
            </a:pPr>
            <a:r>
              <a:rPr lang="en-US" sz="1200" dirty="0">
                <a:ea typeface="+mn-lt"/>
                <a:cs typeface="+mn-lt"/>
              </a:rPr>
              <a:t>This will help us debug errors faster and eliminate security threats faster </a:t>
            </a:r>
            <a:endParaRPr lang="en-US" sz="1200" dirty="0"/>
          </a:p>
        </p:txBody>
      </p:sp>
      <p:sp>
        <p:nvSpPr>
          <p:cNvPr id="4" name="Content Placeholder 2">
            <a:extLst>
              <a:ext uri="{FF2B5EF4-FFF2-40B4-BE49-F238E27FC236}">
                <a16:creationId xmlns:a16="http://schemas.microsoft.com/office/drawing/2014/main" id="{272BAA12-1C64-22E6-393E-D37BF5DD21D2}"/>
              </a:ext>
            </a:extLst>
          </p:cNvPr>
          <p:cNvSpPr txBox="1">
            <a:spLocks/>
          </p:cNvSpPr>
          <p:nvPr/>
        </p:nvSpPr>
        <p:spPr>
          <a:xfrm>
            <a:off x="6253843" y="1884847"/>
            <a:ext cx="5024363" cy="45486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400" dirty="0"/>
              <a:t>Processor Requirements:</a:t>
            </a:r>
          </a:p>
          <a:p>
            <a:pPr lvl="1">
              <a:buFont typeface="Courier New" panose="020B0604020202020204" pitchFamily="34" charset="0"/>
              <a:buChar char="o"/>
            </a:pPr>
            <a:r>
              <a:rPr lang="en-US" sz="1200" dirty="0"/>
              <a:t>The program requires scraping of multiple websites simultaneously, which can be taxing. A multi-core processor, such as Intel i7 or AMD Ryzen 5 is preferred.</a:t>
            </a:r>
          </a:p>
          <a:p>
            <a:r>
              <a:rPr lang="en-US" sz="1400" dirty="0"/>
              <a:t>Memory Requirements:</a:t>
            </a:r>
          </a:p>
          <a:p>
            <a:pPr lvl="1">
              <a:buFont typeface="Courier New" panose="020B0604020202020204" pitchFamily="34" charset="0"/>
              <a:buChar char="o"/>
            </a:pPr>
            <a:r>
              <a:rPr lang="en-US" sz="1200" dirty="0"/>
              <a:t>16GB of RAM is the recommended minimum. If the stakeholder plans to expand their operations, they should upgrade to 32GB.</a:t>
            </a:r>
          </a:p>
          <a:p>
            <a:r>
              <a:rPr lang="en-US" sz="1400" dirty="0"/>
              <a:t>Storage Requirements:</a:t>
            </a:r>
          </a:p>
          <a:p>
            <a:pPr lvl="1">
              <a:buFont typeface="Courier New" panose="020B0604020202020204" pitchFamily="34" charset="0"/>
              <a:buChar char="o"/>
            </a:pPr>
            <a:r>
              <a:rPr lang="en-US" sz="1200" dirty="0"/>
              <a:t>The program will need to store information about the venues and bands to perform its calculations. A 500GB SSD is sufficient.</a:t>
            </a:r>
          </a:p>
        </p:txBody>
      </p:sp>
    </p:spTree>
    <p:extLst>
      <p:ext uri="{BB962C8B-B14F-4D97-AF65-F5344CB8AC3E}">
        <p14:creationId xmlns:p14="http://schemas.microsoft.com/office/powerpoint/2010/main" val="360231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F6A4-B2AE-3C81-664F-F63566551789}"/>
              </a:ext>
            </a:extLst>
          </p:cNvPr>
          <p:cNvSpPr>
            <a:spLocks noGrp="1"/>
          </p:cNvSpPr>
          <p:nvPr>
            <p:ph type="title"/>
          </p:nvPr>
        </p:nvSpPr>
        <p:spPr/>
        <p:txBody>
          <a:bodyPr>
            <a:normAutofit/>
          </a:bodyPr>
          <a:lstStyle/>
          <a:p>
            <a:r>
              <a:rPr lang="en-US" dirty="0"/>
              <a:t>UX</a:t>
            </a:r>
          </a:p>
        </p:txBody>
      </p:sp>
      <p:sp>
        <p:nvSpPr>
          <p:cNvPr id="3" name="Content Placeholder 2">
            <a:extLst>
              <a:ext uri="{FF2B5EF4-FFF2-40B4-BE49-F238E27FC236}">
                <a16:creationId xmlns:a16="http://schemas.microsoft.com/office/drawing/2014/main" id="{4F3EA8E5-15B5-A8AD-12B6-E660DC27C3AE}"/>
              </a:ext>
            </a:extLst>
          </p:cNvPr>
          <p:cNvSpPr>
            <a:spLocks noGrp="1"/>
          </p:cNvSpPr>
          <p:nvPr>
            <p:ph idx="1"/>
          </p:nvPr>
        </p:nvSpPr>
        <p:spPr>
          <a:xfrm>
            <a:off x="838200" y="1825625"/>
            <a:ext cx="4707674" cy="4351338"/>
          </a:xfrm>
        </p:spPr>
        <p:txBody>
          <a:bodyPr vert="horz" lIns="91440" tIns="45720" rIns="91440" bIns="45720" rtlCol="0" anchor="t">
            <a:normAutofit fontScale="92500" lnSpcReduction="20000"/>
          </a:bodyPr>
          <a:lstStyle/>
          <a:p>
            <a:r>
              <a:rPr lang="en-US" dirty="0"/>
              <a:t>Usability Requirements</a:t>
            </a:r>
          </a:p>
          <a:p>
            <a:pPr lvl="1">
              <a:buFont typeface="Courier New" panose="020B0604020202020204" pitchFamily="34" charset="0"/>
              <a:buChar char="o"/>
            </a:pPr>
            <a:r>
              <a:rPr lang="en-US" dirty="0"/>
              <a:t>Consistent styling, universal symbols, and filter features</a:t>
            </a:r>
          </a:p>
          <a:p>
            <a:r>
              <a:rPr lang="en-US" dirty="0"/>
              <a:t>User Flow &amp; Navigation</a:t>
            </a:r>
          </a:p>
          <a:p>
            <a:pPr lvl="1">
              <a:buFont typeface="Courier New" panose="020B0604020202020204" pitchFamily="34" charset="0"/>
              <a:buChar char="o"/>
            </a:pPr>
            <a:r>
              <a:rPr lang="en-US" dirty="0"/>
              <a:t>Side Bar Navigation, Pop-up help guides</a:t>
            </a:r>
          </a:p>
          <a:p>
            <a:r>
              <a:rPr lang="en-US" dirty="0"/>
              <a:t>Responsiveness &amp; Performance</a:t>
            </a:r>
          </a:p>
          <a:p>
            <a:pPr lvl="1">
              <a:buFont typeface="Courier New" panose="020B0604020202020204" pitchFamily="34" charset="0"/>
              <a:buChar char="o"/>
            </a:pPr>
            <a:r>
              <a:rPr lang="en-US" dirty="0"/>
              <a:t>30 seconds max search time and instant page load</a:t>
            </a:r>
          </a:p>
          <a:p>
            <a:r>
              <a:rPr lang="en-US" dirty="0"/>
              <a:t>Feedback &amp; Error Handling</a:t>
            </a:r>
          </a:p>
          <a:p>
            <a:pPr lvl="1">
              <a:buFont typeface="Courier New" panose="020B0604020202020204" pitchFamily="34" charset="0"/>
              <a:buChar char="o"/>
            </a:pPr>
            <a:r>
              <a:rPr lang="en-US" dirty="0"/>
              <a:t>Success messages and optional error report features</a:t>
            </a:r>
          </a:p>
          <a:p>
            <a:r>
              <a:rPr lang="en-US" dirty="0"/>
              <a:t>User Profiles &amp; Personalization</a:t>
            </a:r>
          </a:p>
          <a:p>
            <a:pPr lvl="1">
              <a:buFont typeface="Courier New" panose="020B0604020202020204" pitchFamily="34" charset="0"/>
              <a:buChar char="o"/>
            </a:pPr>
            <a:r>
              <a:rPr lang="en-US" dirty="0"/>
              <a:t>Username and password editability, Library save feature</a:t>
            </a:r>
          </a:p>
        </p:txBody>
      </p:sp>
      <p:pic>
        <p:nvPicPr>
          <p:cNvPr id="4" name="Picture 3" descr="Wireframe">
            <a:extLst>
              <a:ext uri="{FF2B5EF4-FFF2-40B4-BE49-F238E27FC236}">
                <a16:creationId xmlns:a16="http://schemas.microsoft.com/office/drawing/2014/main" id="{32E7DC81-7ED1-16B8-B350-2AF82A5EE799}"/>
              </a:ext>
            </a:extLst>
          </p:cNvPr>
          <p:cNvPicPr>
            <a:picLocks noChangeAspect="1"/>
          </p:cNvPicPr>
          <p:nvPr/>
        </p:nvPicPr>
        <p:blipFill>
          <a:blip r:embed="rId2"/>
          <a:stretch>
            <a:fillRect/>
          </a:stretch>
        </p:blipFill>
        <p:spPr>
          <a:xfrm>
            <a:off x="5822806" y="1821729"/>
            <a:ext cx="6076662" cy="3953453"/>
          </a:xfrm>
          <a:prstGeom prst="rect">
            <a:avLst/>
          </a:prstGeom>
        </p:spPr>
      </p:pic>
      <p:sp>
        <p:nvSpPr>
          <p:cNvPr id="5" name="TextBox 5">
            <a:extLst>
              <a:ext uri="{FF2B5EF4-FFF2-40B4-BE49-F238E27FC236}">
                <a16:creationId xmlns:a16="http://schemas.microsoft.com/office/drawing/2014/main" id="{5D1A1DE9-C9FA-D9DE-90AC-5C749B5C2F6C}"/>
              </a:ext>
            </a:extLst>
          </p:cNvPr>
          <p:cNvSpPr txBox="1"/>
          <p:nvPr/>
        </p:nvSpPr>
        <p:spPr>
          <a:xfrm>
            <a:off x="8176490" y="5809672"/>
            <a:ext cx="372872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Venue Scraper Wireframe</a:t>
            </a:r>
          </a:p>
        </p:txBody>
      </p:sp>
    </p:spTree>
    <p:extLst>
      <p:ext uri="{BB962C8B-B14F-4D97-AF65-F5344CB8AC3E}">
        <p14:creationId xmlns:p14="http://schemas.microsoft.com/office/powerpoint/2010/main" val="1018203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C807-5EC4-93F6-A590-9E04FEEA88FE}"/>
              </a:ext>
            </a:extLst>
          </p:cNvPr>
          <p:cNvSpPr>
            <a:spLocks noGrp="1"/>
          </p:cNvSpPr>
          <p:nvPr>
            <p:ph type="title"/>
          </p:nvPr>
        </p:nvSpPr>
        <p:spPr/>
        <p:txBody>
          <a:bodyPr>
            <a:normAutofit/>
          </a:bodyPr>
          <a:lstStyle/>
          <a:p>
            <a:r>
              <a:rPr lang="en-US" dirty="0"/>
              <a:t>Architecture and Database</a:t>
            </a:r>
          </a:p>
        </p:txBody>
      </p:sp>
      <p:sp>
        <p:nvSpPr>
          <p:cNvPr id="3" name="Content Placeholder 2">
            <a:extLst>
              <a:ext uri="{FF2B5EF4-FFF2-40B4-BE49-F238E27FC236}">
                <a16:creationId xmlns:a16="http://schemas.microsoft.com/office/drawing/2014/main" id="{7ED22B6C-234A-9D4A-9031-E29CBDD61B26}"/>
              </a:ext>
            </a:extLst>
          </p:cNvPr>
          <p:cNvSpPr>
            <a:spLocks noGrp="1"/>
          </p:cNvSpPr>
          <p:nvPr>
            <p:ph idx="1"/>
          </p:nvPr>
        </p:nvSpPr>
        <p:spPr>
          <a:xfrm>
            <a:off x="913795" y="1732449"/>
            <a:ext cx="3364291" cy="4815308"/>
          </a:xfrm>
        </p:spPr>
        <p:txBody>
          <a:bodyPr>
            <a:normAutofit fontScale="70000" lnSpcReduction="20000"/>
          </a:bodyPr>
          <a:lstStyle/>
          <a:p>
            <a:r>
              <a:rPr lang="en-US" dirty="0">
                <a:solidFill>
                  <a:schemeClr val="tx1"/>
                </a:solidFill>
              </a:rPr>
              <a:t>Component-based Architecture </a:t>
            </a:r>
          </a:p>
          <a:p>
            <a:pPr lvl="1">
              <a:buFont typeface="Courier New" panose="020B0604020202020204" pitchFamily="34" charset="0"/>
              <a:buChar char="o"/>
            </a:pPr>
            <a:r>
              <a:rPr lang="en-US" dirty="0">
                <a:solidFill>
                  <a:schemeClr val="tx1"/>
                </a:solidFill>
              </a:rPr>
              <a:t>Individual systems (components) that interact with each other but run separately </a:t>
            </a:r>
            <a:endParaRPr lang="en-US" dirty="0">
              <a:solidFill>
                <a:schemeClr val="tx1"/>
              </a:solidFill>
              <a:latin typeface="Aptos"/>
              <a:ea typeface="Calibri"/>
              <a:cs typeface="Calibri"/>
            </a:endParaRPr>
          </a:p>
          <a:p>
            <a:pPr lvl="1">
              <a:buFont typeface="Courier New" panose="020B0604020202020204" pitchFamily="34" charset="0"/>
              <a:buChar char="o"/>
            </a:pPr>
            <a:r>
              <a:rPr lang="en-US" dirty="0">
                <a:solidFill>
                  <a:schemeClr val="tx1"/>
                </a:solidFill>
              </a:rPr>
              <a:t>Allows you to easily improve the systems individually and run them together, too </a:t>
            </a:r>
          </a:p>
          <a:p>
            <a:pPr lvl="1">
              <a:buFont typeface="Courier New" panose="020B0604020202020204" pitchFamily="34" charset="0"/>
              <a:buChar char="o"/>
            </a:pPr>
            <a:r>
              <a:rPr lang="en-US" dirty="0">
                <a:solidFill>
                  <a:schemeClr val="tx1"/>
                </a:solidFill>
              </a:rPr>
              <a:t>In our project, our 3 three distinct components all serve different purposes </a:t>
            </a:r>
          </a:p>
          <a:p>
            <a:pPr lvl="2"/>
            <a:r>
              <a:rPr lang="en-US" dirty="0">
                <a:solidFill>
                  <a:schemeClr val="tx1"/>
                </a:solidFill>
              </a:rPr>
              <a:t>Data collection</a:t>
            </a:r>
          </a:p>
          <a:p>
            <a:pPr lvl="3"/>
            <a:r>
              <a:rPr lang="en-US" dirty="0">
                <a:solidFill>
                  <a:schemeClr val="tx1"/>
                </a:solidFill>
              </a:rPr>
              <a:t>Web Scraping</a:t>
            </a:r>
          </a:p>
          <a:p>
            <a:pPr lvl="3"/>
            <a:r>
              <a:rPr lang="en-US" dirty="0">
                <a:solidFill>
                  <a:schemeClr val="tx1"/>
                </a:solidFill>
              </a:rPr>
              <a:t>APIs</a:t>
            </a:r>
          </a:p>
          <a:p>
            <a:pPr lvl="2"/>
            <a:r>
              <a:rPr lang="en-US" dirty="0">
                <a:solidFill>
                  <a:schemeClr val="tx1"/>
                </a:solidFill>
              </a:rPr>
              <a:t>Data storage component</a:t>
            </a:r>
          </a:p>
          <a:p>
            <a:pPr lvl="3"/>
            <a:r>
              <a:rPr lang="en-US" dirty="0">
                <a:solidFill>
                  <a:schemeClr val="tx1"/>
                </a:solidFill>
              </a:rPr>
              <a:t>Excel (prototype)</a:t>
            </a:r>
          </a:p>
          <a:p>
            <a:pPr lvl="2"/>
            <a:r>
              <a:rPr lang="en-US" sz="1900" dirty="0">
                <a:solidFill>
                  <a:schemeClr val="tx1"/>
                </a:solidFill>
              </a:rPr>
              <a:t>Data analysis component</a:t>
            </a:r>
          </a:p>
          <a:p>
            <a:pPr lvl="3"/>
            <a:r>
              <a:rPr lang="en-US" sz="1700" dirty="0">
                <a:solidFill>
                  <a:schemeClr val="tx1"/>
                </a:solidFill>
              </a:rPr>
              <a:t>Ridge Regression</a:t>
            </a:r>
          </a:p>
          <a:p>
            <a:pPr lvl="3"/>
            <a:r>
              <a:rPr lang="en-US" sz="1700" dirty="0">
                <a:solidFill>
                  <a:schemeClr val="tx1"/>
                </a:solidFill>
              </a:rPr>
              <a:t>Forecast</a:t>
            </a:r>
          </a:p>
          <a:p>
            <a:pPr lvl="1">
              <a:buFont typeface="Courier New" panose="020B0604020202020204" pitchFamily="34" charset="0"/>
              <a:buChar char="o"/>
            </a:pPr>
            <a:r>
              <a:rPr lang="en-US" dirty="0">
                <a:solidFill>
                  <a:schemeClr val="tx1"/>
                </a:solidFill>
              </a:rPr>
              <a:t>These components are combined into a dataflow: Collection → Storage → Analysis </a:t>
            </a:r>
          </a:p>
        </p:txBody>
      </p:sp>
      <p:sp>
        <p:nvSpPr>
          <p:cNvPr id="10" name="Content Placeholder 2">
            <a:extLst>
              <a:ext uri="{FF2B5EF4-FFF2-40B4-BE49-F238E27FC236}">
                <a16:creationId xmlns:a16="http://schemas.microsoft.com/office/drawing/2014/main" id="{F9393D25-825E-B0C7-ABFC-9EF7833BA4BD}"/>
              </a:ext>
            </a:extLst>
          </p:cNvPr>
          <p:cNvSpPr txBox="1">
            <a:spLocks/>
          </p:cNvSpPr>
          <p:nvPr/>
        </p:nvSpPr>
        <p:spPr>
          <a:xfrm>
            <a:off x="4278086" y="1732449"/>
            <a:ext cx="3364291" cy="481530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dirty="0">
                <a:effectLst>
                  <a:outerShdw blurRad="38100" dist="38100" dir="2700000" algn="tl">
                    <a:srgbClr val="000000">
                      <a:alpha val="43137"/>
                    </a:srgbClr>
                  </a:outerShdw>
                </a:effectLst>
              </a:rPr>
              <a:t>Considering the scalability and processing requirements of the program, a cloud-based relational database management system is recommended.</a:t>
            </a:r>
          </a:p>
          <a:p>
            <a:r>
              <a:rPr lang="en-US" sz="1600" dirty="0">
                <a:effectLst>
                  <a:outerShdw blurRad="38100" dist="38100" dir="2700000" algn="tl">
                    <a:srgbClr val="000000">
                      <a:alpha val="43137"/>
                    </a:srgbClr>
                  </a:outerShdw>
                </a:effectLst>
              </a:rPr>
              <a:t>Amazon RDS is a good choice. It offers:</a:t>
            </a:r>
          </a:p>
          <a:p>
            <a:pPr lvl="1">
              <a:buFont typeface="Courier New" panose="020B0604020202020204" pitchFamily="34" charset="0"/>
              <a:buChar char="o"/>
            </a:pPr>
            <a:r>
              <a:rPr lang="en-US" sz="1400" dirty="0">
                <a:effectLst>
                  <a:outerShdw blurRad="38100" dist="38100" dir="2700000" algn="tl">
                    <a:srgbClr val="000000">
                      <a:alpha val="43137"/>
                    </a:srgbClr>
                  </a:outerShdw>
                </a:effectLst>
              </a:rPr>
              <a:t>Automatic backups.</a:t>
            </a:r>
          </a:p>
          <a:p>
            <a:pPr lvl="1">
              <a:buFont typeface="Courier New" panose="020B0604020202020204" pitchFamily="34" charset="0"/>
              <a:buChar char="o"/>
            </a:pPr>
            <a:r>
              <a:rPr lang="en-US" sz="1400" dirty="0">
                <a:effectLst>
                  <a:outerShdw blurRad="38100" dist="38100" dir="2700000" algn="tl">
                    <a:srgbClr val="000000">
                      <a:alpha val="43137"/>
                    </a:srgbClr>
                  </a:outerShdw>
                </a:effectLst>
              </a:rPr>
              <a:t>Software patching.</a:t>
            </a:r>
          </a:p>
          <a:p>
            <a:pPr lvl="1">
              <a:buFont typeface="Courier New" panose="020B0604020202020204" pitchFamily="34" charset="0"/>
              <a:buChar char="o"/>
            </a:pPr>
            <a:r>
              <a:rPr lang="en-US" sz="1400" dirty="0">
                <a:effectLst>
                  <a:outerShdw blurRad="38100" dist="38100" dir="2700000" algn="tl">
                    <a:srgbClr val="000000">
                      <a:alpha val="43137"/>
                    </a:srgbClr>
                  </a:outerShdw>
                </a:effectLst>
              </a:rPr>
              <a:t>Easy scaling</a:t>
            </a:r>
          </a:p>
          <a:p>
            <a:pPr lvl="1">
              <a:buFont typeface="Courier New" panose="020B0604020202020204" pitchFamily="34" charset="0"/>
              <a:buChar char="o"/>
            </a:pPr>
            <a:r>
              <a:rPr lang="en-US" sz="1400" dirty="0">
                <a:effectLst>
                  <a:outerShdw blurRad="38100" dist="38100" dir="2700000" algn="tl">
                    <a:srgbClr val="000000">
                      <a:alpha val="43137"/>
                    </a:srgbClr>
                  </a:outerShdw>
                </a:effectLst>
              </a:rPr>
              <a:t>Integrates with other AWS services.</a:t>
            </a:r>
          </a:p>
        </p:txBody>
      </p:sp>
      <p:pic>
        <p:nvPicPr>
          <p:cNvPr id="11" name="Picture 10" descr="A computer screen shot of a diagram&#10;&#10;Description automatically generated">
            <a:extLst>
              <a:ext uri="{FF2B5EF4-FFF2-40B4-BE49-F238E27FC236}">
                <a16:creationId xmlns:a16="http://schemas.microsoft.com/office/drawing/2014/main" id="{EFE00A6D-49C8-E423-F0BB-DD0A225A8BEE}"/>
              </a:ext>
            </a:extLst>
          </p:cNvPr>
          <p:cNvPicPr>
            <a:picLocks noChangeAspect="1"/>
          </p:cNvPicPr>
          <p:nvPr/>
        </p:nvPicPr>
        <p:blipFill>
          <a:blip r:embed="rId2"/>
          <a:srcRect l="6087" t="10194" r="12246" b="8984"/>
          <a:stretch/>
        </p:blipFill>
        <p:spPr>
          <a:xfrm>
            <a:off x="7802970" y="1732449"/>
            <a:ext cx="3464587" cy="3462381"/>
          </a:xfrm>
          <a:prstGeom prst="rect">
            <a:avLst/>
          </a:prstGeom>
        </p:spPr>
      </p:pic>
    </p:spTree>
    <p:extLst>
      <p:ext uri="{BB962C8B-B14F-4D97-AF65-F5344CB8AC3E}">
        <p14:creationId xmlns:p14="http://schemas.microsoft.com/office/powerpoint/2010/main" val="21027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582A-6746-86E2-14BF-620A7374ADC7}"/>
              </a:ext>
            </a:extLst>
          </p:cNvPr>
          <p:cNvSpPr>
            <a:spLocks noGrp="1"/>
          </p:cNvSpPr>
          <p:nvPr>
            <p:ph type="title"/>
          </p:nvPr>
        </p:nvSpPr>
        <p:spPr>
          <a:xfrm>
            <a:off x="913795" y="609600"/>
            <a:ext cx="5978072" cy="1329596"/>
          </a:xfrm>
        </p:spPr>
        <p:txBody>
          <a:bodyPr>
            <a:normAutofit/>
          </a:bodyPr>
          <a:lstStyle/>
          <a:p>
            <a:r>
              <a:rPr lang="en-US" dirty="0"/>
              <a:t>Top-Level Classes</a:t>
            </a:r>
          </a:p>
        </p:txBody>
      </p:sp>
      <p:sp>
        <p:nvSpPr>
          <p:cNvPr id="3" name="Content Placeholder 2">
            <a:extLst>
              <a:ext uri="{FF2B5EF4-FFF2-40B4-BE49-F238E27FC236}">
                <a16:creationId xmlns:a16="http://schemas.microsoft.com/office/drawing/2014/main" id="{6A0F2160-C614-7FCE-11CE-A9373850C23E}"/>
              </a:ext>
            </a:extLst>
          </p:cNvPr>
          <p:cNvSpPr>
            <a:spLocks noGrp="1"/>
          </p:cNvSpPr>
          <p:nvPr>
            <p:ph idx="1"/>
          </p:nvPr>
        </p:nvSpPr>
        <p:spPr>
          <a:xfrm>
            <a:off x="913795" y="2127623"/>
            <a:ext cx="5978072" cy="3567225"/>
          </a:xfrm>
        </p:spPr>
        <p:txBody>
          <a:bodyPr anchor="ctr">
            <a:normAutofit/>
          </a:bodyPr>
          <a:lstStyle/>
          <a:p>
            <a:pPr marL="36900" indent="0">
              <a:buClr>
                <a:srgbClr val="65ECDA"/>
              </a:buClr>
              <a:buNone/>
            </a:pPr>
            <a:r>
              <a:rPr lang="en-US" dirty="0"/>
              <a:t>To show what kind of classes the application would use and how everything is structured, a Venue Scraper Class Diagram has been created that shows the classes and variables related to each one.</a:t>
            </a:r>
            <a:endParaRPr lang="en-US"/>
          </a:p>
        </p:txBody>
      </p:sp>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descr="A diagram of a software company&#10;&#10;Description automatically generated">
            <a:extLst>
              <a:ext uri="{FF2B5EF4-FFF2-40B4-BE49-F238E27FC236}">
                <a16:creationId xmlns:a16="http://schemas.microsoft.com/office/drawing/2014/main" id="{4E55DD08-DFA8-2718-B630-54F7D7A05B6D}"/>
              </a:ext>
            </a:extLst>
          </p:cNvPr>
          <p:cNvPicPr>
            <a:picLocks noChangeAspect="1"/>
          </p:cNvPicPr>
          <p:nvPr/>
        </p:nvPicPr>
        <p:blipFill>
          <a:blip r:embed="rId4"/>
          <a:srcRect l="7310" r="292" b="5535"/>
          <a:stretch/>
        </p:blipFill>
        <p:spPr>
          <a:xfrm>
            <a:off x="7552945" y="643465"/>
            <a:ext cx="3182210" cy="5103372"/>
          </a:xfrm>
          <a:prstGeom prst="rect">
            <a:avLst/>
          </a:prstGeom>
        </p:spPr>
      </p:pic>
    </p:spTree>
    <p:extLst>
      <p:ext uri="{BB962C8B-B14F-4D97-AF65-F5344CB8AC3E}">
        <p14:creationId xmlns:p14="http://schemas.microsoft.com/office/powerpoint/2010/main" val="194724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437F-95FE-B15A-A1F0-63EA205CA0CA}"/>
              </a:ext>
            </a:extLst>
          </p:cNvPr>
          <p:cNvSpPr>
            <a:spLocks noGrp="1"/>
          </p:cNvSpPr>
          <p:nvPr>
            <p:ph type="title"/>
          </p:nvPr>
        </p:nvSpPr>
        <p:spPr>
          <a:xfrm>
            <a:off x="913795" y="609600"/>
            <a:ext cx="5978072" cy="1329596"/>
          </a:xfrm>
        </p:spPr>
        <p:txBody>
          <a:bodyPr>
            <a:normAutofit/>
          </a:bodyPr>
          <a:lstStyle/>
          <a:p>
            <a:r>
              <a:rPr lang="en-US" dirty="0"/>
              <a:t>Data Flow and States</a:t>
            </a:r>
          </a:p>
        </p:txBody>
      </p:sp>
      <p:sp>
        <p:nvSpPr>
          <p:cNvPr id="3" name="Content Placeholder 2">
            <a:extLst>
              <a:ext uri="{FF2B5EF4-FFF2-40B4-BE49-F238E27FC236}">
                <a16:creationId xmlns:a16="http://schemas.microsoft.com/office/drawing/2014/main" id="{BB79B5F8-884E-0B2C-E5A3-A58355B1959F}"/>
              </a:ext>
            </a:extLst>
          </p:cNvPr>
          <p:cNvSpPr>
            <a:spLocks noGrp="1"/>
          </p:cNvSpPr>
          <p:nvPr>
            <p:ph idx="1"/>
          </p:nvPr>
        </p:nvSpPr>
        <p:spPr>
          <a:xfrm>
            <a:off x="172721" y="1649187"/>
            <a:ext cx="6659880" cy="4937880"/>
          </a:xfrm>
        </p:spPr>
        <p:txBody>
          <a:bodyPr vert="horz" lIns="91440" tIns="45720" rIns="91440" bIns="45720" numCol="2" rtlCol="0" anchor="ctr">
            <a:normAutofit/>
          </a:bodyPr>
          <a:lstStyle/>
          <a:p>
            <a:pPr marL="480150" indent="-171450"/>
            <a:r>
              <a:rPr lang="en-US" sz="1400" b="1" dirty="0">
                <a:ea typeface="+mn-lt"/>
                <a:cs typeface="+mn-lt"/>
              </a:rPr>
              <a:t>Key Elements of the Data Flow Diagram</a:t>
            </a:r>
            <a:r>
              <a:rPr lang="en-US" sz="1400" dirty="0">
                <a:ea typeface="+mn-lt"/>
                <a:cs typeface="+mn-lt"/>
              </a:rPr>
              <a:t>: </a:t>
            </a:r>
            <a:endParaRPr lang="en-US" sz="1400" dirty="0"/>
          </a:p>
          <a:p>
            <a:pPr marL="1008450" lvl="1" indent="-171450"/>
            <a:r>
              <a:rPr lang="en-US" sz="1100" b="1" dirty="0">
                <a:ea typeface="+mn-lt"/>
                <a:cs typeface="+mn-lt"/>
              </a:rPr>
              <a:t>Entities</a:t>
            </a:r>
            <a:r>
              <a:rPr lang="en-US" sz="1100" dirty="0">
                <a:ea typeface="+mn-lt"/>
                <a:cs typeface="+mn-lt"/>
              </a:rPr>
              <a:t>: The primary participants or roles within the system, such as users, the Crawler Module, and the database. </a:t>
            </a:r>
            <a:endParaRPr lang="en-US" sz="1100" dirty="0"/>
          </a:p>
          <a:p>
            <a:pPr marL="1008450" lvl="1" indent="-171450"/>
            <a:r>
              <a:rPr lang="en-US" sz="1100" b="1" dirty="0">
                <a:ea typeface="+mn-lt"/>
                <a:cs typeface="+mn-lt"/>
              </a:rPr>
              <a:t>Processes</a:t>
            </a:r>
            <a:r>
              <a:rPr lang="en-US" sz="1100" dirty="0">
                <a:ea typeface="+mn-lt"/>
                <a:cs typeface="+mn-lt"/>
              </a:rPr>
              <a:t>: The tasks performed within each module, such as “Data Collection,” “Data Storage,” and “Data Analysis.” </a:t>
            </a:r>
            <a:endParaRPr lang="en-US" sz="1100" dirty="0"/>
          </a:p>
          <a:p>
            <a:pPr marL="1008450" lvl="1" indent="-171450"/>
            <a:r>
              <a:rPr lang="en-US" sz="1100" b="1" dirty="0">
                <a:ea typeface="+mn-lt"/>
                <a:cs typeface="+mn-lt"/>
              </a:rPr>
              <a:t>Data Stores</a:t>
            </a:r>
            <a:r>
              <a:rPr lang="en-US" sz="1100" dirty="0">
                <a:ea typeface="+mn-lt"/>
                <a:cs typeface="+mn-lt"/>
              </a:rPr>
              <a:t>: Locations where data is stored, such as a database or file system. </a:t>
            </a:r>
            <a:endParaRPr lang="en-US" sz="1100" dirty="0"/>
          </a:p>
          <a:p>
            <a:pPr marL="1008450" lvl="1" indent="-171450"/>
            <a:r>
              <a:rPr lang="en-US" sz="1100" b="1" dirty="0">
                <a:ea typeface="+mn-lt"/>
                <a:cs typeface="+mn-lt"/>
              </a:rPr>
              <a:t>Data Flows</a:t>
            </a:r>
            <a:r>
              <a:rPr lang="en-US" sz="1100" dirty="0">
                <a:ea typeface="+mn-lt"/>
                <a:cs typeface="+mn-lt"/>
              </a:rPr>
              <a:t>: Indicate how data moves through the system. For example, a user requests analysis, and data flows from the UI to the Data Analysis Module, then returns with results. </a:t>
            </a:r>
            <a:endParaRPr lang="en-US" sz="1100" dirty="0"/>
          </a:p>
          <a:p>
            <a:pPr marL="480150" indent="-171450"/>
            <a:endParaRPr lang="en-US" sz="1400" b="1" dirty="0">
              <a:ea typeface="+mn-lt"/>
              <a:cs typeface="+mn-lt"/>
            </a:endParaRPr>
          </a:p>
          <a:p>
            <a:pPr marL="480150" indent="-171450"/>
            <a:endParaRPr lang="en-US" sz="1400" b="1" dirty="0">
              <a:ea typeface="+mn-lt"/>
              <a:cs typeface="+mn-lt"/>
            </a:endParaRPr>
          </a:p>
          <a:p>
            <a:pPr marL="480150" indent="-171450"/>
            <a:endParaRPr lang="en-US" sz="1400" b="1" dirty="0">
              <a:ea typeface="+mn-lt"/>
              <a:cs typeface="+mn-lt"/>
            </a:endParaRPr>
          </a:p>
          <a:p>
            <a:pPr marL="480150" indent="-171450"/>
            <a:r>
              <a:rPr lang="en-US" sz="1400" b="1" dirty="0">
                <a:ea typeface="+mn-lt"/>
                <a:cs typeface="+mn-lt"/>
              </a:rPr>
              <a:t>Show Data Flow and State Transitions in Order</a:t>
            </a:r>
            <a:r>
              <a:rPr lang="en-US" sz="1400" dirty="0">
                <a:ea typeface="+mn-lt"/>
                <a:cs typeface="+mn-lt"/>
              </a:rPr>
              <a:t>: </a:t>
            </a:r>
            <a:endParaRPr lang="en-US" sz="1400" dirty="0"/>
          </a:p>
          <a:p>
            <a:pPr marL="1008450" lvl="1" indent="-171450"/>
            <a:r>
              <a:rPr lang="en-US" sz="1100" b="1" dirty="0">
                <a:ea typeface="+mn-lt"/>
                <a:cs typeface="+mn-lt"/>
              </a:rPr>
              <a:t>Data Collection</a:t>
            </a:r>
            <a:r>
              <a:rPr lang="en-US" sz="1100" dirty="0">
                <a:ea typeface="+mn-lt"/>
                <a:cs typeface="+mn-lt"/>
              </a:rPr>
              <a:t>: The Crawler Module starts, and data flows to the database. </a:t>
            </a:r>
            <a:endParaRPr lang="en-US" sz="1100" dirty="0"/>
          </a:p>
          <a:p>
            <a:pPr marL="1008450" lvl="1" indent="-171450"/>
            <a:r>
              <a:rPr lang="en-US" sz="1100" b="1" dirty="0">
                <a:ea typeface="+mn-lt"/>
                <a:cs typeface="+mn-lt"/>
              </a:rPr>
              <a:t>Data Storage</a:t>
            </a:r>
            <a:r>
              <a:rPr lang="en-US" sz="1100" dirty="0">
                <a:ea typeface="+mn-lt"/>
                <a:cs typeface="+mn-lt"/>
              </a:rPr>
              <a:t>: Data is stored in the database. </a:t>
            </a:r>
            <a:endParaRPr lang="en-US" sz="1100" dirty="0"/>
          </a:p>
          <a:p>
            <a:pPr marL="1008450" lvl="1" indent="-171450"/>
            <a:r>
              <a:rPr lang="en-US" sz="1100" b="1" dirty="0">
                <a:ea typeface="+mn-lt"/>
                <a:cs typeface="+mn-lt"/>
              </a:rPr>
              <a:t>Data Query and View</a:t>
            </a:r>
            <a:r>
              <a:rPr lang="en-US" sz="1100" dirty="0">
                <a:ea typeface="+mn-lt"/>
                <a:cs typeface="+mn-lt"/>
              </a:rPr>
              <a:t>: Users request data from the database through the UI, and data is retrieved. </a:t>
            </a:r>
            <a:endParaRPr lang="en-US" sz="1100" dirty="0"/>
          </a:p>
          <a:p>
            <a:pPr marL="1008450" lvl="1" indent="-171450"/>
            <a:r>
              <a:rPr lang="en-US" sz="1100" b="1" dirty="0">
                <a:ea typeface="+mn-lt"/>
                <a:cs typeface="+mn-lt"/>
              </a:rPr>
              <a:t>Data Analysis</a:t>
            </a:r>
            <a:r>
              <a:rPr lang="en-US" sz="1100" dirty="0">
                <a:ea typeface="+mn-lt"/>
                <a:cs typeface="+mn-lt"/>
              </a:rPr>
              <a:t>: Users trigger an analysis request; data flows to the Data Analysis Module for processing, which then returns a forecast.</a:t>
            </a:r>
            <a:endParaRPr lang="en-US" sz="1100" dirty="0"/>
          </a:p>
        </p:txBody>
      </p:sp>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descr="A diagram of a data storage system&#10;&#10;Description automatically generated">
            <a:extLst>
              <a:ext uri="{FF2B5EF4-FFF2-40B4-BE49-F238E27FC236}">
                <a16:creationId xmlns:a16="http://schemas.microsoft.com/office/drawing/2014/main" id="{21D785F7-4C27-593B-1D43-E4CD5D3083D7}"/>
              </a:ext>
            </a:extLst>
          </p:cNvPr>
          <p:cNvPicPr>
            <a:picLocks noChangeAspect="1"/>
          </p:cNvPicPr>
          <p:nvPr/>
        </p:nvPicPr>
        <p:blipFill>
          <a:blip r:embed="rId4"/>
          <a:stretch>
            <a:fillRect/>
          </a:stretch>
        </p:blipFill>
        <p:spPr>
          <a:xfrm>
            <a:off x="7324236" y="2096363"/>
            <a:ext cx="4670492" cy="2568770"/>
          </a:xfrm>
          <a:prstGeom prst="rect">
            <a:avLst/>
          </a:prstGeom>
        </p:spPr>
      </p:pic>
    </p:spTree>
    <p:extLst>
      <p:ext uri="{BB962C8B-B14F-4D97-AF65-F5344CB8AC3E}">
        <p14:creationId xmlns:p14="http://schemas.microsoft.com/office/powerpoint/2010/main" val="57396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437F-95FE-B15A-A1F0-63EA205CA0CA}"/>
              </a:ext>
            </a:extLst>
          </p:cNvPr>
          <p:cNvSpPr>
            <a:spLocks noGrp="1"/>
          </p:cNvSpPr>
          <p:nvPr>
            <p:ph type="title"/>
          </p:nvPr>
        </p:nvSpPr>
        <p:spPr/>
        <p:txBody>
          <a:bodyPr>
            <a:normAutofit/>
          </a:bodyPr>
          <a:lstStyle/>
          <a:p>
            <a:r>
              <a:rPr lang="en-US" dirty="0"/>
              <a:t>Reports</a:t>
            </a:r>
          </a:p>
        </p:txBody>
      </p:sp>
      <p:sp>
        <p:nvSpPr>
          <p:cNvPr id="3" name="Content Placeholder 2">
            <a:extLst>
              <a:ext uri="{FF2B5EF4-FFF2-40B4-BE49-F238E27FC236}">
                <a16:creationId xmlns:a16="http://schemas.microsoft.com/office/drawing/2014/main" id="{BB79B5F8-884E-0B2C-E5A3-A58355B1959F}"/>
              </a:ext>
            </a:extLst>
          </p:cNvPr>
          <p:cNvSpPr>
            <a:spLocks noGrp="1"/>
          </p:cNvSpPr>
          <p:nvPr>
            <p:ph idx="1"/>
          </p:nvPr>
        </p:nvSpPr>
        <p:spPr>
          <a:xfrm>
            <a:off x="347134" y="1825624"/>
            <a:ext cx="11607064" cy="4896017"/>
          </a:xfrm>
        </p:spPr>
        <p:txBody>
          <a:bodyPr vert="horz" lIns="91440" tIns="45720" rIns="91440" bIns="45720" numCol="2" rtlCol="0" anchor="t">
            <a:normAutofit fontScale="92500"/>
          </a:bodyPr>
          <a:lstStyle/>
          <a:p>
            <a:pPr indent="-285750"/>
            <a:r>
              <a:rPr lang="en-US" sz="1400" dirty="0">
                <a:ea typeface="+mn-lt"/>
                <a:cs typeface="+mn-lt"/>
              </a:rPr>
              <a:t>Reporting Capabilities: </a:t>
            </a:r>
            <a:endParaRPr lang="en-US" sz="1400" dirty="0"/>
          </a:p>
          <a:p>
            <a:pPr lvl="1"/>
            <a:r>
              <a:rPr lang="en-US" sz="1250" dirty="0">
                <a:ea typeface="+mn-lt"/>
                <a:cs typeface="+mn-lt"/>
              </a:rPr>
              <a:t>Sales Trends: Line charts and graphical visuals will be used to showcase sales trends during different parts of the year. This will allow the user to identify peak seasons for shows and identify popular venues.  </a:t>
            </a:r>
            <a:endParaRPr lang="en-US" sz="1250" dirty="0"/>
          </a:p>
          <a:p>
            <a:pPr lvl="1"/>
            <a:r>
              <a:rPr lang="en-US" sz="1250" dirty="0">
                <a:ea typeface="+mn-lt"/>
                <a:cs typeface="+mn-lt"/>
              </a:rPr>
              <a:t>Performance Analysis: In association with the sales trends, the performance analysis will identify profit and attendance rate achieved by venues and their ticket sales. The venue performance analysis will also be used in combination with band performance analysis to provide evidence for decision-based making when there are multiple options of venues.  </a:t>
            </a:r>
            <a:endParaRPr lang="en-US" sz="1250" dirty="0"/>
          </a:p>
          <a:p>
            <a:pPr lvl="1"/>
            <a:r>
              <a:rPr lang="en-US" sz="1250" dirty="0">
                <a:ea typeface="+mn-lt"/>
                <a:cs typeface="+mn-lt"/>
              </a:rPr>
              <a:t>Profitability: Profit analysis for each event of a venue will be reported to highlight the future optimal bookings based on the profit analysis of past events. </a:t>
            </a:r>
            <a:endParaRPr lang="en-US" sz="1250" dirty="0"/>
          </a:p>
          <a:p>
            <a:pPr indent="-285750"/>
            <a:r>
              <a:rPr lang="en-US" sz="1400" dirty="0">
                <a:ea typeface="+mn-lt"/>
                <a:cs typeface="+mn-lt"/>
              </a:rPr>
              <a:t>Presentation</a:t>
            </a:r>
            <a:endParaRPr lang="en-US" sz="1400" dirty="0"/>
          </a:p>
          <a:p>
            <a:pPr lvl="1"/>
            <a:r>
              <a:rPr lang="en-US" sz="1250" dirty="0">
                <a:ea typeface="+mn-lt"/>
                <a:cs typeface="+mn-lt"/>
              </a:rPr>
              <a:t>Interactive Dashboards: Real-time visualizations of sales trends and performance metrics. Including side by side comparison between venue options. </a:t>
            </a:r>
          </a:p>
          <a:p>
            <a:pPr lvl="1"/>
            <a:r>
              <a:rPr lang="en-US" sz="1250" dirty="0">
                <a:ea typeface="+mn-lt"/>
                <a:cs typeface="+mn-lt"/>
              </a:rPr>
              <a:t>Summary Reports: Weekly or monthly PDF/Excel reports summarizing key metrics with graphic visuals comparing current metrics to previous reports.  </a:t>
            </a:r>
            <a:endParaRPr lang="en-US" sz="1250" dirty="0"/>
          </a:p>
          <a:p>
            <a:pPr lvl="1"/>
            <a:r>
              <a:rPr lang="en-US" sz="1250" dirty="0">
                <a:ea typeface="+mn-lt"/>
                <a:cs typeface="+mn-lt"/>
              </a:rPr>
              <a:t>Detailed Charts and Graphs: Illustrates sales, attendance, and revenue rates.  </a:t>
            </a:r>
            <a:endParaRPr lang="en-US" sz="1000" dirty="0">
              <a:ea typeface="+mn-lt"/>
              <a:cs typeface="+mn-lt"/>
            </a:endParaRPr>
          </a:p>
          <a:p>
            <a:pPr indent="-285750"/>
            <a:endParaRPr lang="en-US" sz="1400" dirty="0">
              <a:ea typeface="+mn-lt"/>
              <a:cs typeface="+mn-lt"/>
            </a:endParaRPr>
          </a:p>
          <a:p>
            <a:pPr indent="-285750"/>
            <a:r>
              <a:rPr lang="en-US" sz="1400" dirty="0">
                <a:ea typeface="+mn-lt"/>
                <a:cs typeface="+mn-lt"/>
              </a:rPr>
              <a:t>Data Available:</a:t>
            </a:r>
            <a:endParaRPr lang="en-US" sz="1400" dirty="0"/>
          </a:p>
          <a:p>
            <a:pPr lvl="1"/>
            <a:r>
              <a:rPr lang="en-US" sz="1250" dirty="0">
                <a:ea typeface="+mn-lt"/>
                <a:cs typeface="+mn-lt"/>
              </a:rPr>
              <a:t>Ticket Sales Data: </a:t>
            </a:r>
            <a:endParaRPr lang="en-US" sz="1250" dirty="0"/>
          </a:p>
          <a:p>
            <a:pPr lvl="2"/>
            <a:r>
              <a:rPr lang="en-US" sz="1000" dirty="0">
                <a:ea typeface="+mn-lt"/>
                <a:cs typeface="+mn-lt"/>
              </a:rPr>
              <a:t>Date of sale—Timeline to showcase the number of tickets sold between booking time to night of the show. Highlights efficiency of promotion each venue provides. </a:t>
            </a:r>
          </a:p>
          <a:p>
            <a:pPr lvl="2"/>
            <a:r>
              <a:rPr lang="en-US" sz="1000" dirty="0">
                <a:ea typeface="+mn-lt"/>
                <a:cs typeface="+mn-lt"/>
              </a:rPr>
              <a:t>Number of tickets sold—Online Vs. In-Person. </a:t>
            </a:r>
          </a:p>
          <a:p>
            <a:pPr lvl="2"/>
            <a:r>
              <a:rPr lang="en-US" sz="1000" dirty="0">
                <a:ea typeface="+mn-lt"/>
                <a:cs typeface="+mn-lt"/>
              </a:rPr>
              <a:t>Price per ticket—Expanded to “Price average", depending upon whether different seats cost different prices. </a:t>
            </a:r>
            <a:endParaRPr lang="en-US" sz="1000" dirty="0"/>
          </a:p>
          <a:p>
            <a:pPr lvl="1"/>
            <a:r>
              <a:rPr lang="en-US" sz="1250" dirty="0">
                <a:ea typeface="+mn-lt"/>
                <a:cs typeface="+mn-lt"/>
              </a:rPr>
              <a:t>Band Performance:  </a:t>
            </a:r>
            <a:endParaRPr lang="en-US" sz="1250" dirty="0"/>
          </a:p>
          <a:p>
            <a:pPr lvl="2"/>
            <a:r>
              <a:rPr lang="en-US" sz="1000" dirty="0">
                <a:ea typeface="+mn-lt"/>
                <a:cs typeface="+mn-lt"/>
              </a:rPr>
              <a:t>Total Profit </a:t>
            </a:r>
            <a:endParaRPr lang="en-US" sz="1000" dirty="0"/>
          </a:p>
          <a:p>
            <a:pPr lvl="2"/>
            <a:r>
              <a:rPr lang="en-US" sz="1000" dirty="0">
                <a:ea typeface="+mn-lt"/>
                <a:cs typeface="+mn-lt"/>
              </a:rPr>
              <a:t>Attendance Rate Vs. Tickets Sold </a:t>
            </a:r>
          </a:p>
          <a:p>
            <a:pPr lvl="1"/>
            <a:r>
              <a:rPr lang="en-US" sz="1250" dirty="0">
                <a:ea typeface="+mn-lt"/>
                <a:cs typeface="+mn-lt"/>
              </a:rPr>
              <a:t>Venue Metrics:  </a:t>
            </a:r>
            <a:endParaRPr lang="en-US" sz="1250" dirty="0"/>
          </a:p>
          <a:p>
            <a:pPr lvl="2"/>
            <a:r>
              <a:rPr lang="en-US" sz="1000" dirty="0">
                <a:ea typeface="+mn-lt"/>
                <a:cs typeface="+mn-lt"/>
              </a:rPr>
              <a:t>Revenue produced by venue on average per event </a:t>
            </a:r>
            <a:endParaRPr lang="en-US" sz="1000" dirty="0"/>
          </a:p>
          <a:p>
            <a:pPr lvl="2"/>
            <a:r>
              <a:rPr lang="en-US" sz="1000" dirty="0">
                <a:ea typeface="+mn-lt"/>
                <a:cs typeface="+mn-lt"/>
              </a:rPr>
              <a:t>Occupancy rates—Amount of people the venue can hold </a:t>
            </a:r>
            <a:endParaRPr lang="en-US" sz="1000" dirty="0"/>
          </a:p>
          <a:p>
            <a:pPr lvl="2"/>
            <a:r>
              <a:rPr lang="en-US" sz="1000" dirty="0">
                <a:ea typeface="+mn-lt"/>
                <a:cs typeface="+mn-lt"/>
              </a:rPr>
              <a:t>Cost of hosting events—Average cost of hosting per event </a:t>
            </a:r>
            <a:endParaRPr lang="en-US" sz="1000" dirty="0"/>
          </a:p>
        </p:txBody>
      </p:sp>
    </p:spTree>
    <p:extLst>
      <p:ext uri="{BB962C8B-B14F-4D97-AF65-F5344CB8AC3E}">
        <p14:creationId xmlns:p14="http://schemas.microsoft.com/office/powerpoint/2010/main" val="3364045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4A52B-DF7B-0D67-F9A4-601AC6831E10}"/>
              </a:ext>
            </a:extLst>
          </p:cNvPr>
          <p:cNvSpPr>
            <a:spLocks noGrp="1"/>
          </p:cNvSpPr>
          <p:nvPr>
            <p:ph type="title"/>
          </p:nvPr>
        </p:nvSpPr>
        <p:spPr>
          <a:xfrm>
            <a:off x="834013" y="1115568"/>
            <a:ext cx="3487616" cy="4626864"/>
          </a:xfrm>
        </p:spPr>
        <p:txBody>
          <a:bodyPr>
            <a:normAutofit/>
          </a:bodyPr>
          <a:lstStyle/>
          <a:p>
            <a:pPr algn="l"/>
            <a:r>
              <a:rPr lang="en-US" sz="3600"/>
              <a:t>Achievements and Challenges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95A0E0-83BF-594D-A89E-F137B148DF07}"/>
              </a:ext>
            </a:extLst>
          </p:cNvPr>
          <p:cNvSpPr>
            <a:spLocks noGrp="1"/>
          </p:cNvSpPr>
          <p:nvPr>
            <p:ph idx="1"/>
          </p:nvPr>
        </p:nvSpPr>
        <p:spPr>
          <a:xfrm>
            <a:off x="5105398" y="1115568"/>
            <a:ext cx="6245352" cy="4626864"/>
          </a:xfrm>
        </p:spPr>
        <p:txBody>
          <a:bodyPr vert="horz" lIns="91440" tIns="45720" rIns="91440" bIns="45720" rtlCol="0" anchor="ctr">
            <a:normAutofit/>
          </a:bodyPr>
          <a:lstStyle/>
          <a:p>
            <a:r>
              <a:rPr lang="en-US"/>
              <a:t>Achievements</a:t>
            </a:r>
          </a:p>
          <a:p>
            <a:pPr lvl="1">
              <a:buFont typeface="Courier New" panose="020B0604020202020204" pitchFamily="34" charset="0"/>
              <a:buChar char="o"/>
            </a:pPr>
            <a:r>
              <a:rPr lang="en-US"/>
              <a:t>Turned the prototype into a framework of how to create a sophisticated tool / website</a:t>
            </a:r>
          </a:p>
          <a:p>
            <a:r>
              <a:rPr lang="en-US"/>
              <a:t>Challenges</a:t>
            </a:r>
          </a:p>
          <a:p>
            <a:pPr lvl="1">
              <a:buFont typeface="Courier New" panose="020B0604020202020204" pitchFamily="34" charset="0"/>
              <a:buChar char="o"/>
            </a:pPr>
            <a:r>
              <a:rPr lang="en-US"/>
              <a:t>Synchronizing schedules and availability</a:t>
            </a:r>
          </a:p>
        </p:txBody>
      </p:sp>
    </p:spTree>
    <p:extLst>
      <p:ext uri="{BB962C8B-B14F-4D97-AF65-F5344CB8AC3E}">
        <p14:creationId xmlns:p14="http://schemas.microsoft.com/office/powerpoint/2010/main" val="1632843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FFBCF-CD87-613A-9905-6F067EDA3223}"/>
              </a:ext>
            </a:extLst>
          </p:cNvPr>
          <p:cNvSpPr>
            <a:spLocks noGrp="1"/>
          </p:cNvSpPr>
          <p:nvPr>
            <p:ph type="title"/>
          </p:nvPr>
        </p:nvSpPr>
        <p:spPr>
          <a:xfrm>
            <a:off x="834013" y="1115568"/>
            <a:ext cx="3487616" cy="4626864"/>
          </a:xfrm>
        </p:spPr>
        <p:txBody>
          <a:bodyPr>
            <a:normAutofit/>
          </a:bodyPr>
          <a:lstStyle/>
          <a:p>
            <a:pPr algn="l"/>
            <a:r>
              <a:rPr lang="en-US" sz="3600"/>
              <a:t>Future Development</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92F188-BDE1-86F2-94C2-67D45F8F2BD7}"/>
              </a:ext>
            </a:extLst>
          </p:cNvPr>
          <p:cNvSpPr>
            <a:spLocks noGrp="1"/>
          </p:cNvSpPr>
          <p:nvPr>
            <p:ph idx="1"/>
          </p:nvPr>
        </p:nvSpPr>
        <p:spPr>
          <a:xfrm>
            <a:off x="5105398" y="1115568"/>
            <a:ext cx="6245352" cy="4626864"/>
          </a:xfrm>
        </p:spPr>
        <p:txBody>
          <a:bodyPr vert="horz" lIns="91440" tIns="45720" rIns="91440" bIns="45720" rtlCol="0" anchor="ctr">
            <a:normAutofit/>
          </a:bodyPr>
          <a:lstStyle/>
          <a:p>
            <a:pPr marL="0" indent="0">
              <a:lnSpc>
                <a:spcPct val="90000"/>
              </a:lnSpc>
              <a:buNone/>
            </a:pPr>
            <a:r>
              <a:rPr lang="en-US" sz="1700"/>
              <a:t>We will be saving this for future development:</a:t>
            </a:r>
          </a:p>
          <a:p>
            <a:pPr>
              <a:lnSpc>
                <a:spcPct val="90000"/>
              </a:lnSpc>
            </a:pPr>
            <a:r>
              <a:rPr lang="en-US" sz="1700">
                <a:ea typeface="+mn-lt"/>
                <a:cs typeface="+mn-lt"/>
              </a:rPr>
              <a:t>Ticket Purchasing: Users will be able to buy tickets through this website.</a:t>
            </a:r>
            <a:endParaRPr lang="en-US" sz="1700"/>
          </a:p>
          <a:p>
            <a:pPr>
              <a:lnSpc>
                <a:spcPct val="90000"/>
              </a:lnSpc>
            </a:pPr>
            <a:endParaRPr lang="en-US" sz="1700"/>
          </a:p>
          <a:p>
            <a:pPr marL="0" indent="0">
              <a:lnSpc>
                <a:spcPct val="90000"/>
              </a:lnSpc>
              <a:buNone/>
            </a:pPr>
            <a:r>
              <a:rPr lang="en-US" sz="1700"/>
              <a:t>We will most likely be saving these for future development:</a:t>
            </a:r>
          </a:p>
          <a:p>
            <a:pPr>
              <a:lnSpc>
                <a:spcPct val="90000"/>
              </a:lnSpc>
            </a:pPr>
            <a:r>
              <a:rPr lang="en-US" sz="1700">
                <a:ea typeface="+mn-lt"/>
                <a:cs typeface="+mn-lt"/>
              </a:rPr>
              <a:t>Menus: Helpful to improve user navigation, even though there aren’t many pages and subpages to click between. </a:t>
            </a:r>
            <a:endParaRPr lang="en-US" sz="1700"/>
          </a:p>
          <a:p>
            <a:pPr>
              <a:lnSpc>
                <a:spcPct val="90000"/>
              </a:lnSpc>
            </a:pPr>
            <a:r>
              <a:rPr lang="en-US" sz="1700">
                <a:ea typeface="+mn-lt"/>
                <a:cs typeface="+mn-lt"/>
              </a:rPr>
              <a:t>Configuration: Good to be able to customize the user experience.</a:t>
            </a:r>
          </a:p>
          <a:p>
            <a:pPr>
              <a:lnSpc>
                <a:spcPct val="90000"/>
              </a:lnSpc>
            </a:pPr>
            <a:r>
              <a:rPr lang="en-US" sz="1700">
                <a:ea typeface="+mn-lt"/>
                <a:cs typeface="+mn-lt"/>
              </a:rPr>
              <a:t>Archiving: Could be useful for the data analysis part of the application, but it would require a lot of new implementations. </a:t>
            </a:r>
            <a:endParaRPr lang="en-US" sz="1700"/>
          </a:p>
          <a:p>
            <a:pPr>
              <a:lnSpc>
                <a:spcPct val="90000"/>
              </a:lnSpc>
            </a:pPr>
            <a:endParaRPr lang="en-US" sz="1700"/>
          </a:p>
          <a:p>
            <a:pPr>
              <a:lnSpc>
                <a:spcPct val="90000"/>
              </a:lnSpc>
            </a:pPr>
            <a:endParaRPr lang="en-US" sz="1700"/>
          </a:p>
          <a:p>
            <a:pPr lvl="1">
              <a:lnSpc>
                <a:spcPct val="90000"/>
              </a:lnSpc>
              <a:buFont typeface="Courier New" panose="020B0604020202020204" pitchFamily="34" charset="0"/>
              <a:buChar char="o"/>
            </a:pPr>
            <a:endParaRPr lang="en-US" sz="1700"/>
          </a:p>
        </p:txBody>
      </p:sp>
    </p:spTree>
    <p:extLst>
      <p:ext uri="{BB962C8B-B14F-4D97-AF65-F5344CB8AC3E}">
        <p14:creationId xmlns:p14="http://schemas.microsoft.com/office/powerpoint/2010/main" val="79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687F3-B742-BE95-89C3-18BF9E3BB323}"/>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Introduction to Team</a:t>
            </a:r>
          </a:p>
        </p:txBody>
      </p:sp>
      <p:sp>
        <p:nvSpPr>
          <p:cNvPr id="3" name="Content Placeholder 2">
            <a:extLst>
              <a:ext uri="{FF2B5EF4-FFF2-40B4-BE49-F238E27FC236}">
                <a16:creationId xmlns:a16="http://schemas.microsoft.com/office/drawing/2014/main" id="{F6651AC8-98B8-3075-5CEE-DA387CE4FAE8}"/>
              </a:ext>
            </a:extLst>
          </p:cNvPr>
          <p:cNvSpPr>
            <a:spLocks noGrp="1"/>
          </p:cNvSpPr>
          <p:nvPr>
            <p:ph idx="1"/>
          </p:nvPr>
        </p:nvSpPr>
        <p:spPr>
          <a:xfrm>
            <a:off x="5114167" y="1078263"/>
            <a:ext cx="6117578" cy="4701474"/>
          </a:xfrm>
          <a:effectLst/>
        </p:spPr>
        <p:txBody>
          <a:bodyPr anchor="ctr">
            <a:normAutofit/>
          </a:bodyPr>
          <a:lstStyle/>
          <a:p>
            <a:pPr>
              <a:lnSpc>
                <a:spcPct val="90000"/>
              </a:lnSpc>
            </a:pPr>
            <a:r>
              <a:rPr lang="en-US" sz="1400"/>
              <a:t>CJ Coronado – Project Manager. Owner of Shirley Road Records. Created the proto-venue scraper which inspired our project.</a:t>
            </a:r>
          </a:p>
          <a:p>
            <a:pPr>
              <a:lnSpc>
                <a:spcPct val="90000"/>
              </a:lnSpc>
            </a:pPr>
            <a:r>
              <a:rPr lang="en-US" sz="1400"/>
              <a:t>James Dove – Database Designer. Experienced in C++ and Python. Currently part of three group projects.</a:t>
            </a:r>
          </a:p>
          <a:p>
            <a:pPr>
              <a:lnSpc>
                <a:spcPct val="90000"/>
              </a:lnSpc>
            </a:pPr>
            <a:r>
              <a:rPr lang="en-US" sz="1400"/>
              <a:t>Katelyn Doyle – Requirements Analyst / User Experience (UX) Designer. Defined and developed client side for 2 web application projects. Beginner wireframe creator. Python certified.</a:t>
            </a:r>
          </a:p>
          <a:p>
            <a:pPr>
              <a:lnSpc>
                <a:spcPct val="90000"/>
              </a:lnSpc>
            </a:pPr>
            <a:r>
              <a:rPr lang="en-US" sz="1400">
                <a:latin typeface="Arial"/>
                <a:cs typeface="Arial"/>
              </a:rPr>
              <a:t>Raegan Durdin – Business Analyst / Researcher. Has experience in C++, Python, and Java. Been in a multitude of projects with hands on experience using all 3 programming languages.</a:t>
            </a:r>
          </a:p>
          <a:p>
            <a:pPr>
              <a:lnSpc>
                <a:spcPct val="90000"/>
              </a:lnSpc>
            </a:pPr>
            <a:r>
              <a:rPr lang="en-US" sz="1400">
                <a:latin typeface="Arial"/>
                <a:cs typeface="Arial"/>
              </a:rPr>
              <a:t>Sha He – Software Architect. Strong background in defining project scope, setting technical constraints, and identifying critical exclusions to streamline development and align with business goals. Deep understanding of software engineering principles, including best practices in API development, web scraping with anti-scraping mechanisms, and database management for optimized querying and filtering. </a:t>
            </a:r>
          </a:p>
          <a:p>
            <a:pPr>
              <a:lnSpc>
                <a:spcPct val="90000"/>
              </a:lnSpc>
            </a:pPr>
            <a:r>
              <a:rPr lang="en-US" sz="1400">
                <a:latin typeface="Arial"/>
                <a:cs typeface="Arial"/>
              </a:rPr>
              <a:t>Fatima Zaid - Software Architect. Project-focused and growth-oriented approach to software development.</a:t>
            </a:r>
          </a:p>
        </p:txBody>
      </p:sp>
    </p:spTree>
    <p:extLst>
      <p:ext uri="{BB962C8B-B14F-4D97-AF65-F5344CB8AC3E}">
        <p14:creationId xmlns:p14="http://schemas.microsoft.com/office/powerpoint/2010/main" val="101408974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F9727-CDF4-E774-DB8F-CEF3F30FA6F0}"/>
              </a:ext>
            </a:extLst>
          </p:cNvPr>
          <p:cNvSpPr>
            <a:spLocks noGrp="1"/>
          </p:cNvSpPr>
          <p:nvPr>
            <p:ph idx="1"/>
          </p:nvPr>
        </p:nvSpPr>
        <p:spPr/>
        <p:txBody>
          <a:bodyPr>
            <a:normAutofit/>
          </a:bodyPr>
          <a:lstStyle/>
          <a:p>
            <a:pPr marL="36900" indent="0" algn="ctr">
              <a:buNone/>
            </a:pPr>
            <a:r>
              <a:rPr lang="en-US" sz="6000" dirty="0"/>
              <a:t>Thank you for your time!</a:t>
            </a:r>
            <a:br>
              <a:rPr lang="en-US" sz="6000" dirty="0"/>
            </a:br>
            <a:r>
              <a:rPr lang="en-US" sz="6000" dirty="0"/>
              <a:t>What questions do you have?</a:t>
            </a:r>
          </a:p>
        </p:txBody>
      </p:sp>
    </p:spTree>
    <p:extLst>
      <p:ext uri="{BB962C8B-B14F-4D97-AF65-F5344CB8AC3E}">
        <p14:creationId xmlns:p14="http://schemas.microsoft.com/office/powerpoint/2010/main" val="424990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36DE10-7821-7445-9305-B2F536A67E98}"/>
              </a:ext>
            </a:extLst>
          </p:cNvPr>
          <p:cNvSpPr>
            <a:spLocks noGrp="1"/>
          </p:cNvSpPr>
          <p:nvPr>
            <p:ph type="title"/>
          </p:nvPr>
        </p:nvSpPr>
        <p:spPr>
          <a:xfrm>
            <a:off x="900506" y="1118808"/>
            <a:ext cx="4671467" cy="4747683"/>
          </a:xfrm>
        </p:spPr>
        <p:txBody>
          <a:bodyPr anchor="ctr">
            <a:normAutofit/>
          </a:bodyPr>
          <a:lstStyle/>
          <a:p>
            <a:pPr algn="l"/>
            <a:r>
              <a:rPr lang="en-US" sz="4800"/>
              <a:t>Intro to Team Collaboration and </a:t>
            </a:r>
            <a:br>
              <a:rPr lang="en-US" sz="4800"/>
            </a:br>
            <a:r>
              <a:rPr lang="en-US" sz="4800"/>
              <a:t>Project Management </a:t>
            </a:r>
          </a:p>
        </p:txBody>
      </p:sp>
      <p:sp>
        <p:nvSpPr>
          <p:cNvPr id="3" name="Content Placeholder 2">
            <a:extLst>
              <a:ext uri="{FF2B5EF4-FFF2-40B4-BE49-F238E27FC236}">
                <a16:creationId xmlns:a16="http://schemas.microsoft.com/office/drawing/2014/main" id="{B1C7969D-58E5-4A41-25E4-E678346E107B}"/>
              </a:ext>
            </a:extLst>
          </p:cNvPr>
          <p:cNvSpPr>
            <a:spLocks noGrp="1"/>
          </p:cNvSpPr>
          <p:nvPr>
            <p:ph idx="1"/>
          </p:nvPr>
        </p:nvSpPr>
        <p:spPr>
          <a:xfrm>
            <a:off x="6498769" y="1118809"/>
            <a:ext cx="5049763" cy="4747681"/>
          </a:xfrm>
          <a:effectLst/>
        </p:spPr>
        <p:txBody>
          <a:bodyPr anchor="ctr">
            <a:normAutofit/>
          </a:bodyPr>
          <a:lstStyle/>
          <a:p>
            <a:r>
              <a:rPr lang="en-US" dirty="0">
                <a:solidFill>
                  <a:schemeClr val="tx1"/>
                </a:solidFill>
              </a:rPr>
              <a:t>Microsoft Teams</a:t>
            </a:r>
          </a:p>
          <a:p>
            <a:pPr lvl="1"/>
            <a:r>
              <a:rPr lang="en-US" dirty="0">
                <a:solidFill>
                  <a:schemeClr val="tx1"/>
                </a:solidFill>
              </a:rPr>
              <a:t>Mobile</a:t>
            </a:r>
          </a:p>
          <a:p>
            <a:pPr lvl="1"/>
            <a:r>
              <a:rPr lang="en-US" dirty="0">
                <a:solidFill>
                  <a:schemeClr val="tx1"/>
                </a:solidFill>
              </a:rPr>
              <a:t>Flexible</a:t>
            </a:r>
          </a:p>
          <a:p>
            <a:pPr lvl="1"/>
            <a:r>
              <a:rPr lang="en-US" dirty="0">
                <a:solidFill>
                  <a:schemeClr val="tx1"/>
                </a:solidFill>
              </a:rPr>
              <a:t>Repository</a:t>
            </a:r>
          </a:p>
          <a:p>
            <a:pPr lvl="1"/>
            <a:r>
              <a:rPr lang="en-US" dirty="0">
                <a:solidFill>
                  <a:schemeClr val="tx1"/>
                </a:solidFill>
              </a:rPr>
              <a:t>Live Edit</a:t>
            </a:r>
          </a:p>
          <a:p>
            <a:r>
              <a:rPr lang="en-US" dirty="0">
                <a:solidFill>
                  <a:schemeClr val="tx1"/>
                </a:solidFill>
              </a:rPr>
              <a:t>Agile Focused*</a:t>
            </a:r>
          </a:p>
          <a:p>
            <a:pPr lvl="1"/>
            <a:r>
              <a:rPr lang="en-US" dirty="0">
                <a:solidFill>
                  <a:schemeClr val="tx1"/>
                </a:solidFill>
                <a:ea typeface="+mn-lt"/>
                <a:cs typeface="+mn-lt"/>
              </a:rPr>
              <a:t>Springing to the goal</a:t>
            </a:r>
          </a:p>
          <a:p>
            <a:pPr lvl="1"/>
            <a:r>
              <a:rPr lang="en-US" dirty="0">
                <a:solidFill>
                  <a:schemeClr val="tx1"/>
                </a:solidFill>
                <a:ea typeface="+mn-lt"/>
                <a:cs typeface="+mn-lt"/>
              </a:rPr>
              <a:t>Collaboration</a:t>
            </a:r>
          </a:p>
          <a:p>
            <a:pPr lvl="1"/>
            <a:r>
              <a:rPr lang="en-US" dirty="0">
                <a:solidFill>
                  <a:schemeClr val="tx1"/>
                </a:solidFill>
                <a:ea typeface="+mn-lt"/>
                <a:cs typeface="+mn-lt"/>
              </a:rPr>
              <a:t>User Stories</a:t>
            </a:r>
          </a:p>
          <a:p>
            <a:pPr marL="457200" lvl="1" indent="0">
              <a:buNone/>
            </a:pPr>
            <a:r>
              <a:rPr lang="en-US" dirty="0">
                <a:solidFill>
                  <a:schemeClr val="tx1"/>
                </a:solidFill>
                <a:ea typeface="+mn-lt"/>
                <a:cs typeface="+mn-lt"/>
              </a:rPr>
              <a:t>* Eliminated scheduled meetings, opted for weekly bulletin board</a:t>
            </a:r>
            <a:endParaRPr lang="en-US" dirty="0">
              <a:solidFill>
                <a:schemeClr val="tx1"/>
              </a:solidFill>
            </a:endParaRPr>
          </a:p>
        </p:txBody>
      </p:sp>
    </p:spTree>
    <p:extLst>
      <p:ext uri="{BB962C8B-B14F-4D97-AF65-F5344CB8AC3E}">
        <p14:creationId xmlns:p14="http://schemas.microsoft.com/office/powerpoint/2010/main" val="1377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25A7-795F-6ED0-BD02-702CA293D7DC}"/>
              </a:ext>
            </a:extLst>
          </p:cNvPr>
          <p:cNvSpPr>
            <a:spLocks noGrp="1"/>
          </p:cNvSpPr>
          <p:nvPr>
            <p:ph type="title"/>
          </p:nvPr>
        </p:nvSpPr>
        <p:spPr/>
        <p:txBody>
          <a:bodyPr/>
          <a:lstStyle/>
          <a:p>
            <a:r>
              <a:rPr lang="en-US" dirty="0"/>
              <a:t>Project Overview and Description </a:t>
            </a:r>
          </a:p>
        </p:txBody>
      </p:sp>
      <p:sp>
        <p:nvSpPr>
          <p:cNvPr id="3" name="Content Placeholder 2">
            <a:extLst>
              <a:ext uri="{FF2B5EF4-FFF2-40B4-BE49-F238E27FC236}">
                <a16:creationId xmlns:a16="http://schemas.microsoft.com/office/drawing/2014/main" id="{99CBC7FE-2F88-DF45-0626-CE3AF59E4C87}"/>
              </a:ext>
            </a:extLst>
          </p:cNvPr>
          <p:cNvSpPr>
            <a:spLocks noGrp="1"/>
          </p:cNvSpPr>
          <p:nvPr>
            <p:ph idx="1"/>
          </p:nvPr>
        </p:nvSpPr>
        <p:spPr/>
        <p:txBody>
          <a:bodyPr/>
          <a:lstStyle/>
          <a:p>
            <a:r>
              <a:rPr lang="en-US" dirty="0">
                <a:ea typeface="+mn-lt"/>
                <a:cs typeface="+mn-lt"/>
              </a:rPr>
              <a:t>This project aims to develop a web-based software solution for Shirley Road Records, a Durham-based music business, to maximize projected ticket sales for concerts. The solution will automate the data collection process from multiple concert venues, perform ticket sales analysis using regression models, and provide users with a dashboard to manage, view, and analyze the collected data.</a:t>
            </a:r>
          </a:p>
          <a:p>
            <a:r>
              <a:rPr lang="en-US" dirty="0"/>
              <a:t>This project combines elements of data collection, cleaning, automation, regression analytics, web scraping, and reporting to aid Shirley Road in selling more concert tickets.</a:t>
            </a:r>
          </a:p>
        </p:txBody>
      </p:sp>
    </p:spTree>
    <p:extLst>
      <p:ext uri="{BB962C8B-B14F-4D97-AF65-F5344CB8AC3E}">
        <p14:creationId xmlns:p14="http://schemas.microsoft.com/office/powerpoint/2010/main" val="164285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320-902A-A34A-A0FD-5914FC5DD181}"/>
              </a:ext>
            </a:extLst>
          </p:cNvPr>
          <p:cNvSpPr>
            <a:spLocks noGrp="1"/>
          </p:cNvSpPr>
          <p:nvPr>
            <p:ph type="title"/>
          </p:nvPr>
        </p:nvSpPr>
        <p:spPr>
          <a:xfrm>
            <a:off x="838200" y="365125"/>
            <a:ext cx="10814221" cy="1335860"/>
          </a:xfrm>
        </p:spPr>
        <p:txBody>
          <a:bodyPr>
            <a:normAutofit/>
          </a:bodyPr>
          <a:lstStyle/>
          <a:p>
            <a:r>
              <a:rPr lang="en-US" dirty="0"/>
              <a:t>Project Features and User Stories</a:t>
            </a:r>
          </a:p>
        </p:txBody>
      </p:sp>
      <p:sp>
        <p:nvSpPr>
          <p:cNvPr id="3" name="Content Placeholder 2">
            <a:extLst>
              <a:ext uri="{FF2B5EF4-FFF2-40B4-BE49-F238E27FC236}">
                <a16:creationId xmlns:a16="http://schemas.microsoft.com/office/drawing/2014/main" id="{7C2B1A74-AD9D-9446-4249-40533C7A5F3F}"/>
              </a:ext>
            </a:extLst>
          </p:cNvPr>
          <p:cNvSpPr>
            <a:spLocks noGrp="1"/>
          </p:cNvSpPr>
          <p:nvPr>
            <p:ph idx="1"/>
          </p:nvPr>
        </p:nvSpPr>
        <p:spPr>
          <a:xfrm>
            <a:off x="913795" y="1732449"/>
            <a:ext cx="10353762" cy="4930818"/>
          </a:xfrm>
        </p:spPr>
        <p:txBody>
          <a:bodyPr vert="horz" lIns="91440" tIns="45720" rIns="91440" bIns="45720" rtlCol="0" anchor="t">
            <a:normAutofit/>
          </a:bodyPr>
          <a:lstStyle/>
          <a:p>
            <a:r>
              <a:rPr lang="en-US" sz="1800" dirty="0"/>
              <a:t>Features and Functions:</a:t>
            </a:r>
          </a:p>
          <a:p>
            <a:pPr lvl="1"/>
            <a:r>
              <a:rPr lang="en-US" sz="1600" dirty="0"/>
              <a:t>User Login and Access Management </a:t>
            </a:r>
          </a:p>
          <a:p>
            <a:pPr lvl="1"/>
            <a:r>
              <a:rPr lang="en-US" sz="1600" dirty="0"/>
              <a:t>Venue Search and Filtering Functionality</a:t>
            </a:r>
          </a:p>
          <a:p>
            <a:pPr lvl="1"/>
            <a:r>
              <a:rPr lang="en-US" sz="1600" dirty="0"/>
              <a:t>Data Scraping and Automatic Updates</a:t>
            </a:r>
          </a:p>
          <a:p>
            <a:pPr lvl="1"/>
            <a:r>
              <a:rPr lang="en-US" sz="1600" dirty="0"/>
              <a:t>Database Management</a:t>
            </a:r>
          </a:p>
          <a:p>
            <a:pPr lvl="1"/>
            <a:r>
              <a:rPr lang="en-US" sz="1600" dirty="0"/>
              <a:t>User Interface</a:t>
            </a:r>
          </a:p>
          <a:p>
            <a:pPr lvl="1"/>
            <a:r>
              <a:rPr lang="en-US" sz="1600" dirty="0"/>
              <a:t>Backend Development and API Design</a:t>
            </a:r>
          </a:p>
          <a:p>
            <a:r>
              <a:rPr lang="en-US" sz="1800" dirty="0"/>
              <a:t>User Stories:</a:t>
            </a:r>
          </a:p>
          <a:p>
            <a:pPr lvl="1"/>
            <a:r>
              <a:rPr lang="en-US" sz="1600" dirty="0"/>
              <a:t>Booking agents want to:</a:t>
            </a:r>
          </a:p>
          <a:p>
            <a:pPr lvl="2"/>
            <a:r>
              <a:rPr lang="en-US" sz="1400" dirty="0"/>
              <a:t>Be able to search through available venues</a:t>
            </a:r>
          </a:p>
          <a:p>
            <a:pPr lvl="2"/>
            <a:r>
              <a:rPr lang="en-US" sz="1400" dirty="0"/>
              <a:t>Be able to compare event history (profit and popularity)</a:t>
            </a:r>
          </a:p>
          <a:p>
            <a:pPr lvl="1"/>
            <a:r>
              <a:rPr lang="en-US" sz="1600" dirty="0"/>
              <a:t>Venue Owners want to:</a:t>
            </a:r>
          </a:p>
          <a:p>
            <a:pPr lvl="2"/>
            <a:r>
              <a:rPr lang="en-US" sz="1400" dirty="0"/>
              <a:t>Access and compare ticket sales history for bands</a:t>
            </a:r>
          </a:p>
        </p:txBody>
      </p:sp>
    </p:spTree>
    <p:extLst>
      <p:ext uri="{BB962C8B-B14F-4D97-AF65-F5344CB8AC3E}">
        <p14:creationId xmlns:p14="http://schemas.microsoft.com/office/powerpoint/2010/main" val="383574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ABC2-8809-2396-914E-0AFAA6A0B380}"/>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62DA8FEB-FC88-DFD2-68A7-80BA24C84D9C}"/>
              </a:ext>
            </a:extLst>
          </p:cNvPr>
          <p:cNvSpPr>
            <a:spLocks noGrp="1"/>
          </p:cNvSpPr>
          <p:nvPr>
            <p:ph idx="1"/>
          </p:nvPr>
        </p:nvSpPr>
        <p:spPr>
          <a:xfrm>
            <a:off x="913795" y="1732449"/>
            <a:ext cx="3739848" cy="4847965"/>
          </a:xfrm>
        </p:spPr>
        <p:txBody>
          <a:bodyPr>
            <a:normAutofit fontScale="70000" lnSpcReduction="20000"/>
          </a:bodyPr>
          <a:lstStyle/>
          <a:p>
            <a:r>
              <a:rPr lang="en-US" dirty="0"/>
              <a:t>Use Case 1</a:t>
            </a:r>
          </a:p>
          <a:p>
            <a:r>
              <a:rPr lang="en-US" dirty="0"/>
              <a:t>Actor: User (Visitor)</a:t>
            </a:r>
          </a:p>
          <a:p>
            <a:r>
              <a:rPr lang="en-US" dirty="0"/>
              <a:t>Goal: View a list of venues already scraped by the system.</a:t>
            </a:r>
          </a:p>
          <a:p>
            <a:r>
              <a:rPr lang="en-US" dirty="0"/>
              <a:t>Steps:</a:t>
            </a:r>
          </a:p>
          <a:p>
            <a:pPr lvl="1"/>
            <a:r>
              <a:rPr lang="en-US" dirty="0"/>
              <a:t>User visits the web scraper application’s homepage.</a:t>
            </a:r>
          </a:p>
          <a:p>
            <a:pPr lvl="1"/>
            <a:r>
              <a:rPr lang="en-US" dirty="0"/>
              <a:t>System displays a list of venues that have already been scrapped.</a:t>
            </a:r>
          </a:p>
          <a:p>
            <a:pPr lvl="1"/>
            <a:r>
              <a:rPr lang="en-US" dirty="0"/>
              <a:t>User can filter the list by </a:t>
            </a:r>
          </a:p>
          <a:p>
            <a:pPr lvl="2"/>
            <a:r>
              <a:rPr lang="en-US" dirty="0"/>
              <a:t>Venue Type</a:t>
            </a:r>
          </a:p>
          <a:p>
            <a:pPr lvl="2"/>
            <a:r>
              <a:rPr lang="en-US" dirty="0"/>
              <a:t>Location</a:t>
            </a:r>
          </a:p>
          <a:p>
            <a:pPr lvl="2"/>
            <a:r>
              <a:rPr lang="en-US" dirty="0"/>
              <a:t>Event Date</a:t>
            </a:r>
          </a:p>
          <a:p>
            <a:pPr lvl="1"/>
            <a:r>
              <a:rPr lang="en-US" dirty="0"/>
              <a:t>System updates the venue list based on the filters selected by the User.</a:t>
            </a:r>
          </a:p>
          <a:p>
            <a:pPr lvl="1"/>
            <a:r>
              <a:rPr lang="en-US" dirty="0"/>
              <a:t>User clicks on a specific venue to view more detailed information (e.g., address, upcoming events).</a:t>
            </a:r>
          </a:p>
          <a:p>
            <a:pPr lvl="1"/>
            <a:r>
              <a:rPr lang="en-US" dirty="0"/>
              <a:t>System presents detailed venue information to the User.</a:t>
            </a:r>
          </a:p>
        </p:txBody>
      </p:sp>
      <p:sp>
        <p:nvSpPr>
          <p:cNvPr id="5" name="Content Placeholder 2">
            <a:extLst>
              <a:ext uri="{FF2B5EF4-FFF2-40B4-BE49-F238E27FC236}">
                <a16:creationId xmlns:a16="http://schemas.microsoft.com/office/drawing/2014/main" id="{F4E9E884-E12E-0B6D-CF2C-8682538BB984}"/>
              </a:ext>
            </a:extLst>
          </p:cNvPr>
          <p:cNvSpPr txBox="1">
            <a:spLocks/>
          </p:cNvSpPr>
          <p:nvPr/>
        </p:nvSpPr>
        <p:spPr>
          <a:xfrm>
            <a:off x="4617660" y="1732448"/>
            <a:ext cx="3739848" cy="484796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400" dirty="0"/>
              <a:t>Use Case 2</a:t>
            </a:r>
          </a:p>
          <a:p>
            <a:r>
              <a:rPr lang="en-US" sz="1400" dirty="0"/>
              <a:t>Actor: User (Visitor)</a:t>
            </a:r>
          </a:p>
          <a:p>
            <a:r>
              <a:rPr lang="en-US" sz="1400" dirty="0"/>
              <a:t>Goal: Search for a specific venue from the list of scraped venues.</a:t>
            </a:r>
          </a:p>
          <a:p>
            <a:r>
              <a:rPr lang="en-US" sz="1400" dirty="0"/>
              <a:t>Steps:</a:t>
            </a:r>
          </a:p>
          <a:p>
            <a:pPr lvl="1"/>
            <a:r>
              <a:rPr lang="en-US" sz="1300" dirty="0"/>
              <a:t>User accesses the search bar on the web scraper application.</a:t>
            </a:r>
          </a:p>
          <a:p>
            <a:pPr lvl="1"/>
            <a:r>
              <a:rPr lang="en-US" sz="1300" dirty="0"/>
              <a:t>User inputs the name of a venue or keywords (e.g., "concert hall" or "outdoor space").</a:t>
            </a:r>
          </a:p>
          <a:p>
            <a:pPr lvl="1"/>
            <a:r>
              <a:rPr lang="en-US" sz="1300" dirty="0"/>
              <a:t>System searches the scraped venue database for matching results.</a:t>
            </a:r>
          </a:p>
          <a:p>
            <a:pPr lvl="1"/>
            <a:r>
              <a:rPr lang="en-US" sz="1300" dirty="0"/>
              <a:t>System displays the list of matching venues to the User.</a:t>
            </a:r>
          </a:p>
          <a:p>
            <a:pPr lvl="1"/>
            <a:r>
              <a:rPr lang="en-US" sz="1300" dirty="0"/>
              <a:t>User clicks on a venue to view detailed information.</a:t>
            </a:r>
          </a:p>
          <a:p>
            <a:pPr lvl="1"/>
            <a:r>
              <a:rPr lang="en-US" sz="1300" dirty="0"/>
              <a:t>System presents detailed information (e.g., capacity, events, contact info) about the venue.</a:t>
            </a:r>
          </a:p>
        </p:txBody>
      </p:sp>
      <p:sp>
        <p:nvSpPr>
          <p:cNvPr id="6" name="Content Placeholder 2">
            <a:extLst>
              <a:ext uri="{FF2B5EF4-FFF2-40B4-BE49-F238E27FC236}">
                <a16:creationId xmlns:a16="http://schemas.microsoft.com/office/drawing/2014/main" id="{FD17000E-4558-58B5-3EB4-94FEE32F696C}"/>
              </a:ext>
            </a:extLst>
          </p:cNvPr>
          <p:cNvSpPr txBox="1">
            <a:spLocks/>
          </p:cNvSpPr>
          <p:nvPr/>
        </p:nvSpPr>
        <p:spPr>
          <a:xfrm>
            <a:off x="8321524" y="1732449"/>
            <a:ext cx="3739848" cy="4847965"/>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800" dirty="0"/>
              <a:t>Use Case 3</a:t>
            </a:r>
          </a:p>
          <a:p>
            <a:r>
              <a:rPr lang="en-US" sz="1800" dirty="0"/>
              <a:t>Actor: User (Application)</a:t>
            </a:r>
          </a:p>
          <a:p>
            <a:r>
              <a:rPr lang="en-US" sz="1800" dirty="0"/>
              <a:t>Goal: Update system with most up to date information</a:t>
            </a:r>
          </a:p>
          <a:p>
            <a:r>
              <a:rPr lang="en-US" sz="1800" dirty="0"/>
              <a:t>Steps:</a:t>
            </a:r>
          </a:p>
          <a:p>
            <a:pPr lvl="1"/>
            <a:r>
              <a:rPr lang="en-US" sz="1400" dirty="0"/>
              <a:t>Option A:</a:t>
            </a:r>
          </a:p>
          <a:p>
            <a:pPr lvl="2"/>
            <a:r>
              <a:rPr lang="en-US" sz="1300" dirty="0"/>
              <a:t>Customer logs into the system.</a:t>
            </a:r>
          </a:p>
          <a:p>
            <a:pPr lvl="2"/>
            <a:r>
              <a:rPr lang="en-US" sz="1300" dirty="0"/>
              <a:t>Customer views home page.</a:t>
            </a:r>
          </a:p>
          <a:p>
            <a:pPr lvl="2"/>
            <a:r>
              <a:rPr lang="en-US" sz="1300" dirty="0"/>
              <a:t>Scraper runs and pulls in the most up to date information.</a:t>
            </a:r>
          </a:p>
          <a:p>
            <a:pPr lvl="1"/>
            <a:r>
              <a:rPr lang="en-US" sz="1700" dirty="0"/>
              <a:t>Option B:</a:t>
            </a:r>
          </a:p>
          <a:p>
            <a:pPr lvl="2"/>
            <a:r>
              <a:rPr lang="en-US" sz="1300" dirty="0"/>
              <a:t>User refreshes the page.</a:t>
            </a:r>
          </a:p>
          <a:p>
            <a:pPr lvl="2"/>
            <a:r>
              <a:rPr lang="en-US" sz="1300" dirty="0"/>
              <a:t>Scraper runs and pulls in the most up to date information.</a:t>
            </a:r>
          </a:p>
          <a:p>
            <a:pPr lvl="1"/>
            <a:r>
              <a:rPr lang="en-US" sz="1700" dirty="0"/>
              <a:t>Option C:</a:t>
            </a:r>
          </a:p>
          <a:p>
            <a:pPr lvl="2"/>
            <a:r>
              <a:rPr lang="en-US" sz="1700" dirty="0"/>
              <a:t>After a certain amount of time has passed, </a:t>
            </a:r>
          </a:p>
          <a:p>
            <a:pPr lvl="2"/>
            <a:r>
              <a:rPr lang="en-US" sz="1700" dirty="0"/>
              <a:t>Scraper runs and pulls in the most up to date information.</a:t>
            </a:r>
          </a:p>
        </p:txBody>
      </p:sp>
    </p:spTree>
    <p:extLst>
      <p:ext uri="{BB962C8B-B14F-4D97-AF65-F5344CB8AC3E}">
        <p14:creationId xmlns:p14="http://schemas.microsoft.com/office/powerpoint/2010/main" val="91601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D9AF0E-60EF-3394-9487-62AEE5547BA5}"/>
              </a:ext>
            </a:extLst>
          </p:cNvPr>
          <p:cNvSpPr>
            <a:spLocks noGrp="1"/>
          </p:cNvSpPr>
          <p:nvPr>
            <p:ph type="title"/>
          </p:nvPr>
        </p:nvSpPr>
        <p:spPr>
          <a:xfrm>
            <a:off x="900506" y="1118808"/>
            <a:ext cx="4671467" cy="4747683"/>
          </a:xfrm>
        </p:spPr>
        <p:txBody>
          <a:bodyPr anchor="ctr">
            <a:normAutofit/>
          </a:bodyPr>
          <a:lstStyle/>
          <a:p>
            <a:pPr algn="l"/>
            <a:r>
              <a:rPr lang="en-US" sz="4800">
                <a:cs typeface="Times New Roman"/>
              </a:rPr>
              <a:t>Project Scope</a:t>
            </a:r>
            <a:endParaRPr lang="en-US" sz="4800"/>
          </a:p>
        </p:txBody>
      </p:sp>
      <p:sp>
        <p:nvSpPr>
          <p:cNvPr id="3" name="Content Placeholder 2">
            <a:extLst>
              <a:ext uri="{FF2B5EF4-FFF2-40B4-BE49-F238E27FC236}">
                <a16:creationId xmlns:a16="http://schemas.microsoft.com/office/drawing/2014/main" id="{AE5EFA10-0061-7875-4482-43341A384157}"/>
              </a:ext>
            </a:extLst>
          </p:cNvPr>
          <p:cNvSpPr>
            <a:spLocks noGrp="1"/>
          </p:cNvSpPr>
          <p:nvPr>
            <p:ph idx="1"/>
          </p:nvPr>
        </p:nvSpPr>
        <p:spPr>
          <a:xfrm>
            <a:off x="6103302" y="254000"/>
            <a:ext cx="5956617" cy="6299199"/>
          </a:xfrm>
          <a:effectLst/>
        </p:spPr>
        <p:txBody>
          <a:bodyPr anchor="ctr">
            <a:normAutofit/>
          </a:bodyPr>
          <a:lstStyle/>
          <a:p>
            <a:pPr>
              <a:lnSpc>
                <a:spcPct val="90000"/>
              </a:lnSpc>
            </a:pPr>
            <a:r>
              <a:rPr lang="en-US" sz="1200" b="1" dirty="0">
                <a:solidFill>
                  <a:schemeClr val="tx1"/>
                </a:solidFill>
                <a:cs typeface="Times New Roman"/>
              </a:rPr>
              <a:t>Development of Multi-Venue Web Scrapers</a:t>
            </a:r>
            <a:r>
              <a:rPr lang="en-US" sz="1200" dirty="0">
                <a:solidFill>
                  <a:schemeClr val="tx1"/>
                </a:solidFill>
                <a:cs typeface="Times New Roman"/>
              </a:rPr>
              <a:t>:</a:t>
            </a:r>
            <a:endParaRPr lang="en-US" sz="1200" b="1" dirty="0">
              <a:solidFill>
                <a:schemeClr val="tx1"/>
              </a:solidFill>
              <a:cs typeface="Times New Roman"/>
            </a:endParaRPr>
          </a:p>
          <a:p>
            <a:pPr lvl="1">
              <a:lnSpc>
                <a:spcPct val="90000"/>
              </a:lnSpc>
            </a:pPr>
            <a:r>
              <a:rPr lang="en-US" sz="1200" dirty="0">
                <a:solidFill>
                  <a:schemeClr val="tx1"/>
                </a:solidFill>
                <a:cs typeface="Times New Roman"/>
              </a:rPr>
              <a:t>Extend the existing web scraper to collect data from multiple concert venues.</a:t>
            </a:r>
            <a:endParaRPr lang="en-US" sz="1200" dirty="0">
              <a:solidFill>
                <a:schemeClr val="tx1"/>
              </a:solidFill>
            </a:endParaRPr>
          </a:p>
          <a:p>
            <a:pPr lvl="1">
              <a:lnSpc>
                <a:spcPct val="90000"/>
              </a:lnSpc>
            </a:pPr>
            <a:r>
              <a:rPr lang="en-US" sz="1200" dirty="0">
                <a:solidFill>
                  <a:schemeClr val="tx1"/>
                </a:solidFill>
                <a:cs typeface="Times New Roman"/>
              </a:rPr>
              <a:t>Ensure flexibility to easily add or modify scraping for new venues as needed.</a:t>
            </a:r>
            <a:endParaRPr lang="en-US" sz="1200" dirty="0">
              <a:solidFill>
                <a:schemeClr val="tx1"/>
              </a:solidFill>
            </a:endParaRPr>
          </a:p>
          <a:p>
            <a:pPr lvl="1">
              <a:lnSpc>
                <a:spcPct val="90000"/>
              </a:lnSpc>
            </a:pPr>
            <a:r>
              <a:rPr lang="en-US" sz="1200" dirty="0">
                <a:solidFill>
                  <a:schemeClr val="tx1"/>
                </a:solidFill>
                <a:cs typeface="Times New Roman"/>
              </a:rPr>
              <a:t>Data fields to be collected include band/artist, venue, ticket price, and date.</a:t>
            </a:r>
            <a:endParaRPr lang="en-US" sz="1200" dirty="0">
              <a:solidFill>
                <a:schemeClr val="tx1"/>
              </a:solidFill>
            </a:endParaRPr>
          </a:p>
          <a:p>
            <a:pPr>
              <a:lnSpc>
                <a:spcPct val="90000"/>
              </a:lnSpc>
            </a:pPr>
            <a:r>
              <a:rPr lang="en-US" sz="1200" b="1" dirty="0">
                <a:solidFill>
                  <a:schemeClr val="tx1"/>
                </a:solidFill>
                <a:cs typeface="Times New Roman"/>
              </a:rPr>
              <a:t>Backend Data Processing</a:t>
            </a:r>
            <a:r>
              <a:rPr lang="en-US" sz="1200" dirty="0">
                <a:solidFill>
                  <a:schemeClr val="tx1"/>
                </a:solidFill>
                <a:cs typeface="Times New Roman"/>
              </a:rPr>
              <a:t>:</a:t>
            </a:r>
            <a:endParaRPr lang="en-US" sz="1200" b="1" dirty="0">
              <a:solidFill>
                <a:schemeClr val="tx1"/>
              </a:solidFill>
              <a:cs typeface="Times New Roman"/>
            </a:endParaRPr>
          </a:p>
          <a:p>
            <a:pPr lvl="1">
              <a:lnSpc>
                <a:spcPct val="90000"/>
              </a:lnSpc>
            </a:pPr>
            <a:r>
              <a:rPr lang="en-US" sz="1200" dirty="0">
                <a:solidFill>
                  <a:schemeClr val="tx1"/>
                </a:solidFill>
                <a:cs typeface="Times New Roman"/>
              </a:rPr>
              <a:t>Data normalization and formatting for easy insertion into an Excel sheet or database.</a:t>
            </a:r>
            <a:endParaRPr lang="en-US" sz="1200" dirty="0">
              <a:solidFill>
                <a:schemeClr val="tx1"/>
              </a:solidFill>
            </a:endParaRPr>
          </a:p>
          <a:p>
            <a:pPr lvl="1">
              <a:lnSpc>
                <a:spcPct val="90000"/>
              </a:lnSpc>
            </a:pPr>
            <a:r>
              <a:rPr lang="en-US" sz="1200" dirty="0">
                <a:solidFill>
                  <a:schemeClr val="tx1"/>
                </a:solidFill>
                <a:cs typeface="Times New Roman"/>
              </a:rPr>
              <a:t>Implement a system to process and prepare scraped data for analysis.</a:t>
            </a:r>
            <a:endParaRPr lang="en-US" sz="1200" dirty="0">
              <a:solidFill>
                <a:schemeClr val="tx1"/>
              </a:solidFill>
            </a:endParaRPr>
          </a:p>
          <a:p>
            <a:pPr>
              <a:lnSpc>
                <a:spcPct val="90000"/>
              </a:lnSpc>
            </a:pPr>
            <a:r>
              <a:rPr lang="en-US" sz="1200" b="1" dirty="0">
                <a:solidFill>
                  <a:schemeClr val="tx1"/>
                </a:solidFill>
                <a:cs typeface="Times New Roman"/>
              </a:rPr>
              <a:t>R Integration for Analysis</a:t>
            </a:r>
            <a:r>
              <a:rPr lang="en-US" sz="1200" dirty="0">
                <a:solidFill>
                  <a:schemeClr val="tx1"/>
                </a:solidFill>
                <a:cs typeface="Times New Roman"/>
              </a:rPr>
              <a:t>:</a:t>
            </a:r>
            <a:endParaRPr lang="en-US" sz="1200" b="1" dirty="0">
              <a:solidFill>
                <a:schemeClr val="tx1"/>
              </a:solidFill>
              <a:cs typeface="Times New Roman"/>
            </a:endParaRPr>
          </a:p>
          <a:p>
            <a:pPr lvl="1">
              <a:lnSpc>
                <a:spcPct val="90000"/>
              </a:lnSpc>
            </a:pPr>
            <a:r>
              <a:rPr lang="en-US" sz="1200" dirty="0">
                <a:solidFill>
                  <a:schemeClr val="tx1"/>
                </a:solidFill>
                <a:cs typeface="Times New Roman"/>
              </a:rPr>
              <a:t>Use R for regression analysis on the data to predict ticket sales potential.</a:t>
            </a:r>
            <a:endParaRPr lang="en-US" sz="1200" dirty="0">
              <a:solidFill>
                <a:schemeClr val="tx1"/>
              </a:solidFill>
            </a:endParaRPr>
          </a:p>
          <a:p>
            <a:pPr lvl="1">
              <a:lnSpc>
                <a:spcPct val="90000"/>
              </a:lnSpc>
            </a:pPr>
            <a:r>
              <a:rPr lang="en-US" sz="1200" dirty="0">
                <a:solidFill>
                  <a:schemeClr val="tx1"/>
                </a:solidFill>
                <a:cs typeface="Times New Roman"/>
              </a:rPr>
              <a:t>Create a workflow where users can trigger R scripts to run analysis on selected data.</a:t>
            </a:r>
            <a:endParaRPr lang="en-US" sz="1200" dirty="0">
              <a:solidFill>
                <a:schemeClr val="tx1"/>
              </a:solidFill>
            </a:endParaRPr>
          </a:p>
          <a:p>
            <a:pPr>
              <a:lnSpc>
                <a:spcPct val="90000"/>
              </a:lnSpc>
            </a:pPr>
            <a:r>
              <a:rPr lang="en-US" sz="1200" b="1" dirty="0">
                <a:solidFill>
                  <a:schemeClr val="tx1"/>
                </a:solidFill>
                <a:cs typeface="Times New Roman"/>
              </a:rPr>
              <a:t>User Interface Development</a:t>
            </a:r>
            <a:r>
              <a:rPr lang="en-US" sz="1200" dirty="0">
                <a:solidFill>
                  <a:schemeClr val="tx1"/>
                </a:solidFill>
                <a:cs typeface="Times New Roman"/>
              </a:rPr>
              <a:t>:</a:t>
            </a:r>
            <a:endParaRPr lang="en-US" sz="1200" b="1" dirty="0">
              <a:solidFill>
                <a:schemeClr val="tx1"/>
              </a:solidFill>
              <a:cs typeface="Times New Roman"/>
            </a:endParaRPr>
          </a:p>
          <a:p>
            <a:pPr lvl="1">
              <a:lnSpc>
                <a:spcPct val="90000"/>
              </a:lnSpc>
            </a:pPr>
            <a:r>
              <a:rPr lang="en-US" sz="1200" dirty="0">
                <a:solidFill>
                  <a:schemeClr val="tx1"/>
                </a:solidFill>
                <a:cs typeface="Times New Roman"/>
              </a:rPr>
              <a:t>Build a front-end dashboard where users can view, manage, and analyze data.</a:t>
            </a:r>
            <a:endParaRPr lang="en-US" sz="1200" dirty="0">
              <a:solidFill>
                <a:schemeClr val="tx1"/>
              </a:solidFill>
            </a:endParaRPr>
          </a:p>
          <a:p>
            <a:pPr lvl="1">
              <a:lnSpc>
                <a:spcPct val="90000"/>
              </a:lnSpc>
            </a:pPr>
            <a:r>
              <a:rPr lang="en-US" sz="1200" dirty="0">
                <a:solidFill>
                  <a:schemeClr val="tx1"/>
                </a:solidFill>
                <a:cs typeface="Times New Roman"/>
              </a:rPr>
              <a:t>Display sales projections and analysis results in a clear, intuitive format (e.g., charts, graphs, ranked lists).</a:t>
            </a:r>
            <a:endParaRPr lang="en-US" sz="1200" dirty="0">
              <a:solidFill>
                <a:schemeClr val="tx1"/>
              </a:solidFill>
            </a:endParaRPr>
          </a:p>
          <a:p>
            <a:pPr>
              <a:lnSpc>
                <a:spcPct val="90000"/>
              </a:lnSpc>
            </a:pPr>
            <a:r>
              <a:rPr lang="en-US" sz="1200" b="1" dirty="0">
                <a:solidFill>
                  <a:schemeClr val="tx1"/>
                </a:solidFill>
                <a:cs typeface="Times New Roman"/>
              </a:rPr>
              <a:t>System Testing and Validation</a:t>
            </a:r>
            <a:r>
              <a:rPr lang="en-US" sz="1200" dirty="0">
                <a:solidFill>
                  <a:schemeClr val="tx1"/>
                </a:solidFill>
                <a:cs typeface="Times New Roman"/>
              </a:rPr>
              <a:t>:</a:t>
            </a:r>
            <a:endParaRPr lang="en-US" sz="1200" b="1" dirty="0">
              <a:solidFill>
                <a:schemeClr val="tx1"/>
              </a:solidFill>
              <a:cs typeface="Times New Roman"/>
            </a:endParaRPr>
          </a:p>
          <a:p>
            <a:pPr lvl="1">
              <a:lnSpc>
                <a:spcPct val="90000"/>
              </a:lnSpc>
            </a:pPr>
            <a:r>
              <a:rPr lang="en-US" sz="1200" dirty="0">
                <a:solidFill>
                  <a:schemeClr val="tx1"/>
                </a:solidFill>
                <a:cs typeface="Times New Roman"/>
              </a:rPr>
              <a:t>Validate that the web scraper collects accurate and complete data.</a:t>
            </a:r>
            <a:endParaRPr lang="en-US" sz="1200" dirty="0">
              <a:solidFill>
                <a:schemeClr val="tx1"/>
              </a:solidFill>
            </a:endParaRPr>
          </a:p>
          <a:p>
            <a:pPr lvl="1">
              <a:lnSpc>
                <a:spcPct val="90000"/>
              </a:lnSpc>
            </a:pPr>
            <a:r>
              <a:rPr lang="en-US" sz="1200" dirty="0">
                <a:solidFill>
                  <a:schemeClr val="tx1"/>
                </a:solidFill>
                <a:cs typeface="Times New Roman"/>
              </a:rPr>
              <a:t>Ensure the system integrates correctly with the R analysis tools.</a:t>
            </a:r>
            <a:endParaRPr lang="en-US" sz="1200" dirty="0">
              <a:solidFill>
                <a:schemeClr val="tx1"/>
              </a:solidFill>
            </a:endParaRPr>
          </a:p>
          <a:p>
            <a:pPr lvl="1">
              <a:lnSpc>
                <a:spcPct val="90000"/>
              </a:lnSpc>
            </a:pPr>
            <a:r>
              <a:rPr lang="en-US" sz="1200" dirty="0">
                <a:solidFill>
                  <a:schemeClr val="tx1"/>
                </a:solidFill>
                <a:cs typeface="Times New Roman"/>
              </a:rPr>
              <a:t>Perform performance testing to ensure the UI and data analysis processes are smooth and user-friendly.</a:t>
            </a:r>
            <a:endParaRPr lang="en-US" sz="1200" dirty="0">
              <a:solidFill>
                <a:schemeClr val="tx1"/>
              </a:solidFill>
            </a:endParaRPr>
          </a:p>
        </p:txBody>
      </p:sp>
    </p:spTree>
    <p:extLst>
      <p:ext uri="{BB962C8B-B14F-4D97-AF65-F5344CB8AC3E}">
        <p14:creationId xmlns:p14="http://schemas.microsoft.com/office/powerpoint/2010/main" val="249237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6777-A2E0-BD45-BD78-1FE1B6AC62F1}"/>
              </a:ext>
            </a:extLst>
          </p:cNvPr>
          <p:cNvSpPr>
            <a:spLocks noGrp="1"/>
          </p:cNvSpPr>
          <p:nvPr>
            <p:ph type="title"/>
          </p:nvPr>
        </p:nvSpPr>
        <p:spPr/>
        <p:txBody>
          <a:bodyPr/>
          <a:lstStyle/>
          <a:p>
            <a:r>
              <a:rPr lang="en-US" sz="4000" dirty="0">
                <a:solidFill>
                  <a:schemeClr val="tx1"/>
                </a:solidFill>
              </a:rPr>
              <a:t>Excluded Features and Constraints</a:t>
            </a:r>
            <a:endParaRPr lang="en-US" dirty="0"/>
          </a:p>
        </p:txBody>
      </p:sp>
      <p:sp>
        <p:nvSpPr>
          <p:cNvPr id="3" name="Content Placeholder 2">
            <a:extLst>
              <a:ext uri="{FF2B5EF4-FFF2-40B4-BE49-F238E27FC236}">
                <a16:creationId xmlns:a16="http://schemas.microsoft.com/office/drawing/2014/main" id="{F0D191FC-ACE4-4CAD-200A-0889FD35FEAC}"/>
              </a:ext>
            </a:extLst>
          </p:cNvPr>
          <p:cNvSpPr>
            <a:spLocks noGrp="1"/>
          </p:cNvSpPr>
          <p:nvPr>
            <p:ph idx="1"/>
          </p:nvPr>
        </p:nvSpPr>
        <p:spPr>
          <a:xfrm>
            <a:off x="913795" y="1732449"/>
            <a:ext cx="5182205" cy="4058751"/>
          </a:xfrm>
        </p:spPr>
        <p:txBody>
          <a:bodyPr>
            <a:normAutofit fontScale="77500" lnSpcReduction="20000"/>
          </a:bodyPr>
          <a:lstStyle/>
          <a:p>
            <a:pPr>
              <a:lnSpc>
                <a:spcPct val="150000"/>
              </a:lnSpc>
            </a:pPr>
            <a:r>
              <a:rPr lang="en-US" sz="2000" dirty="0">
                <a:solidFill>
                  <a:schemeClr val="tx1"/>
                </a:solidFill>
                <a:latin typeface="Arial (Body)"/>
                <a:cs typeface="Times New Roman"/>
              </a:rPr>
              <a:t>User Login and Access Management</a:t>
            </a:r>
            <a:endParaRPr lang="en-US" dirty="0">
              <a:solidFill>
                <a:schemeClr val="tx1"/>
              </a:solidFill>
              <a:latin typeface="Arial (Body)"/>
              <a:cs typeface="Times New Roman"/>
            </a:endParaRPr>
          </a:p>
          <a:p>
            <a:pPr lvl="1">
              <a:lnSpc>
                <a:spcPct val="150000"/>
              </a:lnSpc>
            </a:pPr>
            <a:r>
              <a:rPr lang="en-US" sz="1600" dirty="0">
                <a:solidFill>
                  <a:schemeClr val="tx1"/>
                </a:solidFill>
                <a:latin typeface="Arial (Body)"/>
                <a:cs typeface="Times New Roman"/>
              </a:rPr>
              <a:t>No need to develop complex user management functionality.</a:t>
            </a:r>
            <a:endParaRPr lang="en-US" dirty="0">
              <a:solidFill>
                <a:schemeClr val="tx1"/>
              </a:solidFill>
              <a:latin typeface="Arial (Body)"/>
            </a:endParaRPr>
          </a:p>
          <a:p>
            <a:pPr>
              <a:lnSpc>
                <a:spcPct val="150000"/>
              </a:lnSpc>
            </a:pPr>
            <a:r>
              <a:rPr lang="en-US" sz="2000" dirty="0">
                <a:solidFill>
                  <a:schemeClr val="tx1"/>
                </a:solidFill>
                <a:latin typeface="Arial (Body)"/>
                <a:cs typeface="Times New Roman"/>
              </a:rPr>
              <a:t>Advanced Recommendation System</a:t>
            </a:r>
          </a:p>
          <a:p>
            <a:pPr lvl="1">
              <a:lnSpc>
                <a:spcPct val="150000"/>
              </a:lnSpc>
            </a:pPr>
            <a:r>
              <a:rPr lang="en-US" sz="1600" dirty="0">
                <a:solidFill>
                  <a:schemeClr val="tx1"/>
                </a:solidFill>
                <a:latin typeface="Arial (Body)"/>
                <a:cs typeface="Times New Roman"/>
              </a:rPr>
              <a:t>Only basic filtering and sorting of data are supported, without complex AI-based recommendation algorithms.</a:t>
            </a:r>
            <a:endParaRPr lang="en-US" dirty="0">
              <a:solidFill>
                <a:schemeClr val="tx1"/>
              </a:solidFill>
              <a:latin typeface="Arial (Body)"/>
            </a:endParaRPr>
          </a:p>
          <a:p>
            <a:pPr>
              <a:lnSpc>
                <a:spcPct val="150000"/>
              </a:lnSpc>
            </a:pPr>
            <a:r>
              <a:rPr lang="en-US" sz="2000" dirty="0">
                <a:solidFill>
                  <a:schemeClr val="tx1"/>
                </a:solidFill>
                <a:latin typeface="Arial (Body)"/>
                <a:cs typeface="Times New Roman"/>
              </a:rPr>
              <a:t>Mobile Platform Support</a:t>
            </a:r>
          </a:p>
          <a:p>
            <a:pPr lvl="1">
              <a:lnSpc>
                <a:spcPct val="150000"/>
              </a:lnSpc>
            </a:pPr>
            <a:r>
              <a:rPr lang="en-US" sz="1600" dirty="0">
                <a:solidFill>
                  <a:schemeClr val="tx1"/>
                </a:solidFill>
                <a:latin typeface="Arial (Body)"/>
                <a:cs typeface="Times New Roman"/>
              </a:rPr>
              <a:t>The project will focus on web development, without mobile platform support.</a:t>
            </a:r>
          </a:p>
          <a:p>
            <a:pPr>
              <a:lnSpc>
                <a:spcPct val="150000"/>
              </a:lnSpc>
            </a:pPr>
            <a:r>
              <a:rPr lang="en-US" sz="2000" dirty="0">
                <a:solidFill>
                  <a:schemeClr val="tx1"/>
                </a:solidFill>
                <a:latin typeface="Arial (Body)"/>
                <a:cs typeface="Times New Roman"/>
              </a:rPr>
              <a:t>Internationalization Support</a:t>
            </a:r>
          </a:p>
          <a:p>
            <a:pPr lvl="1">
              <a:lnSpc>
                <a:spcPct val="150000"/>
              </a:lnSpc>
            </a:pPr>
            <a:r>
              <a:rPr lang="en-US" sz="1600" dirty="0">
                <a:solidFill>
                  <a:schemeClr val="tx1"/>
                </a:solidFill>
                <a:latin typeface="Arial (Body)"/>
                <a:cs typeface="Times New Roman"/>
              </a:rPr>
              <a:t>The project will only support English and will not include multi-language versions.</a:t>
            </a:r>
            <a:endParaRPr lang="en-US" sz="2000" dirty="0">
              <a:solidFill>
                <a:schemeClr val="tx1"/>
              </a:solidFill>
              <a:latin typeface="Arial (Body)"/>
              <a:cs typeface="Times New Roman"/>
            </a:endParaRPr>
          </a:p>
          <a:p>
            <a:endParaRPr lang="en-US" dirty="0"/>
          </a:p>
        </p:txBody>
      </p:sp>
      <p:sp>
        <p:nvSpPr>
          <p:cNvPr id="4" name="Content Placeholder 2">
            <a:extLst>
              <a:ext uri="{FF2B5EF4-FFF2-40B4-BE49-F238E27FC236}">
                <a16:creationId xmlns:a16="http://schemas.microsoft.com/office/drawing/2014/main" id="{869238DC-C615-D657-47A7-BF5F5657C7D8}"/>
              </a:ext>
            </a:extLst>
          </p:cNvPr>
          <p:cNvSpPr txBox="1">
            <a:spLocks/>
          </p:cNvSpPr>
          <p:nvPr/>
        </p:nvSpPr>
        <p:spPr>
          <a:xfrm>
            <a:off x="6096000" y="1732448"/>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dirty="0">
                <a:effectLst>
                  <a:outerShdw blurRad="38100" dist="38100" dir="2700000" algn="tl">
                    <a:srgbClr val="000000">
                      <a:alpha val="43137"/>
                    </a:srgbClr>
                  </a:outerShdw>
                </a:effectLst>
                <a:latin typeface="Arial (Body)"/>
                <a:cs typeface="Times New Roman"/>
              </a:rPr>
              <a:t>Time Constraints</a:t>
            </a:r>
          </a:p>
          <a:p>
            <a:pPr lvl="1"/>
            <a:r>
              <a:rPr lang="en-US" sz="1200" dirty="0">
                <a:effectLst>
                  <a:outerShdw blurRad="38100" dist="38100" dir="2700000" algn="tl">
                    <a:srgbClr val="000000">
                      <a:alpha val="43137"/>
                    </a:srgbClr>
                  </a:outerShdw>
                </a:effectLst>
                <a:latin typeface="Arial (Body)"/>
                <a:cs typeface="Times New Roman"/>
              </a:rPr>
              <a:t>The project will be completed within four sprint cycles.</a:t>
            </a:r>
          </a:p>
          <a:p>
            <a:r>
              <a:rPr lang="en-US" sz="1600" dirty="0">
                <a:effectLst>
                  <a:outerShdw blurRad="38100" dist="38100" dir="2700000" algn="tl">
                    <a:srgbClr val="000000">
                      <a:alpha val="43137"/>
                    </a:srgbClr>
                  </a:outerShdw>
                </a:effectLst>
                <a:latin typeface="Arial (Body)"/>
                <a:cs typeface="Times New Roman"/>
              </a:rPr>
              <a:t>Technical Requirements:</a:t>
            </a:r>
          </a:p>
          <a:p>
            <a:pPr lvl="1"/>
            <a:r>
              <a:rPr lang="en-US" sz="1200" dirty="0">
                <a:effectLst>
                  <a:outerShdw blurRad="38100" dist="38100" dir="2700000" algn="tl">
                    <a:srgbClr val="000000">
                      <a:alpha val="43137"/>
                    </a:srgbClr>
                  </a:outerShdw>
                </a:effectLst>
                <a:latin typeface="Arial (Body)"/>
                <a:cs typeface="Times New Roman"/>
              </a:rPr>
              <a:t>Ensure that the scraper tool can bypass anti-scraping mechanisms to reliably collect data.</a:t>
            </a:r>
          </a:p>
          <a:p>
            <a:pPr lvl="1"/>
            <a:r>
              <a:rPr lang="en-US" sz="1200" dirty="0">
                <a:effectLst>
                  <a:outerShdw blurRad="38100" dist="38100" dir="2700000" algn="tl">
                    <a:srgbClr val="000000">
                      <a:alpha val="43137"/>
                    </a:srgbClr>
                  </a:outerShdw>
                </a:effectLst>
                <a:latin typeface="Arial (Body)"/>
                <a:cs typeface="Times New Roman"/>
              </a:rPr>
              <a:t>The database must support efficient data querying and filtering for sales prediction analysis.</a:t>
            </a:r>
          </a:p>
          <a:p>
            <a:r>
              <a:rPr lang="en-US" sz="1600" dirty="0">
                <a:effectLst>
                  <a:outerShdw blurRad="38100" dist="38100" dir="2700000" algn="tl">
                    <a:srgbClr val="000000">
                      <a:alpha val="43137"/>
                    </a:srgbClr>
                  </a:outerShdw>
                </a:effectLst>
                <a:latin typeface="Arial (Body)"/>
                <a:cs typeface="Times New Roman"/>
              </a:rPr>
              <a:t>Dependencies:</a:t>
            </a:r>
          </a:p>
          <a:p>
            <a:pPr lvl="1"/>
            <a:r>
              <a:rPr lang="en-US" sz="1200" dirty="0">
                <a:effectLst>
                  <a:outerShdw blurRad="38100" dist="38100" dir="2700000" algn="tl">
                    <a:srgbClr val="000000">
                      <a:alpha val="43137"/>
                    </a:srgbClr>
                  </a:outerShdw>
                </a:effectLst>
                <a:latin typeface="Arial (Body)"/>
                <a:cs typeface="Times New Roman"/>
              </a:rPr>
              <a:t>The project depends on third-party websites (venue websites) for data. Changes in these sources may affect project progress.</a:t>
            </a:r>
          </a:p>
        </p:txBody>
      </p:sp>
    </p:spTree>
    <p:extLst>
      <p:ext uri="{BB962C8B-B14F-4D97-AF65-F5344CB8AC3E}">
        <p14:creationId xmlns:p14="http://schemas.microsoft.com/office/powerpoint/2010/main" val="169010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DF5B3-8D31-F819-A672-8CB1B1CA135A}"/>
              </a:ext>
            </a:extLst>
          </p:cNvPr>
          <p:cNvSpPr>
            <a:spLocks noGrp="1"/>
          </p:cNvSpPr>
          <p:nvPr>
            <p:ph type="title"/>
          </p:nvPr>
        </p:nvSpPr>
        <p:spPr>
          <a:xfrm>
            <a:off x="834013" y="1115568"/>
            <a:ext cx="3487616" cy="4626864"/>
          </a:xfrm>
        </p:spPr>
        <p:txBody>
          <a:bodyPr>
            <a:normAutofit/>
          </a:bodyPr>
          <a:lstStyle/>
          <a:p>
            <a:pPr algn="l"/>
            <a:r>
              <a:rPr lang="en-US" sz="3600"/>
              <a:t>Business Requirements</a:t>
            </a:r>
          </a:p>
        </p:txBody>
      </p:sp>
      <p:cxnSp>
        <p:nvCxnSpPr>
          <p:cNvPr id="19" name="Straight Connector 18">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A89FAE-3B62-B8C8-C2C4-A0A665FDDBBA}"/>
              </a:ext>
            </a:extLst>
          </p:cNvPr>
          <p:cNvSpPr>
            <a:spLocks noGrp="1"/>
          </p:cNvSpPr>
          <p:nvPr>
            <p:ph idx="1"/>
          </p:nvPr>
        </p:nvSpPr>
        <p:spPr>
          <a:xfrm>
            <a:off x="5105398" y="1115568"/>
            <a:ext cx="6245352" cy="4626864"/>
          </a:xfrm>
        </p:spPr>
        <p:txBody>
          <a:bodyPr anchor="ctr">
            <a:normAutofit/>
          </a:bodyPr>
          <a:lstStyle/>
          <a:p>
            <a:pPr>
              <a:lnSpc>
                <a:spcPct val="90000"/>
              </a:lnSpc>
            </a:pPr>
            <a:r>
              <a:rPr lang="en-US" sz="1500"/>
              <a:t>Business Must:</a:t>
            </a:r>
          </a:p>
          <a:p>
            <a:pPr lvl="1">
              <a:lnSpc>
                <a:spcPct val="90000"/>
              </a:lnSpc>
            </a:pPr>
            <a:r>
              <a:rPr lang="en-US" sz="1500">
                <a:cs typeface="Times New Roman"/>
              </a:rPr>
              <a:t>Provide an application that accurately scrapes information from a list of websites, stores the information, and accurately displays it to the user.</a:t>
            </a:r>
          </a:p>
          <a:p>
            <a:pPr>
              <a:lnSpc>
                <a:spcPct val="90000"/>
              </a:lnSpc>
            </a:pPr>
            <a:r>
              <a:rPr lang="en-US" sz="1500"/>
              <a:t>Business Should:</a:t>
            </a:r>
          </a:p>
          <a:p>
            <a:pPr lvl="1">
              <a:lnSpc>
                <a:spcPct val="90000"/>
              </a:lnSpc>
            </a:pPr>
            <a:r>
              <a:rPr lang="en-US" sz="1500">
                <a:cs typeface="Times New Roman"/>
              </a:rPr>
              <a:t>Make this application user-friendly for users with appealing features, including but not limited to easy search filtering.</a:t>
            </a:r>
            <a:endParaRPr lang="en-US" sz="1500"/>
          </a:p>
          <a:p>
            <a:pPr>
              <a:lnSpc>
                <a:spcPct val="90000"/>
              </a:lnSpc>
            </a:pPr>
            <a:r>
              <a:rPr lang="en-US" sz="1500"/>
              <a:t>Business Should:</a:t>
            </a:r>
          </a:p>
          <a:p>
            <a:pPr lvl="1">
              <a:lnSpc>
                <a:spcPct val="90000"/>
              </a:lnSpc>
            </a:pPr>
            <a:r>
              <a:rPr lang="en-US" sz="1500">
                <a:cs typeface="Times New Roman"/>
              </a:rPr>
              <a:t>Have information stay up to date, so the web scraper periodically scrapes for information and updates the application as needed to stay ahead of other similar applications.</a:t>
            </a:r>
          </a:p>
          <a:p>
            <a:pPr>
              <a:lnSpc>
                <a:spcPct val="90000"/>
              </a:lnSpc>
            </a:pPr>
            <a:r>
              <a:rPr lang="en-US" sz="1500"/>
              <a:t>Business Could:</a:t>
            </a:r>
          </a:p>
          <a:p>
            <a:pPr lvl="1">
              <a:lnSpc>
                <a:spcPct val="90000"/>
              </a:lnSpc>
            </a:pPr>
            <a:r>
              <a:rPr lang="en-US" sz="1500">
                <a:cs typeface="Times New Roman"/>
              </a:rPr>
              <a:t>Have a more specific scope of search so that the application has a larger scope of use and is not limited to one area so that lots of people can use the application.</a:t>
            </a:r>
          </a:p>
        </p:txBody>
      </p:sp>
    </p:spTree>
    <p:extLst>
      <p:ext uri="{BB962C8B-B14F-4D97-AF65-F5344CB8AC3E}">
        <p14:creationId xmlns:p14="http://schemas.microsoft.com/office/powerpoint/2010/main" val="1459544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50</TotalTime>
  <Words>2338</Words>
  <Application>Microsoft Office PowerPoint</Application>
  <PresentationFormat>Widescreen</PresentationFormat>
  <Paragraphs>242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Arial (Body)</vt:lpstr>
      <vt:lpstr>Calisto MT</vt:lpstr>
      <vt:lpstr>Courier New</vt:lpstr>
      <vt:lpstr>Courier New,monospace</vt:lpstr>
      <vt:lpstr>Times New Roman</vt:lpstr>
      <vt:lpstr>Wingdings 2</vt:lpstr>
      <vt:lpstr>Slate</vt:lpstr>
      <vt:lpstr>Venue Scraper</vt:lpstr>
      <vt:lpstr>Introduction to Team</vt:lpstr>
      <vt:lpstr>Intro to Team Collaboration and  Project Management </vt:lpstr>
      <vt:lpstr>Project Overview and Description </vt:lpstr>
      <vt:lpstr>Project Features and User Stories</vt:lpstr>
      <vt:lpstr>Use Cases</vt:lpstr>
      <vt:lpstr>Project Scope</vt:lpstr>
      <vt:lpstr>Excluded Features and Constraints</vt:lpstr>
      <vt:lpstr>Business Requirements</vt:lpstr>
      <vt:lpstr>User Requirements</vt:lpstr>
      <vt:lpstr>Non-Functional Requirements</vt:lpstr>
      <vt:lpstr>Security and Hardware</vt:lpstr>
      <vt:lpstr>UX</vt:lpstr>
      <vt:lpstr>Architecture and Database</vt:lpstr>
      <vt:lpstr>Top-Level Classes</vt:lpstr>
      <vt:lpstr>Data Flow and States</vt:lpstr>
      <vt:lpstr>Reports</vt:lpstr>
      <vt:lpstr>Achievements and Challenges</vt:lpstr>
      <vt:lpstr>Future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CJ Coronado</dc:creator>
  <cp:lastModifiedBy>CJ Coronado</cp:lastModifiedBy>
  <cp:revision>3</cp:revision>
  <dcterms:created xsi:type="dcterms:W3CDTF">2024-11-18T03:42:32Z</dcterms:created>
  <dcterms:modified xsi:type="dcterms:W3CDTF">2024-11-18T04:33:26Z</dcterms:modified>
</cp:coreProperties>
</file>