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4" r:id="rId3"/>
    <p:sldId id="262" r:id="rId4"/>
    <p:sldId id="270" r:id="rId5"/>
    <p:sldId id="269" r:id="rId6"/>
    <p:sldId id="259" r:id="rId7"/>
    <p:sldId id="265" r:id="rId8"/>
    <p:sldId id="260" r:id="rId9"/>
    <p:sldId id="271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C31E02-191B-E866-E373-F98C178BD776}" name="Ibrahima Bah" initials="IB" userId="S::ibah2@student.gsu.edu::415f8e60-de80-47d3-8739-61436f7ffeaf" providerId="AD"/>
  <p188:author id="{AA90789D-0BD1-0EB5-7715-55901550C62D}" name="Alexander Ioan Cosma" initials="AC" userId="S::acosma1@student.gsu.edu::7cfc2377-6b52-413e-9542-7ec8e088dd4b" providerId="AD"/>
  <p188:author id="{0F3A5ECD-0441-CB22-D972-FB48291C271C}" name="Hana M Burge" initials="HB" userId="S::hburge1@student.gsu.edu::3bbf1d37-553c-43ca-8d5c-86f59acf878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6E400"/>
    <a:srgbClr val="FFF597"/>
    <a:srgbClr val="FFE701"/>
    <a:srgbClr val="FFF054"/>
    <a:srgbClr val="F6F600"/>
    <a:srgbClr val="D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CD3C8-87C3-A405-EAA2-A11C2F0462DD}" v="1" dt="2023-03-07T19:49:23.739"/>
    <p1510:client id="{4FD3E18F-9760-4216-BFC4-FA4CDFAD0A76}" v="840" dt="2023-03-07T18:58:29.307"/>
    <p1510:client id="{5E6DF5D8-662F-298B-C8C7-472444FF09E5}" v="1580" dt="2023-03-07T07:48:11.161"/>
    <p1510:client id="{70E3C48D-58F5-4BB9-BB4A-DCF10C2A3261}" v="416" dt="2023-03-07T20:17:06.845"/>
    <p1510:client id="{79F84B0B-FDB2-3826-5464-BC68B9A0C6BE}" v="131" dt="2023-03-07T20:08:20.873"/>
    <p1510:client id="{8A339642-5CDD-4EBE-BB15-414226FE6FC9}" v="410" dt="2023-03-07T19:42:48.772"/>
    <p1510:client id="{A5463DE8-775D-C819-657D-4E71C9BDCC1F}" v="31" dt="2023-03-07T05:51:59.863"/>
    <p1510:client id="{E29A4680-05E7-C236-C09C-E5EA77FD4E51}" v="113" dt="2023-03-07T19:49:1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4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8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6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en-US"/>
              <a:t>Policy Vote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Alex Cosma, Ibrahima Bah, Jason Hess, Ramey Serdah, and Hana Burge 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67F8007-0A55-EB02-759F-5DAB31D7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536" y="89879"/>
            <a:ext cx="2677517" cy="26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888" y="-70554"/>
            <a:ext cx="3292336" cy="857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HTML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03CC5B-09AA-6586-D28A-2A7D668A2B74}"/>
              </a:ext>
            </a:extLst>
          </p:cNvPr>
          <p:cNvSpPr/>
          <p:nvPr/>
        </p:nvSpPr>
        <p:spPr>
          <a:xfrm>
            <a:off x="1435606" y="990758"/>
            <a:ext cx="1106424" cy="612648"/>
          </a:xfrm>
          <a:prstGeom prst="ellipse">
            <a:avLst/>
          </a:prstGeom>
          <a:solidFill>
            <a:srgbClr val="FF7D7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D046D2-BF3D-F7BE-C6C8-4176F338D9B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988818" y="1603406"/>
            <a:ext cx="2" cy="618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F5333C8F-E65E-4D61-3C5E-8F4B0F70FA5C}"/>
              </a:ext>
            </a:extLst>
          </p:cNvPr>
          <p:cNvSpPr/>
          <p:nvPr/>
        </p:nvSpPr>
        <p:spPr>
          <a:xfrm>
            <a:off x="1204729" y="3070751"/>
            <a:ext cx="1568179" cy="841248"/>
          </a:xfrm>
          <a:prstGeom prst="diamond">
            <a:avLst/>
          </a:prstGeom>
          <a:solidFill>
            <a:srgbClr val="FFF597"/>
          </a:solidFill>
          <a:ln w="19050">
            <a:solidFill>
              <a:srgbClr val="F6E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 login?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CD9169-AC99-C9BA-0EA0-D7707BB306A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988819" y="2529769"/>
            <a:ext cx="1" cy="540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132072-7BCA-D8C0-F837-DA8AB8DD740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59221" y="3505062"/>
            <a:ext cx="3750098" cy="136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27C44A-58D4-1D26-F5E8-2044F1E3519E}"/>
              </a:ext>
            </a:extLst>
          </p:cNvPr>
          <p:cNvSpPr txBox="1"/>
          <p:nvPr/>
        </p:nvSpPr>
        <p:spPr>
          <a:xfrm>
            <a:off x="3013700" y="3214376"/>
            <a:ext cx="448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146A44-DA94-5C10-2E58-E468BE4C599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961441" y="3911999"/>
            <a:ext cx="27378" cy="1732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9F1953-70C3-983D-EB6F-2998CDD89FC1}"/>
              </a:ext>
            </a:extLst>
          </p:cNvPr>
          <p:cNvSpPr txBox="1"/>
          <p:nvPr/>
        </p:nvSpPr>
        <p:spPr>
          <a:xfrm>
            <a:off x="1244136" y="5699985"/>
            <a:ext cx="148936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Enter 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A151E0-10BB-9E15-6BE5-4FA96D654309}"/>
              </a:ext>
            </a:extLst>
          </p:cNvPr>
          <p:cNvSpPr txBox="1"/>
          <p:nvPr/>
        </p:nvSpPr>
        <p:spPr>
          <a:xfrm>
            <a:off x="3757905" y="5699984"/>
            <a:ext cx="148936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Register</a:t>
            </a:r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A7FA03-8B3F-4158-1ABF-EA531A0CE0B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733499" y="5853873"/>
            <a:ext cx="10244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425015-1CB4-CB0B-33C3-F3A33F2FBB9D}"/>
              </a:ext>
            </a:extLst>
          </p:cNvPr>
          <p:cNvCxnSpPr>
            <a:cxnSpLocks/>
          </p:cNvCxnSpPr>
          <p:nvPr/>
        </p:nvCxnSpPr>
        <p:spPr>
          <a:xfrm flipH="1" flipV="1">
            <a:off x="2481234" y="3686328"/>
            <a:ext cx="1971161" cy="1981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E66C7F-31F5-1816-9346-838459123213}"/>
              </a:ext>
            </a:extLst>
          </p:cNvPr>
          <p:cNvSpPr txBox="1"/>
          <p:nvPr/>
        </p:nvSpPr>
        <p:spPr>
          <a:xfrm>
            <a:off x="1988817" y="4058309"/>
            <a:ext cx="448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CFFD0-9860-21C4-CA5B-EBFE2F95D0D9}"/>
              </a:ext>
            </a:extLst>
          </p:cNvPr>
          <p:cNvSpPr txBox="1"/>
          <p:nvPr/>
        </p:nvSpPr>
        <p:spPr>
          <a:xfrm>
            <a:off x="6554724" y="3337485"/>
            <a:ext cx="1489363" cy="307777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Home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9E1CE0-C650-62B2-1B29-6E73749AA17D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flipH="1">
            <a:off x="7299405" y="3645262"/>
            <a:ext cx="1" cy="66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34A79E-8420-9391-340B-4723D42DA7B3}"/>
              </a:ext>
            </a:extLst>
          </p:cNvPr>
          <p:cNvSpPr txBox="1"/>
          <p:nvPr/>
        </p:nvSpPr>
        <p:spPr>
          <a:xfrm>
            <a:off x="6554723" y="4315144"/>
            <a:ext cx="148936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Select a current vote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408DF8-7B96-55A5-9B15-A0681BBE9456}"/>
              </a:ext>
            </a:extLst>
          </p:cNvPr>
          <p:cNvSpPr txBox="1"/>
          <p:nvPr/>
        </p:nvSpPr>
        <p:spPr>
          <a:xfrm>
            <a:off x="6554724" y="5702661"/>
            <a:ext cx="148936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User votes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381883-4A36-E9D9-B1F3-1EA959399B57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flipH="1">
            <a:off x="7303968" y="4838364"/>
            <a:ext cx="4562" cy="207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B4C102F3-E3CF-5D35-3B43-B5529F30E07C}"/>
              </a:ext>
            </a:extLst>
          </p:cNvPr>
          <p:cNvSpPr/>
          <p:nvPr/>
        </p:nvSpPr>
        <p:spPr>
          <a:xfrm>
            <a:off x="9276454" y="5435927"/>
            <a:ext cx="1568179" cy="841248"/>
          </a:xfrm>
          <a:prstGeom prst="diamond">
            <a:avLst/>
          </a:prstGeom>
          <a:solidFill>
            <a:srgbClr val="FFF597"/>
          </a:solidFill>
          <a:ln w="19050">
            <a:solidFill>
              <a:srgbClr val="F6E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Confirm vote?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CD7101-9C8C-7F58-3FFD-D54376FCF52D}"/>
              </a:ext>
            </a:extLst>
          </p:cNvPr>
          <p:cNvCxnSpPr>
            <a:cxnSpLocks/>
            <a:stCxn id="65" idx="0"/>
            <a:endCxn id="82" idx="2"/>
          </p:cNvCxnSpPr>
          <p:nvPr/>
        </p:nvCxnSpPr>
        <p:spPr>
          <a:xfrm flipH="1" flipV="1">
            <a:off x="10060543" y="3645261"/>
            <a:ext cx="1" cy="1790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CF751E4-C9E6-50AC-6153-CFBE23141C62}"/>
              </a:ext>
            </a:extLst>
          </p:cNvPr>
          <p:cNvSpPr txBox="1"/>
          <p:nvPr/>
        </p:nvSpPr>
        <p:spPr>
          <a:xfrm>
            <a:off x="10041359" y="4807664"/>
            <a:ext cx="448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B229D3-83B9-860E-B45C-D9C2D50A7094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>
            <a:off x="8546606" y="4763238"/>
            <a:ext cx="266737" cy="2761138"/>
          </a:xfrm>
          <a:prstGeom prst="bentConnector3">
            <a:avLst>
              <a:gd name="adj1" fmla="val -130268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BEB698C-419E-CAE6-F665-DDD98DB2CC4C}"/>
              </a:ext>
            </a:extLst>
          </p:cNvPr>
          <p:cNvSpPr txBox="1"/>
          <p:nvPr/>
        </p:nvSpPr>
        <p:spPr>
          <a:xfrm>
            <a:off x="8458855" y="6337246"/>
            <a:ext cx="448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CA5ACB-0CBA-30FB-6F27-7603511CC098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>
            <a:off x="8044087" y="5856550"/>
            <a:ext cx="12323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5AC59A-2496-A078-0DDC-A09324FD9790}"/>
              </a:ext>
            </a:extLst>
          </p:cNvPr>
          <p:cNvSpPr txBox="1"/>
          <p:nvPr/>
        </p:nvSpPr>
        <p:spPr>
          <a:xfrm>
            <a:off x="9315861" y="3337484"/>
            <a:ext cx="1489363" cy="307777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Vote page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2EDEA22-1179-78CC-D6B3-AF3DC20F2F13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8075691" y="3478748"/>
            <a:ext cx="1190912" cy="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7B2E0B-4F23-409A-32D8-AC35D67CB3F2}"/>
              </a:ext>
            </a:extLst>
          </p:cNvPr>
          <p:cNvSpPr txBox="1"/>
          <p:nvPr/>
        </p:nvSpPr>
        <p:spPr>
          <a:xfrm>
            <a:off x="1271380" y="2220268"/>
            <a:ext cx="1489363" cy="307777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Login page 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C4EB8-9BA1-F8D7-B0A4-692FCF7E6DBD}"/>
              </a:ext>
            </a:extLst>
          </p:cNvPr>
          <p:cNvSpPr txBox="1"/>
          <p:nvPr/>
        </p:nvSpPr>
        <p:spPr>
          <a:xfrm>
            <a:off x="6569010" y="5080502"/>
            <a:ext cx="1489363" cy="307777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Vote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998B4F-820A-45FC-3395-4407FB17EFD2}"/>
              </a:ext>
            </a:extLst>
          </p:cNvPr>
          <p:cNvCxnSpPr>
            <a:cxnSpLocks/>
          </p:cNvCxnSpPr>
          <p:nvPr/>
        </p:nvCxnSpPr>
        <p:spPr>
          <a:xfrm flipH="1">
            <a:off x="7308531" y="5436100"/>
            <a:ext cx="4562" cy="207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16AC0A-A0DD-91E9-0769-46931DDAD0DA}"/>
              </a:ext>
            </a:extLst>
          </p:cNvPr>
          <p:cNvSpPr txBox="1"/>
          <p:nvPr/>
        </p:nvSpPr>
        <p:spPr>
          <a:xfrm>
            <a:off x="6555322" y="1913867"/>
            <a:ext cx="1489363" cy="307777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Settings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3D51A1-DA03-ABA2-7C03-857EABD0EE49}"/>
              </a:ext>
            </a:extLst>
          </p:cNvPr>
          <p:cNvCxnSpPr>
            <a:cxnSpLocks/>
          </p:cNvCxnSpPr>
          <p:nvPr/>
        </p:nvCxnSpPr>
        <p:spPr>
          <a:xfrm flipH="1" flipV="1">
            <a:off x="7276591" y="2266414"/>
            <a:ext cx="1" cy="1018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094BCC-3771-26C1-70EA-720EA22DEFCE}"/>
              </a:ext>
            </a:extLst>
          </p:cNvPr>
          <p:cNvCxnSpPr>
            <a:cxnSpLocks/>
          </p:cNvCxnSpPr>
          <p:nvPr/>
        </p:nvCxnSpPr>
        <p:spPr>
          <a:xfrm>
            <a:off x="7354162" y="2267274"/>
            <a:ext cx="4561" cy="102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D9484A-0F6A-F0E6-1147-B9675354161C}"/>
              </a:ext>
            </a:extLst>
          </p:cNvPr>
          <p:cNvSpPr txBox="1"/>
          <p:nvPr/>
        </p:nvSpPr>
        <p:spPr>
          <a:xfrm>
            <a:off x="8941706" y="1909304"/>
            <a:ext cx="2328931" cy="307777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Group Manager 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05DE70-9CD7-D9AE-FD56-BF14D9C79F13}"/>
              </a:ext>
            </a:extLst>
          </p:cNvPr>
          <p:cNvCxnSpPr>
            <a:cxnSpLocks/>
          </p:cNvCxnSpPr>
          <p:nvPr/>
        </p:nvCxnSpPr>
        <p:spPr>
          <a:xfrm flipV="1">
            <a:off x="8111598" y="2270976"/>
            <a:ext cx="1911842" cy="1036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5676F-E876-DAC1-81BC-C4B5452D7D23}"/>
              </a:ext>
            </a:extLst>
          </p:cNvPr>
          <p:cNvCxnSpPr>
            <a:cxnSpLocks/>
          </p:cNvCxnSpPr>
          <p:nvPr/>
        </p:nvCxnSpPr>
        <p:spPr>
          <a:xfrm flipH="1">
            <a:off x="8111596" y="2299213"/>
            <a:ext cx="2039607" cy="110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2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A4B7-BCC0-74A1-FA85-582302AC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416939"/>
            <a:ext cx="9641331" cy="3955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Any questions?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CF887A-5906-5522-3466-DEA9DEDE2A6A}"/>
              </a:ext>
            </a:extLst>
          </p:cNvPr>
          <p:cNvSpPr txBox="1">
            <a:spLocks/>
          </p:cNvSpPr>
          <p:nvPr/>
        </p:nvSpPr>
        <p:spPr>
          <a:xfrm>
            <a:off x="6323155" y="2721551"/>
            <a:ext cx="4852130" cy="3359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2FDDD-7A22-CB06-2639-ABAF87ADD485}"/>
              </a:ext>
            </a:extLst>
          </p:cNvPr>
          <p:cNvSpPr/>
          <p:nvPr/>
        </p:nvSpPr>
        <p:spPr>
          <a:xfrm>
            <a:off x="5207764" y="3741144"/>
            <a:ext cx="908891" cy="5049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4667F-477F-2C97-38CF-7320C2BF1FC1}"/>
              </a:ext>
            </a:extLst>
          </p:cNvPr>
          <p:cNvSpPr/>
          <p:nvPr/>
        </p:nvSpPr>
        <p:spPr>
          <a:xfrm>
            <a:off x="6392078" y="3741144"/>
            <a:ext cx="908891" cy="5049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88BC7-580E-27AD-E518-357F76D1249B}"/>
              </a:ext>
            </a:extLst>
          </p:cNvPr>
          <p:cNvSpPr/>
          <p:nvPr/>
        </p:nvSpPr>
        <p:spPr>
          <a:xfrm>
            <a:off x="5657620" y="4466421"/>
            <a:ext cx="1184312" cy="5049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65149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A4B7-BCC0-74A1-FA85-582302AC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416939"/>
            <a:ext cx="9641331" cy="3955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Description &amp; Purpose</a:t>
            </a:r>
          </a:p>
          <a:p>
            <a:pPr marL="342900" indent="-342900">
              <a:buAutoNum type="arabicPeriod"/>
            </a:pPr>
            <a:r>
              <a:rPr lang="en-US"/>
              <a:t>Target Users</a:t>
            </a:r>
          </a:p>
          <a:p>
            <a:pPr marL="342900" indent="-342900">
              <a:buAutoNum type="arabicPeriod"/>
            </a:pPr>
            <a:r>
              <a:rPr lang="en-US"/>
              <a:t>Chosen Platforms</a:t>
            </a:r>
          </a:p>
          <a:p>
            <a:pPr marL="342900" indent="-342900">
              <a:buAutoNum type="arabicPeriod"/>
            </a:pPr>
            <a:r>
              <a:rPr lang="en-US"/>
              <a:t>UML Sequence</a:t>
            </a:r>
          </a:p>
          <a:p>
            <a:pPr marL="342900" indent="-342900">
              <a:buAutoNum type="arabicPeriod"/>
            </a:pPr>
            <a:r>
              <a:rPr lang="en-US"/>
              <a:t>UML Use Case 1</a:t>
            </a:r>
          </a:p>
          <a:p>
            <a:pPr marL="342900" indent="-342900">
              <a:buAutoNum type="arabicPeriod"/>
            </a:pPr>
            <a:r>
              <a:rPr lang="en-US"/>
              <a:t>UML Use Case 2</a:t>
            </a:r>
          </a:p>
          <a:p>
            <a:pPr marL="342900" indent="-342900">
              <a:buAutoNum type="arabicPeriod"/>
            </a:pPr>
            <a:r>
              <a:rPr lang="en-US"/>
              <a:t>HTML Process Diagram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CF887A-5906-5522-3466-DEA9DEDE2A6A}"/>
              </a:ext>
            </a:extLst>
          </p:cNvPr>
          <p:cNvSpPr txBox="1">
            <a:spLocks/>
          </p:cNvSpPr>
          <p:nvPr/>
        </p:nvSpPr>
        <p:spPr>
          <a:xfrm>
            <a:off x="6323155" y="2721551"/>
            <a:ext cx="4852130" cy="3359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Policy Vote : Description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A4B7-BCC0-74A1-FA85-582302AC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5DB88-4ED6-98D9-6DFF-C3A492AE3229}"/>
              </a:ext>
            </a:extLst>
          </p:cNvPr>
          <p:cNvSpPr txBox="1"/>
          <p:nvPr/>
        </p:nvSpPr>
        <p:spPr>
          <a:xfrm>
            <a:off x="1328616" y="2290081"/>
            <a:ext cx="9811566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Organized, web-based tool for organizations to make decisions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Allows a group to vote on a topic before a set deadline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Administrators add users through group / company email links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Groups can have different permissions for regular users, like the ability to create a vote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Users receive email notifications of available votes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Groups can view past vote results and history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Purpose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FE13626-CE01-4C00-6874-067A60FFB091}"/>
              </a:ext>
            </a:extLst>
          </p:cNvPr>
          <p:cNvSpPr txBox="1"/>
          <p:nvPr/>
        </p:nvSpPr>
        <p:spPr>
          <a:xfrm>
            <a:off x="1524000" y="2701340"/>
            <a:ext cx="9811566" cy="2121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Facilitate a democratic approach to group policy changes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Empowers organizations and members to gather voting information / feedback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Allows organization and members to gather information on voter thoughts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Ensures honest and accurate results of votes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Visualize policy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8315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Target Users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A4B7-BCC0-74A1-FA85-582302AC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Employees of large companies</a:t>
            </a:r>
          </a:p>
          <a:p>
            <a:r>
              <a:rPr lang="en-US"/>
              <a:t>Stakeholders</a:t>
            </a:r>
          </a:p>
          <a:p>
            <a:r>
              <a:rPr lang="en-US"/>
              <a:t>Members of an organization</a:t>
            </a:r>
          </a:p>
          <a:p>
            <a:r>
              <a:rPr lang="en-US"/>
              <a:t>Communities or part of an association </a:t>
            </a:r>
          </a:p>
          <a:p>
            <a:r>
              <a:rPr lang="en-US"/>
              <a:t>Government organizations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Chosen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A4B7-BCC0-74A1-FA85-582302AC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HTML/CSS (obviously)</a:t>
            </a:r>
          </a:p>
          <a:p>
            <a:r>
              <a:rPr lang="en-US" dirty="0"/>
              <a:t>Python – for Flask and MySQL connector</a:t>
            </a:r>
          </a:p>
          <a:p>
            <a:r>
              <a:rPr lang="en-US" dirty="0"/>
              <a:t>Flask – for building pages from database</a:t>
            </a:r>
          </a:p>
          <a:p>
            <a:r>
              <a:rPr lang="en-US" dirty="0"/>
              <a:t>Flask – mail – for email registration of groups, notifications</a:t>
            </a:r>
          </a:p>
          <a:p>
            <a:r>
              <a:rPr lang="en-US" dirty="0"/>
              <a:t>MySQL connector/Python - for communicating with MySQL using Python</a:t>
            </a:r>
          </a:p>
          <a:p>
            <a:r>
              <a:rPr lang="en-US" dirty="0"/>
              <a:t>MySQL – Database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40255FC2-F8F1-3660-8958-A100D7E8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926" y="1127597"/>
            <a:ext cx="605329" cy="1141408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EF00C4A-6474-C9D5-302D-CAAAD86EFC74}"/>
              </a:ext>
            </a:extLst>
          </p:cNvPr>
          <p:cNvGrpSpPr/>
          <p:nvPr/>
        </p:nvGrpSpPr>
        <p:grpSpPr>
          <a:xfrm>
            <a:off x="3106346" y="709336"/>
            <a:ext cx="1489363" cy="5639194"/>
            <a:chOff x="3784511" y="609402"/>
            <a:chExt cx="1489363" cy="56391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965CCA-D766-6DE9-0692-8D93AE2D67BD}"/>
                </a:ext>
              </a:extLst>
            </p:cNvPr>
            <p:cNvSpPr txBox="1"/>
            <p:nvPr/>
          </p:nvSpPr>
          <p:spPr>
            <a:xfrm>
              <a:off x="3784511" y="609402"/>
              <a:ext cx="1489363" cy="369332"/>
            </a:xfrm>
            <a:prstGeom prst="rect">
              <a:avLst/>
            </a:prstGeom>
            <a:solidFill>
              <a:srgbClr val="D1EBFF"/>
            </a:solidFill>
            <a:ln w="19050"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Home page </a:t>
              </a:r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8549F3-277F-82E1-2059-3F6A14E1B80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4529193" y="978734"/>
              <a:ext cx="0" cy="5269862"/>
            </a:xfrm>
            <a:prstGeom prst="straightConnector1">
              <a:avLst/>
            </a:prstGeom>
            <a:ln w="28575"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120705-F9DA-0322-0767-9AA63C4F489F}"/>
              </a:ext>
            </a:extLst>
          </p:cNvPr>
          <p:cNvGrpSpPr/>
          <p:nvPr/>
        </p:nvGrpSpPr>
        <p:grpSpPr>
          <a:xfrm>
            <a:off x="5186748" y="709337"/>
            <a:ext cx="1489363" cy="5639193"/>
            <a:chOff x="5696700" y="609403"/>
            <a:chExt cx="1489363" cy="56391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100907-1460-3133-69E1-C2B133801FBC}"/>
                </a:ext>
              </a:extLst>
            </p:cNvPr>
            <p:cNvSpPr txBox="1"/>
            <p:nvPr/>
          </p:nvSpPr>
          <p:spPr>
            <a:xfrm>
              <a:off x="5696700" y="609403"/>
              <a:ext cx="1489363" cy="369332"/>
            </a:xfrm>
            <a:prstGeom prst="rect">
              <a:avLst/>
            </a:prstGeom>
            <a:solidFill>
              <a:srgbClr val="D1EBFF"/>
            </a:solidFill>
            <a:ln w="19050"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Voting page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CE4DA1-BB3B-6859-2F92-D54CCE3E595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441382" y="978735"/>
              <a:ext cx="0" cy="5269861"/>
            </a:xfrm>
            <a:prstGeom prst="straightConnector1">
              <a:avLst/>
            </a:prstGeom>
            <a:ln w="28575"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B256C-4349-8A35-6D2E-331A48A88488}"/>
              </a:ext>
            </a:extLst>
          </p:cNvPr>
          <p:cNvGrpSpPr/>
          <p:nvPr/>
        </p:nvGrpSpPr>
        <p:grpSpPr>
          <a:xfrm>
            <a:off x="7267150" y="709336"/>
            <a:ext cx="1489363" cy="5639194"/>
            <a:chOff x="7580134" y="609402"/>
            <a:chExt cx="1489363" cy="56391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2E8F2-4F91-D4CB-83F2-6BF006F5CEDF}"/>
                </a:ext>
              </a:extLst>
            </p:cNvPr>
            <p:cNvSpPr txBox="1"/>
            <p:nvPr/>
          </p:nvSpPr>
          <p:spPr>
            <a:xfrm>
              <a:off x="7580134" y="609402"/>
              <a:ext cx="1489363" cy="369332"/>
            </a:xfrm>
            <a:prstGeom prst="rect">
              <a:avLst/>
            </a:prstGeom>
            <a:solidFill>
              <a:srgbClr val="D1EBFF"/>
            </a:solidFill>
            <a:ln w="19050"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Server / Flask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DFBA52-AF0A-FA11-1516-83260414D78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324816" y="978734"/>
              <a:ext cx="0" cy="5269862"/>
            </a:xfrm>
            <a:prstGeom prst="straightConnector1">
              <a:avLst/>
            </a:prstGeom>
            <a:ln w="28575"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C3591D-2696-737F-B608-5526E1456326}"/>
              </a:ext>
            </a:extLst>
          </p:cNvPr>
          <p:cNvGrpSpPr/>
          <p:nvPr/>
        </p:nvGrpSpPr>
        <p:grpSpPr>
          <a:xfrm>
            <a:off x="9347552" y="709337"/>
            <a:ext cx="1489363" cy="5639488"/>
            <a:chOff x="9621719" y="609403"/>
            <a:chExt cx="1489363" cy="56394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2D2E5C-D5AE-1F66-D2E9-B3C1D62C4FD5}"/>
                </a:ext>
              </a:extLst>
            </p:cNvPr>
            <p:cNvSpPr txBox="1"/>
            <p:nvPr/>
          </p:nvSpPr>
          <p:spPr>
            <a:xfrm>
              <a:off x="9621719" y="609403"/>
              <a:ext cx="1489363" cy="369332"/>
            </a:xfrm>
            <a:prstGeom prst="rect">
              <a:avLst/>
            </a:prstGeom>
            <a:solidFill>
              <a:srgbClr val="D1EBFF"/>
            </a:solidFill>
            <a:ln w="19050">
              <a:solidFill>
                <a:srgbClr val="0070C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Database</a:t>
              </a:r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9B8778-EBCC-3269-B0D5-52CD63B08F1C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366401" y="978735"/>
              <a:ext cx="0" cy="5270156"/>
            </a:xfrm>
            <a:prstGeom prst="straightConnector1">
              <a:avLst/>
            </a:prstGeom>
            <a:ln w="28575"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186E54-3D2B-C49A-745B-755BE9926C79}"/>
              </a:ext>
            </a:extLst>
          </p:cNvPr>
          <p:cNvCxnSpPr>
            <a:cxnSpLocks/>
          </p:cNvCxnSpPr>
          <p:nvPr/>
        </p:nvCxnSpPr>
        <p:spPr>
          <a:xfrm>
            <a:off x="1915593" y="2313151"/>
            <a:ext cx="1876594" cy="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BDFA25-C4B2-4FEE-8554-7A4766284E8C}"/>
              </a:ext>
            </a:extLst>
          </p:cNvPr>
          <p:cNvSpPr txBox="1"/>
          <p:nvPr/>
        </p:nvSpPr>
        <p:spPr>
          <a:xfrm>
            <a:off x="4178646" y="3492807"/>
            <a:ext cx="15778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Request Vote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84948-B939-7DB5-4090-7B3F408DCCA0}"/>
              </a:ext>
            </a:extLst>
          </p:cNvPr>
          <p:cNvSpPr/>
          <p:nvPr/>
        </p:nvSpPr>
        <p:spPr>
          <a:xfrm>
            <a:off x="5870042" y="4023169"/>
            <a:ext cx="127975" cy="805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FD887D-6A0A-7932-9204-53575DD2481E}"/>
              </a:ext>
            </a:extLst>
          </p:cNvPr>
          <p:cNvCxnSpPr>
            <a:cxnSpLocks/>
          </p:cNvCxnSpPr>
          <p:nvPr/>
        </p:nvCxnSpPr>
        <p:spPr>
          <a:xfrm>
            <a:off x="3915371" y="2486363"/>
            <a:ext cx="4031780" cy="9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BA90A-7ED9-1632-D0C1-2914039224D1}"/>
              </a:ext>
            </a:extLst>
          </p:cNvPr>
          <p:cNvCxnSpPr>
            <a:cxnSpLocks/>
          </p:cNvCxnSpPr>
          <p:nvPr/>
        </p:nvCxnSpPr>
        <p:spPr>
          <a:xfrm>
            <a:off x="5978479" y="4538828"/>
            <a:ext cx="1945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9614D5-5E0C-0B2C-3F1A-9D9165A0D336}"/>
              </a:ext>
            </a:extLst>
          </p:cNvPr>
          <p:cNvCxnSpPr>
            <a:cxnSpLocks/>
          </p:cNvCxnSpPr>
          <p:nvPr/>
        </p:nvCxnSpPr>
        <p:spPr>
          <a:xfrm flipV="1">
            <a:off x="8102981" y="4545394"/>
            <a:ext cx="1925620" cy="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65735D-798B-72C1-15F8-BF205F7F564B}"/>
              </a:ext>
            </a:extLst>
          </p:cNvPr>
          <p:cNvSpPr txBox="1"/>
          <p:nvPr/>
        </p:nvSpPr>
        <p:spPr>
          <a:xfrm>
            <a:off x="3766466" y="2173770"/>
            <a:ext cx="2327181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 need current votes</a:t>
            </a:r>
          </a:p>
          <a:p>
            <a:pPr algn="ctr"/>
            <a:endParaRPr lang="en-US" sz="105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(Current votes request by UID)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B5F611-8933-D552-BCD0-D89D0FF825CF}"/>
              </a:ext>
            </a:extLst>
          </p:cNvPr>
          <p:cNvSpPr txBox="1"/>
          <p:nvPr/>
        </p:nvSpPr>
        <p:spPr>
          <a:xfrm>
            <a:off x="6147100" y="4247620"/>
            <a:ext cx="16189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 Sends User Vote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078F4A-6796-F3BE-ED68-F6892E351AB0}"/>
              </a:ext>
            </a:extLst>
          </p:cNvPr>
          <p:cNvSpPr txBox="1"/>
          <p:nvPr/>
        </p:nvSpPr>
        <p:spPr>
          <a:xfrm>
            <a:off x="8381279" y="4245012"/>
            <a:ext cx="13601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Storing vote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AFEDE9-E1B6-C8E2-EA5D-B3C27124EF42}"/>
              </a:ext>
            </a:extLst>
          </p:cNvPr>
          <p:cNvCxnSpPr/>
          <p:nvPr/>
        </p:nvCxnSpPr>
        <p:spPr>
          <a:xfrm flipH="1" flipV="1">
            <a:off x="8095266" y="4646804"/>
            <a:ext cx="1921245" cy="18574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CDEA5D-7B82-B8DF-64D8-594047718CAD}"/>
              </a:ext>
            </a:extLst>
          </p:cNvPr>
          <p:cNvSpPr txBox="1"/>
          <p:nvPr/>
        </p:nvSpPr>
        <p:spPr>
          <a:xfrm>
            <a:off x="8386441" y="4709696"/>
            <a:ext cx="13601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Return votes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EE5263-E978-2416-4A48-E7DDAE2C4FCC}"/>
              </a:ext>
            </a:extLst>
          </p:cNvPr>
          <p:cNvSpPr/>
          <p:nvPr/>
        </p:nvSpPr>
        <p:spPr>
          <a:xfrm>
            <a:off x="3766718" y="2194554"/>
            <a:ext cx="184662" cy="3394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F3D31B-C524-43C5-9558-F1F97A386DED}"/>
              </a:ext>
            </a:extLst>
          </p:cNvPr>
          <p:cNvCxnSpPr>
            <a:cxnSpLocks/>
          </p:cNvCxnSpPr>
          <p:nvPr/>
        </p:nvCxnSpPr>
        <p:spPr>
          <a:xfrm flipH="1">
            <a:off x="6007786" y="4686128"/>
            <a:ext cx="1897583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6C5EB-D64D-276E-A37C-E0714F8D1536}"/>
              </a:ext>
            </a:extLst>
          </p:cNvPr>
          <p:cNvSpPr txBox="1"/>
          <p:nvPr/>
        </p:nvSpPr>
        <p:spPr>
          <a:xfrm>
            <a:off x="6295596" y="4746438"/>
            <a:ext cx="13601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See results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3C486-7548-4A15-8EA3-A52814B771EB}"/>
              </a:ext>
            </a:extLst>
          </p:cNvPr>
          <p:cNvCxnSpPr>
            <a:cxnSpLocks/>
          </p:cNvCxnSpPr>
          <p:nvPr/>
        </p:nvCxnSpPr>
        <p:spPr>
          <a:xfrm>
            <a:off x="3951380" y="3780485"/>
            <a:ext cx="3986948" cy="5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2CDBA2-EB0D-FCBE-C353-05B3194AAFAE}"/>
              </a:ext>
            </a:extLst>
          </p:cNvPr>
          <p:cNvSpPr txBox="1"/>
          <p:nvPr/>
        </p:nvSpPr>
        <p:spPr>
          <a:xfrm>
            <a:off x="3953022" y="84573"/>
            <a:ext cx="3990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 Voting Sequence Diagram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4E66B3C-8585-5A90-A615-D309C7E42377}"/>
              </a:ext>
            </a:extLst>
          </p:cNvPr>
          <p:cNvSpPr/>
          <p:nvPr/>
        </p:nvSpPr>
        <p:spPr>
          <a:xfrm>
            <a:off x="1691478" y="2226560"/>
            <a:ext cx="308170" cy="4391103"/>
          </a:xfrm>
          <a:prstGeom prst="down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FC73FD-40E4-B4F9-5586-5393546BB593}"/>
              </a:ext>
            </a:extLst>
          </p:cNvPr>
          <p:cNvSpPr txBox="1"/>
          <p:nvPr/>
        </p:nvSpPr>
        <p:spPr>
          <a:xfrm>
            <a:off x="692715" y="711835"/>
            <a:ext cx="2163920" cy="369332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Authenticated User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CFD5D7-AC96-4228-F174-7BF344215AA0}"/>
              </a:ext>
            </a:extLst>
          </p:cNvPr>
          <p:cNvSpPr txBox="1"/>
          <p:nvPr/>
        </p:nvSpPr>
        <p:spPr>
          <a:xfrm>
            <a:off x="-61057" y="1672980"/>
            <a:ext cx="122115" cy="24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568154-3E8E-43A6-FF04-527CD85C63F2}"/>
              </a:ext>
            </a:extLst>
          </p:cNvPr>
          <p:cNvCxnSpPr>
            <a:cxnSpLocks/>
          </p:cNvCxnSpPr>
          <p:nvPr/>
        </p:nvCxnSpPr>
        <p:spPr>
          <a:xfrm>
            <a:off x="8085497" y="2653726"/>
            <a:ext cx="1957536" cy="4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C560A8-8F90-ECAC-0FFA-9F0637D5247F}"/>
              </a:ext>
            </a:extLst>
          </p:cNvPr>
          <p:cNvSpPr txBox="1"/>
          <p:nvPr/>
        </p:nvSpPr>
        <p:spPr>
          <a:xfrm>
            <a:off x="8329348" y="2926105"/>
            <a:ext cx="15084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Send available votes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29048A-00AA-EE5E-F783-260AA382737F}"/>
              </a:ext>
            </a:extLst>
          </p:cNvPr>
          <p:cNvCxnSpPr>
            <a:cxnSpLocks/>
          </p:cNvCxnSpPr>
          <p:nvPr/>
        </p:nvCxnSpPr>
        <p:spPr>
          <a:xfrm flipH="1" flipV="1">
            <a:off x="8095266" y="2855656"/>
            <a:ext cx="1921245" cy="18574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43287E-9772-3584-E79E-3D9E40AD240A}"/>
              </a:ext>
            </a:extLst>
          </p:cNvPr>
          <p:cNvCxnSpPr>
            <a:cxnSpLocks/>
          </p:cNvCxnSpPr>
          <p:nvPr/>
        </p:nvCxnSpPr>
        <p:spPr>
          <a:xfrm flipH="1">
            <a:off x="3951380" y="2981940"/>
            <a:ext cx="3992191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0CCE4BE-00D7-3A15-18B4-8E5E1785EBE1}"/>
              </a:ext>
            </a:extLst>
          </p:cNvPr>
          <p:cNvSpPr txBox="1"/>
          <p:nvPr/>
        </p:nvSpPr>
        <p:spPr>
          <a:xfrm>
            <a:off x="4183484" y="3002671"/>
            <a:ext cx="16189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Return available votes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3DF7A6-C06A-E856-009E-B2BBA7588C2D}"/>
              </a:ext>
            </a:extLst>
          </p:cNvPr>
          <p:cNvSpPr txBox="1"/>
          <p:nvPr/>
        </p:nvSpPr>
        <p:spPr>
          <a:xfrm>
            <a:off x="8198637" y="2388307"/>
            <a:ext cx="17563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Request available votes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1A832D-A1D1-865A-CC3C-FA30511AE9F9}"/>
              </a:ext>
            </a:extLst>
          </p:cNvPr>
          <p:cNvSpPr txBox="1"/>
          <p:nvPr/>
        </p:nvSpPr>
        <p:spPr>
          <a:xfrm>
            <a:off x="4312442" y="5186054"/>
            <a:ext cx="13601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Update home page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F5D007-3582-DD8D-058D-5D704E406C39}"/>
              </a:ext>
            </a:extLst>
          </p:cNvPr>
          <p:cNvCxnSpPr>
            <a:cxnSpLocks/>
          </p:cNvCxnSpPr>
          <p:nvPr/>
        </p:nvCxnSpPr>
        <p:spPr>
          <a:xfrm flipH="1">
            <a:off x="3957313" y="5076897"/>
            <a:ext cx="4054519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186F7F-22AB-3EB8-EDA5-2C2F29937FC7}"/>
              </a:ext>
            </a:extLst>
          </p:cNvPr>
          <p:cNvCxnSpPr>
            <a:cxnSpLocks/>
          </p:cNvCxnSpPr>
          <p:nvPr/>
        </p:nvCxnSpPr>
        <p:spPr>
          <a:xfrm flipH="1" flipV="1">
            <a:off x="1915593" y="5076897"/>
            <a:ext cx="187659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DE1F29-5C37-9039-F311-8DC5E98ADB07}"/>
              </a:ext>
            </a:extLst>
          </p:cNvPr>
          <p:cNvSpPr txBox="1"/>
          <p:nvPr/>
        </p:nvSpPr>
        <p:spPr>
          <a:xfrm>
            <a:off x="1996441" y="5187337"/>
            <a:ext cx="15901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EB4158-D413-ED1C-CB68-150CB1EF3568}"/>
              </a:ext>
            </a:extLst>
          </p:cNvPr>
          <p:cNvSpPr txBox="1"/>
          <p:nvPr/>
        </p:nvSpPr>
        <p:spPr>
          <a:xfrm>
            <a:off x="2035517" y="2041644"/>
            <a:ext cx="1590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 want to go home</a:t>
            </a:r>
          </a:p>
          <a:p>
            <a:pPr algn="ctr"/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(Show home page)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E1EDE3-7EAF-D6E8-8EF5-2C2D4C72873A}"/>
              </a:ext>
            </a:extLst>
          </p:cNvPr>
          <p:cNvSpPr/>
          <p:nvPr/>
        </p:nvSpPr>
        <p:spPr>
          <a:xfrm>
            <a:off x="3755235" y="3924533"/>
            <a:ext cx="242541" cy="672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96FBB6-6C52-4021-348A-D18B7CE0C5DC}"/>
              </a:ext>
            </a:extLst>
          </p:cNvPr>
          <p:cNvCxnSpPr>
            <a:cxnSpLocks/>
          </p:cNvCxnSpPr>
          <p:nvPr/>
        </p:nvCxnSpPr>
        <p:spPr>
          <a:xfrm>
            <a:off x="1913370" y="4524130"/>
            <a:ext cx="394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B0C2A2-BD0C-E7D6-8C74-9486CA79AC30}"/>
              </a:ext>
            </a:extLst>
          </p:cNvPr>
          <p:cNvSpPr txBox="1"/>
          <p:nvPr/>
        </p:nvSpPr>
        <p:spPr>
          <a:xfrm>
            <a:off x="3110133" y="3974116"/>
            <a:ext cx="15901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Show vote page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C54F4-7653-2E04-D6FF-6D0474A13250}"/>
              </a:ext>
            </a:extLst>
          </p:cNvPr>
          <p:cNvSpPr/>
          <p:nvPr/>
        </p:nvSpPr>
        <p:spPr>
          <a:xfrm>
            <a:off x="7943571" y="2452670"/>
            <a:ext cx="153242" cy="2810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4BCABE-47A6-9A8C-0253-7BDF0E16B203}"/>
              </a:ext>
            </a:extLst>
          </p:cNvPr>
          <p:cNvSpPr/>
          <p:nvPr/>
        </p:nvSpPr>
        <p:spPr>
          <a:xfrm>
            <a:off x="10023972" y="1840191"/>
            <a:ext cx="151913" cy="4164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A629A6-0BA0-2B99-5871-6783E2A66993}"/>
              </a:ext>
            </a:extLst>
          </p:cNvPr>
          <p:cNvCxnSpPr>
            <a:cxnSpLocks/>
          </p:cNvCxnSpPr>
          <p:nvPr/>
        </p:nvCxnSpPr>
        <p:spPr>
          <a:xfrm flipV="1">
            <a:off x="1919098" y="3624628"/>
            <a:ext cx="1868978" cy="11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D46F95-086D-DF46-765B-BF1BB281170F}"/>
              </a:ext>
            </a:extLst>
          </p:cNvPr>
          <p:cNvSpPr txBox="1"/>
          <p:nvPr/>
        </p:nvSpPr>
        <p:spPr>
          <a:xfrm>
            <a:off x="1951910" y="3308133"/>
            <a:ext cx="1590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 want to vote</a:t>
            </a:r>
          </a:p>
          <a:p>
            <a:pPr algn="ctr"/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(Clicks on vote)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4F06D-EC2E-8BF8-FAE5-AB5F272B7960}"/>
              </a:ext>
            </a:extLst>
          </p:cNvPr>
          <p:cNvCxnSpPr>
            <a:cxnSpLocks/>
          </p:cNvCxnSpPr>
          <p:nvPr/>
        </p:nvCxnSpPr>
        <p:spPr>
          <a:xfrm>
            <a:off x="8139515" y="3912259"/>
            <a:ext cx="1826993" cy="1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1ECAD1-3849-2DCA-0FF1-DD18E49B5055}"/>
              </a:ext>
            </a:extLst>
          </p:cNvPr>
          <p:cNvSpPr txBox="1"/>
          <p:nvPr/>
        </p:nvSpPr>
        <p:spPr>
          <a:xfrm>
            <a:off x="8272679" y="3674688"/>
            <a:ext cx="16189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Request vote info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65F609-D622-5A98-9991-89E077EE2B54}"/>
              </a:ext>
            </a:extLst>
          </p:cNvPr>
          <p:cNvCxnSpPr>
            <a:cxnSpLocks/>
          </p:cNvCxnSpPr>
          <p:nvPr/>
        </p:nvCxnSpPr>
        <p:spPr>
          <a:xfrm flipH="1" flipV="1">
            <a:off x="8095266" y="4076001"/>
            <a:ext cx="1921245" cy="18574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91610-560F-85BB-844E-927A5CEFDDE4}"/>
              </a:ext>
            </a:extLst>
          </p:cNvPr>
          <p:cNvCxnSpPr>
            <a:cxnSpLocks/>
          </p:cNvCxnSpPr>
          <p:nvPr/>
        </p:nvCxnSpPr>
        <p:spPr>
          <a:xfrm flipH="1" flipV="1">
            <a:off x="5981146" y="4116106"/>
            <a:ext cx="1921245" cy="18574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9EEA14-6FFC-9A2D-CF5A-F1C53E8D1A91}"/>
              </a:ext>
            </a:extLst>
          </p:cNvPr>
          <p:cNvCxnSpPr>
            <a:cxnSpLocks/>
          </p:cNvCxnSpPr>
          <p:nvPr/>
        </p:nvCxnSpPr>
        <p:spPr>
          <a:xfrm flipH="1">
            <a:off x="1924786" y="4197702"/>
            <a:ext cx="3949425" cy="434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43FAD5-1760-5D26-98DB-28CDED1D1E1E}"/>
              </a:ext>
            </a:extLst>
          </p:cNvPr>
          <p:cNvSpPr txBox="1"/>
          <p:nvPr/>
        </p:nvSpPr>
        <p:spPr>
          <a:xfrm>
            <a:off x="6164288" y="3892402"/>
            <a:ext cx="16189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Send vote page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12EEC8-7D99-D1EB-3A6E-8AC6D1D7767F}"/>
              </a:ext>
            </a:extLst>
          </p:cNvPr>
          <p:cNvSpPr txBox="1"/>
          <p:nvPr/>
        </p:nvSpPr>
        <p:spPr>
          <a:xfrm>
            <a:off x="3196073" y="4300687"/>
            <a:ext cx="15901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User submits vote</a:t>
            </a:r>
          </a:p>
        </p:txBody>
      </p:sp>
    </p:spTree>
    <p:extLst>
      <p:ext uri="{BB962C8B-B14F-4D97-AF65-F5344CB8AC3E}">
        <p14:creationId xmlns:p14="http://schemas.microsoft.com/office/powerpoint/2010/main" val="31139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29184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1 – Regular user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Shape&#10;&#10;Description automatically generated">
            <a:extLst>
              <a:ext uri="{FF2B5EF4-FFF2-40B4-BE49-F238E27FC236}">
                <a16:creationId xmlns:a16="http://schemas.microsoft.com/office/drawing/2014/main" id="{9145F541-C552-8D87-F712-00BD22213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68" y="2671404"/>
            <a:ext cx="909866" cy="1692964"/>
          </a:xfrm>
        </p:spPr>
      </p:pic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35B44A9F-B1DC-78C2-5345-679A658A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912" y="2888402"/>
            <a:ext cx="828419" cy="1541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E9CDB-3FC3-2BEF-D7A1-9F10743A76FF}"/>
              </a:ext>
            </a:extLst>
          </p:cNvPr>
          <p:cNvSpPr txBox="1"/>
          <p:nvPr/>
        </p:nvSpPr>
        <p:spPr>
          <a:xfrm>
            <a:off x="10318390" y="4310567"/>
            <a:ext cx="1932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RDBMS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CE9A2-B009-170A-6B0B-BDA85D021228}"/>
              </a:ext>
            </a:extLst>
          </p:cNvPr>
          <p:cNvSpPr txBox="1"/>
          <p:nvPr/>
        </p:nvSpPr>
        <p:spPr>
          <a:xfrm>
            <a:off x="814950" y="4340208"/>
            <a:ext cx="1431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60327C-6838-BE91-6FC3-5A7A33458C10}"/>
              </a:ext>
            </a:extLst>
          </p:cNvPr>
          <p:cNvCxnSpPr>
            <a:cxnSpLocks/>
          </p:cNvCxnSpPr>
          <p:nvPr/>
        </p:nvCxnSpPr>
        <p:spPr>
          <a:xfrm flipV="1">
            <a:off x="1828800" y="2596551"/>
            <a:ext cx="2783457" cy="90721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7F32AC-B02C-17CD-72D0-E9839DF8502E}"/>
              </a:ext>
            </a:extLst>
          </p:cNvPr>
          <p:cNvCxnSpPr>
            <a:cxnSpLocks/>
          </p:cNvCxnSpPr>
          <p:nvPr/>
        </p:nvCxnSpPr>
        <p:spPr>
          <a:xfrm>
            <a:off x="1828801" y="3618781"/>
            <a:ext cx="2783456" cy="1524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F99AFD-0CC0-9016-AE0F-77B345377EC7}"/>
              </a:ext>
            </a:extLst>
          </p:cNvPr>
          <p:cNvCxnSpPr>
            <a:cxnSpLocks/>
          </p:cNvCxnSpPr>
          <p:nvPr/>
        </p:nvCxnSpPr>
        <p:spPr>
          <a:xfrm>
            <a:off x="1843178" y="3776931"/>
            <a:ext cx="2697190" cy="12882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B1A067-F3A6-5205-9CB7-FC5489591958}"/>
              </a:ext>
            </a:extLst>
          </p:cNvPr>
          <p:cNvCxnSpPr>
            <a:cxnSpLocks/>
          </p:cNvCxnSpPr>
          <p:nvPr/>
        </p:nvCxnSpPr>
        <p:spPr>
          <a:xfrm>
            <a:off x="10023894" y="3587143"/>
            <a:ext cx="95184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60D980-96DB-150B-D7C8-8DB241CA6AFF}"/>
              </a:ext>
            </a:extLst>
          </p:cNvPr>
          <p:cNvCxnSpPr>
            <a:cxnSpLocks/>
          </p:cNvCxnSpPr>
          <p:nvPr/>
        </p:nvCxnSpPr>
        <p:spPr>
          <a:xfrm>
            <a:off x="5820803" y="2702155"/>
            <a:ext cx="2365665" cy="80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B6A087-16E0-C8DF-23E9-DF39B7DDA784}"/>
              </a:ext>
            </a:extLst>
          </p:cNvPr>
          <p:cNvCxnSpPr>
            <a:cxnSpLocks/>
          </p:cNvCxnSpPr>
          <p:nvPr/>
        </p:nvCxnSpPr>
        <p:spPr>
          <a:xfrm>
            <a:off x="5863936" y="3766081"/>
            <a:ext cx="2322532" cy="7267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2DBA32-661F-EAF3-D0C1-D6EBB4140806}"/>
              </a:ext>
            </a:extLst>
          </p:cNvPr>
          <p:cNvCxnSpPr>
            <a:cxnSpLocks/>
          </p:cNvCxnSpPr>
          <p:nvPr/>
        </p:nvCxnSpPr>
        <p:spPr>
          <a:xfrm flipV="1">
            <a:off x="5907068" y="4303117"/>
            <a:ext cx="2279400" cy="7569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42A93F-4EBC-69F3-35BB-6DCB61339674}"/>
              </a:ext>
            </a:extLst>
          </p:cNvPr>
          <p:cNvSpPr/>
          <p:nvPr/>
        </p:nvSpPr>
        <p:spPr>
          <a:xfrm>
            <a:off x="8046761" y="2147134"/>
            <a:ext cx="2328762" cy="2638245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u="sng" dirty="0"/>
              <a:t>Black Box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MySQL library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MySQL connection/Python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Flask mail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131DB-7CFA-1424-4695-78A8F7E469BB}"/>
              </a:ext>
            </a:extLst>
          </p:cNvPr>
          <p:cNvSpPr txBox="1"/>
          <p:nvPr/>
        </p:nvSpPr>
        <p:spPr>
          <a:xfrm rot="1800000">
            <a:off x="5846288" y="1705399"/>
            <a:ext cx="2401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Email and password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BAA657-51AA-B9AC-9846-64E24467F3FB}"/>
              </a:ext>
            </a:extLst>
          </p:cNvPr>
          <p:cNvSpPr/>
          <p:nvPr/>
        </p:nvSpPr>
        <p:spPr>
          <a:xfrm>
            <a:off x="4500735" y="3388717"/>
            <a:ext cx="1371600" cy="914400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/>
              <a:t>Choosing </a:t>
            </a:r>
            <a:br>
              <a:rPr lang="en-US" sz="1600"/>
            </a:br>
            <a:r>
              <a:rPr lang="en-US" sz="1600"/>
              <a:t>group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D5877-5C81-82D4-0B61-43A7A1B9A114}"/>
              </a:ext>
            </a:extLst>
          </p:cNvPr>
          <p:cNvSpPr/>
          <p:nvPr/>
        </p:nvSpPr>
        <p:spPr>
          <a:xfrm>
            <a:off x="4496423" y="4662348"/>
            <a:ext cx="1437735" cy="913088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Vote on vote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ABD75B-204F-736E-38EC-49DC24464BA2}"/>
              </a:ext>
            </a:extLst>
          </p:cNvPr>
          <p:cNvSpPr/>
          <p:nvPr/>
        </p:nvSpPr>
        <p:spPr>
          <a:xfrm>
            <a:off x="3780259" y="1566377"/>
            <a:ext cx="2680671" cy="1441497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Login /</a:t>
            </a:r>
          </a:p>
          <a:p>
            <a:pPr algn="ctr"/>
            <a:r>
              <a:rPr lang="en-US" sz="2000" dirty="0"/>
              <a:t>Authenticate</a:t>
            </a:r>
          </a:p>
        </p:txBody>
      </p:sp>
    </p:spTree>
    <p:extLst>
      <p:ext uri="{BB962C8B-B14F-4D97-AF65-F5344CB8AC3E}">
        <p14:creationId xmlns:p14="http://schemas.microsoft.com/office/powerpoint/2010/main" val="288497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BA7A-1841-2BB9-CFB5-17760851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38" y="326577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2 – admin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Shape&#10;&#10;Description automatically generated">
            <a:extLst>
              <a:ext uri="{FF2B5EF4-FFF2-40B4-BE49-F238E27FC236}">
                <a16:creationId xmlns:a16="http://schemas.microsoft.com/office/drawing/2014/main" id="{9145F541-C552-8D87-F712-00BD22213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68" y="2671404"/>
            <a:ext cx="909866" cy="1692964"/>
          </a:xfrm>
        </p:spPr>
      </p:pic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35B44A9F-B1DC-78C2-5345-679A658A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686" y="2866965"/>
            <a:ext cx="828419" cy="1541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E9CDB-3FC3-2BEF-D7A1-9F10743A76FF}"/>
              </a:ext>
            </a:extLst>
          </p:cNvPr>
          <p:cNvSpPr txBox="1"/>
          <p:nvPr/>
        </p:nvSpPr>
        <p:spPr>
          <a:xfrm>
            <a:off x="10315760" y="4335345"/>
            <a:ext cx="1932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RDBMS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CE9A2-B009-170A-6B0B-BDA85D021228}"/>
              </a:ext>
            </a:extLst>
          </p:cNvPr>
          <p:cNvSpPr txBox="1"/>
          <p:nvPr/>
        </p:nvSpPr>
        <p:spPr>
          <a:xfrm>
            <a:off x="814950" y="4340208"/>
            <a:ext cx="1431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D9FD6F-AC86-19C8-C698-5DCF05E9EDA9}"/>
              </a:ext>
            </a:extLst>
          </p:cNvPr>
          <p:cNvCxnSpPr/>
          <p:nvPr/>
        </p:nvCxnSpPr>
        <p:spPr>
          <a:xfrm flipV="1">
            <a:off x="1843178" y="1571446"/>
            <a:ext cx="2740323" cy="173103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7F32AC-B02C-17CD-72D0-E9839DF8502E}"/>
              </a:ext>
            </a:extLst>
          </p:cNvPr>
          <p:cNvCxnSpPr>
            <a:cxnSpLocks/>
          </p:cNvCxnSpPr>
          <p:nvPr/>
        </p:nvCxnSpPr>
        <p:spPr>
          <a:xfrm flipV="1">
            <a:off x="1843178" y="3253597"/>
            <a:ext cx="2639683" cy="3795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F99AFD-0CC0-9016-AE0F-77B345377EC7}"/>
              </a:ext>
            </a:extLst>
          </p:cNvPr>
          <p:cNvCxnSpPr>
            <a:cxnSpLocks/>
          </p:cNvCxnSpPr>
          <p:nvPr/>
        </p:nvCxnSpPr>
        <p:spPr>
          <a:xfrm>
            <a:off x="1843178" y="3776931"/>
            <a:ext cx="2639681" cy="3824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F5F7CB-276E-2503-536D-AABD1DA66B8C}"/>
              </a:ext>
            </a:extLst>
          </p:cNvPr>
          <p:cNvCxnSpPr>
            <a:cxnSpLocks/>
          </p:cNvCxnSpPr>
          <p:nvPr/>
        </p:nvCxnSpPr>
        <p:spPr>
          <a:xfrm>
            <a:off x="1857556" y="3891950"/>
            <a:ext cx="2625304" cy="121632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4059DD-1C97-2C25-0A89-0AC59C71977D}"/>
              </a:ext>
            </a:extLst>
          </p:cNvPr>
          <p:cNvCxnSpPr>
            <a:cxnSpLocks/>
          </p:cNvCxnSpPr>
          <p:nvPr/>
        </p:nvCxnSpPr>
        <p:spPr>
          <a:xfrm>
            <a:off x="1843178" y="4050100"/>
            <a:ext cx="2740322" cy="186330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B1A067-F3A6-5205-9CB7-FC5489591958}"/>
              </a:ext>
            </a:extLst>
          </p:cNvPr>
          <p:cNvCxnSpPr>
            <a:cxnSpLocks/>
          </p:cNvCxnSpPr>
          <p:nvPr/>
        </p:nvCxnSpPr>
        <p:spPr>
          <a:xfrm>
            <a:off x="9894498" y="3616273"/>
            <a:ext cx="990753" cy="1437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70AE9-8528-FA54-C55F-270EB24BD27D}"/>
              </a:ext>
            </a:extLst>
          </p:cNvPr>
          <p:cNvCxnSpPr>
            <a:cxnSpLocks/>
          </p:cNvCxnSpPr>
          <p:nvPr/>
        </p:nvCxnSpPr>
        <p:spPr>
          <a:xfrm>
            <a:off x="5734540" y="1465703"/>
            <a:ext cx="2312221" cy="133354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1D9568-F91C-D4C1-47C2-C7F4837FEA9A}"/>
              </a:ext>
            </a:extLst>
          </p:cNvPr>
          <p:cNvCxnSpPr>
            <a:cxnSpLocks/>
          </p:cNvCxnSpPr>
          <p:nvPr/>
        </p:nvCxnSpPr>
        <p:spPr>
          <a:xfrm>
            <a:off x="5849559" y="3248494"/>
            <a:ext cx="2198886" cy="50831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1C468F-250D-0143-2E0D-0BCFE2C60180}"/>
              </a:ext>
            </a:extLst>
          </p:cNvPr>
          <p:cNvCxnSpPr>
            <a:cxnSpLocks/>
          </p:cNvCxnSpPr>
          <p:nvPr/>
        </p:nvCxnSpPr>
        <p:spPr>
          <a:xfrm flipV="1">
            <a:off x="5863935" y="4015596"/>
            <a:ext cx="2184510" cy="2105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4AB95B-40CD-976B-42A6-E9EF33830950}"/>
              </a:ext>
            </a:extLst>
          </p:cNvPr>
          <p:cNvCxnSpPr>
            <a:cxnSpLocks/>
          </p:cNvCxnSpPr>
          <p:nvPr/>
        </p:nvCxnSpPr>
        <p:spPr>
          <a:xfrm flipV="1">
            <a:off x="5734540" y="4260011"/>
            <a:ext cx="2313905" cy="69155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295F2E-E93E-A4A4-B36E-8252EBACB04F}"/>
              </a:ext>
            </a:extLst>
          </p:cNvPr>
          <p:cNvCxnSpPr>
            <a:cxnSpLocks/>
          </p:cNvCxnSpPr>
          <p:nvPr/>
        </p:nvCxnSpPr>
        <p:spPr>
          <a:xfrm flipV="1">
            <a:off x="5748919" y="4502989"/>
            <a:ext cx="2297842" cy="14053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42A93F-4EBC-69F3-35BB-6DCB61339674}"/>
              </a:ext>
            </a:extLst>
          </p:cNvPr>
          <p:cNvSpPr/>
          <p:nvPr/>
        </p:nvSpPr>
        <p:spPr>
          <a:xfrm>
            <a:off x="8027222" y="2294048"/>
            <a:ext cx="2465531" cy="2677321"/>
          </a:xfrm>
          <a:prstGeom prst="rect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u="sng" dirty="0">
                <a:ea typeface="+mn-lt"/>
                <a:cs typeface="+mn-lt"/>
              </a:rPr>
              <a:t>Black Box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MySQL library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MySQL connection/Python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Flask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Flask mail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EF15B2-70D7-1DF1-32F5-40EC73D94159}"/>
              </a:ext>
            </a:extLst>
          </p:cNvPr>
          <p:cNvSpPr/>
          <p:nvPr/>
        </p:nvSpPr>
        <p:spPr>
          <a:xfrm>
            <a:off x="3722966" y="1188242"/>
            <a:ext cx="2680671" cy="1441497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Login /</a:t>
            </a:r>
          </a:p>
          <a:p>
            <a:pPr algn="ctr"/>
            <a:r>
              <a:rPr lang="en-US" sz="2400" dirty="0"/>
              <a:t>Authenticate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BAA657-51AA-B9AC-9846-64E24467F3FB}"/>
              </a:ext>
            </a:extLst>
          </p:cNvPr>
          <p:cNvSpPr/>
          <p:nvPr/>
        </p:nvSpPr>
        <p:spPr>
          <a:xfrm>
            <a:off x="4486358" y="2799245"/>
            <a:ext cx="1371600" cy="914400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/>
              <a:t>Choosing </a:t>
            </a:r>
            <a:br>
              <a:rPr lang="en-US" sz="1600"/>
            </a:br>
            <a:r>
              <a:rPr lang="en-US" sz="1600"/>
              <a:t>group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D5877-5C81-82D4-0B61-43A7A1B9A114}"/>
              </a:ext>
            </a:extLst>
          </p:cNvPr>
          <p:cNvSpPr/>
          <p:nvPr/>
        </p:nvSpPr>
        <p:spPr>
          <a:xfrm>
            <a:off x="4453291" y="3756574"/>
            <a:ext cx="1437735" cy="913088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Create </a:t>
            </a:r>
            <a:br>
              <a:rPr lang="en-US" sz="1600"/>
            </a:br>
            <a:r>
              <a:rPr lang="en-US" sz="1600"/>
              <a:t>group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37FC3D-9340-F182-C687-DB51322CF333}"/>
              </a:ext>
            </a:extLst>
          </p:cNvPr>
          <p:cNvSpPr/>
          <p:nvPr/>
        </p:nvSpPr>
        <p:spPr>
          <a:xfrm>
            <a:off x="4486358" y="4712591"/>
            <a:ext cx="1371600" cy="914400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sz="1600"/>
              <a:t>Vote on vote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5E5DBB-2C00-9839-01DC-F3D68F830EC9}"/>
              </a:ext>
            </a:extLst>
          </p:cNvPr>
          <p:cNvSpPr/>
          <p:nvPr/>
        </p:nvSpPr>
        <p:spPr>
          <a:xfrm>
            <a:off x="4486358" y="5669922"/>
            <a:ext cx="1371600" cy="914400"/>
          </a:xfrm>
          <a:prstGeom prst="ellipse">
            <a:avLst/>
          </a:prstGeom>
          <a:solidFill>
            <a:srgbClr val="D1EBFF"/>
          </a:solidFill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sz="1400"/>
              <a:t>Create/edit </a:t>
            </a:r>
            <a:br>
              <a:rPr lang="en-US" sz="1400"/>
            </a:br>
            <a:r>
              <a:rPr lang="en-US" sz="1400"/>
              <a:t>vote page</a:t>
            </a:r>
          </a:p>
        </p:txBody>
      </p:sp>
    </p:spTree>
    <p:extLst>
      <p:ext uri="{BB962C8B-B14F-4D97-AF65-F5344CB8AC3E}">
        <p14:creationId xmlns:p14="http://schemas.microsoft.com/office/powerpoint/2010/main" val="175689998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PortalVTI</vt:lpstr>
      <vt:lpstr>Policy Vote</vt:lpstr>
      <vt:lpstr>Overview</vt:lpstr>
      <vt:lpstr>Policy Vote : Description </vt:lpstr>
      <vt:lpstr>Purpose</vt:lpstr>
      <vt:lpstr>Target Users</vt:lpstr>
      <vt:lpstr>Chosen technologies</vt:lpstr>
      <vt:lpstr>PowerPoint Presentation</vt:lpstr>
      <vt:lpstr>Use Case 1 – Regular user</vt:lpstr>
      <vt:lpstr>Use Case 2 – admin</vt:lpstr>
      <vt:lpstr>HTML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210</cp:revision>
  <dcterms:created xsi:type="dcterms:W3CDTF">2023-03-05T01:33:49Z</dcterms:created>
  <dcterms:modified xsi:type="dcterms:W3CDTF">2023-03-07T20:17:43Z</dcterms:modified>
</cp:coreProperties>
</file>