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1" r:id="rId16"/>
    <p:sldId id="272" r:id="rId17"/>
    <p:sldId id="273" r:id="rId18"/>
    <p:sldId id="274" r:id="rId19"/>
    <p:sldId id="266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6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69679"/>
            <a:ext cx="4037008" cy="4188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2348"/>
            <a:ext cx="1522412" cy="23654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412" y="5"/>
            <a:ext cx="1603387" cy="11414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5875" y="6096000"/>
            <a:ext cx="993734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397070" y="0"/>
            <a:ext cx="770467" cy="12107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7812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B01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851" y="489991"/>
            <a:ext cx="10742297" cy="64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052" y="2094382"/>
            <a:ext cx="9827895" cy="404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kunet17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695" y="3621684"/>
            <a:ext cx="4442460" cy="151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5" dirty="0">
                <a:solidFill>
                  <a:srgbClr val="EBEBEB"/>
                </a:solidFill>
                <a:latin typeface="Century Gothic"/>
                <a:cs typeface="Century Gothic"/>
              </a:rPr>
              <a:t>Iteration</a:t>
            </a:r>
            <a:r>
              <a:rPr sz="7200" spc="-9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lang="en-US" sz="7200" dirty="0">
                <a:solidFill>
                  <a:srgbClr val="EBEBEB"/>
                </a:solidFill>
                <a:latin typeface="Century Gothic"/>
                <a:cs typeface="Century Gothic"/>
              </a:rPr>
              <a:t>3</a:t>
            </a:r>
            <a:endParaRPr sz="72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lang="en-US" sz="2000" dirty="0">
                <a:solidFill>
                  <a:srgbClr val="8AD0D6"/>
                </a:solidFill>
                <a:latin typeface="Century Gothic"/>
                <a:cs typeface="Century Gothic"/>
              </a:rPr>
              <a:t>“May the fourth be with you”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UC3: </a:t>
            </a:r>
            <a:r>
              <a:rPr spc="-5" dirty="0"/>
              <a:t>Answer</a:t>
            </a:r>
            <a:r>
              <a:rPr spc="-105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98117" y="1853251"/>
            <a:ext cx="8521166" cy="432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UC5: Delete Questions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Answers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1853250"/>
            <a:ext cx="5871413" cy="4258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9853" y="1853247"/>
            <a:ext cx="6152146" cy="425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UC6: Create </a:t>
            </a:r>
            <a:r>
              <a:rPr dirty="0"/>
              <a:t>and </a:t>
            </a:r>
            <a:r>
              <a:rPr spc="-5" dirty="0"/>
              <a:t>Delete</a:t>
            </a:r>
            <a:r>
              <a:rPr spc="-60" dirty="0"/>
              <a:t> </a:t>
            </a:r>
            <a:r>
              <a:rPr spc="-5" dirty="0"/>
              <a:t>Users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853250"/>
            <a:ext cx="5895479" cy="4237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2040" y="1853248"/>
            <a:ext cx="6079959" cy="4237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UC7: Vote Questions/Answers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6031" t="31456" r="18866" b="12409"/>
          <a:stretch/>
        </p:blipFill>
        <p:spPr bwMode="auto">
          <a:xfrm>
            <a:off x="1155548" y="1968334"/>
            <a:ext cx="9562147" cy="42983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501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UC8: Login/Logout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7369" t="11607" r="30890" b="42214"/>
          <a:stretch/>
        </p:blipFill>
        <p:spPr bwMode="auto">
          <a:xfrm>
            <a:off x="457200" y="1981201"/>
            <a:ext cx="5715635" cy="4159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47548" t="10949" r="31086" b="43735"/>
          <a:stretch/>
        </p:blipFill>
        <p:spPr bwMode="auto">
          <a:xfrm>
            <a:off x="6172836" y="1981201"/>
            <a:ext cx="5638164" cy="4159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959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UC10: Change User Role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7888" t="29023" r="3813" b="9281"/>
          <a:stretch/>
        </p:blipFill>
        <p:spPr bwMode="auto">
          <a:xfrm>
            <a:off x="762000" y="2057400"/>
            <a:ext cx="10896600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025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UC11: Search Users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9648" t="27807" r="14467" b="7717"/>
          <a:stretch/>
        </p:blipFill>
        <p:spPr bwMode="auto">
          <a:xfrm>
            <a:off x="838200" y="1676400"/>
            <a:ext cx="10628948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521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UC12: Search Courses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8866" t="30587" r="13881" b="5283"/>
          <a:stretch/>
        </p:blipFill>
        <p:spPr bwMode="auto">
          <a:xfrm>
            <a:off x="724850" y="2057400"/>
            <a:ext cx="11086149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593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UC13: Mark Question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0333" t="30414" r="13782" b="7890"/>
          <a:stretch/>
        </p:blipFill>
        <p:spPr bwMode="auto">
          <a:xfrm>
            <a:off x="838200" y="1905000"/>
            <a:ext cx="10744200" cy="426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516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Dem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52" y="2094382"/>
            <a:ext cx="446278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Deployed to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Heroku</a:t>
            </a:r>
            <a:endParaRPr sz="2000">
              <a:latin typeface="Century Gothic"/>
              <a:cs typeface="Century Gothic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400" spc="480" dirty="0">
                <a:solidFill>
                  <a:srgbClr val="8AD0D6"/>
                </a:solidFill>
                <a:latin typeface="Microsoft Sans Serif"/>
                <a:cs typeface="Microsoft Sans Serif"/>
              </a:rPr>
              <a:t>u</a:t>
            </a:r>
            <a:r>
              <a:rPr sz="1400" spc="420" dirty="0">
                <a:solidFill>
                  <a:srgbClr val="8AD0D6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-5" dirty="0">
                <a:solidFill>
                  <a:srgbClr val="58C1BA"/>
                </a:solidFill>
                <a:latin typeface="Century Gothic"/>
                <a:cs typeface="Century Gothic"/>
                <a:hlinkClick r:id="rId2"/>
              </a:rPr>
              <a:t>http://nkunet17.herokuapp.com/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Domain</a:t>
            </a:r>
            <a:r>
              <a:rPr spc="-6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52" y="1635475"/>
            <a:ext cx="8655050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tabLst>
                <a:tab pos="354965" algn="l"/>
              </a:tabLst>
            </a:pPr>
            <a:r>
              <a:rPr sz="1250" spc="4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Each User can have many Questions and many Answers, which they have</a:t>
            </a:r>
            <a:r>
              <a:rPr sz="16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posted to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the site. Each Question can have many Answers posted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the question</a:t>
            </a:r>
            <a:r>
              <a:rPr sz="16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thread.</a:t>
            </a:r>
            <a:endParaRPr sz="1600">
              <a:latin typeface="Century Gothic"/>
              <a:cs typeface="Century Gothic"/>
            </a:endParaRPr>
          </a:p>
          <a:p>
            <a:pPr marL="355600" marR="158115" indent="-342900">
              <a:lnSpc>
                <a:spcPct val="100699"/>
              </a:lnSpc>
              <a:spcBef>
                <a:spcPts val="965"/>
              </a:spcBef>
              <a:tabLst>
                <a:tab pos="354965" algn="l"/>
              </a:tabLst>
            </a:pPr>
            <a:r>
              <a:rPr sz="1250" spc="4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Questions and answers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dependent upon the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user. If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user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deleted, then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so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16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their questions and</a:t>
            </a:r>
            <a:r>
              <a:rPr sz="1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answers.</a:t>
            </a:r>
            <a:endParaRPr sz="1600"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54060" t="20937" r="21047" b="26554"/>
          <a:stretch/>
        </p:blipFill>
        <p:spPr bwMode="auto">
          <a:xfrm>
            <a:off x="1295400" y="2819400"/>
            <a:ext cx="906780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Design</a:t>
            </a:r>
            <a:r>
              <a:rPr spc="-90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52" y="2094382"/>
            <a:ext cx="8709660" cy="347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Decided 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have one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single class that would contain our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user.</a:t>
            </a:r>
            <a:endParaRPr sz="2000">
              <a:latin typeface="Century Gothic"/>
              <a:cs typeface="Century Gothic"/>
            </a:endParaRPr>
          </a:p>
          <a:p>
            <a:pPr marL="355600" marR="1153795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“User” class would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have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role tied 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them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would  determine if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user was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student, faculty, registrar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administrator.</a:t>
            </a:r>
            <a:endParaRPr sz="2000">
              <a:latin typeface="Century Gothic"/>
              <a:cs typeface="Century Gothic"/>
            </a:endParaRPr>
          </a:p>
          <a:p>
            <a:pPr marL="355600" marR="59055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achieved this by implementing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role variable,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defined would allow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user 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have 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privileges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role.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24815" algn="l"/>
              </a:tabLst>
            </a:pPr>
            <a:r>
              <a:rPr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Database</a:t>
            </a:r>
            <a:r>
              <a:rPr sz="20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Model</a:t>
            </a:r>
            <a:endParaRPr sz="2000">
              <a:latin typeface="Century Gothic"/>
              <a:cs typeface="Century Gothic"/>
            </a:endParaRPr>
          </a:p>
          <a:p>
            <a:pPr marL="755015" marR="5080" indent="-285750">
              <a:lnSpc>
                <a:spcPct val="100000"/>
              </a:lnSpc>
              <a:spcBef>
                <a:spcPts val="1000"/>
              </a:spcBef>
            </a:pPr>
            <a:r>
              <a:rPr sz="1400" spc="480" dirty="0">
                <a:solidFill>
                  <a:srgbClr val="8AD0D6"/>
                </a:solidFill>
                <a:latin typeface="Microsoft Sans Serif"/>
                <a:cs typeface="Microsoft Sans Serif"/>
              </a:rPr>
              <a:t>u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Each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User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can have many Questions and many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Answers,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which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they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have posted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to the site.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Each Question can have many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Answers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posted 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 the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question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thread.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 Case</a:t>
            </a:r>
            <a:r>
              <a:rPr spc="-75" dirty="0"/>
              <a:t> </a:t>
            </a:r>
            <a:r>
              <a:rPr spc="-5" dirty="0"/>
              <a:t>Model</a:t>
            </a:r>
          </a:p>
        </p:txBody>
      </p:sp>
      <p:pic>
        <p:nvPicPr>
          <p:cNvPr id="4" name="Picture 3" descr="https://trello-attachments.s3.amazonaws.com/58dc28841435cc1467800c3f/600x448/67e98106e76b1ad90fcd5b051b49e320/Use_Case_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95400"/>
            <a:ext cx="57150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 Cases</a:t>
            </a:r>
            <a:r>
              <a:rPr spc="-85" dirty="0"/>
              <a:t> </a:t>
            </a:r>
            <a:r>
              <a:rPr spc="-5" dirty="0"/>
              <a:t>Implemented</a:t>
            </a:r>
            <a:r>
              <a:rPr lang="en-US" spc="-5" dirty="0"/>
              <a:t> (iteration 1)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82052" y="2094382"/>
            <a:ext cx="7924800" cy="404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UC1: View</a:t>
            </a:r>
            <a:r>
              <a:rPr sz="20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Forum</a:t>
            </a:r>
            <a:endParaRPr sz="2000" dirty="0">
              <a:latin typeface="Century Gothic"/>
              <a:cs typeface="Century Gothic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400" spc="480" dirty="0">
                <a:solidFill>
                  <a:srgbClr val="8AD0D6"/>
                </a:solidFill>
                <a:latin typeface="Microsoft Sans Serif"/>
                <a:cs typeface="Microsoft Sans Serif"/>
              </a:rPr>
              <a:t>u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View all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questions posted (High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priority)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UC2: Post</a:t>
            </a:r>
            <a:r>
              <a:rPr sz="20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Question</a:t>
            </a:r>
            <a:endParaRPr sz="2000" dirty="0">
              <a:latin typeface="Century Gothic"/>
              <a:cs typeface="Century Gothic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400" spc="480" dirty="0">
                <a:solidFill>
                  <a:srgbClr val="8AD0D6"/>
                </a:solidFill>
                <a:latin typeface="Microsoft Sans Serif"/>
                <a:cs typeface="Microsoft Sans Serif"/>
              </a:rPr>
              <a:t>u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Populate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forum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with questions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(High</a:t>
            </a:r>
            <a:r>
              <a:rPr sz="1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priority)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UC3: Answer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Question</a:t>
            </a:r>
            <a:endParaRPr sz="2000" dirty="0">
              <a:latin typeface="Century Gothic"/>
              <a:cs typeface="Century Gothic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400" spc="480" dirty="0">
                <a:solidFill>
                  <a:srgbClr val="8AD0D6"/>
                </a:solidFill>
                <a:latin typeface="Microsoft Sans Serif"/>
                <a:cs typeface="Microsoft Sans Serif"/>
              </a:rPr>
              <a:t>u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Populate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 question with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answers (High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priority)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354965" algn="l"/>
              </a:tabLst>
            </a:pPr>
            <a:r>
              <a:rPr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UC5: Delete Questions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Answers</a:t>
            </a:r>
            <a:endParaRPr sz="2000" dirty="0">
              <a:latin typeface="Century Gothic"/>
              <a:cs typeface="Century Goth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400" spc="480" dirty="0">
                <a:solidFill>
                  <a:srgbClr val="8AD0D6"/>
                </a:solidFill>
                <a:latin typeface="Microsoft Sans Serif"/>
                <a:cs typeface="Microsoft Sans Serif"/>
              </a:rPr>
              <a:t>u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Moderate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questions/answers for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appropriateness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354965" algn="l"/>
              </a:tabLst>
            </a:pPr>
            <a:r>
              <a:rPr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UC6: Create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Delete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Users</a:t>
            </a:r>
            <a:endParaRPr sz="2000" dirty="0">
              <a:latin typeface="Century Gothic"/>
              <a:cs typeface="Century Gothic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400" spc="480" dirty="0">
                <a:solidFill>
                  <a:srgbClr val="8AD0D6"/>
                </a:solidFill>
                <a:latin typeface="Microsoft Sans Serif"/>
                <a:cs typeface="Microsoft Sans Serif"/>
              </a:rPr>
              <a:t>u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Relate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questions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and answers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to a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specific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user (Medium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priority)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Use Cases</a:t>
            </a:r>
            <a:r>
              <a:rPr lang="en-US" spc="-85" dirty="0"/>
              <a:t> </a:t>
            </a:r>
            <a:r>
              <a:rPr lang="en-US" spc="-5" dirty="0"/>
              <a:t>Implemented (iteration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052" y="2094382"/>
            <a:ext cx="9827895" cy="2734082"/>
          </a:xfrm>
        </p:spPr>
        <p:txBody>
          <a:bodyPr/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UC7: Vote Questions/Answers</a:t>
            </a:r>
            <a:endParaRPr lang="en-US" sz="2000" dirty="0">
              <a:latin typeface="Century Gothic"/>
              <a:cs typeface="Century Gothic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lang="en-US" sz="1400" spc="480" dirty="0">
                <a:solidFill>
                  <a:srgbClr val="8AD0D6"/>
                </a:solidFill>
                <a:latin typeface="Microsoft Sans Serif"/>
                <a:cs typeface="Microsoft Sans Serif"/>
              </a:rPr>
              <a:t>u </a:t>
            </a:r>
            <a:r>
              <a:rPr lang="en-US" spc="-5" dirty="0">
                <a:solidFill>
                  <a:srgbClr val="FFFFFF"/>
                </a:solidFill>
                <a:latin typeface="Century Gothic"/>
                <a:cs typeface="Century Gothic"/>
              </a:rPr>
              <a:t>Vote on certain</a:t>
            </a:r>
            <a:r>
              <a:rPr lang="en-US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pc="-5" dirty="0">
                <a:solidFill>
                  <a:srgbClr val="FFFFFF"/>
                </a:solidFill>
                <a:latin typeface="Century Gothic"/>
                <a:cs typeface="Century Gothic"/>
              </a:rPr>
              <a:t>questions/answers posted (High</a:t>
            </a:r>
            <a:r>
              <a:rPr lang="en-US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pc="-5" dirty="0">
                <a:solidFill>
                  <a:srgbClr val="FFFFFF"/>
                </a:solidFill>
                <a:latin typeface="Century Gothic"/>
                <a:cs typeface="Century Gothic"/>
              </a:rPr>
              <a:t>priority)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lang="en-US"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UC8: Login/Logout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lang="en-US" sz="2000" spc="-5" dirty="0">
                <a:solidFill>
                  <a:srgbClr val="FFFFFF"/>
                </a:solidFill>
                <a:latin typeface="Century Gothic"/>
                <a:cs typeface="Microsoft Sans Serif"/>
              </a:rPr>
              <a:t>	</a:t>
            </a:r>
            <a:r>
              <a:rPr lang="en-US" sz="1400" spc="480" dirty="0">
                <a:solidFill>
                  <a:srgbClr val="8AD0D6"/>
                </a:solidFill>
                <a:latin typeface="Microsoft Sans Serif"/>
                <a:cs typeface="Microsoft Sans Serif"/>
              </a:rPr>
              <a:t>u </a:t>
            </a:r>
            <a:r>
              <a:rPr lang="en-US" spc="-5" dirty="0">
                <a:solidFill>
                  <a:srgbClr val="FFFFFF"/>
                </a:solidFill>
                <a:latin typeface="Century Gothic"/>
                <a:cs typeface="Century Gothic"/>
              </a:rPr>
              <a:t>Users can login/logout(High</a:t>
            </a:r>
            <a:r>
              <a:rPr lang="en-US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pc="-5" dirty="0">
                <a:solidFill>
                  <a:srgbClr val="FFFFFF"/>
                </a:solidFill>
                <a:latin typeface="Century Gothic"/>
                <a:cs typeface="Century Gothic"/>
              </a:rPr>
              <a:t>priority)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lang="en-US" sz="1600" spc="515" dirty="0">
                <a:solidFill>
                  <a:srgbClr val="8AD0D6"/>
                </a:solidFill>
                <a:latin typeface="Microsoft Sans Serif"/>
                <a:cs typeface="Microsoft Sans Serif"/>
              </a:rPr>
              <a:t>u	</a:t>
            </a: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UC9: Upload Files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lang="en-US" sz="2000" spc="-5" dirty="0">
                <a:solidFill>
                  <a:srgbClr val="FFFFFF"/>
                </a:solidFill>
                <a:latin typeface="Century Gothic"/>
                <a:cs typeface="Microsoft Sans Serif"/>
              </a:rPr>
              <a:t>	</a:t>
            </a:r>
            <a:r>
              <a:rPr lang="en-US" sz="1400" spc="480" dirty="0">
                <a:solidFill>
                  <a:srgbClr val="8AD0D6"/>
                </a:solidFill>
                <a:latin typeface="Microsoft Sans Serif"/>
                <a:cs typeface="Microsoft Sans Serif"/>
              </a:rPr>
              <a:t>u </a:t>
            </a:r>
            <a:r>
              <a:rPr lang="en-US" spc="-5" dirty="0">
                <a:solidFill>
                  <a:srgbClr val="FFFFFF"/>
                </a:solidFill>
                <a:latin typeface="Century Gothic"/>
                <a:cs typeface="Microsoft Sans Serif"/>
              </a:rPr>
              <a:t>Users can upload files to forums</a:t>
            </a:r>
            <a:endParaRPr lang="en-US" dirty="0">
              <a:latin typeface="Century Gothic"/>
              <a:cs typeface="Century Goth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8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Use Cases</a:t>
            </a:r>
            <a:r>
              <a:rPr lang="en-US" spc="-85" dirty="0"/>
              <a:t> </a:t>
            </a:r>
            <a:r>
              <a:rPr lang="en-US" spc="-5" dirty="0"/>
              <a:t>Implemented (iteration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052" y="2094382"/>
            <a:ext cx="9827895" cy="2754600"/>
          </a:xfrm>
        </p:spPr>
        <p:txBody>
          <a:bodyPr/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Use Case 10: Change User Role</a:t>
            </a:r>
            <a:endParaRPr lang="en-US" sz="2000" dirty="0">
              <a:latin typeface="Century Gothic"/>
              <a:cs typeface="Century Gothic"/>
            </a:endParaRPr>
          </a:p>
          <a:p>
            <a:pPr marL="12700">
              <a:spcBef>
                <a:spcPts val="1005"/>
              </a:spcBef>
              <a:tabLst>
                <a:tab pos="354965" algn="l"/>
              </a:tabLst>
            </a:pPr>
            <a:r>
              <a:rPr lang="en-US" spc="-5" dirty="0">
                <a:solidFill>
                  <a:srgbClr val="FFFFFF"/>
                </a:solidFill>
                <a:latin typeface="Century Gothic"/>
                <a:cs typeface="Century Gothic"/>
              </a:rPr>
              <a:t>		The admins can change a users’ role</a:t>
            </a:r>
          </a:p>
          <a:p>
            <a:pPr marL="12700">
              <a:tabLst>
                <a:tab pos="354965" algn="l"/>
              </a:tabLst>
            </a:pP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Use Case U11: Search Users</a:t>
            </a:r>
          </a:p>
          <a:p>
            <a:r>
              <a:rPr lang="en-US" sz="2000" spc="-5" dirty="0">
                <a:solidFill>
                  <a:srgbClr val="FFFFFF"/>
                </a:solidFill>
                <a:latin typeface="Century Gothic"/>
                <a:cs typeface="Microsoft Sans Serif"/>
              </a:rPr>
              <a:t>	</a:t>
            </a:r>
            <a:r>
              <a:rPr lang="en-US" spc="-5" dirty="0">
                <a:solidFill>
                  <a:srgbClr val="FFFFFF"/>
                </a:solidFill>
                <a:latin typeface="Century Gothic"/>
                <a:cs typeface="Century Gothic"/>
              </a:rPr>
              <a:t>The users can search other users of the site</a:t>
            </a:r>
          </a:p>
          <a:p>
            <a:pPr marL="12700">
              <a:tabLst>
                <a:tab pos="354965" algn="l"/>
              </a:tabLst>
            </a:pP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Use Case UC12: Search Courses</a:t>
            </a: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lang="en-US" dirty="0"/>
              <a:t>		</a:t>
            </a:r>
            <a:r>
              <a:rPr lang="en-US" spc="-5" dirty="0">
                <a:solidFill>
                  <a:srgbClr val="FFFFFF"/>
                </a:solidFill>
                <a:latin typeface="Century Gothic"/>
                <a:cs typeface="Century Gothic"/>
              </a:rPr>
              <a:t>The users can search the courses of the site</a:t>
            </a:r>
          </a:p>
          <a:p>
            <a:pPr marL="12700">
              <a:tabLst>
                <a:tab pos="354965" algn="l"/>
              </a:tabLst>
            </a:pPr>
            <a:r>
              <a:rPr lang="en-US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Use Case UC13: Solved Question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lang="en-US" dirty="0"/>
              <a:t>		</a:t>
            </a:r>
            <a:r>
              <a:rPr lang="en-US" spc="-5" dirty="0">
                <a:solidFill>
                  <a:srgbClr val="FFFFFF"/>
                </a:solidFill>
                <a:latin typeface="Century Gothic"/>
                <a:cs typeface="Century Gothic"/>
              </a:rPr>
              <a:t>The users can mark a certain question as solved</a:t>
            </a:r>
          </a:p>
        </p:txBody>
      </p:sp>
    </p:spTree>
    <p:extLst>
      <p:ext uri="{BB962C8B-B14F-4D97-AF65-F5344CB8AC3E}">
        <p14:creationId xmlns:p14="http://schemas.microsoft.com/office/powerpoint/2010/main" val="345247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UC1: </a:t>
            </a:r>
            <a:r>
              <a:rPr spc="-5" dirty="0"/>
              <a:t>View</a:t>
            </a:r>
            <a:r>
              <a:rPr spc="-100" dirty="0"/>
              <a:t> </a:t>
            </a:r>
            <a:r>
              <a:rPr spc="-5" dirty="0"/>
              <a:t>Forum</a:t>
            </a:r>
          </a:p>
        </p:txBody>
      </p:sp>
      <p:sp>
        <p:nvSpPr>
          <p:cNvPr id="3" name="object 3"/>
          <p:cNvSpPr/>
          <p:nvPr/>
        </p:nvSpPr>
        <p:spPr>
          <a:xfrm>
            <a:off x="1729739" y="1853247"/>
            <a:ext cx="8521166" cy="4395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UC2: </a:t>
            </a:r>
            <a:r>
              <a:rPr spc="-5" dirty="0"/>
              <a:t>Post</a:t>
            </a:r>
            <a:r>
              <a:rPr spc="-95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/>
          <p:nvPr/>
        </p:nvSpPr>
        <p:spPr>
          <a:xfrm>
            <a:off x="1729739" y="1853246"/>
            <a:ext cx="8521166" cy="4395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8C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99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Microsoft Sans Serif</vt:lpstr>
      <vt:lpstr>Office Theme</vt:lpstr>
      <vt:lpstr>PowerPoint Presentation</vt:lpstr>
      <vt:lpstr>Domain Model</vt:lpstr>
      <vt:lpstr>Design Decisions</vt:lpstr>
      <vt:lpstr>Use Case Model</vt:lpstr>
      <vt:lpstr>Use Cases Implemented (iteration 1)</vt:lpstr>
      <vt:lpstr>Use Cases Implemented (iteration 2)</vt:lpstr>
      <vt:lpstr>Use Cases Implemented (iteration 3)</vt:lpstr>
      <vt:lpstr>UC1: View Forum</vt:lpstr>
      <vt:lpstr>UC2: Post Question</vt:lpstr>
      <vt:lpstr>UC3: Answer Question</vt:lpstr>
      <vt:lpstr>UC5: Delete Questions and Answers</vt:lpstr>
      <vt:lpstr>UC6: Create and Delete Users</vt:lpstr>
      <vt:lpstr>UC7: Vote Questions/Answers</vt:lpstr>
      <vt:lpstr>UC8: Login/Logout</vt:lpstr>
      <vt:lpstr>UC10: Change User Role</vt:lpstr>
      <vt:lpstr>UC11: Search Users</vt:lpstr>
      <vt:lpstr>UC12: Search Courses</vt:lpstr>
      <vt:lpstr>UC13: Mark Question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jones</dc:creator>
  <cp:lastModifiedBy>thomas jones</cp:lastModifiedBy>
  <cp:revision>6</cp:revision>
  <dcterms:created xsi:type="dcterms:W3CDTF">2017-04-13T22:16:07Z</dcterms:created>
  <dcterms:modified xsi:type="dcterms:W3CDTF">2017-05-04T19:31:15Z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2017-04-13T00:00:00Z</vt:filetime>
  </property>
</Properties>
</file>