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5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8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2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DBFD-58B1-4145-86C4-D7F30816A529}" type="datetimeFigureOut">
              <a:rPr lang="en-US" smtClean="0"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6CAE-8C14-4C16-B8E6-C6662F3D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Applet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Rakesh 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Applet Program</a:t>
            </a:r>
            <a:br>
              <a:rPr lang="en-US" dirty="0" smtClean="0"/>
            </a:br>
            <a:r>
              <a:rPr lang="en-US" dirty="0"/>
              <a:t>A "Hello, World" Applet: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089666"/>
            <a:ext cx="7162800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 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java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applet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.*;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import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java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awt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.*;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endParaRPr lang="en-US" altLang="en-US" sz="24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HelloWorldApplet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extends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Applet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	    public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paint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Graphics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2400" dirty="0" smtClean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g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drawString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"Hello World"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25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8"/>
                <a:cs typeface="Arial" pitchFamily="34" charset="0"/>
              </a:rPr>
              <a:t>50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	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666600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95011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85800"/>
            <a:ext cx="8001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The Applet CLASS:</a:t>
            </a:r>
          </a:p>
          <a:p>
            <a:pPr algn="just"/>
            <a:r>
              <a:rPr lang="en-US" sz="1400" dirty="0"/>
              <a:t>Every applet is an extension of the </a:t>
            </a:r>
            <a:r>
              <a:rPr lang="en-US" sz="1400" i="1" dirty="0" err="1"/>
              <a:t>java.applet.Applet</a:t>
            </a:r>
            <a:r>
              <a:rPr lang="en-US" sz="1400" i="1" dirty="0"/>
              <a:t> class</a:t>
            </a:r>
            <a:r>
              <a:rPr lang="en-US" sz="1400" dirty="0"/>
              <a:t>. The base Applet class provides methods that a derived Applet class may call to obtain information and services from the browser context.</a:t>
            </a:r>
          </a:p>
          <a:p>
            <a:pPr algn="just"/>
            <a:r>
              <a:rPr lang="en-US" sz="1400" dirty="0"/>
              <a:t>These include methods that do the following: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Get applet parameters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Get the network location of the HTML file that contains the applet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Get the network location of the applet class directory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Print a status message in the browser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Fetch an image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Fetch an audio clip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Play an audio clip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Resize the applet</a:t>
            </a:r>
          </a:p>
          <a:p>
            <a:pPr algn="just"/>
            <a:r>
              <a:rPr lang="en-US" sz="1400" dirty="0"/>
              <a:t>Additionally, the Applet class provides an interface by which the viewer or browser obtains information about the applet and controls the applet's execution. The viewer may:</a:t>
            </a:r>
          </a:p>
          <a:p>
            <a:pPr algn="just"/>
            <a:r>
              <a:rPr lang="en-US" sz="1400" dirty="0"/>
              <a:t>request information about the author, version and copyright of the applet</a:t>
            </a:r>
          </a:p>
          <a:p>
            <a:pPr algn="just"/>
            <a:r>
              <a:rPr lang="en-US" sz="1400" dirty="0"/>
              <a:t>request a description of the parameters the applet recognizes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initialize the applet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destroy the applet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start the applet's execution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stop the applet's execution</a:t>
            </a:r>
          </a:p>
          <a:p>
            <a:pPr algn="just"/>
            <a:r>
              <a:rPr lang="en-US" sz="1400" dirty="0"/>
              <a:t>The Applet class provides default implementations of each of these methods. Those implementations may be overridden as necessary.</a:t>
            </a:r>
          </a:p>
          <a:p>
            <a:pPr algn="just"/>
            <a:r>
              <a:rPr lang="en-US" sz="1400" dirty="0"/>
              <a:t>The "Hello, World" applet is complete as it stands. The only method overridden is the paint method.</a:t>
            </a:r>
          </a:p>
        </p:txBody>
      </p:sp>
    </p:spTree>
    <p:extLst>
      <p:ext uri="{BB962C8B-B14F-4D97-AF65-F5344CB8AC3E}">
        <p14:creationId xmlns:p14="http://schemas.microsoft.com/office/powerpoint/2010/main" val="29778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19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Invoking an Applet: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838200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applet may be invoked by embedding directives in an HTML file and viewing the file through an applet viewer or Java-enabled browser.</a:t>
            </a:r>
          </a:p>
          <a:p>
            <a:r>
              <a:rPr lang="en-US" dirty="0"/>
              <a:t>The &lt;applet&gt; tag is the basis for embedding an applet in an HTML file. Below is an example that invokes the "Hello, World" applet: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&lt;title&gt;The Hello, World Applet&lt;/title&gt;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&lt;applet code="</a:t>
            </a:r>
            <a:r>
              <a:rPr lang="en-US" dirty="0" err="1"/>
              <a:t>HelloWorldApplet.class</a:t>
            </a:r>
            <a:r>
              <a:rPr lang="en-US" dirty="0"/>
              <a:t>" width="320" height="120"&gt;</a:t>
            </a:r>
          </a:p>
          <a:p>
            <a:r>
              <a:rPr lang="en-US" dirty="0"/>
              <a:t>If your browser was Java-enabled, a "Hello, World"</a:t>
            </a:r>
          </a:p>
          <a:p>
            <a:r>
              <a:rPr lang="en-US" dirty="0"/>
              <a:t>message would appear here.</a:t>
            </a:r>
          </a:p>
          <a:p>
            <a:r>
              <a:rPr lang="en-US" dirty="0"/>
              <a:t>&lt;/applet&gt;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9354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52400"/>
            <a:ext cx="7010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&lt;title&gt;HTML applet Tag&lt;/title&gt;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&lt;applet code="</a:t>
            </a:r>
            <a:r>
              <a:rPr lang="en-US" dirty="0" err="1"/>
              <a:t>newClass.class</a:t>
            </a:r>
            <a:r>
              <a:rPr lang="en-US" dirty="0"/>
              <a:t>" width="300" height="200"&gt;</a:t>
            </a:r>
          </a:p>
          <a:p>
            <a:r>
              <a:rPr lang="en-US" dirty="0"/>
              <a:t>&lt;/applet&gt;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/>
              <a:t>is the newClass.java file: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java.applet</a:t>
            </a:r>
            <a:r>
              <a:rPr lang="en-US" dirty="0"/>
              <a:t>.*;</a:t>
            </a:r>
          </a:p>
          <a:p>
            <a:r>
              <a:rPr lang="en-US" dirty="0"/>
              <a:t>import </a:t>
            </a:r>
            <a:r>
              <a:rPr lang="en-US" dirty="0" err="1"/>
              <a:t>java.awt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newClass</a:t>
            </a:r>
            <a:r>
              <a:rPr lang="en-US" dirty="0"/>
              <a:t> extends Applet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public void paint (Graphics </a:t>
            </a:r>
            <a:r>
              <a:rPr lang="en-US" dirty="0" err="1"/>
              <a:t>gh</a:t>
            </a:r>
            <a:r>
              <a:rPr lang="en-US" dirty="0"/>
              <a:t>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</a:t>
            </a:r>
            <a:r>
              <a:rPr lang="en-US" dirty="0" err="1"/>
              <a:t>g.drawString</a:t>
            </a:r>
            <a:r>
              <a:rPr lang="en-US" dirty="0"/>
              <a:t>("Tutorialspoint.com", 300, 150);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This will produce following result:</a:t>
            </a:r>
          </a:p>
        </p:txBody>
      </p:sp>
    </p:spTree>
    <p:extLst>
      <p:ext uri="{BB962C8B-B14F-4D97-AF65-F5344CB8AC3E}">
        <p14:creationId xmlns:p14="http://schemas.microsoft.com/office/powerpoint/2010/main" val="216557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273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Getting Applet Parameters: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54389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applet viewer or browser calls the </a:t>
            </a:r>
            <a:r>
              <a:rPr lang="en-US" dirty="0" err="1"/>
              <a:t>init</a:t>
            </a:r>
            <a:r>
              <a:rPr lang="en-US" dirty="0"/>
              <a:t>() method of each applet it runs. The viewer calls </a:t>
            </a:r>
            <a:r>
              <a:rPr lang="en-US" dirty="0" err="1"/>
              <a:t>init</a:t>
            </a:r>
            <a:r>
              <a:rPr lang="en-US" dirty="0"/>
              <a:t>() once, immediately after loading the applet.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/>
              <a:t>Applet.init</a:t>
            </a:r>
            <a:r>
              <a:rPr lang="en-US" dirty="0"/>
              <a:t>() is implemented to do nothing.) Override the default implementation to insert custom initialization code.</a:t>
            </a:r>
          </a:p>
          <a:p>
            <a:r>
              <a:rPr lang="en-US" dirty="0"/>
              <a:t>The </a:t>
            </a:r>
            <a:r>
              <a:rPr lang="en-US" dirty="0" err="1"/>
              <a:t>Applet.getParameter</a:t>
            </a:r>
            <a:r>
              <a:rPr lang="en-US" dirty="0"/>
              <a:t>() method fetches a parameter given the parameter's name (the value of a parameter is always a string). If the value is numeric or other non-character data, the string must be parsed.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2743200"/>
            <a:ext cx="4724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import </a:t>
            </a:r>
            <a:r>
              <a:rPr lang="en-US" sz="1400" b="1" dirty="0" err="1"/>
              <a:t>java.applet</a:t>
            </a:r>
            <a:r>
              <a:rPr lang="en-US" sz="1400" b="1" dirty="0"/>
              <a:t>.*;</a:t>
            </a:r>
          </a:p>
          <a:p>
            <a:r>
              <a:rPr lang="en-US" sz="1400" b="1" dirty="0"/>
              <a:t>import </a:t>
            </a:r>
            <a:r>
              <a:rPr lang="en-US" sz="1400" b="1" dirty="0" err="1"/>
              <a:t>java.awt</a:t>
            </a:r>
            <a:r>
              <a:rPr lang="en-US" sz="1400" b="1" dirty="0"/>
              <a:t>.*;</a:t>
            </a:r>
          </a:p>
          <a:p>
            <a:r>
              <a:rPr lang="en-US" sz="1400" b="1" dirty="0"/>
              <a:t>public class </a:t>
            </a:r>
            <a:r>
              <a:rPr lang="en-US" sz="1400" b="1" u="sng" dirty="0" err="1"/>
              <a:t>CheckerApplet</a:t>
            </a:r>
            <a:r>
              <a:rPr lang="en-US" sz="1400" b="1" u="sng" dirty="0"/>
              <a:t> extends Applet</a:t>
            </a:r>
          </a:p>
          <a:p>
            <a:r>
              <a:rPr lang="en-US" sz="1400" dirty="0"/>
              <a:t>{</a:t>
            </a:r>
          </a:p>
          <a:p>
            <a:endParaRPr lang="en-US" sz="1400" dirty="0"/>
          </a:p>
          <a:p>
            <a:r>
              <a:rPr lang="en-US" sz="1400" b="1" dirty="0"/>
              <a:t>public void </a:t>
            </a:r>
            <a:r>
              <a:rPr lang="en-US" sz="1400" b="1" dirty="0" err="1"/>
              <a:t>init</a:t>
            </a:r>
            <a:r>
              <a:rPr lang="en-US" sz="1400" b="1" dirty="0"/>
              <a:t> 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String </a:t>
            </a:r>
            <a:r>
              <a:rPr lang="en-US" sz="1400" u="sng" dirty="0" err="1"/>
              <a:t>squareSizeParam</a:t>
            </a:r>
            <a:r>
              <a:rPr lang="en-US" sz="1400" u="sng" dirty="0"/>
              <a:t> = </a:t>
            </a:r>
            <a:r>
              <a:rPr lang="en-US" sz="1400" u="sng" dirty="0" err="1"/>
              <a:t>getParameter</a:t>
            </a:r>
            <a:r>
              <a:rPr lang="en-US" sz="1400" u="sng" dirty="0"/>
              <a:t> ("</a:t>
            </a:r>
            <a:r>
              <a:rPr lang="en-US" sz="1400" u="sng" dirty="0" err="1"/>
              <a:t>squareSize</a:t>
            </a:r>
            <a:r>
              <a:rPr lang="en-US" sz="1400" u="sng" dirty="0"/>
              <a:t>");</a:t>
            </a:r>
          </a:p>
          <a:p>
            <a:r>
              <a:rPr lang="en-US" sz="1400" dirty="0"/>
              <a:t>  // </a:t>
            </a:r>
            <a:r>
              <a:rPr lang="en-US" sz="1400" dirty="0" err="1"/>
              <a:t>parseSquareSize</a:t>
            </a:r>
            <a:r>
              <a:rPr lang="en-US" sz="1400" dirty="0"/>
              <a:t> (</a:t>
            </a:r>
            <a:r>
              <a:rPr lang="en-US" sz="1400" dirty="0" err="1"/>
              <a:t>squareSizeParam</a:t>
            </a:r>
            <a:r>
              <a:rPr lang="en-US" sz="1400" dirty="0"/>
              <a:t>);</a:t>
            </a:r>
          </a:p>
          <a:p>
            <a:r>
              <a:rPr lang="en-US" sz="1400" dirty="0"/>
              <a:t>   String </a:t>
            </a:r>
            <a:r>
              <a:rPr lang="en-US" sz="1400" u="sng" dirty="0" err="1"/>
              <a:t>colorParam</a:t>
            </a:r>
            <a:r>
              <a:rPr lang="en-US" sz="1400" u="sng" dirty="0"/>
              <a:t> = </a:t>
            </a:r>
            <a:r>
              <a:rPr lang="en-US" sz="1400" u="sng" dirty="0" err="1"/>
              <a:t>getParameter</a:t>
            </a:r>
            <a:r>
              <a:rPr lang="en-US" sz="1400" u="sng" dirty="0"/>
              <a:t> ("color");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setBackground</a:t>
            </a:r>
            <a:r>
              <a:rPr lang="en-US" sz="1400" dirty="0"/>
              <a:t> (</a:t>
            </a:r>
            <a:r>
              <a:rPr lang="en-US" sz="1400" dirty="0" err="1"/>
              <a:t>Color.</a:t>
            </a:r>
            <a:r>
              <a:rPr lang="en-US" sz="1400" i="1" dirty="0" err="1"/>
              <a:t>GREEN</a:t>
            </a:r>
            <a:r>
              <a:rPr lang="en-US" sz="1400" i="1" dirty="0"/>
              <a:t>);</a:t>
            </a:r>
          </a:p>
          <a:p>
            <a:r>
              <a:rPr lang="en-US" sz="1400" dirty="0"/>
              <a:t>  </a:t>
            </a:r>
            <a:r>
              <a:rPr lang="en-US" sz="1400" dirty="0" smtClean="0"/>
              <a:t>}</a:t>
            </a:r>
            <a:endParaRPr lang="en-US" sz="1400" dirty="0"/>
          </a:p>
          <a:p>
            <a:r>
              <a:rPr lang="en-US" sz="1400" b="1" dirty="0"/>
              <a:t>public void paint (Graphics </a:t>
            </a:r>
            <a:r>
              <a:rPr lang="en-US" sz="1400" b="1" dirty="0" err="1"/>
              <a:t>gh</a:t>
            </a:r>
            <a:r>
              <a:rPr lang="en-US" sz="1400" b="1" dirty="0"/>
              <a:t>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gh.drawString</a:t>
            </a:r>
            <a:r>
              <a:rPr lang="en-US" sz="1400" dirty="0"/>
              <a:t>("Welcome To CSC ", 300, 150);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68492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8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1656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Event Handling: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700483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Applets inherit a group of event-handling methods from the Container class. The Container class defines several methods, such as </a:t>
            </a:r>
            <a:r>
              <a:rPr lang="en-US" sz="1200" dirty="0" err="1"/>
              <a:t>processKeyEvent</a:t>
            </a:r>
            <a:r>
              <a:rPr lang="en-US" sz="1200" dirty="0"/>
              <a:t> and </a:t>
            </a:r>
            <a:r>
              <a:rPr lang="en-US" sz="1200" dirty="0" err="1"/>
              <a:t>processMouseEvent</a:t>
            </a:r>
            <a:r>
              <a:rPr lang="en-US" sz="1200" dirty="0"/>
              <a:t>, for handling particular types of events, and then one catch-all method called </a:t>
            </a:r>
            <a:r>
              <a:rPr lang="en-US" sz="1200" dirty="0" err="1"/>
              <a:t>processEvent</a:t>
            </a:r>
            <a:r>
              <a:rPr lang="en-US" sz="12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1173034"/>
            <a:ext cx="59436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import </a:t>
            </a:r>
            <a:r>
              <a:rPr lang="en-US" sz="1100" dirty="0" err="1"/>
              <a:t>java.awt.event.MouseListener</a:t>
            </a:r>
            <a:r>
              <a:rPr lang="en-US" sz="1100" dirty="0"/>
              <a:t>;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java.awt.event.MouseEvent</a:t>
            </a:r>
            <a:r>
              <a:rPr lang="en-US" sz="1100" dirty="0"/>
              <a:t>;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java.applet.Applet</a:t>
            </a:r>
            <a:r>
              <a:rPr lang="en-US" sz="1100" dirty="0"/>
              <a:t>;</a:t>
            </a:r>
          </a:p>
          <a:p>
            <a:r>
              <a:rPr lang="en-US" sz="1100" dirty="0"/>
              <a:t>import </a:t>
            </a:r>
            <a:r>
              <a:rPr lang="en-US" sz="1100" dirty="0" err="1"/>
              <a:t>java.awt.Graphics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public class </a:t>
            </a:r>
            <a:r>
              <a:rPr lang="en-US" sz="1100" dirty="0" err="1"/>
              <a:t>ExampleEventHandling</a:t>
            </a:r>
            <a:r>
              <a:rPr lang="en-US" sz="1100" dirty="0"/>
              <a:t> extends Applet </a:t>
            </a:r>
            <a:r>
              <a:rPr lang="en-US" sz="1100" dirty="0" smtClean="0"/>
              <a:t>  implements </a:t>
            </a:r>
            <a:r>
              <a:rPr lang="en-US" sz="1100" dirty="0" err="1"/>
              <a:t>MouseListener</a:t>
            </a:r>
            <a:r>
              <a:rPr lang="en-US" sz="1100" dirty="0"/>
              <a:t> {</a:t>
            </a:r>
          </a:p>
          <a:p>
            <a:r>
              <a:rPr lang="en-US" sz="1100" dirty="0" smtClean="0"/>
              <a:t>    </a:t>
            </a:r>
            <a:r>
              <a:rPr lang="en-US" sz="1100" dirty="0" err="1"/>
              <a:t>StringBuffer</a:t>
            </a:r>
            <a:r>
              <a:rPr lang="en-US" sz="1100" dirty="0"/>
              <a:t> </a:t>
            </a:r>
            <a:r>
              <a:rPr lang="en-US" sz="1100" dirty="0" err="1"/>
              <a:t>strBuffer</a:t>
            </a:r>
            <a:r>
              <a:rPr lang="en-US" sz="1100" dirty="0"/>
              <a:t>;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public void </a:t>
            </a:r>
            <a:r>
              <a:rPr lang="en-US" sz="1100" dirty="0" err="1"/>
              <a:t>init</a:t>
            </a:r>
            <a:r>
              <a:rPr lang="en-US" sz="1100" dirty="0"/>
              <a:t>() {</a:t>
            </a:r>
          </a:p>
          <a:p>
            <a:r>
              <a:rPr lang="en-US" sz="1100" dirty="0" smtClean="0"/>
              <a:t>           </a:t>
            </a:r>
            <a:r>
              <a:rPr lang="en-US" sz="1100" dirty="0" err="1" smtClean="0"/>
              <a:t>addMouseListener</a:t>
            </a:r>
            <a:r>
              <a:rPr lang="en-US" sz="1100" dirty="0" smtClean="0"/>
              <a:t>(this</a:t>
            </a:r>
            <a:r>
              <a:rPr lang="en-US" sz="1100" dirty="0"/>
              <a:t>);</a:t>
            </a:r>
          </a:p>
          <a:p>
            <a:r>
              <a:rPr lang="en-US" sz="1100" dirty="0" smtClean="0"/>
              <a:t>           </a:t>
            </a:r>
            <a:r>
              <a:rPr lang="en-US" sz="1100" dirty="0" err="1" smtClean="0"/>
              <a:t>strBuffer</a:t>
            </a:r>
            <a:r>
              <a:rPr lang="en-US" sz="1100" dirty="0" smtClean="0"/>
              <a:t> </a:t>
            </a:r>
            <a:r>
              <a:rPr lang="en-US" sz="1100" dirty="0"/>
              <a:t>= new </a:t>
            </a:r>
            <a:r>
              <a:rPr lang="en-US" sz="1100" dirty="0" err="1"/>
              <a:t>StringBuffer</a:t>
            </a:r>
            <a:r>
              <a:rPr lang="en-US" sz="1100" dirty="0"/>
              <a:t>();</a:t>
            </a:r>
          </a:p>
          <a:p>
            <a:r>
              <a:rPr lang="en-US" sz="1100" dirty="0"/>
              <a:t>       </a:t>
            </a:r>
            <a:r>
              <a:rPr lang="en-US" sz="1100" dirty="0" smtClean="0"/>
              <a:t>    </a:t>
            </a:r>
            <a:r>
              <a:rPr lang="en-US" sz="1100" dirty="0" err="1"/>
              <a:t>addItem</a:t>
            </a:r>
            <a:r>
              <a:rPr lang="en-US" sz="1100" dirty="0"/>
              <a:t>("initializing the apple 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public void start()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addItem</a:t>
            </a:r>
            <a:r>
              <a:rPr lang="en-US" sz="1100" dirty="0"/>
              <a:t>("starting the applet 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public void stop()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addItem</a:t>
            </a:r>
            <a:r>
              <a:rPr lang="en-US" sz="1100" dirty="0"/>
              <a:t>("stopping the applet 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public void destroy()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addItem</a:t>
            </a:r>
            <a:r>
              <a:rPr lang="en-US" sz="1100" dirty="0"/>
              <a:t>("unloading the applet");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void </a:t>
            </a:r>
            <a:r>
              <a:rPr lang="en-US" sz="1100" dirty="0" err="1"/>
              <a:t>addItem</a:t>
            </a:r>
            <a:r>
              <a:rPr lang="en-US" sz="1100" dirty="0"/>
              <a:t>(String word) {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System.out.println</a:t>
            </a:r>
            <a:r>
              <a:rPr lang="en-US" sz="1100" dirty="0"/>
              <a:t>(word);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strBuffer.append</a:t>
            </a:r>
            <a:r>
              <a:rPr lang="en-US" sz="1100" dirty="0"/>
              <a:t>(word);</a:t>
            </a:r>
          </a:p>
          <a:p>
            <a:r>
              <a:rPr lang="en-US" sz="1100" dirty="0"/>
              <a:t>        repaint();</a:t>
            </a:r>
          </a:p>
          <a:p>
            <a:r>
              <a:rPr lang="en-US" sz="1100" dirty="0"/>
              <a:t>    }</a:t>
            </a:r>
          </a:p>
          <a:p>
            <a:r>
              <a:rPr lang="en-US" sz="1100" dirty="0" smtClean="0"/>
              <a:t>    </a:t>
            </a:r>
            <a:r>
              <a:rPr lang="en-US" sz="1100" dirty="0"/>
              <a:t>public void paint(Graphics g) {</a:t>
            </a:r>
          </a:p>
          <a:p>
            <a:r>
              <a:rPr lang="en-US" sz="1100" dirty="0"/>
              <a:t>	//Draw a Rectangle around the applet's display area.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g.drawRect</a:t>
            </a:r>
            <a:r>
              <a:rPr lang="en-US" sz="1100" dirty="0"/>
              <a:t>(0, 0</a:t>
            </a:r>
            <a:r>
              <a:rPr lang="en-US" sz="1100" dirty="0" smtClean="0"/>
              <a:t>, </a:t>
            </a:r>
            <a:r>
              <a:rPr lang="en-US" sz="1100" dirty="0" err="1"/>
              <a:t>getWidth</a:t>
            </a:r>
            <a:r>
              <a:rPr lang="en-US" sz="1100" dirty="0"/>
              <a:t>() - 1</a:t>
            </a:r>
            <a:r>
              <a:rPr lang="en-US" sz="1100" dirty="0" smtClean="0"/>
              <a:t>, </a:t>
            </a:r>
            <a:r>
              <a:rPr lang="en-US" sz="1100" dirty="0" err="1"/>
              <a:t>getHeight</a:t>
            </a:r>
            <a:r>
              <a:rPr lang="en-US" sz="1100" dirty="0"/>
              <a:t>() - 1);</a:t>
            </a:r>
          </a:p>
          <a:p>
            <a:r>
              <a:rPr lang="en-US" sz="1100" dirty="0"/>
              <a:t>	//display the string inside the rectangle.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g.drawString</a:t>
            </a:r>
            <a:r>
              <a:rPr lang="en-US" sz="1100" dirty="0"/>
              <a:t>(</a:t>
            </a:r>
            <a:r>
              <a:rPr lang="en-US" sz="1100" dirty="0" err="1"/>
              <a:t>strBuffer.toString</a:t>
            </a:r>
            <a:r>
              <a:rPr lang="en-US" sz="1100" dirty="0"/>
              <a:t>(), 10, 20);</a:t>
            </a:r>
          </a:p>
          <a:p>
            <a:r>
              <a:rPr lang="en-US" sz="1100" dirty="0"/>
              <a:t>    </a:t>
            </a:r>
            <a:r>
              <a:rPr lang="en-US" sz="1100" dirty="0" smtClean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514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1000"/>
            <a:ext cx="4572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  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mouseEntered</a:t>
            </a:r>
            <a:r>
              <a:rPr lang="en-US" sz="1400" dirty="0"/>
              <a:t>(</a:t>
            </a:r>
            <a:r>
              <a:rPr lang="en-US" sz="1400" dirty="0" err="1"/>
              <a:t>MouseEvent</a:t>
            </a:r>
            <a:r>
              <a:rPr lang="en-US" sz="1400" dirty="0"/>
              <a:t> event)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mouseExited</a:t>
            </a:r>
            <a:r>
              <a:rPr lang="en-US" sz="1400" dirty="0"/>
              <a:t>(</a:t>
            </a:r>
            <a:r>
              <a:rPr lang="en-US" sz="1400" dirty="0" err="1"/>
              <a:t>MouseEvent</a:t>
            </a:r>
            <a:r>
              <a:rPr lang="en-US" sz="1400" dirty="0"/>
              <a:t> event)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mousePressed</a:t>
            </a:r>
            <a:r>
              <a:rPr lang="en-US" sz="1400" dirty="0"/>
              <a:t>(</a:t>
            </a:r>
            <a:r>
              <a:rPr lang="en-US" sz="1400" dirty="0" err="1"/>
              <a:t>MouseEvent</a:t>
            </a:r>
            <a:r>
              <a:rPr lang="en-US" sz="1400" dirty="0"/>
              <a:t> event) {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mouseReleased</a:t>
            </a:r>
            <a:r>
              <a:rPr lang="en-US" sz="1400" dirty="0"/>
              <a:t>(</a:t>
            </a:r>
            <a:r>
              <a:rPr lang="en-US" sz="1400" dirty="0" err="1"/>
              <a:t>MouseEvent</a:t>
            </a:r>
            <a:r>
              <a:rPr lang="en-US" sz="1400" dirty="0"/>
              <a:t> event) {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/>
              <a:t>mouseClicked</a:t>
            </a:r>
            <a:r>
              <a:rPr lang="en-US" sz="1400" dirty="0"/>
              <a:t>(</a:t>
            </a:r>
            <a:r>
              <a:rPr lang="en-US" sz="1400" dirty="0" err="1"/>
              <a:t>MouseEvent</a:t>
            </a:r>
            <a:r>
              <a:rPr lang="en-US" sz="1400" dirty="0"/>
              <a:t> event) {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addItem</a:t>
            </a:r>
            <a:r>
              <a:rPr lang="en-US" sz="1400" dirty="0"/>
              <a:t>("mouse clicked! ");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9624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&lt;title&gt;Event Handling&lt;/title&gt;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&lt;applet code="</a:t>
            </a:r>
            <a:r>
              <a:rPr lang="en-US" dirty="0" err="1"/>
              <a:t>ExampleEventHandling.class</a:t>
            </a:r>
            <a:r>
              <a:rPr lang="en-US" dirty="0"/>
              <a:t>" </a:t>
            </a:r>
            <a:r>
              <a:rPr lang="en-US" dirty="0" smtClean="0"/>
              <a:t>width</a:t>
            </a:r>
            <a:r>
              <a:rPr lang="en-US" dirty="0"/>
              <a:t>="300" height="300"&gt;</a:t>
            </a:r>
          </a:p>
          <a:p>
            <a:r>
              <a:rPr lang="en-US" dirty="0"/>
              <a:t>&lt;/applet&gt;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1432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1919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Displaying Images: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33825" y="762000"/>
            <a:ext cx="6324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java.applet</a:t>
            </a:r>
            <a:r>
              <a:rPr lang="en-US" sz="1200" dirty="0"/>
              <a:t>.*;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java.awt</a:t>
            </a:r>
            <a:r>
              <a:rPr lang="en-US" sz="1200" dirty="0"/>
              <a:t>.*;</a:t>
            </a:r>
          </a:p>
          <a:p>
            <a:r>
              <a:rPr lang="en-US" sz="1200" dirty="0"/>
              <a:t>import java.net.*;</a:t>
            </a:r>
          </a:p>
          <a:p>
            <a:r>
              <a:rPr lang="en-US" sz="1200" dirty="0"/>
              <a:t>public class </a:t>
            </a:r>
            <a:r>
              <a:rPr lang="en-US" sz="1200" dirty="0" err="1"/>
              <a:t>ImageDemo</a:t>
            </a:r>
            <a:r>
              <a:rPr lang="en-US" sz="1200" dirty="0"/>
              <a:t> extends Applet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private Image </a:t>
            </a:r>
            <a:r>
              <a:rPr lang="en-US" sz="1200" dirty="0" err="1"/>
              <a:t>image</a:t>
            </a:r>
            <a:r>
              <a:rPr lang="en-US" sz="1200" dirty="0"/>
              <a:t>;</a:t>
            </a:r>
          </a:p>
          <a:p>
            <a:r>
              <a:rPr lang="en-US" sz="1200" dirty="0"/>
              <a:t>  private </a:t>
            </a:r>
            <a:r>
              <a:rPr lang="en-US" sz="1200" dirty="0" err="1"/>
              <a:t>AppletContext</a:t>
            </a:r>
            <a:r>
              <a:rPr lang="en-US" sz="1200" dirty="0"/>
              <a:t> context;</a:t>
            </a:r>
          </a:p>
          <a:p>
            <a:r>
              <a:rPr lang="en-US" sz="1200" dirty="0"/>
              <a:t>  public void </a:t>
            </a:r>
            <a:r>
              <a:rPr lang="en-US" sz="1200" dirty="0" err="1"/>
              <a:t>init</a:t>
            </a:r>
            <a:r>
              <a:rPr lang="en-US" sz="1200" dirty="0"/>
              <a:t>()</a:t>
            </a:r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  context = </a:t>
            </a:r>
            <a:r>
              <a:rPr lang="en-US" sz="1200" dirty="0" err="1"/>
              <a:t>this.getAppletContext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String </a:t>
            </a:r>
            <a:r>
              <a:rPr lang="en-US" sz="1200" dirty="0" err="1"/>
              <a:t>imageURL</a:t>
            </a:r>
            <a:r>
              <a:rPr lang="en-US" sz="1200" dirty="0"/>
              <a:t> = </a:t>
            </a:r>
            <a:r>
              <a:rPr lang="en-US" sz="1200" dirty="0" err="1"/>
              <a:t>this.getParameter</a:t>
            </a:r>
            <a:r>
              <a:rPr lang="en-US" sz="1200" dirty="0"/>
              <a:t>("image");</a:t>
            </a:r>
          </a:p>
          <a:p>
            <a:r>
              <a:rPr lang="en-US" sz="1200" dirty="0"/>
              <a:t>      if(</a:t>
            </a:r>
            <a:r>
              <a:rPr lang="en-US" sz="1200" dirty="0" err="1"/>
              <a:t>imageURL</a:t>
            </a:r>
            <a:r>
              <a:rPr lang="en-US" sz="1200" dirty="0"/>
              <a:t> == null)</a:t>
            </a:r>
          </a:p>
          <a:p>
            <a:r>
              <a:rPr lang="en-US" sz="1200" dirty="0"/>
              <a:t>      {</a:t>
            </a:r>
          </a:p>
          <a:p>
            <a:r>
              <a:rPr lang="en-US" sz="1200" dirty="0"/>
              <a:t>         </a:t>
            </a:r>
            <a:r>
              <a:rPr lang="en-US" sz="1200" dirty="0" err="1"/>
              <a:t>imageURL</a:t>
            </a:r>
            <a:r>
              <a:rPr lang="en-US" sz="1200" dirty="0"/>
              <a:t> = "java.jpg";</a:t>
            </a:r>
          </a:p>
          <a:p>
            <a:r>
              <a:rPr lang="en-US" sz="1200" dirty="0"/>
              <a:t>     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      try</a:t>
            </a:r>
          </a:p>
          <a:p>
            <a:r>
              <a:rPr lang="en-US" sz="1200" dirty="0" smtClean="0"/>
              <a:t>      {</a:t>
            </a:r>
          </a:p>
          <a:p>
            <a:r>
              <a:rPr lang="en-US" sz="1200" dirty="0" smtClean="0"/>
              <a:t>         URL </a:t>
            </a:r>
            <a:r>
              <a:rPr lang="en-US" sz="1200" dirty="0" err="1" smtClean="0"/>
              <a:t>url</a:t>
            </a:r>
            <a:r>
              <a:rPr lang="en-US" sz="1200" dirty="0" smtClean="0"/>
              <a:t> = new URL(</a:t>
            </a:r>
            <a:r>
              <a:rPr lang="en-US" sz="1200" dirty="0" err="1" smtClean="0"/>
              <a:t>this.getDocumentBase</a:t>
            </a:r>
            <a:r>
              <a:rPr lang="en-US" sz="1200" dirty="0" smtClean="0"/>
              <a:t>(), </a:t>
            </a:r>
            <a:r>
              <a:rPr lang="en-US" sz="1200" dirty="0" err="1" smtClean="0"/>
              <a:t>imageURL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   image = </a:t>
            </a:r>
            <a:r>
              <a:rPr lang="en-US" sz="1200" dirty="0" err="1" smtClean="0"/>
              <a:t>context.getImage</a:t>
            </a:r>
            <a:r>
              <a:rPr lang="en-US" sz="1200" dirty="0" smtClean="0"/>
              <a:t>(</a:t>
            </a:r>
            <a:r>
              <a:rPr lang="en-US" sz="1200" dirty="0" err="1" smtClean="0"/>
              <a:t>url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  }catch(</a:t>
            </a:r>
            <a:r>
              <a:rPr lang="en-US" sz="1200" dirty="0" err="1" smtClean="0"/>
              <a:t>MalformedURLException</a:t>
            </a:r>
            <a:r>
              <a:rPr lang="en-US" sz="1200" dirty="0" smtClean="0"/>
              <a:t> e)</a:t>
            </a:r>
          </a:p>
          <a:p>
            <a:r>
              <a:rPr lang="en-US" sz="1200" dirty="0" smtClean="0"/>
              <a:t>      {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e.printStackTrace</a:t>
            </a:r>
            <a:r>
              <a:rPr lang="en-US" sz="1200" dirty="0" smtClean="0"/>
              <a:t>();</a:t>
            </a:r>
          </a:p>
          <a:p>
            <a:r>
              <a:rPr lang="en-US" sz="1200" dirty="0" smtClean="0"/>
              <a:t>         // Display in browser status bar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context.showStatus</a:t>
            </a:r>
            <a:r>
              <a:rPr lang="en-US" sz="1200" dirty="0" smtClean="0"/>
              <a:t>("Could not load image!");</a:t>
            </a:r>
          </a:p>
          <a:p>
            <a:r>
              <a:rPr lang="en-US" sz="1200" dirty="0" smtClean="0"/>
              <a:t>      }</a:t>
            </a:r>
          </a:p>
          <a:p>
            <a:r>
              <a:rPr lang="en-US" sz="1200" dirty="0" smtClean="0"/>
              <a:t>   }</a:t>
            </a:r>
          </a:p>
          <a:p>
            <a:r>
              <a:rPr lang="en-US" sz="1200" dirty="0" smtClean="0"/>
              <a:t>   public void paint(Graphics g)</a:t>
            </a:r>
          </a:p>
          <a:p>
            <a:r>
              <a:rPr lang="en-US" sz="1200" dirty="0" smtClean="0"/>
              <a:t>   {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context.showStatus</a:t>
            </a:r>
            <a:r>
              <a:rPr lang="en-US" sz="1200" dirty="0" smtClean="0"/>
              <a:t>("Displaying image");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g.drawImage</a:t>
            </a:r>
            <a:r>
              <a:rPr lang="en-US" sz="1200" dirty="0" smtClean="0"/>
              <a:t>(image, 0, 0, 200, 84, null);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g.drawString</a:t>
            </a:r>
            <a:r>
              <a:rPr lang="en-US" sz="1200" dirty="0" smtClean="0"/>
              <a:t>("www.javalicense.com", 35, 100);</a:t>
            </a:r>
          </a:p>
          <a:p>
            <a:r>
              <a:rPr lang="en-US" sz="1200" dirty="0" smtClean="0"/>
              <a:t>   }  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2167" y="224364"/>
            <a:ext cx="4821833" cy="22929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&lt;html&gt;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&lt;title&gt;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ImageDemo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applet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&lt;/title&gt;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hr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&lt;applet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ImageDemo.class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width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"300"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           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height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"200"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param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"image"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itchFamily="34" charset="-128"/>
                <a:cs typeface="Arial" pitchFamily="34" charset="0"/>
              </a:rPr>
              <a:t>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8"/>
                <a:cs typeface="Arial" pitchFamily="34" charset="0"/>
              </a:rPr>
              <a:t>"java.jpg"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&lt;/applet&gt;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hr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8"/>
                <a:cs typeface="Arial" pitchFamily="34" charset="0"/>
              </a:rPr>
              <a:t>&lt;/html&gt;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467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  <a:noFill/>
          <a:ln/>
        </p:spPr>
        <p:txBody>
          <a:bodyPr/>
          <a:lstStyle/>
          <a:p>
            <a:r>
              <a:rPr lang="en-US" altLang="en-US" dirty="0"/>
              <a:t>Parameter Passing to Applets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1143000"/>
            <a:ext cx="7391400" cy="2694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import </a:t>
            </a:r>
            <a:r>
              <a:rPr lang="en-US" altLang="en-US" sz="1100" b="1" dirty="0" err="1">
                <a:latin typeface="Courier New" pitchFamily="49" charset="0"/>
              </a:rPr>
              <a:t>java.applet</a:t>
            </a:r>
            <a:r>
              <a:rPr lang="en-US" altLang="en-US" sz="1100" b="1" dirty="0">
                <a:latin typeface="Courier New" pitchFamily="49" charset="0"/>
              </a:rPr>
              <a:t>.*;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import </a:t>
            </a:r>
            <a:r>
              <a:rPr lang="en-US" altLang="en-US" sz="1100" b="1" dirty="0" err="1">
                <a:latin typeface="Courier New" pitchFamily="49" charset="0"/>
              </a:rPr>
              <a:t>java.awt</a:t>
            </a:r>
            <a:r>
              <a:rPr lang="en-US" altLang="en-US" sz="1100" b="1" dirty="0">
                <a:latin typeface="Courier New" pitchFamily="49" charset="0"/>
              </a:rPr>
              <a:t>.*;</a:t>
            </a:r>
          </a:p>
          <a:p>
            <a:pPr>
              <a:lnSpc>
                <a:spcPct val="110000"/>
              </a:lnSpc>
            </a:pPr>
            <a:endParaRPr lang="en-US" altLang="en-US" sz="11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public class </a:t>
            </a:r>
            <a:r>
              <a:rPr lang="en-US" altLang="en-US" sz="1100" b="1" dirty="0" err="1">
                <a:solidFill>
                  <a:schemeClr val="accent2"/>
                </a:solidFill>
                <a:latin typeface="Courier New" pitchFamily="49" charset="0"/>
              </a:rPr>
              <a:t>FontApplet</a:t>
            </a:r>
            <a:r>
              <a:rPr lang="en-US" altLang="en-US" sz="1100" b="1" dirty="0">
                <a:latin typeface="Courier New" pitchFamily="49" charset="0"/>
              </a:rPr>
              <a:t> extends Applet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{	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public void </a:t>
            </a:r>
            <a:r>
              <a:rPr lang="en-US" altLang="en-US" sz="1100" b="1" dirty="0">
                <a:solidFill>
                  <a:schemeClr val="accent2"/>
                </a:solidFill>
                <a:latin typeface="Courier New" pitchFamily="49" charset="0"/>
              </a:rPr>
              <a:t>paint</a:t>
            </a:r>
            <a:r>
              <a:rPr lang="en-US" altLang="en-US" sz="1100" b="1" dirty="0">
                <a:latin typeface="Courier New" pitchFamily="49" charset="0"/>
              </a:rPr>
              <a:t> (Graphics g)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{	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	String </a:t>
            </a:r>
            <a:r>
              <a:rPr lang="en-US" altLang="en-US" sz="1100" b="1" dirty="0" err="1">
                <a:latin typeface="Courier New" pitchFamily="49" charset="0"/>
              </a:rPr>
              <a:t>fontName</a:t>
            </a:r>
            <a:r>
              <a:rPr lang="en-US" altLang="en-US" sz="1100" b="1" dirty="0">
                <a:latin typeface="Courier New" pitchFamily="49" charset="0"/>
              </a:rPr>
              <a:t> = 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getParameter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 ("font");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	</a:t>
            </a:r>
            <a:r>
              <a:rPr lang="en-US" altLang="en-US" sz="1100" b="1" dirty="0" err="1">
                <a:latin typeface="Courier New" pitchFamily="49" charset="0"/>
              </a:rPr>
              <a:t>int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dirty="0" err="1">
                <a:latin typeface="Courier New" pitchFamily="49" charset="0"/>
              </a:rPr>
              <a:t>fontSize</a:t>
            </a:r>
            <a:r>
              <a:rPr lang="en-US" altLang="en-US" sz="1100" b="1" dirty="0">
                <a:latin typeface="Courier New" pitchFamily="49" charset="0"/>
              </a:rPr>
              <a:t> = </a:t>
            </a:r>
            <a:r>
              <a:rPr lang="en-US" altLang="en-US" sz="1100" b="1" dirty="0" err="1">
                <a:latin typeface="Courier New" pitchFamily="49" charset="0"/>
              </a:rPr>
              <a:t>Integer.parseInt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getParameter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("size"));</a:t>
            </a:r>
            <a:endParaRPr lang="en-US" altLang="en-US" sz="11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	Font f = new 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Font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fontName</a:t>
            </a:r>
            <a:r>
              <a:rPr lang="en-US" altLang="en-US" sz="1100" b="1" dirty="0">
                <a:latin typeface="Courier New" pitchFamily="49" charset="0"/>
              </a:rPr>
              <a:t>, </a:t>
            </a:r>
            <a:r>
              <a:rPr lang="en-US" altLang="en-US" sz="1100" b="1" dirty="0" err="1">
                <a:latin typeface="Courier New" pitchFamily="49" charset="0"/>
              </a:rPr>
              <a:t>Font.BOLD</a:t>
            </a:r>
            <a:r>
              <a:rPr lang="en-US" altLang="en-US" sz="1100" b="1" dirty="0">
                <a:latin typeface="Courier New" pitchFamily="49" charset="0"/>
              </a:rPr>
              <a:t>, </a:t>
            </a:r>
            <a:r>
              <a:rPr lang="en-US" altLang="en-US" sz="1100" b="1" dirty="0" err="1">
                <a:latin typeface="Courier New" pitchFamily="49" charset="0"/>
              </a:rPr>
              <a:t>fontSize</a:t>
            </a:r>
            <a:r>
              <a:rPr lang="en-US" altLang="en-US" sz="11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	</a:t>
            </a:r>
            <a:r>
              <a:rPr lang="en-US" altLang="en-US" sz="1100" b="1" dirty="0" err="1">
                <a:latin typeface="Courier New" pitchFamily="49" charset="0"/>
              </a:rPr>
              <a:t>g.setFont</a:t>
            </a:r>
            <a:r>
              <a:rPr lang="en-US" altLang="en-US" sz="1100" b="1" dirty="0">
                <a:latin typeface="Courier New" pitchFamily="49" charset="0"/>
              </a:rPr>
              <a:t> (f);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	</a:t>
            </a:r>
            <a:r>
              <a:rPr lang="en-US" altLang="en-US" sz="1100" b="1" dirty="0" err="1">
                <a:latin typeface="Courier New" pitchFamily="49" charset="0"/>
              </a:rPr>
              <a:t>g.drawString</a:t>
            </a:r>
            <a:r>
              <a:rPr lang="en-US" altLang="en-US" sz="1100" b="1" dirty="0">
                <a:latin typeface="Courier New" pitchFamily="49" charset="0"/>
              </a:rPr>
              <a:t>("Welcome to CS423", 25, 50);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	}</a:t>
            </a:r>
          </a:p>
          <a:p>
            <a:pPr>
              <a:lnSpc>
                <a:spcPct val="110000"/>
              </a:lnSpc>
            </a:pPr>
            <a:r>
              <a:rPr lang="en-US" altLang="en-US" sz="11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881743" y="4114800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b="1" dirty="0">
                <a:latin typeface="Courier New" pitchFamily="49" charset="0"/>
              </a:rPr>
              <a:t>&lt;HTML&gt;</a:t>
            </a:r>
          </a:p>
          <a:p>
            <a:r>
              <a:rPr lang="en-US" altLang="en-US" sz="1200" b="1" dirty="0">
                <a:latin typeface="Courier New" pitchFamily="49" charset="0"/>
              </a:rPr>
              <a:t>&lt;TITLE&gt; </a:t>
            </a:r>
            <a:r>
              <a:rPr lang="en-US" altLang="en-US" sz="1200" b="1" dirty="0" err="1">
                <a:latin typeface="Courier New" pitchFamily="49" charset="0"/>
              </a:rPr>
              <a:t>FontApplet</a:t>
            </a:r>
            <a:r>
              <a:rPr lang="en-US" altLang="en-US" sz="1200" b="1" dirty="0">
                <a:latin typeface="Courier New" pitchFamily="49" charset="0"/>
              </a:rPr>
              <a:t> &lt;/TITLE&gt;</a:t>
            </a:r>
          </a:p>
          <a:p>
            <a:r>
              <a:rPr lang="en-US" altLang="en-US" sz="1200" b="1" dirty="0">
                <a:latin typeface="Courier New" pitchFamily="49" charset="0"/>
              </a:rPr>
              <a:t>&lt;BODY background=“Image1.jpg”&gt;</a:t>
            </a:r>
          </a:p>
          <a:p>
            <a:r>
              <a:rPr lang="en-US" altLang="en-US" sz="1200" b="1" dirty="0">
                <a:latin typeface="Courier New" pitchFamily="49" charset="0"/>
              </a:rPr>
              <a:t>Here’s a demo of parameter passing to an Applet</a:t>
            </a:r>
          </a:p>
          <a:p>
            <a:r>
              <a:rPr lang="en-US" altLang="en-US" sz="1200" b="1" dirty="0">
                <a:latin typeface="Courier New" pitchFamily="49" charset="0"/>
              </a:rPr>
              <a:t>&lt;</a:t>
            </a:r>
            <a:r>
              <a:rPr lang="en-US" altLang="en-US" sz="1200" b="1" dirty="0" err="1">
                <a:latin typeface="Courier New" pitchFamily="49" charset="0"/>
              </a:rPr>
              <a:t>hr</a:t>
            </a:r>
            <a:r>
              <a:rPr lang="en-US" altLang="en-US" sz="1200" b="1" dirty="0">
                <a:latin typeface="Courier New" pitchFamily="49" charset="0"/>
              </a:rPr>
              <a:t>&gt;</a:t>
            </a:r>
          </a:p>
          <a:p>
            <a:r>
              <a:rPr lang="en-US" altLang="en-US" sz="1200" b="1" dirty="0">
                <a:latin typeface="Courier New" pitchFamily="49" charset="0"/>
              </a:rPr>
              <a:t>&lt;APPLET CODE = "</a:t>
            </a:r>
            <a:r>
              <a:rPr lang="en-US" altLang="en-US" sz="1200" b="1" dirty="0" err="1">
                <a:latin typeface="Courier New" pitchFamily="49" charset="0"/>
              </a:rPr>
              <a:t>FontApplet</a:t>
            </a:r>
            <a:r>
              <a:rPr lang="en-US" altLang="en-US" sz="1200" b="1" dirty="0">
                <a:latin typeface="Courier New" pitchFamily="49" charset="0"/>
              </a:rPr>
              <a:t>" WIDTH = 300 HEIGHT = 200&gt;</a:t>
            </a:r>
          </a:p>
          <a:p>
            <a:r>
              <a:rPr lang="en-US" altLang="en-US" sz="1200" b="1" i="1" dirty="0">
                <a:solidFill>
                  <a:schemeClr val="accent2"/>
                </a:solidFill>
                <a:latin typeface="Courier New" pitchFamily="49" charset="0"/>
              </a:rPr>
              <a:t>&lt;PARAM NAME = font VALUE = "Helvetica"&gt;</a:t>
            </a:r>
          </a:p>
          <a:p>
            <a:r>
              <a:rPr lang="en-US" altLang="en-US" sz="1200" b="1" i="1" dirty="0">
                <a:solidFill>
                  <a:schemeClr val="accent2"/>
                </a:solidFill>
                <a:latin typeface="Courier New" pitchFamily="49" charset="0"/>
              </a:rPr>
              <a:t>&lt;PARAM NAME = size VALUE = "24"&gt;</a:t>
            </a:r>
          </a:p>
          <a:p>
            <a:r>
              <a:rPr lang="en-US" altLang="en-US" sz="1200" b="1" dirty="0">
                <a:latin typeface="Courier New" pitchFamily="49" charset="0"/>
              </a:rPr>
              <a:t>&lt;/APPLET&gt;</a:t>
            </a:r>
          </a:p>
          <a:p>
            <a:r>
              <a:rPr lang="en-US" altLang="en-US" sz="1200" b="1" dirty="0">
                <a:latin typeface="Courier New" pitchFamily="49" charset="0"/>
              </a:rPr>
              <a:t>&lt;/BODY&gt;</a:t>
            </a:r>
          </a:p>
          <a:p>
            <a:r>
              <a:rPr lang="en-US" altLang="en-US" sz="1200" b="1" dirty="0">
                <a:latin typeface="Courier New" pitchFamily="49" charset="0"/>
              </a:rPr>
              <a:t>&lt;/HTML&gt;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404" y="3870343"/>
            <a:ext cx="3258596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0"/>
            <a:ext cx="7086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- Applet Basics</a:t>
            </a:r>
          </a:p>
          <a:p>
            <a:r>
              <a:rPr lang="en-US" dirty="0"/>
              <a:t>Life Cycle of an Applet:</a:t>
            </a:r>
          </a:p>
          <a:p>
            <a:r>
              <a:rPr lang="en-US" altLang="en-US" dirty="0"/>
              <a:t>Applets vs. </a:t>
            </a:r>
            <a:r>
              <a:rPr lang="en-US" altLang="en-US" dirty="0" smtClean="0"/>
              <a:t>Applications</a:t>
            </a:r>
          </a:p>
          <a:p>
            <a:r>
              <a:rPr lang="en-US" altLang="en-US" dirty="0"/>
              <a:t>Applet Inheritance</a:t>
            </a:r>
            <a:endParaRPr lang="en-US" dirty="0"/>
          </a:p>
          <a:p>
            <a:r>
              <a:rPr lang="en-US" dirty="0"/>
              <a:t>Simple Applet Program A "Hello, World" Applet</a:t>
            </a:r>
            <a:r>
              <a:rPr lang="en-US" dirty="0" smtClean="0"/>
              <a:t>:</a:t>
            </a:r>
          </a:p>
          <a:p>
            <a:r>
              <a:rPr lang="en-US" dirty="0"/>
              <a:t>Embedding an applet in an HTML </a:t>
            </a:r>
            <a:r>
              <a:rPr lang="en-US" dirty="0" smtClean="0"/>
              <a:t>file</a:t>
            </a:r>
          </a:p>
          <a:p>
            <a:r>
              <a:rPr lang="en-US" dirty="0"/>
              <a:t>Event Handling</a:t>
            </a:r>
            <a:r>
              <a:rPr lang="en-US" dirty="0" smtClean="0"/>
              <a:t>:</a:t>
            </a:r>
          </a:p>
          <a:p>
            <a:r>
              <a:rPr lang="en-US" dirty="0"/>
              <a:t>Simple Applet Program for Event Handling</a:t>
            </a:r>
            <a:r>
              <a:rPr lang="en-US" dirty="0" smtClean="0"/>
              <a:t>.</a:t>
            </a:r>
          </a:p>
          <a:p>
            <a:r>
              <a:rPr lang="en-US" dirty="0"/>
              <a:t>Adding different component into </a:t>
            </a:r>
            <a:r>
              <a:rPr lang="en-US" sz="1200" dirty="0" smtClean="0"/>
              <a:t>Applet</a:t>
            </a:r>
            <a:r>
              <a:rPr lang="en-US" sz="1200" dirty="0"/>
              <a:t>(Like </a:t>
            </a:r>
            <a:r>
              <a:rPr lang="en-US" sz="1200" dirty="0" err="1"/>
              <a:t>listbox,combobox,text</a:t>
            </a:r>
            <a:r>
              <a:rPr lang="en-US" sz="1200" dirty="0"/>
              <a:t> </a:t>
            </a:r>
            <a:r>
              <a:rPr lang="en-US" sz="1200" dirty="0" err="1"/>
              <a:t>box,button</a:t>
            </a:r>
            <a:r>
              <a:rPr lang="en-US" sz="1200" dirty="0"/>
              <a:t> and table)</a:t>
            </a:r>
            <a:endParaRPr lang="en-US" sz="1200" dirty="0" smtClean="0"/>
          </a:p>
          <a:p>
            <a:r>
              <a:rPr lang="en-US" dirty="0"/>
              <a:t>invoking one Applet from another </a:t>
            </a:r>
            <a:r>
              <a:rPr lang="en-US" dirty="0" smtClean="0"/>
              <a:t>Applet</a:t>
            </a:r>
          </a:p>
          <a:p>
            <a:r>
              <a:rPr lang="en-US" dirty="0"/>
              <a:t>Basics </a:t>
            </a:r>
            <a:r>
              <a:rPr lang="en-US"/>
              <a:t>of </a:t>
            </a:r>
            <a:r>
              <a:rPr lang="en-US" smtClean="0"/>
              <a:t>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4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85800"/>
            <a:ext cx="7924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An applet is a Java program that runs in a Web browser. An applet can be a fully functional Java application because it has the entire Java API at its disposal.</a:t>
            </a:r>
          </a:p>
          <a:p>
            <a:pPr algn="just"/>
            <a:r>
              <a:rPr lang="en-US" dirty="0"/>
              <a:t>There are some important differences between an applet and a standalone Java application, including the following: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 applet is a Java class that extends the </a:t>
            </a:r>
            <a:r>
              <a:rPr lang="en-US" dirty="0" err="1"/>
              <a:t>java.applet.Applet</a:t>
            </a:r>
            <a:r>
              <a:rPr lang="en-US" dirty="0"/>
              <a:t>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main() method is not invoked on an applet, and an applet class will not define main().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Applets are designed to be embedded within an HTML page.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When a user views an HTML page that contains an applet, the code for the applet is downloaded to the user's machine.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JVM is required to view an applet. The JVM can be either a plug-in of the Web browser or a separate runtime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JVM on the user's machine creates an instance of the applet class and invokes various methods during the applet's lifetime.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Applets have strict security rules that are enforced by the Web browser. The security of an applet is often referred to as sandbox security, comparing the applet to a child playing in a sandbox with various rules that must be followed.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 classes that the applet needs can be downloaded in a single Java Archive (JAR)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7745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 - Applet Basics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63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2365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Life Cycle of an Applet: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858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Four methods in the Applet class give you the framework on which you build any serious applet:</a:t>
            </a:r>
          </a:p>
          <a:p>
            <a:pPr algn="just"/>
            <a:r>
              <a:rPr lang="en-US" b="1" dirty="0" err="1"/>
              <a:t>init</a:t>
            </a:r>
            <a:r>
              <a:rPr lang="en-US" b="1" dirty="0"/>
              <a:t>:</a:t>
            </a:r>
            <a:r>
              <a:rPr lang="en-US" dirty="0"/>
              <a:t> This method is intended for whatever initialization is needed for your applet. It is called after the </a:t>
            </a:r>
            <a:r>
              <a:rPr lang="en-US" dirty="0" err="1"/>
              <a:t>param</a:t>
            </a:r>
            <a:r>
              <a:rPr lang="en-US" dirty="0"/>
              <a:t> tags inside the applet tag have been processed.</a:t>
            </a:r>
          </a:p>
          <a:p>
            <a:pPr algn="just"/>
            <a:r>
              <a:rPr lang="en-US" b="1" dirty="0"/>
              <a:t>start:</a:t>
            </a:r>
            <a:r>
              <a:rPr lang="en-US" dirty="0"/>
              <a:t> This method is automatically called after the browser calls the </a:t>
            </a:r>
            <a:r>
              <a:rPr lang="en-US" dirty="0" err="1"/>
              <a:t>init</a:t>
            </a:r>
            <a:r>
              <a:rPr lang="en-US" dirty="0"/>
              <a:t> method. It is also called whenever the user returns to the page containing the applet after having gone off to other pages.</a:t>
            </a:r>
          </a:p>
          <a:p>
            <a:pPr algn="just"/>
            <a:r>
              <a:rPr lang="en-US" b="1" dirty="0"/>
              <a:t>stop:</a:t>
            </a:r>
            <a:r>
              <a:rPr lang="en-US" dirty="0"/>
              <a:t> This method is automatically called when the user moves off the page on which the applet sits. It can, therefore, be called repeatedly in the same applet.</a:t>
            </a:r>
          </a:p>
          <a:p>
            <a:pPr algn="just"/>
            <a:r>
              <a:rPr lang="en-US" b="1" dirty="0"/>
              <a:t>destroy:</a:t>
            </a:r>
            <a:r>
              <a:rPr lang="en-US" dirty="0"/>
              <a:t> This method is only called when the browser shuts down normally. Because applets are meant to live on an HTML page, you should not normally leave resources behind after a user leaves the page that contains the applet.</a:t>
            </a:r>
          </a:p>
          <a:p>
            <a:pPr algn="just"/>
            <a:r>
              <a:rPr lang="en-US" b="1" dirty="0"/>
              <a:t>paint:</a:t>
            </a:r>
            <a:r>
              <a:rPr lang="en-US" dirty="0"/>
              <a:t> Invoked immediately after the start() method, and also any time the applet needs to repaint itself in the browser. The paint() method is actually inherited from the </a:t>
            </a:r>
            <a:r>
              <a:rPr lang="en-US" dirty="0" err="1"/>
              <a:t>java.awt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361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80610"/>
            <a:ext cx="37360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/>
              <a:t>Applets vs. Applications</a:t>
            </a:r>
            <a:endParaRPr lang="en-US" sz="28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219200"/>
            <a:ext cx="7772400" cy="46482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Extend Applet instead of Frame</a:t>
            </a:r>
          </a:p>
          <a:p>
            <a:r>
              <a:rPr lang="en-US" altLang="en-US" smtClean="0"/>
              <a:t>Use of init( ) vs. constructor</a:t>
            </a:r>
          </a:p>
          <a:p>
            <a:r>
              <a:rPr lang="en-US" altLang="en-US" smtClean="0"/>
              <a:t>No use of main( )</a:t>
            </a:r>
          </a:p>
          <a:p>
            <a:r>
              <a:rPr lang="en-US" altLang="en-US" smtClean="0"/>
              <a:t>Default layout managers</a:t>
            </a:r>
          </a:p>
          <a:p>
            <a:pPr lvl="1"/>
            <a:r>
              <a:rPr lang="en-US" altLang="en-US" smtClean="0"/>
              <a:t>application: 	BorderLayout</a:t>
            </a:r>
          </a:p>
          <a:p>
            <a:pPr lvl="1"/>
            <a:r>
              <a:rPr lang="en-US" altLang="en-US" smtClean="0"/>
              <a:t>applet: 		FlowLayout</a:t>
            </a:r>
          </a:p>
          <a:p>
            <a:r>
              <a:rPr lang="en-US" altLang="en-US" smtClean="0"/>
              <a:t>Security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026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5943"/>
            <a:ext cx="4876800" cy="870857"/>
          </a:xfrm>
        </p:spPr>
        <p:txBody>
          <a:bodyPr/>
          <a:lstStyle/>
          <a:p>
            <a:pPr algn="l"/>
            <a:r>
              <a:rPr lang="en-US" altLang="en-US" dirty="0"/>
              <a:t>Applet Inheritance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371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Object - “cosmic base class”</a:t>
            </a:r>
          </a:p>
          <a:p>
            <a:r>
              <a:rPr lang="en-US" altLang="en-US" dirty="0"/>
              <a:t>Component - button, </a:t>
            </a:r>
            <a:r>
              <a:rPr lang="en-US" altLang="en-US" dirty="0" err="1"/>
              <a:t>listBox</a:t>
            </a:r>
            <a:endParaRPr lang="en-US" altLang="en-US" dirty="0"/>
          </a:p>
          <a:p>
            <a:r>
              <a:rPr lang="en-US" altLang="en-US" dirty="0"/>
              <a:t>Container - dialog box</a:t>
            </a:r>
          </a:p>
          <a:p>
            <a:r>
              <a:rPr lang="en-US" altLang="en-US" dirty="0"/>
              <a:t>Panel - “sub-window”, group of buttons, etc.</a:t>
            </a:r>
          </a:p>
          <a:p>
            <a:r>
              <a:rPr lang="en-US" altLang="en-US" dirty="0"/>
              <a:t>Applet - small application, web enabled</a:t>
            </a:r>
          </a:p>
          <a:p>
            <a:r>
              <a:rPr lang="en-US" altLang="en-US" dirty="0" err="1"/>
              <a:t>MyApplet</a:t>
            </a:r>
            <a:r>
              <a:rPr lang="en-US" altLang="en-US" dirty="0"/>
              <a:t> - specific instance of an applet</a:t>
            </a:r>
          </a:p>
        </p:txBody>
      </p:sp>
    </p:spTree>
    <p:extLst>
      <p:ext uri="{BB962C8B-B14F-4D97-AF65-F5344CB8AC3E}">
        <p14:creationId xmlns:p14="http://schemas.microsoft.com/office/powerpoint/2010/main" val="259839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35845"/>
            <a:ext cx="4572000" cy="26949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import </a:t>
            </a:r>
            <a:r>
              <a:rPr lang="en-US" altLang="en-US" sz="1100" b="1" dirty="0" err="1">
                <a:latin typeface="Courier New" pitchFamily="49" charset="0"/>
              </a:rPr>
              <a:t>java.applet</a:t>
            </a:r>
            <a:r>
              <a:rPr lang="en-US" altLang="en-US" sz="1100" b="1" dirty="0">
                <a:latin typeface="Courier New" pitchFamily="49" charset="0"/>
              </a:rPr>
              <a:t>.*;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import </a:t>
            </a:r>
            <a:r>
              <a:rPr lang="en-US" altLang="en-US" sz="1100" b="1" dirty="0" err="1">
                <a:latin typeface="Courier New" pitchFamily="49" charset="0"/>
              </a:rPr>
              <a:t>java.awt</a:t>
            </a:r>
            <a:r>
              <a:rPr lang="en-US" altLang="en-US" sz="1100" b="1" dirty="0">
                <a:latin typeface="Courier New" pitchFamily="49" charset="0"/>
              </a:rPr>
              <a:t>.*;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import </a:t>
            </a:r>
            <a:r>
              <a:rPr lang="en-US" altLang="en-US" sz="1100" b="1" dirty="0" err="1">
                <a:latin typeface="Courier New" pitchFamily="49" charset="0"/>
              </a:rPr>
              <a:t>java.awt.event</a:t>
            </a:r>
            <a:r>
              <a:rPr lang="en-US" altLang="en-US" sz="1100" b="1" dirty="0">
                <a:latin typeface="Courier New" pitchFamily="49" charset="0"/>
              </a:rPr>
              <a:t>.*;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en-US" sz="11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public class 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MyTextApplet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1100" b="1" dirty="0">
                <a:latin typeface="Courier New" pitchFamily="49" charset="0"/>
              </a:rPr>
              <a:t>extends Applet {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public  void </a:t>
            </a:r>
            <a:r>
              <a:rPr lang="en-US" altLang="en-US" sz="1100" b="1" dirty="0" err="1">
                <a:latin typeface="Courier New" pitchFamily="49" charset="0"/>
              </a:rPr>
              <a:t>init</a:t>
            </a:r>
            <a:r>
              <a:rPr lang="en-US" altLang="en-US" sz="1100" b="1" dirty="0">
                <a:latin typeface="Courier New" pitchFamily="49" charset="0"/>
              </a:rPr>
              <a:t>()  {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  </a:t>
            </a:r>
            <a:r>
              <a:rPr lang="en-US" altLang="en-US" sz="1100" b="1" dirty="0" err="1">
                <a:latin typeface="Courier New" pitchFamily="49" charset="0"/>
              </a:rPr>
              <a:t>setBackground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Color.gray</a:t>
            </a:r>
            <a:r>
              <a:rPr lang="en-US" altLang="en-US" sz="11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   Panel p = new Panel();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   </a:t>
            </a:r>
            <a:r>
              <a:rPr lang="en-US" altLang="en-US" sz="1100" b="1" dirty="0" err="1">
                <a:latin typeface="Courier New" pitchFamily="49" charset="0"/>
              </a:rPr>
              <a:t>ButtonAction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dirty="0" err="1">
                <a:latin typeface="Courier New" pitchFamily="49" charset="0"/>
              </a:rPr>
              <a:t>aButtonAction</a:t>
            </a:r>
            <a:r>
              <a:rPr lang="en-US" altLang="en-US" sz="1100" b="1" dirty="0">
                <a:latin typeface="Courier New" pitchFamily="49" charset="0"/>
              </a:rPr>
              <a:t> = new </a:t>
            </a:r>
            <a:r>
              <a:rPr lang="en-US" altLang="en-US" sz="1100" b="1" dirty="0" err="1">
                <a:latin typeface="Courier New" pitchFamily="49" charset="0"/>
              </a:rPr>
              <a:t>ButtonAction</a:t>
            </a:r>
            <a:r>
              <a:rPr lang="en-US" altLang="en-US" sz="1100" b="1" dirty="0">
                <a:latin typeface="Courier New" pitchFamily="49" charset="0"/>
              </a:rPr>
              <a:t>();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   </a:t>
            </a:r>
            <a:r>
              <a:rPr lang="en-US" altLang="en-US" sz="1100" b="1" dirty="0" err="1">
                <a:latin typeface="Courier New" pitchFamily="49" charset="0"/>
              </a:rPr>
              <a:t>p.setLayout</a:t>
            </a:r>
            <a:r>
              <a:rPr lang="en-US" altLang="en-US" sz="1100" b="1" dirty="0">
                <a:latin typeface="Courier New" pitchFamily="49" charset="0"/>
              </a:rPr>
              <a:t>(new </a:t>
            </a:r>
            <a:r>
              <a:rPr lang="en-US" altLang="en-US" sz="1100" b="1" dirty="0" err="1">
                <a:latin typeface="Courier New" pitchFamily="49" charset="0"/>
              </a:rPr>
              <a:t>FlowLayout</a:t>
            </a:r>
            <a:r>
              <a:rPr lang="en-US" altLang="en-US" sz="1100" b="1" dirty="0">
                <a:latin typeface="Courier New" pitchFamily="49" charset="0"/>
              </a:rPr>
              <a:t>());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   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tickButton</a:t>
            </a:r>
            <a:r>
              <a:rPr lang="en-US" altLang="en-US" sz="1100" b="1" dirty="0">
                <a:latin typeface="Courier New" pitchFamily="49" charset="0"/>
              </a:rPr>
              <a:t> = new Button("Tick");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   </a:t>
            </a:r>
            <a:r>
              <a:rPr lang="en-US" altLang="en-US" sz="1100" b="1" dirty="0" err="1">
                <a:latin typeface="Courier New" pitchFamily="49" charset="0"/>
              </a:rPr>
              <a:t>tickButton.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addActionListener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aButtonAction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  <a:endParaRPr lang="en-US" altLang="en-US" sz="1100" b="1" dirty="0">
              <a:latin typeface="Courier New" pitchFamily="49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   </a:t>
            </a:r>
            <a:r>
              <a:rPr lang="en-US" altLang="en-US" sz="1100" b="1" dirty="0" err="1">
                <a:latin typeface="Courier New" pitchFamily="49" charset="0"/>
              </a:rPr>
              <a:t>p.add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tickButton</a:t>
            </a:r>
            <a:r>
              <a:rPr lang="en-US" altLang="en-US" sz="1100" b="1" dirty="0">
                <a:latin typeface="Courier New" pitchFamily="49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1114" y="2971800"/>
            <a:ext cx="4572000" cy="26268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altLang="en-US" sz="1200" b="1" i="1" dirty="0" err="1">
                <a:solidFill>
                  <a:schemeClr val="accent2"/>
                </a:solidFill>
                <a:latin typeface="Courier New" pitchFamily="49" charset="0"/>
              </a:rPr>
              <a:t>setButton</a:t>
            </a:r>
            <a:r>
              <a:rPr lang="en-US" altLang="en-US" sz="1200" b="1" dirty="0">
                <a:latin typeface="Courier New" pitchFamily="49" charset="0"/>
              </a:rPr>
              <a:t> = new Button("Set time");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dirty="0" err="1">
                <a:latin typeface="Courier New" pitchFamily="49" charset="0"/>
              </a:rPr>
              <a:t>setButton.</a:t>
            </a:r>
            <a:r>
              <a:rPr lang="en-US" altLang="en-US" sz="1200" b="1" i="1" dirty="0" err="1">
                <a:solidFill>
                  <a:schemeClr val="accent2"/>
                </a:solidFill>
                <a:latin typeface="Courier New" pitchFamily="49" charset="0"/>
              </a:rPr>
              <a:t>addActionListener</a:t>
            </a:r>
            <a:r>
              <a:rPr lang="en-US" altLang="en-US" sz="1200" b="1" i="1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altLang="en-US" sz="1200" b="1" i="1" dirty="0" err="1">
                <a:solidFill>
                  <a:schemeClr val="accent2"/>
                </a:solidFill>
                <a:latin typeface="Courier New" pitchFamily="49" charset="0"/>
              </a:rPr>
              <a:t>aButtonAction</a:t>
            </a:r>
            <a:r>
              <a:rPr lang="en-US" altLang="en-US" sz="1200" b="1" i="1" dirty="0">
                <a:solidFill>
                  <a:schemeClr val="accent2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dirty="0" err="1">
                <a:latin typeface="Courier New" pitchFamily="49" charset="0"/>
              </a:rPr>
              <a:t>p.add</a:t>
            </a:r>
            <a:r>
              <a:rPr lang="en-US" altLang="en-US" sz="1200" b="1" dirty="0">
                <a:latin typeface="Courier New" pitchFamily="49" charset="0"/>
              </a:rPr>
              <a:t>(</a:t>
            </a:r>
            <a:r>
              <a:rPr lang="en-US" altLang="en-US" sz="1200" b="1" dirty="0" err="1">
                <a:latin typeface="Courier New" pitchFamily="49" charset="0"/>
              </a:rPr>
              <a:t>setButton</a:t>
            </a:r>
            <a:r>
              <a:rPr lang="en-US" altLang="en-US" sz="12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i="1" dirty="0" err="1">
                <a:solidFill>
                  <a:schemeClr val="accent2"/>
                </a:solidFill>
                <a:latin typeface="Courier New" pitchFamily="49" charset="0"/>
              </a:rPr>
              <a:t>hourField</a:t>
            </a:r>
            <a:r>
              <a:rPr lang="en-US" altLang="en-US" sz="1200" b="1" i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altLang="en-US" sz="1200" b="1" dirty="0">
                <a:latin typeface="Courier New" pitchFamily="49" charset="0"/>
              </a:rPr>
              <a:t>= new </a:t>
            </a:r>
            <a:r>
              <a:rPr lang="en-US" altLang="en-US" sz="1200" b="1" dirty="0" err="1">
                <a:latin typeface="Courier New" pitchFamily="49" charset="0"/>
              </a:rPr>
              <a:t>TextField</a:t>
            </a:r>
            <a:r>
              <a:rPr lang="en-US" altLang="en-US" sz="1200" b="1" dirty="0">
                <a:latin typeface="Courier New" pitchFamily="49" charset="0"/>
              </a:rPr>
              <a:t>("12", 3);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dirty="0" err="1">
                <a:latin typeface="Courier New" pitchFamily="49" charset="0"/>
              </a:rPr>
              <a:t>p.add</a:t>
            </a:r>
            <a:r>
              <a:rPr lang="en-US" altLang="en-US" sz="1200" b="1" dirty="0">
                <a:latin typeface="Courier New" pitchFamily="49" charset="0"/>
              </a:rPr>
              <a:t>(</a:t>
            </a:r>
            <a:r>
              <a:rPr lang="en-US" altLang="en-US" sz="1200" b="1" dirty="0" err="1">
                <a:latin typeface="Courier New" pitchFamily="49" charset="0"/>
              </a:rPr>
              <a:t>hourField</a:t>
            </a:r>
            <a:r>
              <a:rPr lang="en-US" altLang="en-US" sz="12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i="1" dirty="0" err="1">
                <a:solidFill>
                  <a:schemeClr val="accent2"/>
                </a:solidFill>
                <a:latin typeface="Courier New" pitchFamily="49" charset="0"/>
              </a:rPr>
              <a:t>minuteField</a:t>
            </a:r>
            <a:r>
              <a:rPr lang="en-US" altLang="en-US" sz="1200" b="1" dirty="0">
                <a:latin typeface="Courier New" pitchFamily="49" charset="0"/>
              </a:rPr>
              <a:t> = new </a:t>
            </a:r>
            <a:r>
              <a:rPr lang="en-US" altLang="en-US" sz="1200" b="1" dirty="0" err="1">
                <a:latin typeface="Courier New" pitchFamily="49" charset="0"/>
              </a:rPr>
              <a:t>TextField</a:t>
            </a:r>
            <a:r>
              <a:rPr lang="en-US" altLang="en-US" sz="1200" b="1" dirty="0">
                <a:latin typeface="Courier New" pitchFamily="49" charset="0"/>
              </a:rPr>
              <a:t>("00", 3);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dirty="0" err="1">
                <a:latin typeface="Courier New" pitchFamily="49" charset="0"/>
              </a:rPr>
              <a:t>p.add</a:t>
            </a:r>
            <a:r>
              <a:rPr lang="en-US" altLang="en-US" sz="1200" b="1" dirty="0">
                <a:latin typeface="Courier New" pitchFamily="49" charset="0"/>
              </a:rPr>
              <a:t>(</a:t>
            </a:r>
            <a:r>
              <a:rPr lang="en-US" altLang="en-US" sz="1200" b="1" dirty="0" err="1">
                <a:latin typeface="Courier New" pitchFamily="49" charset="0"/>
              </a:rPr>
              <a:t>minuteField</a:t>
            </a:r>
            <a:r>
              <a:rPr lang="en-US" altLang="en-US" sz="12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i="1" dirty="0" err="1">
                <a:solidFill>
                  <a:schemeClr val="accent2"/>
                </a:solidFill>
                <a:latin typeface="Courier New" pitchFamily="49" charset="0"/>
              </a:rPr>
              <a:t>timeField</a:t>
            </a:r>
            <a:r>
              <a:rPr lang="en-US" altLang="en-US" sz="1200" b="1" dirty="0">
                <a:latin typeface="Courier New" pitchFamily="49" charset="0"/>
              </a:rPr>
              <a:t> = new </a:t>
            </a:r>
            <a:r>
              <a:rPr lang="en-US" altLang="en-US" sz="1200" b="1" dirty="0" err="1">
                <a:latin typeface="Courier New" pitchFamily="49" charset="0"/>
              </a:rPr>
              <a:t>TextField</a:t>
            </a:r>
            <a:r>
              <a:rPr lang="en-US" altLang="en-US" sz="1200" b="1" dirty="0">
                <a:latin typeface="Courier New" pitchFamily="49" charset="0"/>
              </a:rPr>
              <a:t>("", 12);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</a:t>
            </a:r>
            <a:r>
              <a:rPr lang="en-US" altLang="en-US" sz="1200" b="1" dirty="0" err="1">
                <a:latin typeface="Courier New" pitchFamily="49" charset="0"/>
              </a:rPr>
              <a:t>p.add</a:t>
            </a:r>
            <a:r>
              <a:rPr lang="en-US" altLang="en-US" sz="1200" b="1" dirty="0">
                <a:latin typeface="Courier New" pitchFamily="49" charset="0"/>
              </a:rPr>
              <a:t>(</a:t>
            </a:r>
            <a:r>
              <a:rPr lang="en-US" altLang="en-US" sz="1200" b="1" dirty="0" err="1">
                <a:latin typeface="Courier New" pitchFamily="49" charset="0"/>
              </a:rPr>
              <a:t>timeField</a:t>
            </a:r>
            <a:r>
              <a:rPr lang="en-US" altLang="en-US" sz="1200" b="1" dirty="0">
                <a:latin typeface="Courier New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   add(p);</a:t>
            </a:r>
          </a:p>
          <a:p>
            <a:pPr>
              <a:lnSpc>
                <a:spcPct val="110000"/>
              </a:lnSpc>
            </a:pPr>
            <a:r>
              <a:rPr lang="en-US" altLang="en-US" sz="1200" b="1" dirty="0">
                <a:latin typeface="Courier New" pitchFamily="49" charset="0"/>
              </a:rPr>
              <a:t>   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9705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81000"/>
            <a:ext cx="7010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Class </a:t>
            </a:r>
            <a:r>
              <a:rPr lang="en-US" altLang="en-US" sz="1100" b="1" dirty="0" err="1">
                <a:latin typeface="Courier New" pitchFamily="49" charset="0"/>
              </a:rPr>
              <a:t>ButtonAction</a:t>
            </a:r>
            <a:r>
              <a:rPr lang="en-US" altLang="en-US" sz="1100" b="1" dirty="0">
                <a:latin typeface="Courier New" pitchFamily="49" charset="0"/>
              </a:rPr>
              <a:t> implements 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ActionListener</a:t>
            </a:r>
            <a:endParaRPr lang="en-US" altLang="en-US" sz="1100" b="1" i="1" dirty="0">
              <a:solidFill>
                <a:schemeClr val="accent2"/>
              </a:solidFill>
              <a:latin typeface="Courier New" pitchFamily="49" charset="0"/>
            </a:endParaRP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{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public void </a:t>
            </a:r>
            <a:r>
              <a:rPr lang="en-US" altLang="en-US" sz="1100" b="1" dirty="0" err="1">
                <a:latin typeface="Courier New" pitchFamily="49" charset="0"/>
              </a:rPr>
              <a:t>actionPerformed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ActionEvent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dirty="0" err="1">
                <a:latin typeface="Courier New" pitchFamily="49" charset="0"/>
              </a:rPr>
              <a:t>evt</a:t>
            </a:r>
            <a:r>
              <a:rPr lang="en-US" altLang="en-US" sz="1100" b="1" dirty="0">
                <a:latin typeface="Courier New" pitchFamily="49" charset="0"/>
              </a:rPr>
              <a:t>)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{  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  String </a:t>
            </a:r>
            <a:r>
              <a:rPr lang="en-US" altLang="en-US" sz="1100" b="1" dirty="0" err="1">
                <a:latin typeface="Courier New" pitchFamily="49" charset="0"/>
              </a:rPr>
              <a:t>buttoncommand</a:t>
            </a:r>
            <a:r>
              <a:rPr lang="en-US" altLang="en-US" sz="1100" b="1" dirty="0">
                <a:latin typeface="Courier New" pitchFamily="49" charset="0"/>
              </a:rPr>
              <a:t> = </a:t>
            </a:r>
            <a:r>
              <a:rPr lang="en-US" altLang="en-US" sz="1100" b="1" dirty="0" err="1">
                <a:latin typeface="Courier New" pitchFamily="49" charset="0"/>
              </a:rPr>
              <a:t>evt.getActionCommand</a:t>
            </a:r>
            <a:r>
              <a:rPr lang="en-US" altLang="en-US" sz="1100" b="1" dirty="0">
                <a:latin typeface="Courier New" pitchFamily="49" charset="0"/>
              </a:rPr>
              <a:t>();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  if (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buttoncommand.equals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("Tick"))</a:t>
            </a:r>
            <a:r>
              <a:rPr lang="en-US" altLang="en-US" sz="1100" b="1" dirty="0">
                <a:latin typeface="Courier New" pitchFamily="49" charset="0"/>
              </a:rPr>
              <a:t> 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  {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 </a:t>
            </a:r>
            <a:r>
              <a:rPr lang="en-US" altLang="en-US" sz="1100" b="1" dirty="0" err="1">
                <a:latin typeface="Courier New" pitchFamily="49" charset="0"/>
              </a:rPr>
              <a:t>int</a:t>
            </a:r>
            <a:r>
              <a:rPr lang="en-US" altLang="en-US" sz="1100" b="1" dirty="0">
                <a:latin typeface="Courier New" pitchFamily="49" charset="0"/>
              </a:rPr>
              <a:t> minutes = </a:t>
            </a:r>
            <a:r>
              <a:rPr lang="en-US" altLang="en-US" sz="1100" b="1" dirty="0" err="1">
                <a:latin typeface="Courier New" pitchFamily="49" charset="0"/>
              </a:rPr>
              <a:t>Integer.parseInt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minuteField.getText</a:t>
            </a:r>
            <a:r>
              <a:rPr lang="en-US" altLang="en-US" sz="1100" b="1" dirty="0">
                <a:latin typeface="Courier New" pitchFamily="49" charset="0"/>
              </a:rPr>
              <a:t>());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 minutes += 1;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 String min = </a:t>
            </a:r>
            <a:r>
              <a:rPr lang="en-US" altLang="en-US" sz="1100" b="1" dirty="0" err="1">
                <a:latin typeface="Courier New" pitchFamily="49" charset="0"/>
              </a:rPr>
              <a:t>String.valueOf</a:t>
            </a:r>
            <a:r>
              <a:rPr lang="en-US" altLang="en-US" sz="1100" b="1" dirty="0">
                <a:latin typeface="Courier New" pitchFamily="49" charset="0"/>
              </a:rPr>
              <a:t>(minutes);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 </a:t>
            </a:r>
            <a:r>
              <a:rPr lang="en-US" altLang="en-US" sz="1100" b="1" dirty="0" err="1">
                <a:latin typeface="Courier New" pitchFamily="49" charset="0"/>
              </a:rPr>
              <a:t>minuteField.setText</a:t>
            </a:r>
            <a:r>
              <a:rPr lang="en-US" altLang="en-US" sz="1100" b="1" dirty="0">
                <a:latin typeface="Courier New" pitchFamily="49" charset="0"/>
              </a:rPr>
              <a:t>(min);</a:t>
            </a:r>
          </a:p>
          <a:p>
            <a:pPr defTabSz="457200"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451858"/>
            <a:ext cx="6248400" cy="2599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itchFamily="49" charset="0"/>
              </a:rPr>
              <a:t> </a:t>
            </a:r>
            <a:r>
              <a:rPr lang="en-US" altLang="en-US" sz="1100" b="1" dirty="0">
                <a:latin typeface="Courier New" pitchFamily="49" charset="0"/>
              </a:rPr>
              <a:t>else if (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buttoncommand.equals</a:t>
            </a:r>
            <a:r>
              <a:rPr lang="en-US" altLang="en-US" sz="1100" b="1" i="1" dirty="0">
                <a:solidFill>
                  <a:schemeClr val="accent2"/>
                </a:solidFill>
                <a:latin typeface="Courier New" pitchFamily="49" charset="0"/>
              </a:rPr>
              <a:t>("Set time"))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{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</a:t>
            </a:r>
            <a:r>
              <a:rPr lang="en-US" altLang="en-US" sz="1100" b="1" dirty="0" err="1">
                <a:latin typeface="Courier New" pitchFamily="49" charset="0"/>
              </a:rPr>
              <a:t>int</a:t>
            </a:r>
            <a:r>
              <a:rPr lang="en-US" altLang="en-US" sz="1100" b="1" dirty="0">
                <a:latin typeface="Courier New" pitchFamily="49" charset="0"/>
              </a:rPr>
              <a:t> hours = </a:t>
            </a:r>
            <a:r>
              <a:rPr lang="en-US" altLang="en-US" sz="1100" b="1" dirty="0" err="1">
                <a:latin typeface="Courier New" pitchFamily="49" charset="0"/>
              </a:rPr>
              <a:t>Integer.parseInt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hourField.getText</a:t>
            </a:r>
            <a:r>
              <a:rPr lang="en-US" altLang="en-US" sz="1100" b="1" dirty="0">
                <a:latin typeface="Courier New" pitchFamily="49" charset="0"/>
              </a:rPr>
              <a:t>());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</a:t>
            </a:r>
            <a:r>
              <a:rPr lang="en-US" altLang="en-US" sz="1100" b="1" dirty="0" err="1">
                <a:latin typeface="Courier New" pitchFamily="49" charset="0"/>
              </a:rPr>
              <a:t>int</a:t>
            </a:r>
            <a:r>
              <a:rPr lang="en-US" altLang="en-US" sz="1100" b="1" dirty="0">
                <a:latin typeface="Courier New" pitchFamily="49" charset="0"/>
              </a:rPr>
              <a:t> minutes = </a:t>
            </a:r>
            <a:r>
              <a:rPr lang="en-US" altLang="en-US" sz="1100" b="1" dirty="0" err="1">
                <a:latin typeface="Courier New" pitchFamily="49" charset="0"/>
              </a:rPr>
              <a:t>Integer.parseInt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minuteField.getText</a:t>
            </a:r>
            <a:r>
              <a:rPr lang="en-US" altLang="en-US" sz="1100" b="1" dirty="0">
                <a:latin typeface="Courier New" pitchFamily="49" charset="0"/>
              </a:rPr>
              <a:t>());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String </a:t>
            </a:r>
            <a:r>
              <a:rPr lang="en-US" altLang="en-US" sz="1100" b="1" dirty="0" err="1">
                <a:latin typeface="Courier New" pitchFamily="49" charset="0"/>
              </a:rPr>
              <a:t>tim</a:t>
            </a:r>
            <a:r>
              <a:rPr lang="en-US" altLang="en-US" sz="1100" b="1" dirty="0">
                <a:latin typeface="Courier New" pitchFamily="49" charset="0"/>
              </a:rPr>
              <a:t> = </a:t>
            </a:r>
            <a:r>
              <a:rPr lang="en-US" altLang="en-US" sz="1100" b="1" dirty="0" err="1">
                <a:latin typeface="Courier New" pitchFamily="49" charset="0"/>
              </a:rPr>
              <a:t>hourField.getText</a:t>
            </a:r>
            <a:r>
              <a:rPr lang="en-US" altLang="en-US" sz="1100" b="1" dirty="0">
                <a:latin typeface="Courier New" pitchFamily="49" charset="0"/>
              </a:rPr>
              <a:t>() + ":" + 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									</a:t>
            </a:r>
            <a:r>
              <a:rPr lang="en-US" altLang="en-US" sz="1100" b="1" dirty="0" err="1">
                <a:latin typeface="Courier New" pitchFamily="49" charset="0"/>
              </a:rPr>
              <a:t>minuteField.getText</a:t>
            </a:r>
            <a:r>
              <a:rPr lang="en-US" altLang="en-US" sz="1100" b="1" dirty="0">
                <a:latin typeface="Courier New" pitchFamily="49" charset="0"/>
              </a:rPr>
              <a:t>();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  </a:t>
            </a:r>
            <a:r>
              <a:rPr lang="en-US" altLang="en-US" sz="1100" b="1" dirty="0" err="1">
                <a:latin typeface="Courier New" pitchFamily="49" charset="0"/>
              </a:rPr>
              <a:t>timeField.setText</a:t>
            </a:r>
            <a:r>
              <a:rPr lang="en-US" altLang="en-US" sz="1100" b="1" dirty="0">
                <a:latin typeface="Courier New" pitchFamily="49" charset="0"/>
              </a:rPr>
              <a:t>(</a:t>
            </a:r>
            <a:r>
              <a:rPr lang="en-US" altLang="en-US" sz="1100" b="1" dirty="0" err="1">
                <a:latin typeface="Courier New" pitchFamily="49" charset="0"/>
              </a:rPr>
              <a:t>tim</a:t>
            </a:r>
            <a:r>
              <a:rPr lang="en-US" altLang="en-US" sz="1100" b="1" dirty="0">
                <a:latin typeface="Courier New" pitchFamily="49" charset="0"/>
              </a:rPr>
              <a:t>);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 }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  }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} //end of </a:t>
            </a:r>
            <a:r>
              <a:rPr lang="en-US" altLang="en-US" sz="1100" b="1" dirty="0" err="1">
                <a:latin typeface="Courier New" pitchFamily="49" charset="0"/>
              </a:rPr>
              <a:t>ButtonAction</a:t>
            </a:r>
            <a:endParaRPr lang="en-US" altLang="en-US" sz="1100" b="1" dirty="0">
              <a:latin typeface="Courier New" pitchFamily="49" charset="0"/>
            </a:endParaRPr>
          </a:p>
          <a:p>
            <a:pPr defTabSz="457200">
              <a:lnSpc>
                <a:spcPct val="80000"/>
              </a:lnSpc>
              <a:buFontTx/>
              <a:buNone/>
            </a:pPr>
            <a:endParaRPr lang="en-US" altLang="en-US" sz="1100" b="1" dirty="0">
              <a:latin typeface="Courier New" pitchFamily="49" charset="0"/>
            </a:endParaRP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private </a:t>
            </a:r>
            <a:r>
              <a:rPr lang="en-US" altLang="en-US" sz="1100" b="1" dirty="0" err="1">
                <a:latin typeface="Courier New" pitchFamily="49" charset="0"/>
              </a:rPr>
              <a:t>TextField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dirty="0" err="1">
                <a:latin typeface="Courier New" pitchFamily="49" charset="0"/>
              </a:rPr>
              <a:t>hourField</a:t>
            </a:r>
            <a:r>
              <a:rPr lang="en-US" altLang="en-US" sz="1100" b="1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private </a:t>
            </a:r>
            <a:r>
              <a:rPr lang="en-US" altLang="en-US" sz="1100" b="1" dirty="0" err="1">
                <a:latin typeface="Courier New" pitchFamily="49" charset="0"/>
              </a:rPr>
              <a:t>TextField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dirty="0" err="1">
                <a:latin typeface="Courier New" pitchFamily="49" charset="0"/>
              </a:rPr>
              <a:t>minuteField</a:t>
            </a:r>
            <a:r>
              <a:rPr lang="en-US" altLang="en-US" sz="1100" b="1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private </a:t>
            </a:r>
            <a:r>
              <a:rPr lang="en-US" altLang="en-US" sz="1100" b="1" dirty="0" err="1">
                <a:latin typeface="Courier New" pitchFamily="49" charset="0"/>
              </a:rPr>
              <a:t>TextField</a:t>
            </a:r>
            <a:r>
              <a:rPr lang="en-US" altLang="en-US" sz="1100" b="1" dirty="0">
                <a:latin typeface="Courier New" pitchFamily="49" charset="0"/>
              </a:rPr>
              <a:t> </a:t>
            </a:r>
            <a:r>
              <a:rPr lang="en-US" altLang="en-US" sz="1100" b="1" dirty="0" err="1">
                <a:latin typeface="Courier New" pitchFamily="49" charset="0"/>
              </a:rPr>
              <a:t>timeField</a:t>
            </a:r>
            <a:r>
              <a:rPr lang="en-US" altLang="en-US" sz="1100" b="1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 private Button </a:t>
            </a:r>
            <a:r>
              <a:rPr lang="en-US" altLang="en-US" sz="1100" b="1" dirty="0" err="1">
                <a:latin typeface="Courier New" pitchFamily="49" charset="0"/>
              </a:rPr>
              <a:t>tickButton</a:t>
            </a:r>
            <a:r>
              <a:rPr lang="en-US" altLang="en-US" sz="1100" b="1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		private Button </a:t>
            </a:r>
            <a:r>
              <a:rPr lang="en-US" altLang="en-US" sz="1100" b="1" dirty="0" err="1">
                <a:latin typeface="Courier New" pitchFamily="49" charset="0"/>
              </a:rPr>
              <a:t>setButton</a:t>
            </a:r>
            <a:r>
              <a:rPr lang="en-US" altLang="en-US" sz="1100" b="1" dirty="0">
                <a:latin typeface="Courier New" pitchFamily="49" charset="0"/>
              </a:rPr>
              <a:t>;</a:t>
            </a:r>
          </a:p>
          <a:p>
            <a:pPr defTabSz="457200">
              <a:lnSpc>
                <a:spcPct val="80000"/>
              </a:lnSpc>
              <a:buFontTx/>
              <a:buNone/>
            </a:pPr>
            <a:r>
              <a:rPr lang="en-US" altLang="en-US" sz="1100" b="1" dirty="0">
                <a:latin typeface="Courier New" pitchFamily="49" charset="0"/>
              </a:rPr>
              <a:t>}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1426029" y="4914505"/>
            <a:ext cx="64770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100" b="1" dirty="0">
                <a:latin typeface="Courier New" pitchFamily="49" charset="0"/>
              </a:rPr>
              <a:t>&lt;HTML&gt;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&lt;HEAD&gt;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&lt;TITLE&gt; My Text Applet Demo &lt;/TITLE&gt;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&lt;/HEAD&gt;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&lt;BODY background="Image1.jpg"&gt;</a:t>
            </a:r>
          </a:p>
          <a:p>
            <a:r>
              <a:rPr lang="en-US" altLang="en-US" sz="1100" b="1" dirty="0" smtClean="0">
                <a:latin typeface="Courier New" pitchFamily="49" charset="0"/>
              </a:rPr>
              <a:t>&lt;</a:t>
            </a:r>
            <a:r>
              <a:rPr lang="en-US" altLang="en-US" sz="1100" b="1" dirty="0">
                <a:latin typeface="Courier New" pitchFamily="49" charset="0"/>
              </a:rPr>
              <a:t>H1&gt; Here's my Demo Applet &lt;/H1&gt;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&lt;HR SIZE = 3&gt;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</a:t>
            </a:r>
            <a:r>
              <a:rPr lang="en-US" altLang="en-US" sz="1100" b="1" dirty="0">
                <a:solidFill>
                  <a:schemeClr val="accent2"/>
                </a:solidFill>
                <a:latin typeface="Courier New" pitchFamily="49" charset="0"/>
              </a:rPr>
              <a:t>APPLET CODE = </a:t>
            </a:r>
            <a:r>
              <a:rPr lang="en-US" altLang="en-US" sz="1100" b="1" i="1" dirty="0" err="1">
                <a:solidFill>
                  <a:schemeClr val="accent2"/>
                </a:solidFill>
                <a:latin typeface="Courier New" pitchFamily="49" charset="0"/>
              </a:rPr>
              <a:t>MyTextApplet</a:t>
            </a:r>
            <a:r>
              <a:rPr lang="en-US" altLang="en-US" sz="1100" b="1" dirty="0">
                <a:solidFill>
                  <a:schemeClr val="accent2"/>
                </a:solidFill>
                <a:latin typeface="Courier New" pitchFamily="49" charset="0"/>
              </a:rPr>
              <a:t> WIDTH = 300 HEIGHT = 100&gt;</a:t>
            </a:r>
            <a:endParaRPr lang="en-US" altLang="en-US" sz="1100" b="1" dirty="0">
              <a:latin typeface="Courier New" pitchFamily="49" charset="0"/>
            </a:endParaRPr>
          </a:p>
          <a:p>
            <a:r>
              <a:rPr lang="en-US" altLang="en-US" sz="1100" b="1" dirty="0">
                <a:latin typeface="Courier New" pitchFamily="49" charset="0"/>
              </a:rPr>
              <a:t>&lt;/APPLET&gt;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&lt;/BODY&gt;</a:t>
            </a:r>
          </a:p>
          <a:p>
            <a:r>
              <a:rPr lang="en-US" altLang="en-US" sz="1100" b="1" dirty="0">
                <a:latin typeface="Courier New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1924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81000"/>
            <a:ext cx="2212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err="1"/>
              <a:t>MyTextApplet</a:t>
            </a:r>
            <a:r>
              <a:rPr lang="en-US" altLang="en-US" dirty="0"/>
              <a:t> Output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91502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86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1422</Words>
  <Application>Microsoft Office PowerPoint</Application>
  <PresentationFormat>On-screen Show (4:3)</PresentationFormat>
  <Paragraphs>321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JAVA Applet </vt:lpstr>
      <vt:lpstr>PowerPoint Presentation</vt:lpstr>
      <vt:lpstr>PowerPoint Presentation</vt:lpstr>
      <vt:lpstr>PowerPoint Presentation</vt:lpstr>
      <vt:lpstr>PowerPoint Presentation</vt:lpstr>
      <vt:lpstr>Applet Inheritance</vt:lpstr>
      <vt:lpstr>PowerPoint Presentation</vt:lpstr>
      <vt:lpstr>PowerPoint Presentation</vt:lpstr>
      <vt:lpstr>PowerPoint Presentation</vt:lpstr>
      <vt:lpstr>Simple Applet Program A "Hello, World" Applet: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Parameter Passing to Applets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Applet</dc:title>
  <dc:creator>Rakesh Acharya</dc:creator>
  <cp:lastModifiedBy>Sivakrishna Adavala</cp:lastModifiedBy>
  <cp:revision>23</cp:revision>
  <dcterms:created xsi:type="dcterms:W3CDTF">2014-11-24T14:36:01Z</dcterms:created>
  <dcterms:modified xsi:type="dcterms:W3CDTF">2014-12-05T11:45:49Z</dcterms:modified>
</cp:coreProperties>
</file>