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
  </p:notesMasterIdLst>
  <p:sldIdLst>
    <p:sldId id="445" r:id="rId2"/>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Arial" pitchFamily="34" charset="0"/>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Arial" pitchFamily="34" charset="0"/>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Arial" pitchFamily="34" charset="0"/>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Arial" pitchFamily="34" charset="0"/>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sz="2400"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sz="2400"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sz="2400"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sz="2400" kern="1200">
        <a:solidFill>
          <a:schemeClr val="tx1"/>
        </a:solidFill>
        <a:latin typeface="Arial" pitchFamily="34" charset="0"/>
        <a:ea typeface="MS PGothic" pitchFamily="34" charset="-128"/>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525"/>
    <a:srgbClr val="DFE9ED"/>
    <a:srgbClr val="8AAFC0"/>
    <a:srgbClr val="FFC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22" autoAdjust="0"/>
    <p:restoredTop sz="83792" autoAdjust="0"/>
  </p:normalViewPr>
  <p:slideViewPr>
    <p:cSldViewPr snapToGrid="0">
      <p:cViewPr varScale="1">
        <p:scale>
          <a:sx n="89" d="100"/>
          <a:sy n="89" d="100"/>
        </p:scale>
        <p:origin x="-2448" y="-104"/>
      </p:cViewPr>
      <p:guideLst>
        <p:guide orient="horz" pos="2160"/>
        <p:guide orient="horz" pos="286"/>
        <p:guide orient="horz" pos="894"/>
        <p:guide orient="horz" pos="3890"/>
        <p:guide orient="horz" pos="4235"/>
        <p:guide orient="horz" pos="206"/>
        <p:guide pos="2885"/>
        <p:guide pos="222"/>
        <p:guide pos="510"/>
        <p:guide pos="898"/>
        <p:guide pos="4867"/>
        <p:guide pos="5246"/>
        <p:guide pos="5539"/>
      </p:guideLst>
    </p:cSldViewPr>
  </p:slideViewPr>
  <p:notesTextViewPr>
    <p:cViewPr>
      <p:scale>
        <a:sx n="100" d="100"/>
        <a:sy n="100" d="100"/>
      </p:scale>
      <p:origin x="0" y="0"/>
    </p:cViewPr>
  </p:notesTextViewPr>
  <p:sorterViewPr>
    <p:cViewPr>
      <p:scale>
        <a:sx n="66" d="100"/>
        <a:sy n="66" d="100"/>
      </p:scale>
      <p:origin x="0" y="354"/>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smtClean="0">
                <a:cs typeface="+mn-cs"/>
              </a:defRPr>
            </a:lvl1pPr>
          </a:lstStyle>
          <a:p>
            <a:pPr>
              <a:defRPr/>
            </a:pPr>
            <a:fld id="{4ED69865-74C7-4E02-B804-4BAECF732AAB}" type="datetimeFigureOut">
              <a:rPr lang="en-US"/>
              <a:pPr>
                <a:defRPr/>
              </a:pPr>
              <a:t>01/04/14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2226" tIns="46113" rIns="92226" bIns="46113" rtlCol="0" anchor="b"/>
          <a:lstStyle>
            <a:lvl1pPr algn="r" eaLnBrk="0" hangingPunct="0">
              <a:defRPr sz="1200" smtClean="0">
                <a:cs typeface="+mn-cs"/>
              </a:defRPr>
            </a:lvl1pPr>
          </a:lstStyle>
          <a:p>
            <a:pPr>
              <a:defRPr/>
            </a:pPr>
            <a:fld id="{501650B8-DCD2-4063-83EF-EC819F89F636}" type="slidenum">
              <a:rPr lang="en-US"/>
              <a:pPr>
                <a:defRPr/>
              </a:pPr>
              <a:t>‹Nr.›</a:t>
            </a:fld>
            <a:endParaRPr lang="en-US"/>
          </a:p>
        </p:txBody>
      </p:sp>
    </p:spTree>
    <p:extLst>
      <p:ext uri="{BB962C8B-B14F-4D97-AF65-F5344CB8AC3E}">
        <p14:creationId xmlns:p14="http://schemas.microsoft.com/office/powerpoint/2010/main" val="32885187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smtClean="0">
              <a:solidFill>
                <a:srgbClr val="FF0000"/>
              </a:solidFill>
            </a:endParaRPr>
          </a:p>
        </p:txBody>
      </p:sp>
      <p:sp>
        <p:nvSpPr>
          <p:cNvPr id="4" name="Slide Number Placeholder 3"/>
          <p:cNvSpPr>
            <a:spLocks noGrp="1"/>
          </p:cNvSpPr>
          <p:nvPr>
            <p:ph type="sldNum" sz="quarter" idx="10"/>
          </p:nvPr>
        </p:nvSpPr>
        <p:spPr/>
        <p:txBody>
          <a:bodyPr/>
          <a:lstStyle/>
          <a:p>
            <a:fld id="{767DEAD3-BDCA-4296-BAAC-8654FDA865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6714" y="457202"/>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4" y="457202"/>
            <a:ext cx="8408987" cy="785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65126" y="1412875"/>
            <a:ext cx="8407400" cy="158908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29570" name="Text Box 66"/>
          <p:cNvSpPr txBox="1">
            <a:spLocks noChangeArrowheads="1"/>
          </p:cNvSpPr>
          <p:nvPr/>
        </p:nvSpPr>
        <p:spPr bwMode="auto">
          <a:xfrm>
            <a:off x="366713" y="6575427"/>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rgbClr val="777777"/>
                </a:solidFill>
                <a:cs typeface="+mn-cs"/>
              </a:rPr>
              <a:t>CSC Proprietary and Confidential</a:t>
            </a:r>
          </a:p>
        </p:txBody>
      </p:sp>
      <p:grpSp>
        <p:nvGrpSpPr>
          <p:cNvPr id="1029" name="Group 7"/>
          <p:cNvGrpSpPr>
            <a:grpSpLocks/>
          </p:cNvGrpSpPr>
          <p:nvPr/>
        </p:nvGrpSpPr>
        <p:grpSpPr bwMode="auto">
          <a:xfrm>
            <a:off x="366714" y="6240465"/>
            <a:ext cx="460375" cy="255587"/>
            <a:chOff x="0" y="0"/>
            <a:chExt cx="616" cy="343"/>
          </a:xfrm>
        </p:grpSpPr>
        <p:sp>
          <p:nvSpPr>
            <p:cNvPr id="1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cs typeface="+mn-cs"/>
              </a:endParaRPr>
            </a:p>
          </p:txBody>
        </p:sp>
        <p:sp>
          <p:nvSpPr>
            <p:cNvPr id="17" name="Freeform 4"/>
            <p:cNvSpPr>
              <a:spLocks/>
            </p:cNvSpPr>
            <p:nvPr/>
          </p:nvSpPr>
          <p:spPr bwMode="auto">
            <a:xfrm>
              <a:off x="74" y="89"/>
              <a:ext cx="151"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cs typeface="+mn-cs"/>
              </a:endParaRPr>
            </a:p>
          </p:txBody>
        </p:sp>
        <p:sp>
          <p:nvSpPr>
            <p:cNvPr id="18" name="Freeform 5"/>
            <p:cNvSpPr>
              <a:spLocks/>
            </p:cNvSpPr>
            <p:nvPr/>
          </p:nvSpPr>
          <p:spPr bwMode="auto">
            <a:xfrm>
              <a:off x="387" y="89"/>
              <a:ext cx="149"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cs typeface="+mn-cs"/>
              </a:endParaRPr>
            </a:p>
          </p:txBody>
        </p:sp>
        <p:sp>
          <p:nvSpPr>
            <p:cNvPr id="19" name="Freeform 6"/>
            <p:cNvSpPr>
              <a:spLocks/>
            </p:cNvSpPr>
            <p:nvPr/>
          </p:nvSpPr>
          <p:spPr bwMode="auto">
            <a:xfrm>
              <a:off x="240" y="89"/>
              <a:ext cx="127"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cs typeface="+mn-cs"/>
              </a:endParaRPr>
            </a:p>
          </p:txBody>
        </p:sp>
      </p:grpSp>
    </p:spTree>
  </p:cSld>
  <p:clrMap bg1="lt1" tx1="dk1" bg2="lt2" tx2="dk2" accent1="accent1" accent2="accent2" accent3="accent3" accent4="accent4" accent5="accent5" accent6="accent6" hlink="hlink" folHlink="folHlink"/>
  <p:sldLayoutIdLst>
    <p:sldLayoutId id="2147483692" r:id="rId1"/>
  </p:sldLayoutIdLst>
  <p:transition xmlns:p14="http://schemas.microsoft.com/office/powerpoint/2010/main"/>
  <p:timing>
    <p:tnLst>
      <p:par>
        <p:cTn xmlns:p14="http://schemas.microsoft.com/office/powerpoint/2010/main" id="1" dur="indefinite" restart="never" nodeType="tmRoot"/>
      </p:par>
    </p:tnLst>
  </p:timing>
  <p:txStyles>
    <p:titleStyle>
      <a:lvl1pPr algn="l" defTabSz="944563" rtl="0" fontAlgn="base">
        <a:lnSpc>
          <a:spcPct val="90000"/>
        </a:lnSpc>
        <a:spcBef>
          <a:spcPct val="40000"/>
        </a:spcBef>
        <a:spcAft>
          <a:spcPct val="0"/>
        </a:spcAft>
        <a:defRPr sz="2200" b="1">
          <a:solidFill>
            <a:srgbClr val="7F7F7F"/>
          </a:solidFill>
          <a:latin typeface="+mj-lt"/>
          <a:ea typeface="+mj-ea"/>
          <a:cs typeface="+mj-cs"/>
        </a:defRPr>
      </a:lvl1pPr>
      <a:lvl2pPr algn="l" defTabSz="944563" rtl="0" fontAlgn="base">
        <a:lnSpc>
          <a:spcPct val="90000"/>
        </a:lnSpc>
        <a:spcBef>
          <a:spcPct val="40000"/>
        </a:spcBef>
        <a:spcAft>
          <a:spcPct val="0"/>
        </a:spcAft>
        <a:defRPr sz="2200" b="1">
          <a:solidFill>
            <a:srgbClr val="7F7F7F"/>
          </a:solidFill>
          <a:latin typeface="Arial" pitchFamily="34" charset="0"/>
        </a:defRPr>
      </a:lvl2pPr>
      <a:lvl3pPr algn="l" defTabSz="944563" rtl="0" fontAlgn="base">
        <a:lnSpc>
          <a:spcPct val="90000"/>
        </a:lnSpc>
        <a:spcBef>
          <a:spcPct val="40000"/>
        </a:spcBef>
        <a:spcAft>
          <a:spcPct val="0"/>
        </a:spcAft>
        <a:defRPr sz="2200" b="1">
          <a:solidFill>
            <a:srgbClr val="7F7F7F"/>
          </a:solidFill>
          <a:latin typeface="Arial" pitchFamily="34" charset="0"/>
        </a:defRPr>
      </a:lvl3pPr>
      <a:lvl4pPr algn="l" defTabSz="944563" rtl="0" fontAlgn="base">
        <a:lnSpc>
          <a:spcPct val="90000"/>
        </a:lnSpc>
        <a:spcBef>
          <a:spcPct val="40000"/>
        </a:spcBef>
        <a:spcAft>
          <a:spcPct val="0"/>
        </a:spcAft>
        <a:defRPr sz="2200" b="1">
          <a:solidFill>
            <a:srgbClr val="7F7F7F"/>
          </a:solidFill>
          <a:latin typeface="Arial" pitchFamily="34" charset="0"/>
        </a:defRPr>
      </a:lvl4pPr>
      <a:lvl5pPr algn="l" defTabSz="944563" rtl="0" fontAlgn="base">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fontAlgn="base">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fontAlgn="base">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fontAlgn="base">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fontAlgn="base">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fontAlgn="base">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csc.com/big_data/publications/89362/96473-avis_budget_s_road_to_customer_value" TargetMode="External"/><Relationship Id="rId5" Type="http://schemas.openxmlformats.org/officeDocument/2006/relationships/image" Target="../media/image2.tiff"/><Relationship Id="rId6" Type="http://schemas.openxmlformats.org/officeDocument/2006/relationships/image" Target="../media/image3.jp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Bild 26"/>
          <p:cNvPicPr>
            <a:picLocks noChangeAspect="1"/>
          </p:cNvPicPr>
          <p:nvPr/>
        </p:nvPicPr>
        <p:blipFill rotWithShape="1">
          <a:blip r:embed="rId3"/>
          <a:srcRect t="17297" b="14177"/>
          <a:stretch/>
        </p:blipFill>
        <p:spPr>
          <a:xfrm>
            <a:off x="377644" y="1321262"/>
            <a:ext cx="2468603" cy="914400"/>
          </a:xfrm>
          <a:prstGeom prst="rect">
            <a:avLst/>
          </a:prstGeom>
        </p:spPr>
      </p:pic>
      <p:sp>
        <p:nvSpPr>
          <p:cNvPr id="3" name="Title 2"/>
          <p:cNvSpPr>
            <a:spLocks noGrp="1"/>
          </p:cNvSpPr>
          <p:nvPr>
            <p:ph type="title"/>
          </p:nvPr>
        </p:nvSpPr>
        <p:spPr/>
        <p:txBody>
          <a:bodyPr/>
          <a:lstStyle/>
          <a:p>
            <a:r>
              <a:rPr lang="en-US" dirty="0" smtClean="0"/>
              <a:t>Case Study: Bundesministerium des inneren – BfIT CeBIT 2013</a:t>
            </a:r>
            <a:endParaRPr lang="en-US" dirty="0"/>
          </a:p>
        </p:txBody>
      </p:sp>
      <p:sp>
        <p:nvSpPr>
          <p:cNvPr id="10" name="Rectangle 9"/>
          <p:cNvSpPr/>
          <p:nvPr/>
        </p:nvSpPr>
        <p:spPr bwMode="auto">
          <a:xfrm>
            <a:off x="366712" y="2598154"/>
            <a:ext cx="4205287" cy="1259305"/>
          </a:xfrm>
          <a:prstGeom prst="rect">
            <a:avLst/>
          </a:prstGeom>
          <a:no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eaLnBrk="0" hangingPunct="0">
              <a:lnSpc>
                <a:spcPct val="90000"/>
              </a:lnSpc>
              <a:spcBef>
                <a:spcPts val="400"/>
              </a:spcBef>
            </a:pPr>
            <a:r>
              <a:rPr lang="en-US" sz="1100" dirty="0"/>
              <a:t>BfIT / Germany’s CIO is responsible to improve the IT collaboration between the economy and the Federal Government</a:t>
            </a:r>
          </a:p>
        </p:txBody>
      </p:sp>
      <p:sp>
        <p:nvSpPr>
          <p:cNvPr id="11" name="Rectangle 10"/>
          <p:cNvSpPr/>
          <p:nvPr/>
        </p:nvSpPr>
        <p:spPr bwMode="auto">
          <a:xfrm>
            <a:off x="366713" y="4323347"/>
            <a:ext cx="2719388" cy="1804737"/>
          </a:xfrm>
          <a:prstGeom prst="rect">
            <a:avLst/>
          </a:prstGeom>
          <a:no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118872" indent="-118872" eaLnBrk="0" hangingPunct="0">
              <a:lnSpc>
                <a:spcPct val="90000"/>
              </a:lnSpc>
              <a:spcBef>
                <a:spcPts val="300"/>
              </a:spcBef>
              <a:buClr>
                <a:srgbClr val="EE2525"/>
              </a:buClr>
              <a:buFont typeface="Arial" pitchFamily="34" charset="0"/>
              <a:buChar char="•"/>
            </a:pPr>
            <a:r>
              <a:rPr lang="en-US" sz="1100" dirty="0"/>
              <a:t>The mission was to captivate the visitors of the world's largest computer expo (CeBIT 2013) with Germany’s IT innovations and to keep them up to date about the BfITs exhibition booth</a:t>
            </a:r>
          </a:p>
          <a:p>
            <a:pPr marL="118872" indent="-118872" eaLnBrk="0" hangingPunct="0">
              <a:lnSpc>
                <a:spcPct val="90000"/>
              </a:lnSpc>
              <a:spcBef>
                <a:spcPts val="300"/>
              </a:spcBef>
              <a:buClr>
                <a:srgbClr val="EE2525"/>
              </a:buClr>
              <a:buFont typeface="Arial" pitchFamily="34" charset="0"/>
              <a:buChar char="•"/>
            </a:pPr>
            <a:r>
              <a:rPr lang="en-US" sz="1100" dirty="0"/>
              <a:t>As an alternative to printed flyers CSC proposed to create a state of the art smartphone app to maximize reach, face the challenge of updated program schedules and save the environment</a:t>
            </a:r>
          </a:p>
        </p:txBody>
      </p:sp>
      <p:sp>
        <p:nvSpPr>
          <p:cNvPr id="12" name="Rectangle 11"/>
          <p:cNvSpPr/>
          <p:nvPr/>
        </p:nvSpPr>
        <p:spPr bwMode="auto">
          <a:xfrm>
            <a:off x="3225800" y="4323347"/>
            <a:ext cx="2719388" cy="1949116"/>
          </a:xfrm>
          <a:prstGeom prst="rect">
            <a:avLst/>
          </a:prstGeom>
          <a:no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118872" indent="-118872" eaLnBrk="0" hangingPunct="0">
              <a:lnSpc>
                <a:spcPct val="90000"/>
              </a:lnSpc>
              <a:spcBef>
                <a:spcPts val="300"/>
              </a:spcBef>
              <a:buClr>
                <a:srgbClr val="EE2525"/>
              </a:buClr>
              <a:buFont typeface="Arial" pitchFamily="34" charset="0"/>
              <a:buChar char="•"/>
            </a:pPr>
            <a:r>
              <a:rPr lang="en-US" sz="1100" dirty="0"/>
              <a:t>A hybrid iOS and Android smartphone application features a interactive exhibition map, latest news, schedules, contact form, information about partners and technologies</a:t>
            </a:r>
          </a:p>
          <a:p>
            <a:pPr marL="118872" indent="-118872" eaLnBrk="0" hangingPunct="0">
              <a:lnSpc>
                <a:spcPct val="90000"/>
              </a:lnSpc>
              <a:spcBef>
                <a:spcPts val="300"/>
              </a:spcBef>
              <a:buClr>
                <a:srgbClr val="EE2525"/>
              </a:buClr>
              <a:buFont typeface="Arial" pitchFamily="34" charset="0"/>
              <a:buChar char="•"/>
            </a:pPr>
            <a:r>
              <a:rPr lang="en-US" sz="1100" dirty="0"/>
              <a:t>Due to inconsistent telephone connections on the exhibition the app features a full offline functionality. Once the user has a connection the latest news and updated schedules are loaded automatically</a:t>
            </a:r>
          </a:p>
          <a:p>
            <a:pPr marL="118872" indent="-118872" eaLnBrk="0" hangingPunct="0">
              <a:lnSpc>
                <a:spcPct val="90000"/>
              </a:lnSpc>
              <a:spcBef>
                <a:spcPts val="300"/>
              </a:spcBef>
              <a:buClr>
                <a:srgbClr val="EE2525"/>
              </a:buClr>
              <a:buFont typeface="Arial" pitchFamily="34" charset="0"/>
              <a:buChar char="•"/>
            </a:pPr>
            <a:r>
              <a:rPr lang="en-US" sz="1100" dirty="0"/>
              <a:t>The app is distributed via Google Play and the official Apple AppStore</a:t>
            </a:r>
          </a:p>
        </p:txBody>
      </p:sp>
      <p:sp>
        <p:nvSpPr>
          <p:cNvPr id="13" name="Rectangle 12"/>
          <p:cNvSpPr/>
          <p:nvPr/>
        </p:nvSpPr>
        <p:spPr bwMode="auto">
          <a:xfrm>
            <a:off x="6083300" y="4323347"/>
            <a:ext cx="2719388" cy="1949116"/>
          </a:xfrm>
          <a:prstGeom prst="rect">
            <a:avLst/>
          </a:prstGeom>
          <a:no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118872" indent="-118872" eaLnBrk="0" hangingPunct="0">
              <a:lnSpc>
                <a:spcPct val="90000"/>
              </a:lnSpc>
              <a:spcBef>
                <a:spcPts val="300"/>
              </a:spcBef>
              <a:buClr>
                <a:srgbClr val="EE2525"/>
              </a:buClr>
              <a:buFont typeface="Arial" pitchFamily="34" charset="0"/>
              <a:buChar char="•"/>
            </a:pPr>
            <a:r>
              <a:rPr lang="en-US" sz="1100" dirty="0"/>
              <a:t>The client was able to push updates before, live from the CeBIT and after the event directly to the devices</a:t>
            </a:r>
          </a:p>
          <a:p>
            <a:pPr marL="118872" indent="-118872" eaLnBrk="0" hangingPunct="0">
              <a:lnSpc>
                <a:spcPct val="90000"/>
              </a:lnSpc>
              <a:spcBef>
                <a:spcPts val="300"/>
              </a:spcBef>
              <a:buClr>
                <a:srgbClr val="EE2525"/>
              </a:buClr>
              <a:buFont typeface="Arial" pitchFamily="34" charset="0"/>
              <a:buChar char="•"/>
            </a:pPr>
            <a:r>
              <a:rPr lang="en-US" sz="1100" dirty="0"/>
              <a:t>With CSC’s AppFactory approach the development fitted the tight timeline and a narrow budget</a:t>
            </a:r>
          </a:p>
          <a:p>
            <a:pPr marL="118872" indent="-118872" eaLnBrk="0" hangingPunct="0">
              <a:lnSpc>
                <a:spcPct val="90000"/>
              </a:lnSpc>
              <a:spcBef>
                <a:spcPts val="300"/>
              </a:spcBef>
              <a:buClr>
                <a:srgbClr val="EE2525"/>
              </a:buClr>
              <a:buFont typeface="Arial" pitchFamily="34" charset="0"/>
              <a:buChar char="•"/>
            </a:pPr>
            <a:r>
              <a:rPr lang="en-US" sz="1100" dirty="0"/>
              <a:t>Content is fully managed by a backend solution and can be reused by the client for fCeBIT 2014</a:t>
            </a:r>
          </a:p>
        </p:txBody>
      </p:sp>
      <p:sp>
        <p:nvSpPr>
          <p:cNvPr id="6" name="Rectangle 5"/>
          <p:cNvSpPr/>
          <p:nvPr/>
        </p:nvSpPr>
        <p:spPr bwMode="auto">
          <a:xfrm>
            <a:off x="366712" y="2312656"/>
            <a:ext cx="4205287" cy="376350"/>
          </a:xfrm>
          <a:prstGeom prst="rect">
            <a:avLst/>
          </a:prstGeom>
          <a:no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5F5F5F"/>
                </a:solidFill>
                <a:effectLst/>
                <a:latin typeface="Arial" pitchFamily="34" charset="0"/>
                <a:ea typeface="MS PGothic" pitchFamily="34" charset="-128"/>
              </a:rPr>
              <a:t>Client</a:t>
            </a:r>
          </a:p>
        </p:txBody>
      </p:sp>
      <p:sp>
        <p:nvSpPr>
          <p:cNvPr id="7" name="Rectangle 6"/>
          <p:cNvSpPr/>
          <p:nvPr/>
        </p:nvSpPr>
        <p:spPr bwMode="auto">
          <a:xfrm>
            <a:off x="366713" y="4022725"/>
            <a:ext cx="2724726" cy="420688"/>
          </a:xfrm>
          <a:prstGeom prst="rect">
            <a:avLst/>
          </a:prstGeom>
          <a:solidFill>
            <a:srgbClr val="FFFFFF"/>
          </a:solid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5F5F5F"/>
                </a:solidFill>
                <a:effectLst/>
                <a:latin typeface="Arial" pitchFamily="34" charset="0"/>
                <a:ea typeface="MS PGothic" pitchFamily="34" charset="-128"/>
              </a:rPr>
              <a:t>Challenge</a:t>
            </a:r>
          </a:p>
        </p:txBody>
      </p:sp>
      <p:sp>
        <p:nvSpPr>
          <p:cNvPr id="8" name="Rectangle 7"/>
          <p:cNvSpPr/>
          <p:nvPr/>
        </p:nvSpPr>
        <p:spPr bwMode="auto">
          <a:xfrm>
            <a:off x="3222516" y="4022725"/>
            <a:ext cx="2719388" cy="420688"/>
          </a:xfrm>
          <a:prstGeom prst="rect">
            <a:avLst/>
          </a:prstGeom>
          <a:solidFill>
            <a:srgbClr val="FFFFFF"/>
          </a:solid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5F5F5F"/>
                </a:solidFill>
                <a:effectLst/>
                <a:latin typeface="Arial" pitchFamily="34" charset="0"/>
                <a:ea typeface="MS PGothic" pitchFamily="34" charset="-128"/>
              </a:rPr>
              <a:t>Solution</a:t>
            </a:r>
          </a:p>
        </p:txBody>
      </p:sp>
      <p:sp>
        <p:nvSpPr>
          <p:cNvPr id="9" name="Rectangle 8"/>
          <p:cNvSpPr/>
          <p:nvPr/>
        </p:nvSpPr>
        <p:spPr bwMode="auto">
          <a:xfrm>
            <a:off x="6072981" y="4022725"/>
            <a:ext cx="2729274" cy="420688"/>
          </a:xfrm>
          <a:prstGeom prst="rect">
            <a:avLst/>
          </a:prstGeom>
          <a:solidFill>
            <a:srgbClr val="FFFFFF"/>
          </a:solid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5F5F5F"/>
                </a:solidFill>
                <a:effectLst/>
                <a:latin typeface="Arial" pitchFamily="34" charset="0"/>
                <a:ea typeface="MS PGothic" pitchFamily="34" charset="-128"/>
              </a:rPr>
              <a:t>Results</a:t>
            </a:r>
          </a:p>
        </p:txBody>
      </p:sp>
      <p:sp>
        <p:nvSpPr>
          <p:cNvPr id="16" name="TextBox 15"/>
          <p:cNvSpPr txBox="1"/>
          <p:nvPr/>
        </p:nvSpPr>
        <p:spPr>
          <a:xfrm>
            <a:off x="5981815" y="6478387"/>
            <a:ext cx="3101843" cy="276999"/>
          </a:xfrm>
          <a:prstGeom prst="rect">
            <a:avLst/>
          </a:prstGeom>
          <a:noFill/>
        </p:spPr>
        <p:txBody>
          <a:bodyPr wrap="none" rtlCol="0">
            <a:spAutoFit/>
          </a:bodyPr>
          <a:lstStyle/>
          <a:p>
            <a:pPr algn="r"/>
            <a:r>
              <a:rPr lang="en-US" sz="1200" i="1" dirty="0" smtClean="0"/>
              <a:t>Visit </a:t>
            </a:r>
            <a:r>
              <a:rPr lang="en-US" sz="1200" i="1" dirty="0" smtClean="0">
                <a:hlinkClick r:id="rId4"/>
              </a:rPr>
              <a:t>csc.com/mobility</a:t>
            </a:r>
            <a:r>
              <a:rPr lang="en-US" sz="1200" i="1" dirty="0" smtClean="0"/>
              <a:t> for more information</a:t>
            </a:r>
            <a:endParaRPr lang="en-US" sz="1200" i="1" dirty="0"/>
          </a:p>
        </p:txBody>
      </p:sp>
      <p:grpSp>
        <p:nvGrpSpPr>
          <p:cNvPr id="23" name="Gruppierung 22"/>
          <p:cNvGrpSpPr/>
          <p:nvPr/>
        </p:nvGrpSpPr>
        <p:grpSpPr>
          <a:xfrm>
            <a:off x="5336133" y="1009905"/>
            <a:ext cx="1326855" cy="2581597"/>
            <a:chOff x="4670125" y="4136720"/>
            <a:chExt cx="1777079" cy="3457575"/>
          </a:xfrm>
        </p:grpSpPr>
        <p:pic>
          <p:nvPicPr>
            <p:cNvPr id="24" name="Picture 13" descr="UAM Mobile Request List.tiff"/>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70125" y="4136720"/>
              <a:ext cx="1777079" cy="3457575"/>
            </a:xfrm>
            <a:prstGeom prst="rect">
              <a:avLst/>
            </a:prstGeom>
            <a:ln>
              <a:noFill/>
            </a:ln>
            <a:effectLst>
              <a:outerShdw blurRad="292100" dist="139700" dir="2700000" algn="tl" rotWithShape="0">
                <a:srgbClr val="333333">
                  <a:alpha val="65000"/>
                </a:srgbClr>
              </a:outerShdw>
            </a:effectLst>
          </p:spPr>
        </p:pic>
        <p:pic>
          <p:nvPicPr>
            <p:cNvPr id="25" name="Bild 24" descr="Startscreen.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4814" y="4699367"/>
              <a:ext cx="1560000" cy="2340000"/>
            </a:xfrm>
            <a:prstGeom prst="rect">
              <a:avLst/>
            </a:prstGeom>
          </p:spPr>
        </p:pic>
      </p:grpSp>
      <p:grpSp>
        <p:nvGrpSpPr>
          <p:cNvPr id="26" name="Gruppierung 25"/>
          <p:cNvGrpSpPr/>
          <p:nvPr/>
        </p:nvGrpSpPr>
        <p:grpSpPr>
          <a:xfrm>
            <a:off x="6228789" y="1095509"/>
            <a:ext cx="1593052" cy="2727411"/>
            <a:chOff x="6114067" y="1143000"/>
            <a:chExt cx="3029933" cy="4732267"/>
          </a:xfrm>
        </p:grpSpPr>
        <p:pic>
          <p:nvPicPr>
            <p:cNvPr id="28" name="Bild 27" descr="samsung_galaxy_s3_white_front.png"/>
            <p:cNvPicPr>
              <a:picLocks noChangeAspect="1"/>
            </p:cNvPicPr>
            <p:nvPr/>
          </p:nvPicPr>
          <p:blipFill rotWithShape="1">
            <a:blip r:embed="rId7">
              <a:extLst>
                <a:ext uri="{28A0092B-C50C-407E-A947-70E740481C1C}">
                  <a14:useLocalDpi xmlns:a14="http://schemas.microsoft.com/office/drawing/2010/main" val="0"/>
                </a:ext>
              </a:extLst>
            </a:blip>
            <a:srcRect b="26243"/>
            <a:stretch/>
          </p:blipFill>
          <p:spPr>
            <a:xfrm>
              <a:off x="6121298" y="1143000"/>
              <a:ext cx="3022701" cy="3859276"/>
            </a:xfrm>
            <a:prstGeom prst="rect">
              <a:avLst/>
            </a:prstGeom>
          </p:spPr>
        </p:pic>
        <p:pic>
          <p:nvPicPr>
            <p:cNvPr id="29" name="Bild 28" descr="samsung_galaxy_s3_white_front.png"/>
            <p:cNvPicPr>
              <a:picLocks noChangeAspect="1"/>
            </p:cNvPicPr>
            <p:nvPr/>
          </p:nvPicPr>
          <p:blipFill rotWithShape="1">
            <a:blip r:embed="rId7">
              <a:extLst>
                <a:ext uri="{28A0092B-C50C-407E-A947-70E740481C1C}">
                  <a14:useLocalDpi xmlns:a14="http://schemas.microsoft.com/office/drawing/2010/main" val="0"/>
                </a:ext>
              </a:extLst>
            </a:blip>
            <a:srcRect t="70845"/>
            <a:stretch/>
          </p:blipFill>
          <p:spPr>
            <a:xfrm>
              <a:off x="6114067" y="4349743"/>
              <a:ext cx="3029933" cy="1525524"/>
            </a:xfrm>
            <a:prstGeom prst="rect">
              <a:avLst/>
            </a:prstGeom>
          </p:spPr>
        </p:pic>
        <p:pic>
          <p:nvPicPr>
            <p:cNvPr id="30" name="Bild 29" descr="IMG_3839.PNG"/>
            <p:cNvPicPr>
              <a:picLocks/>
            </p:cNvPicPr>
            <p:nvPr/>
          </p:nvPicPr>
          <p:blipFill rotWithShape="1">
            <a:blip r:embed="rId8">
              <a:extLst>
                <a:ext uri="{28A0092B-C50C-407E-A947-70E740481C1C}">
                  <a14:useLocalDpi xmlns:a14="http://schemas.microsoft.com/office/drawing/2010/main" val="0"/>
                </a:ext>
              </a:extLst>
            </a:blip>
            <a:srcRect t="4069"/>
            <a:stretch/>
          </p:blipFill>
          <p:spPr>
            <a:xfrm>
              <a:off x="6504743" y="1804789"/>
              <a:ext cx="2351692" cy="3384880"/>
            </a:xfrm>
            <a:prstGeom prst="rect">
              <a:avLst/>
            </a:prstGeom>
          </p:spPr>
        </p:pic>
      </p:grpSp>
      <p:pic>
        <p:nvPicPr>
          <p:cNvPr id="31" name="Bild 30" descr="PNG (Whit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2709" y="1211582"/>
            <a:ext cx="1502858" cy="2983480"/>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_2">
  <a:themeElements>
    <a:clrScheme name="Custom 26">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588BA3"/>
      </a:accent5>
      <a:accent6>
        <a:srgbClr val="005882"/>
      </a:accent6>
      <a:hlink>
        <a:srgbClr val="588BA3"/>
      </a:hlink>
      <a:folHlink>
        <a:srgbClr val="588BA3"/>
      </a:folHlink>
    </a:clrScheme>
    <a:fontScheme name="C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custClrLst>
    <a:custClr name="Deep Midnight">
      <a:srgbClr val="003F60"/>
    </a:custClr>
    <a:custClr name="CSC Midnight">
      <a:srgbClr val="005882"/>
    </a:custClr>
    <a:custClr name="Light Midnight">
      <a:srgbClr val="588BA3"/>
    </a:custClr>
    <a:custClr name="Dark Plum">
      <a:srgbClr val="382658"/>
    </a:custClr>
    <a:custClr name="CSC Plum">
      <a:srgbClr val="850057"/>
    </a:custClr>
    <a:custClr name="Dark Charcoal">
      <a:srgbClr val="636466"/>
    </a:custClr>
    <a:custClr name="CSC Charcoal">
      <a:srgbClr val="939598"/>
    </a:custClr>
    <a:custClr name="Asparagus">
      <a:srgbClr val="88BA41"/>
    </a:custClr>
    <a:custClr name="Sunset">
      <a:srgbClr val="FFCF01"/>
    </a:custClr>
    <a:custClr name="CSC Red">
      <a:srgbClr val="EE2525"/>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Template_2</Template>
  <TotalTime>0</TotalTime>
  <Words>227</Words>
  <Application>Microsoft Macintosh PowerPoint</Application>
  <PresentationFormat>Bildschirmpräsentation (4:3)</PresentationFormat>
  <Paragraphs>16</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Template_2</vt:lpstr>
      <vt:lpstr>Case Study: Bundesministerium des inneren – BfIT CeBIT 2013</vt:lpstr>
    </vt:vector>
  </TitlesOfParts>
  <Company>CSC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New Client Visit</dc:title>
  <dc:creator>Hitesh Kumar</dc:creator>
  <cp:lastModifiedBy>Johannes Johannsen</cp:lastModifiedBy>
  <cp:revision>184</cp:revision>
  <dcterms:created xsi:type="dcterms:W3CDTF">2013-11-22T06:41:09Z</dcterms:created>
  <dcterms:modified xsi:type="dcterms:W3CDTF">2014-04-01T14:27:52Z</dcterms:modified>
</cp:coreProperties>
</file>