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</p:sldMasterIdLst>
  <p:notesMasterIdLst>
    <p:notesMasterId r:id="rId3"/>
  </p:notesMasterIdLst>
  <p:sldIdLst>
    <p:sldId id="445" r:id="rId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525"/>
    <a:srgbClr val="DFE9ED"/>
    <a:srgbClr val="8AAFC0"/>
    <a:srgbClr val="FFC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22" autoAdjust="0"/>
    <p:restoredTop sz="88475" autoAdjust="0"/>
  </p:normalViewPr>
  <p:slideViewPr>
    <p:cSldViewPr snapToGrid="0">
      <p:cViewPr varScale="1">
        <p:scale>
          <a:sx n="95" d="100"/>
          <a:sy n="95" d="100"/>
        </p:scale>
        <p:origin x="-2344" y="-104"/>
      </p:cViewPr>
      <p:guideLst>
        <p:guide orient="horz" pos="2160"/>
        <p:guide orient="horz" pos="286"/>
        <p:guide orient="horz" pos="894"/>
        <p:guide orient="horz" pos="3890"/>
        <p:guide orient="horz" pos="4235"/>
        <p:guide orient="horz" pos="206"/>
        <p:guide pos="2885"/>
        <p:guide pos="222"/>
        <p:guide pos="510"/>
        <p:guide pos="898"/>
        <p:guide pos="4867"/>
        <p:guide pos="5246"/>
        <p:guide pos="55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2226" tIns="46113" rIns="92226" bIns="46113" rtlCol="0"/>
          <a:lstStyle>
            <a:lvl1pPr algn="l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2226" tIns="46113" rIns="92226" bIns="46113" rtlCol="0"/>
          <a:lstStyle>
            <a:lvl1pPr algn="r" eaLnBrk="0" hangingPunct="0">
              <a:defRPr sz="1200" smtClean="0">
                <a:cs typeface="+mn-cs"/>
              </a:defRPr>
            </a:lvl1pPr>
          </a:lstStyle>
          <a:p>
            <a:pPr>
              <a:defRPr/>
            </a:pPr>
            <a:fld id="{4ED69865-74C7-4E02-B804-4BAECF732AAB}" type="datetimeFigureOut">
              <a:rPr lang="en-US"/>
              <a:pPr>
                <a:defRPr/>
              </a:pPr>
              <a:t>02/04/14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26" tIns="46113" rIns="92226" bIns="4611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2226" tIns="46113" rIns="92226" bIns="46113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2226" tIns="46113" rIns="92226" bIns="46113" rtlCol="0" anchor="b"/>
          <a:lstStyle>
            <a:lvl1pPr algn="l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2226" tIns="46113" rIns="92226" bIns="46113" rtlCol="0" anchor="b"/>
          <a:lstStyle>
            <a:lvl1pPr algn="r" eaLnBrk="0" hangingPunct="0">
              <a:defRPr sz="1200" smtClean="0">
                <a:cs typeface="+mn-cs"/>
              </a:defRPr>
            </a:lvl1pPr>
          </a:lstStyle>
          <a:p>
            <a:pPr>
              <a:defRPr/>
            </a:pPr>
            <a:fld id="{501650B8-DCD2-4063-83EF-EC819F89F63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187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i="1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DEAD3-BDCA-4296-BAAC-8654FDA8658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4" y="457202"/>
            <a:ext cx="8408987" cy="78581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6714" y="457202"/>
            <a:ext cx="8408987" cy="7858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1412875"/>
            <a:ext cx="8407400" cy="15890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29570" name="Text Box 66"/>
          <p:cNvSpPr txBox="1">
            <a:spLocks noChangeArrowheads="1"/>
          </p:cNvSpPr>
          <p:nvPr/>
        </p:nvSpPr>
        <p:spPr bwMode="auto">
          <a:xfrm>
            <a:off x="366713" y="6575427"/>
            <a:ext cx="380841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defTabSz="820738" eaLnBrk="0" hangingPunct="0">
              <a:spcBef>
                <a:spcPct val="50000"/>
              </a:spcBef>
              <a:defRPr/>
            </a:pPr>
            <a:r>
              <a:rPr lang="en-US" sz="1100" dirty="0">
                <a:solidFill>
                  <a:srgbClr val="777777"/>
                </a:solidFill>
                <a:cs typeface="+mn-cs"/>
              </a:rPr>
              <a:t>CSC Proprietary and Confidential</a:t>
            </a:r>
          </a:p>
        </p:txBody>
      </p:sp>
      <p:grpSp>
        <p:nvGrpSpPr>
          <p:cNvPr id="1029" name="Group 7"/>
          <p:cNvGrpSpPr>
            <a:grpSpLocks/>
          </p:cNvGrpSpPr>
          <p:nvPr/>
        </p:nvGrpSpPr>
        <p:grpSpPr bwMode="auto">
          <a:xfrm>
            <a:off x="366714" y="6240465"/>
            <a:ext cx="460375" cy="255587"/>
            <a:chOff x="0" y="0"/>
            <a:chExt cx="616" cy="343"/>
          </a:xfrm>
        </p:grpSpPr>
        <p:sp>
          <p:nvSpPr>
            <p:cNvPr id="16" name="Freeform 3"/>
            <p:cNvSpPr>
              <a:spLocks/>
            </p:cNvSpPr>
            <p:nvPr/>
          </p:nvSpPr>
          <p:spPr bwMode="auto">
            <a:xfrm>
              <a:off x="0" y="0"/>
              <a:ext cx="616" cy="343"/>
            </a:xfrm>
            <a:custGeom>
              <a:avLst/>
              <a:gdLst>
                <a:gd name="T0" fmla="*/ 523 w 21600"/>
                <a:gd name="T1" fmla="*/ 343 h 21600"/>
                <a:gd name="T2" fmla="*/ 616 w 21600"/>
                <a:gd name="T3" fmla="*/ 252 h 21600"/>
                <a:gd name="T4" fmla="*/ 616 w 21600"/>
                <a:gd name="T5" fmla="*/ 0 h 21600"/>
                <a:gd name="T6" fmla="*/ 93 w 21600"/>
                <a:gd name="T7" fmla="*/ 0 h 21600"/>
                <a:gd name="T8" fmla="*/ 0 w 21600"/>
                <a:gd name="T9" fmla="*/ 92 h 21600"/>
                <a:gd name="T10" fmla="*/ 0 w 21600"/>
                <a:gd name="T11" fmla="*/ 343 h 21600"/>
                <a:gd name="T12" fmla="*/ 523 w 21600"/>
                <a:gd name="T13" fmla="*/ 343 h 21600"/>
                <a:gd name="T14" fmla="*/ 523 w 21600"/>
                <a:gd name="T15" fmla="*/ 343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600"/>
                <a:gd name="T25" fmla="*/ 0 h 21600"/>
                <a:gd name="T26" fmla="*/ 21600 w 21600"/>
                <a:gd name="T27" fmla="*/ 21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18330" y="21600"/>
                  </a:moveTo>
                  <a:lnTo>
                    <a:pt x="21600" y="15845"/>
                  </a:lnTo>
                  <a:lnTo>
                    <a:pt x="21600" y="0"/>
                  </a:lnTo>
                  <a:lnTo>
                    <a:pt x="3270" y="0"/>
                  </a:lnTo>
                  <a:lnTo>
                    <a:pt x="0" y="5823"/>
                  </a:lnTo>
                  <a:lnTo>
                    <a:pt x="0" y="21600"/>
                  </a:lnTo>
                  <a:lnTo>
                    <a:pt x="18330" y="21600"/>
                  </a:lnTo>
                  <a:close/>
                  <a:moveTo>
                    <a:pt x="18330" y="21600"/>
                  </a:moveTo>
                </a:path>
              </a:pathLst>
            </a:custGeom>
            <a:solidFill>
              <a:srgbClr val="EE2525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7" name="Freeform 4"/>
            <p:cNvSpPr>
              <a:spLocks/>
            </p:cNvSpPr>
            <p:nvPr/>
          </p:nvSpPr>
          <p:spPr bwMode="auto">
            <a:xfrm>
              <a:off x="74" y="89"/>
              <a:ext cx="151" cy="166"/>
            </a:xfrm>
            <a:custGeom>
              <a:avLst/>
              <a:gdLst>
                <a:gd name="T0" fmla="*/ 124 w 21600"/>
                <a:gd name="T1" fmla="*/ 110 h 21600"/>
                <a:gd name="T2" fmla="*/ 123 w 21600"/>
                <a:gd name="T3" fmla="*/ 111 h 21600"/>
                <a:gd name="T4" fmla="*/ 83 w 21600"/>
                <a:gd name="T5" fmla="*/ 129 h 21600"/>
                <a:gd name="T6" fmla="*/ 55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3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3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2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4 w 21600"/>
                <a:gd name="T33" fmla="*/ 110 h 21600"/>
                <a:gd name="T34" fmla="*/ 124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7908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5877" y="15951"/>
                    <a:pt x="14585" y="16782"/>
                    <a:pt x="12000" y="16782"/>
                  </a:cubicBezTo>
                  <a:cubicBezTo>
                    <a:pt x="10338" y="16782"/>
                    <a:pt x="9046" y="16283"/>
                    <a:pt x="7938" y="15452"/>
                  </a:cubicBezTo>
                  <a:cubicBezTo>
                    <a:pt x="6646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000" y="4652"/>
                  </a:cubicBezTo>
                  <a:cubicBezTo>
                    <a:pt x="14215" y="4652"/>
                    <a:pt x="15692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015" y="1329"/>
                    <a:pt x="16431" y="0"/>
                    <a:pt x="12000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477" y="16948"/>
                    <a:pt x="4062" y="18942"/>
                  </a:cubicBezTo>
                  <a:cubicBezTo>
                    <a:pt x="6092" y="20603"/>
                    <a:pt x="8862" y="21600"/>
                    <a:pt x="11815" y="21600"/>
                  </a:cubicBezTo>
                  <a:cubicBezTo>
                    <a:pt x="16246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7908" y="14289"/>
                  </a:lnTo>
                  <a:close/>
                  <a:moveTo>
                    <a:pt x="17908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8" name="Freeform 5"/>
            <p:cNvSpPr>
              <a:spLocks/>
            </p:cNvSpPr>
            <p:nvPr/>
          </p:nvSpPr>
          <p:spPr bwMode="auto">
            <a:xfrm>
              <a:off x="387" y="89"/>
              <a:ext cx="149" cy="166"/>
            </a:xfrm>
            <a:custGeom>
              <a:avLst/>
              <a:gdLst>
                <a:gd name="T0" fmla="*/ 126 w 21600"/>
                <a:gd name="T1" fmla="*/ 110 h 21600"/>
                <a:gd name="T2" fmla="*/ 123 w 21600"/>
                <a:gd name="T3" fmla="*/ 111 h 21600"/>
                <a:gd name="T4" fmla="*/ 85 w 21600"/>
                <a:gd name="T5" fmla="*/ 129 h 21600"/>
                <a:gd name="T6" fmla="*/ 56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5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5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3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6 w 21600"/>
                <a:gd name="T33" fmla="*/ 110 h 21600"/>
                <a:gd name="T34" fmla="*/ 126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8092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6062" y="15951"/>
                    <a:pt x="14585" y="16782"/>
                    <a:pt x="12185" y="16782"/>
                  </a:cubicBezTo>
                  <a:cubicBezTo>
                    <a:pt x="10523" y="16782"/>
                    <a:pt x="9046" y="16283"/>
                    <a:pt x="8123" y="15452"/>
                  </a:cubicBezTo>
                  <a:cubicBezTo>
                    <a:pt x="6831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185" y="4652"/>
                  </a:cubicBezTo>
                  <a:cubicBezTo>
                    <a:pt x="14215" y="4652"/>
                    <a:pt x="15877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200" y="1329"/>
                    <a:pt x="16431" y="0"/>
                    <a:pt x="12185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662" y="16948"/>
                    <a:pt x="4062" y="18942"/>
                  </a:cubicBezTo>
                  <a:cubicBezTo>
                    <a:pt x="6092" y="20603"/>
                    <a:pt x="8862" y="21600"/>
                    <a:pt x="12000" y="21600"/>
                  </a:cubicBezTo>
                  <a:cubicBezTo>
                    <a:pt x="16431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8092" y="14289"/>
                  </a:lnTo>
                  <a:close/>
                  <a:moveTo>
                    <a:pt x="18092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240" y="89"/>
              <a:ext cx="127" cy="164"/>
            </a:xfrm>
            <a:custGeom>
              <a:avLst/>
              <a:gdLst>
                <a:gd name="T0" fmla="*/ 129 w 21600"/>
                <a:gd name="T1" fmla="*/ 113 h 21600"/>
                <a:gd name="T2" fmla="*/ 80 w 21600"/>
                <a:gd name="T3" fmla="*/ 65 h 21600"/>
                <a:gd name="T4" fmla="*/ 74 w 21600"/>
                <a:gd name="T5" fmla="*/ 64 h 21600"/>
                <a:gd name="T6" fmla="*/ 46 w 21600"/>
                <a:gd name="T7" fmla="*/ 47 h 21600"/>
                <a:gd name="T8" fmla="*/ 46 w 21600"/>
                <a:gd name="T9" fmla="*/ 46 h 21600"/>
                <a:gd name="T10" fmla="*/ 64 w 21600"/>
                <a:gd name="T11" fmla="*/ 36 h 21600"/>
                <a:gd name="T12" fmla="*/ 95 w 21600"/>
                <a:gd name="T13" fmla="*/ 44 h 21600"/>
                <a:gd name="T14" fmla="*/ 98 w 21600"/>
                <a:gd name="T15" fmla="*/ 47 h 21600"/>
                <a:gd name="T16" fmla="*/ 125 w 21600"/>
                <a:gd name="T17" fmla="*/ 22 h 21600"/>
                <a:gd name="T18" fmla="*/ 124 w 21600"/>
                <a:gd name="T19" fmla="*/ 20 h 21600"/>
                <a:gd name="T20" fmla="*/ 120 w 21600"/>
                <a:gd name="T21" fmla="*/ 18 h 21600"/>
                <a:gd name="T22" fmla="*/ 64 w 21600"/>
                <a:gd name="T23" fmla="*/ 0 h 21600"/>
                <a:gd name="T24" fmla="*/ 8 w 21600"/>
                <a:gd name="T25" fmla="*/ 50 h 21600"/>
                <a:gd name="T26" fmla="*/ 43 w 21600"/>
                <a:gd name="T27" fmla="*/ 94 h 21600"/>
                <a:gd name="T28" fmla="*/ 50 w 21600"/>
                <a:gd name="T29" fmla="*/ 97 h 21600"/>
                <a:gd name="T30" fmla="*/ 60 w 21600"/>
                <a:gd name="T31" fmla="*/ 99 h 21600"/>
                <a:gd name="T32" fmla="*/ 89 w 21600"/>
                <a:gd name="T33" fmla="*/ 117 h 21600"/>
                <a:gd name="T34" fmla="*/ 70 w 21600"/>
                <a:gd name="T35" fmla="*/ 130 h 21600"/>
                <a:gd name="T36" fmla="*/ 31 w 21600"/>
                <a:gd name="T37" fmla="*/ 116 h 21600"/>
                <a:gd name="T38" fmla="*/ 26 w 21600"/>
                <a:gd name="T39" fmla="*/ 112 h 21600"/>
                <a:gd name="T40" fmla="*/ 0 w 21600"/>
                <a:gd name="T41" fmla="*/ 137 h 21600"/>
                <a:gd name="T42" fmla="*/ 1 w 21600"/>
                <a:gd name="T43" fmla="*/ 139 h 21600"/>
                <a:gd name="T44" fmla="*/ 5 w 21600"/>
                <a:gd name="T45" fmla="*/ 141 h 21600"/>
                <a:gd name="T46" fmla="*/ 69 w 21600"/>
                <a:gd name="T47" fmla="*/ 164 h 21600"/>
                <a:gd name="T48" fmla="*/ 129 w 21600"/>
                <a:gd name="T49" fmla="*/ 114 h 21600"/>
                <a:gd name="T50" fmla="*/ 129 w 21600"/>
                <a:gd name="T51" fmla="*/ 113 h 21600"/>
                <a:gd name="T52" fmla="*/ 129 w 21600"/>
                <a:gd name="T53" fmla="*/ 113 h 2160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1600"/>
                <a:gd name="T82" fmla="*/ 0 h 21600"/>
                <a:gd name="T83" fmla="*/ 21600 w 21600"/>
                <a:gd name="T84" fmla="*/ 21600 h 2160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1600" h="21600">
                  <a:moveTo>
                    <a:pt x="21600" y="14902"/>
                  </a:moveTo>
                  <a:cubicBezTo>
                    <a:pt x="21600" y="11386"/>
                    <a:pt x="18606" y="9712"/>
                    <a:pt x="13473" y="8540"/>
                  </a:cubicBezTo>
                  <a:cubicBezTo>
                    <a:pt x="13259" y="8540"/>
                    <a:pt x="12618" y="8372"/>
                    <a:pt x="12404" y="8372"/>
                  </a:cubicBezTo>
                  <a:cubicBezTo>
                    <a:pt x="8341" y="7535"/>
                    <a:pt x="7699" y="7200"/>
                    <a:pt x="7699" y="6195"/>
                  </a:cubicBezTo>
                  <a:cubicBezTo>
                    <a:pt x="7699" y="6028"/>
                    <a:pt x="7699" y="6028"/>
                    <a:pt x="7699" y="6028"/>
                  </a:cubicBezTo>
                  <a:cubicBezTo>
                    <a:pt x="7699" y="5358"/>
                    <a:pt x="8554" y="4688"/>
                    <a:pt x="10693" y="4688"/>
                  </a:cubicBezTo>
                  <a:cubicBezTo>
                    <a:pt x="12190" y="4688"/>
                    <a:pt x="13901" y="5023"/>
                    <a:pt x="15826" y="5860"/>
                  </a:cubicBezTo>
                  <a:cubicBezTo>
                    <a:pt x="16040" y="6028"/>
                    <a:pt x="16253" y="6028"/>
                    <a:pt x="16467" y="6195"/>
                  </a:cubicBezTo>
                  <a:cubicBezTo>
                    <a:pt x="20958" y="2847"/>
                    <a:pt x="20958" y="2847"/>
                    <a:pt x="20958" y="2847"/>
                  </a:cubicBezTo>
                  <a:cubicBezTo>
                    <a:pt x="20745" y="2679"/>
                    <a:pt x="20745" y="2679"/>
                    <a:pt x="20745" y="2679"/>
                  </a:cubicBezTo>
                  <a:cubicBezTo>
                    <a:pt x="20531" y="2512"/>
                    <a:pt x="20317" y="2512"/>
                    <a:pt x="20103" y="2344"/>
                  </a:cubicBezTo>
                  <a:cubicBezTo>
                    <a:pt x="17537" y="837"/>
                    <a:pt x="14329" y="0"/>
                    <a:pt x="10693" y="0"/>
                  </a:cubicBezTo>
                  <a:cubicBezTo>
                    <a:pt x="5133" y="0"/>
                    <a:pt x="1283" y="2512"/>
                    <a:pt x="1283" y="6530"/>
                  </a:cubicBezTo>
                  <a:cubicBezTo>
                    <a:pt x="1069" y="10047"/>
                    <a:pt x="3636" y="11553"/>
                    <a:pt x="7271" y="12391"/>
                  </a:cubicBezTo>
                  <a:cubicBezTo>
                    <a:pt x="7699" y="12558"/>
                    <a:pt x="7913" y="12558"/>
                    <a:pt x="8341" y="12726"/>
                  </a:cubicBezTo>
                  <a:cubicBezTo>
                    <a:pt x="8768" y="12893"/>
                    <a:pt x="9410" y="12893"/>
                    <a:pt x="10051" y="13060"/>
                  </a:cubicBezTo>
                  <a:cubicBezTo>
                    <a:pt x="14543" y="14065"/>
                    <a:pt x="14970" y="14400"/>
                    <a:pt x="14970" y="15405"/>
                  </a:cubicBezTo>
                  <a:cubicBezTo>
                    <a:pt x="14970" y="16409"/>
                    <a:pt x="13901" y="17079"/>
                    <a:pt x="11762" y="17079"/>
                  </a:cubicBezTo>
                  <a:cubicBezTo>
                    <a:pt x="9196" y="17079"/>
                    <a:pt x="7057" y="16409"/>
                    <a:pt x="5133" y="15237"/>
                  </a:cubicBezTo>
                  <a:cubicBezTo>
                    <a:pt x="4919" y="15070"/>
                    <a:pt x="4705" y="14902"/>
                    <a:pt x="4277" y="14735"/>
                  </a:cubicBezTo>
                  <a:cubicBezTo>
                    <a:pt x="0" y="18084"/>
                    <a:pt x="0" y="18084"/>
                    <a:pt x="0" y="18084"/>
                  </a:cubicBezTo>
                  <a:cubicBezTo>
                    <a:pt x="214" y="18251"/>
                    <a:pt x="214" y="18251"/>
                    <a:pt x="214" y="18251"/>
                  </a:cubicBezTo>
                  <a:cubicBezTo>
                    <a:pt x="428" y="18419"/>
                    <a:pt x="642" y="18419"/>
                    <a:pt x="855" y="18586"/>
                  </a:cubicBezTo>
                  <a:cubicBezTo>
                    <a:pt x="3850" y="20595"/>
                    <a:pt x="7699" y="21600"/>
                    <a:pt x="11549" y="21600"/>
                  </a:cubicBezTo>
                  <a:cubicBezTo>
                    <a:pt x="17323" y="21600"/>
                    <a:pt x="21600" y="19256"/>
                    <a:pt x="21600" y="15070"/>
                  </a:cubicBezTo>
                  <a:lnTo>
                    <a:pt x="21600" y="14902"/>
                  </a:lnTo>
                  <a:close/>
                  <a:moveTo>
                    <a:pt x="21600" y="14902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44563" rtl="0" fontAlgn="base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rgbClr val="7F7F7F"/>
          </a:solidFill>
          <a:latin typeface="+mj-lt"/>
          <a:ea typeface="+mj-ea"/>
          <a:cs typeface="+mj-cs"/>
        </a:defRPr>
      </a:lvl1pPr>
      <a:lvl2pPr algn="l" defTabSz="944563" rtl="0" fontAlgn="base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rgbClr val="7F7F7F"/>
          </a:solidFill>
          <a:latin typeface="Arial" pitchFamily="34" charset="0"/>
        </a:defRPr>
      </a:lvl2pPr>
      <a:lvl3pPr algn="l" defTabSz="944563" rtl="0" fontAlgn="base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rgbClr val="7F7F7F"/>
          </a:solidFill>
          <a:latin typeface="Arial" pitchFamily="34" charset="0"/>
        </a:defRPr>
      </a:lvl3pPr>
      <a:lvl4pPr algn="l" defTabSz="944563" rtl="0" fontAlgn="base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rgbClr val="7F7F7F"/>
          </a:solidFill>
          <a:latin typeface="Arial" pitchFamily="34" charset="0"/>
        </a:defRPr>
      </a:lvl4pPr>
      <a:lvl5pPr algn="l" defTabSz="944563" rtl="0" fontAlgn="base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rgbClr val="7F7F7F"/>
          </a:solidFill>
          <a:latin typeface="Arial" pitchFamily="34" charset="0"/>
        </a:defRPr>
      </a:lvl5pPr>
      <a:lvl6pPr marL="457200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6pPr>
      <a:lvl7pPr marL="914400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7pPr>
      <a:lvl8pPr marL="1371600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8pPr>
      <a:lvl9pPr marL="1828800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9pPr>
    </p:titleStyle>
    <p:bodyStyle>
      <a:lvl1pPr marL="166688" indent="-166688" algn="l" defTabSz="944563" rtl="0" fontAlgn="base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41313" indent="-173038" algn="l" defTabSz="944563" rtl="0" fontAlgn="base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2pPr>
      <a:lvl3pPr marL="506413" indent="-163513" algn="l" defTabSz="944563" rtl="0" fontAlgn="base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Char char="•"/>
        <a:defRPr sz="1600">
          <a:solidFill>
            <a:schemeClr val="tx1"/>
          </a:solidFill>
          <a:latin typeface="+mn-lt"/>
        </a:defRPr>
      </a:lvl3pPr>
      <a:lvl4pPr marL="688975" indent="-180975" algn="l" defTabSz="944563" rtl="0" fontAlgn="base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852488" indent="-161925" algn="l" defTabSz="944563" rtl="0" fontAlgn="base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</a:defRPr>
      </a:lvl5pPr>
      <a:lvl6pPr marL="1309688" indent="-161925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</a:defRPr>
      </a:lvl6pPr>
      <a:lvl7pPr marL="1766888" indent="-161925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</a:defRPr>
      </a:lvl7pPr>
      <a:lvl8pPr marL="2224088" indent="-161925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</a:defRPr>
      </a:lvl8pPr>
      <a:lvl9pPr marL="2681288" indent="-161925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c.com/big_data/publications/89362/96473-avis_budget_s_road_to_customer_value" TargetMode="External"/><Relationship Id="rId4" Type="http://schemas.openxmlformats.org/officeDocument/2006/relationships/image" Target="../media/image1.jpg"/><Relationship Id="rId5" Type="http://schemas.openxmlformats.org/officeDocument/2006/relationships/image" Target="../media/image2.tiff"/><Relationship Id="rId6" Type="http://schemas.openxmlformats.org/officeDocument/2006/relationships/image" Target="../media/image3.jp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AirPlus – Mobile A.I.D.A. / Temporary Credit Cards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66712" y="2598154"/>
            <a:ext cx="4205287" cy="125930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8288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90000"/>
              </a:lnSpc>
              <a:spcBef>
                <a:spcPts val="400"/>
              </a:spcBef>
            </a:pPr>
            <a:r>
              <a:rPr lang="en-US" sz="1600" dirty="0"/>
              <a:t>AirPlus is a leading international provider of business travel management solutions and is constantly expanding and innovating its solution portfolio.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66713" y="4323347"/>
            <a:ext cx="2719388" cy="18047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8288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18872" indent="-118872" eaLnBrk="0" hangingPunct="0">
              <a:lnSpc>
                <a:spcPct val="90000"/>
              </a:lnSpc>
              <a:spcBef>
                <a:spcPts val="300"/>
              </a:spcBef>
              <a:buClr>
                <a:srgbClr val="EE2525"/>
              </a:buClr>
              <a:buFont typeface="Arial" pitchFamily="34" charset="0"/>
              <a:buChar char="•"/>
            </a:pPr>
            <a:r>
              <a:rPr lang="en-US" sz="1200" dirty="0"/>
              <a:t>The AirPlus A.I.D.A. product supports business travelers with instant virtual credit cards for single use at merchants who do not accept UATP credit cards.</a:t>
            </a:r>
          </a:p>
          <a:p>
            <a:pPr marL="118872" indent="-118872" eaLnBrk="0" hangingPunct="0">
              <a:lnSpc>
                <a:spcPct val="90000"/>
              </a:lnSpc>
              <a:spcBef>
                <a:spcPts val="300"/>
              </a:spcBef>
              <a:buClr>
                <a:srgbClr val="EE2525"/>
              </a:buClr>
              <a:buFont typeface="Arial" pitchFamily="34" charset="0"/>
              <a:buChar char="•"/>
            </a:pPr>
            <a:r>
              <a:rPr lang="en-US" sz="1200" dirty="0"/>
              <a:t>A.I.D.A. cards needed to be printed from a pdf file resulting in inconvenient handling.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225800" y="4323347"/>
            <a:ext cx="2719388" cy="194911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8288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18872" indent="-118872" eaLnBrk="0" hangingPunct="0">
              <a:lnSpc>
                <a:spcPct val="90000"/>
              </a:lnSpc>
              <a:spcBef>
                <a:spcPts val="300"/>
              </a:spcBef>
              <a:buClr>
                <a:srgbClr val="EE2525"/>
              </a:buClr>
              <a:buFont typeface="Arial" pitchFamily="34" charset="0"/>
              <a:buChar char="•"/>
            </a:pPr>
            <a:r>
              <a:rPr lang="en-US" sz="1200" dirty="0"/>
              <a:t>Mobile A.I.D.A. should optimize the handling of these cards while retaining high security standards (PCI, Encryption, Data Security)</a:t>
            </a:r>
          </a:p>
          <a:p>
            <a:pPr marL="118872" indent="-118872" eaLnBrk="0" hangingPunct="0">
              <a:lnSpc>
                <a:spcPct val="90000"/>
              </a:lnSpc>
              <a:spcBef>
                <a:spcPts val="300"/>
              </a:spcBef>
              <a:buClr>
                <a:srgbClr val="EE2525"/>
              </a:buClr>
              <a:buFont typeface="Arial" pitchFamily="34" charset="0"/>
              <a:buChar char="•"/>
            </a:pPr>
            <a:r>
              <a:rPr lang="en-US" sz="1200" dirty="0"/>
              <a:t>Mobile A.I.D.A. is a cross platform mobile phone application to request and receive AirPlus A.I.D.A. cards instantly anywhere, anytime (network coverage required)</a:t>
            </a:r>
          </a:p>
          <a:p>
            <a:pPr marL="118872" indent="-118872" eaLnBrk="0" hangingPunct="0">
              <a:lnSpc>
                <a:spcPct val="90000"/>
              </a:lnSpc>
              <a:spcBef>
                <a:spcPts val="300"/>
              </a:spcBef>
              <a:buClr>
                <a:srgbClr val="EE2525"/>
              </a:buClr>
              <a:buFont typeface="Arial" pitchFamily="34" charset="0"/>
              <a:buChar char="•"/>
            </a:pPr>
            <a:r>
              <a:rPr lang="en-US" sz="1200" dirty="0"/>
              <a:t>Secure storage on the device using AES-256 encryption and PIN code verification.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6083300" y="4323347"/>
            <a:ext cx="2719388" cy="194911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8288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18872" indent="-118872" eaLnBrk="0" hangingPunct="0">
              <a:lnSpc>
                <a:spcPct val="90000"/>
              </a:lnSpc>
              <a:spcBef>
                <a:spcPts val="300"/>
              </a:spcBef>
              <a:buClr>
                <a:srgbClr val="EE2525"/>
              </a:buClr>
              <a:buFont typeface="Arial" pitchFamily="34" charset="0"/>
              <a:buChar char="•"/>
            </a:pPr>
            <a:r>
              <a:rPr lang="en-US" sz="1200" dirty="0"/>
              <a:t>Mobile A.I.D.A. users are now able to request new cards from their phone anywhere &amp; anytime</a:t>
            </a:r>
          </a:p>
          <a:p>
            <a:pPr marL="118872" indent="-118872" eaLnBrk="0" hangingPunct="0">
              <a:lnSpc>
                <a:spcPct val="90000"/>
              </a:lnSpc>
              <a:spcBef>
                <a:spcPts val="300"/>
              </a:spcBef>
              <a:buClr>
                <a:srgbClr val="EE2525"/>
              </a:buClr>
              <a:buFont typeface="Arial" pitchFamily="34" charset="0"/>
              <a:buChar char="•"/>
            </a:pPr>
            <a:r>
              <a:rPr lang="en-US" sz="1200" dirty="0"/>
              <a:t>Card can be shown full-screen at merchant</a:t>
            </a:r>
          </a:p>
          <a:p>
            <a:pPr marL="118872" indent="-118872" eaLnBrk="0" hangingPunct="0">
              <a:lnSpc>
                <a:spcPct val="90000"/>
              </a:lnSpc>
              <a:spcBef>
                <a:spcPts val="300"/>
              </a:spcBef>
              <a:buClr>
                <a:srgbClr val="EE2525"/>
              </a:buClr>
              <a:buFont typeface="Arial" pitchFamily="34" charset="0"/>
              <a:buChar char="•"/>
            </a:pPr>
            <a:r>
              <a:rPr lang="en-US" sz="1200" dirty="0"/>
              <a:t>Manage several cards in a convenient card carousel</a:t>
            </a:r>
          </a:p>
          <a:p>
            <a:pPr marL="118872" indent="-118872" eaLnBrk="0" hangingPunct="0">
              <a:lnSpc>
                <a:spcPct val="90000"/>
              </a:lnSpc>
              <a:spcBef>
                <a:spcPts val="300"/>
              </a:spcBef>
              <a:buClr>
                <a:srgbClr val="EE2525"/>
              </a:buClr>
              <a:buFont typeface="Arial" pitchFamily="34" charset="0"/>
              <a:buChar char="•"/>
            </a:pPr>
            <a:r>
              <a:rPr lang="en-US" sz="1200" dirty="0"/>
              <a:t>iOS (iPhone) and Android Application in AirPlus corporate aligned design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66712" y="2312656"/>
            <a:ext cx="4205287" cy="376350"/>
          </a:xfrm>
          <a:prstGeom prst="rect">
            <a:avLst/>
          </a:prstGeom>
          <a:noFill/>
          <a:ln w="9525" cap="flat" cmpd="sng" algn="ctr">
            <a:solidFill>
              <a:srgbClr val="EE252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latin typeface="Arial" pitchFamily="34" charset="0"/>
                <a:ea typeface="MS PGothic" pitchFamily="34" charset="-128"/>
              </a:rPr>
              <a:t>Client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66713" y="4022725"/>
            <a:ext cx="2724726" cy="42068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EE252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latin typeface="Arial" pitchFamily="34" charset="0"/>
                <a:ea typeface="MS PGothic" pitchFamily="34" charset="-128"/>
              </a:rPr>
              <a:t>Challenge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222516" y="4022725"/>
            <a:ext cx="2719388" cy="42068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EE252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latin typeface="Arial" pitchFamily="34" charset="0"/>
                <a:ea typeface="MS PGothic" pitchFamily="34" charset="-128"/>
              </a:rPr>
              <a:t>Solution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072981" y="4022725"/>
            <a:ext cx="2729274" cy="42068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EE252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latin typeface="Arial" pitchFamily="34" charset="0"/>
                <a:ea typeface="MS PGothic" pitchFamily="34" charset="-128"/>
              </a:rPr>
              <a:t>Results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81815" y="6478387"/>
            <a:ext cx="31018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i="1" dirty="0" smtClean="0"/>
              <a:t>Visit </a:t>
            </a:r>
            <a:r>
              <a:rPr lang="en-US" sz="1200" i="1" dirty="0" smtClean="0">
                <a:hlinkClick r:id="rId3"/>
              </a:rPr>
              <a:t>csc.com/mobility</a:t>
            </a:r>
            <a:r>
              <a:rPr lang="en-US" sz="1200" i="1" dirty="0" smtClean="0"/>
              <a:t> for more information</a:t>
            </a:r>
            <a:endParaRPr lang="en-US" sz="1200" i="1" dirty="0"/>
          </a:p>
        </p:txBody>
      </p:sp>
      <p:pic>
        <p:nvPicPr>
          <p:cNvPr id="27" name="Bildplatzhalter 16" descr="Airplus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33" t="5906" r="-15133" b="5107"/>
          <a:stretch/>
        </p:blipFill>
        <p:spPr>
          <a:xfrm>
            <a:off x="122678" y="945931"/>
            <a:ext cx="2012522" cy="921743"/>
          </a:xfrm>
          <a:prstGeom prst="rect">
            <a:avLst/>
          </a:prstGeom>
        </p:spPr>
      </p:pic>
      <p:grpSp>
        <p:nvGrpSpPr>
          <p:cNvPr id="28" name="Gruppierung 27"/>
          <p:cNvGrpSpPr/>
          <p:nvPr/>
        </p:nvGrpSpPr>
        <p:grpSpPr>
          <a:xfrm>
            <a:off x="4727527" y="1406769"/>
            <a:ext cx="1265308" cy="2461845"/>
            <a:chOff x="4724400" y="3967480"/>
            <a:chExt cx="1777079" cy="3457575"/>
          </a:xfrm>
        </p:grpSpPr>
        <p:grpSp>
          <p:nvGrpSpPr>
            <p:cNvPr id="29" name="Gruppierung 28"/>
            <p:cNvGrpSpPr/>
            <p:nvPr/>
          </p:nvGrpSpPr>
          <p:grpSpPr>
            <a:xfrm>
              <a:off x="4724400" y="3967480"/>
              <a:ext cx="1777079" cy="3457575"/>
              <a:chOff x="563912" y="1509442"/>
              <a:chExt cx="2318174" cy="4510358"/>
            </a:xfrm>
          </p:grpSpPr>
          <p:pic>
            <p:nvPicPr>
              <p:cNvPr id="31" name="Picture 13" descr="UAM Mobile Request List.tiff"/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63912" y="1509442"/>
                <a:ext cx="2318174" cy="4510358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32" name="Bild 31" descr="Foto 18.05.12 21 34 41.jpg"/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14829" y="2249714"/>
                <a:ext cx="2017486" cy="3026229"/>
              </a:xfrm>
              <a:prstGeom prst="rect">
                <a:avLst/>
              </a:prstGeom>
            </p:spPr>
          </p:pic>
        </p:grpSp>
        <p:pic>
          <p:nvPicPr>
            <p:cNvPr id="30" name="Bild 29" descr="IMG_3833.PNG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34" t="19779" r="12723" b="6382"/>
            <a:stretch/>
          </p:blipFill>
          <p:spPr>
            <a:xfrm>
              <a:off x="4841840" y="4536300"/>
              <a:ext cx="1547999" cy="2315561"/>
            </a:xfrm>
            <a:prstGeom prst="rect">
              <a:avLst/>
            </a:prstGeom>
          </p:spPr>
        </p:pic>
      </p:grpSp>
      <p:grpSp>
        <p:nvGrpSpPr>
          <p:cNvPr id="33" name="Gruppierung 32"/>
          <p:cNvGrpSpPr/>
          <p:nvPr/>
        </p:nvGrpSpPr>
        <p:grpSpPr>
          <a:xfrm>
            <a:off x="6120772" y="1406769"/>
            <a:ext cx="1265308" cy="2461845"/>
            <a:chOff x="5867400" y="3967480"/>
            <a:chExt cx="1777079" cy="3457575"/>
          </a:xfrm>
        </p:grpSpPr>
        <p:pic>
          <p:nvPicPr>
            <p:cNvPr id="34" name="Picture 13" descr="UAM Mobile Request List.tiff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67400" y="3967480"/>
              <a:ext cx="1777079" cy="34575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5" name="Bild 34" descr="IMG_3834.PNG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51" t="20008" r="12666" b="6242"/>
            <a:stretch/>
          </p:blipFill>
          <p:spPr>
            <a:xfrm>
              <a:off x="5968074" y="4528056"/>
              <a:ext cx="1587066" cy="2369882"/>
            </a:xfrm>
            <a:prstGeom prst="rect">
              <a:avLst/>
            </a:prstGeom>
          </p:spPr>
        </p:pic>
      </p:grpSp>
      <p:grpSp>
        <p:nvGrpSpPr>
          <p:cNvPr id="36" name="Gruppierung 35"/>
          <p:cNvGrpSpPr/>
          <p:nvPr/>
        </p:nvGrpSpPr>
        <p:grpSpPr>
          <a:xfrm>
            <a:off x="7514016" y="1406769"/>
            <a:ext cx="1265308" cy="2461845"/>
            <a:chOff x="7086600" y="3967480"/>
            <a:chExt cx="1777079" cy="3457575"/>
          </a:xfrm>
        </p:grpSpPr>
        <p:pic>
          <p:nvPicPr>
            <p:cNvPr id="37" name="Picture 13" descr="UAM Mobile Request List.tiff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86600" y="3967480"/>
              <a:ext cx="1777079" cy="34575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8" name="Bild 37" descr="IMG_3835.PNG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93" t="20099" r="13293" b="6242"/>
            <a:stretch/>
          </p:blipFill>
          <p:spPr>
            <a:xfrm>
              <a:off x="7162800" y="4500879"/>
              <a:ext cx="1620000" cy="2438091"/>
            </a:xfrm>
            <a:prstGeom prst="rect">
              <a:avLst/>
            </a:prstGeom>
          </p:spPr>
        </p:pic>
      </p:grp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2">
  <a:themeElements>
    <a:clrScheme name="Custom 26">
      <a:dk1>
        <a:srgbClr val="000000"/>
      </a:dk1>
      <a:lt1>
        <a:srgbClr val="FFFFFF"/>
      </a:lt1>
      <a:dk2>
        <a:srgbClr val="EE2525"/>
      </a:dk2>
      <a:lt2>
        <a:srgbClr val="969696"/>
      </a:lt2>
      <a:accent1>
        <a:srgbClr val="588BA3"/>
      </a:accent1>
      <a:accent2>
        <a:srgbClr val="003F60"/>
      </a:accent2>
      <a:accent3>
        <a:srgbClr val="FFFFFF"/>
      </a:accent3>
      <a:accent4>
        <a:srgbClr val="000000"/>
      </a:accent4>
      <a:accent5>
        <a:srgbClr val="588BA3"/>
      </a:accent5>
      <a:accent6>
        <a:srgbClr val="005882"/>
      </a:accent6>
      <a:hlink>
        <a:srgbClr val="588BA3"/>
      </a:hlink>
      <a:folHlink>
        <a:srgbClr val="588BA3"/>
      </a:folHlink>
    </a:clrScheme>
    <a:fontScheme name="CS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</a:defRPr>
        </a:defPPr>
      </a:lstStyle>
    </a:lnDef>
  </a:objectDefaults>
  <a:extraClrSchemeLst>
    <a:extraClrScheme>
      <a:clrScheme name="SLC08_Final 1">
        <a:dk1>
          <a:srgbClr val="000000"/>
        </a:dk1>
        <a:lt1>
          <a:srgbClr val="FFFFFF"/>
        </a:lt1>
        <a:dk2>
          <a:srgbClr val="CF001E"/>
        </a:dk2>
        <a:lt2>
          <a:srgbClr val="808080"/>
        </a:lt2>
        <a:accent1>
          <a:srgbClr val="2C7C58"/>
        </a:accent1>
        <a:accent2>
          <a:srgbClr val="1B51FF"/>
        </a:accent2>
        <a:accent3>
          <a:srgbClr val="FFFFFF"/>
        </a:accent3>
        <a:accent4>
          <a:srgbClr val="000000"/>
        </a:accent4>
        <a:accent5>
          <a:srgbClr val="ACBFB4"/>
        </a:accent5>
        <a:accent6>
          <a:srgbClr val="1749E7"/>
        </a:accent6>
        <a:hlink>
          <a:srgbClr val="660066"/>
        </a:hlink>
        <a:folHlink>
          <a:srgbClr val="FF8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C08_Final 2">
        <a:dk1>
          <a:srgbClr val="000000"/>
        </a:dk1>
        <a:lt1>
          <a:srgbClr val="FFFFFF"/>
        </a:lt1>
        <a:dk2>
          <a:srgbClr val="EA2839"/>
        </a:dk2>
        <a:lt2>
          <a:srgbClr val="F2AF00"/>
        </a:lt2>
        <a:accent1>
          <a:srgbClr val="B6BF00"/>
        </a:accent1>
        <a:accent2>
          <a:srgbClr val="557630"/>
        </a:accent2>
        <a:accent3>
          <a:srgbClr val="FFFFFF"/>
        </a:accent3>
        <a:accent4>
          <a:srgbClr val="000000"/>
        </a:accent4>
        <a:accent5>
          <a:srgbClr val="D7DCAA"/>
        </a:accent5>
        <a:accent6>
          <a:srgbClr val="4C6A2A"/>
        </a:accent6>
        <a:hlink>
          <a:srgbClr val="6AADE4"/>
        </a:hlink>
        <a:folHlink>
          <a:srgbClr val="0051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C08_Final 3">
        <a:dk1>
          <a:srgbClr val="000000"/>
        </a:dk1>
        <a:lt1>
          <a:srgbClr val="FFFFFF"/>
        </a:lt1>
        <a:dk2>
          <a:srgbClr val="EE2525"/>
        </a:dk2>
        <a:lt2>
          <a:srgbClr val="969696"/>
        </a:lt2>
        <a:accent1>
          <a:srgbClr val="6AADE4"/>
        </a:accent1>
        <a:accent2>
          <a:srgbClr val="124570"/>
        </a:accent2>
        <a:accent3>
          <a:srgbClr val="FFFFFF"/>
        </a:accent3>
        <a:accent4>
          <a:srgbClr val="000000"/>
        </a:accent4>
        <a:accent5>
          <a:srgbClr val="B9D3EF"/>
        </a:accent5>
        <a:accent6>
          <a:srgbClr val="0F3E65"/>
        </a:accent6>
        <a:hlink>
          <a:srgbClr val="B6BF00"/>
        </a:hlink>
        <a:folHlink>
          <a:srgbClr val="8500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C08_Final 4">
        <a:dk1>
          <a:srgbClr val="000000"/>
        </a:dk1>
        <a:lt1>
          <a:srgbClr val="FFFFFF"/>
        </a:lt1>
        <a:dk2>
          <a:srgbClr val="EE2525"/>
        </a:dk2>
        <a:lt2>
          <a:srgbClr val="969696"/>
        </a:lt2>
        <a:accent1>
          <a:srgbClr val="124570"/>
        </a:accent1>
        <a:accent2>
          <a:srgbClr val="6AADE4"/>
        </a:accent2>
        <a:accent3>
          <a:srgbClr val="FFFFFF"/>
        </a:accent3>
        <a:accent4>
          <a:srgbClr val="000000"/>
        </a:accent4>
        <a:accent5>
          <a:srgbClr val="AAB0BB"/>
        </a:accent5>
        <a:accent6>
          <a:srgbClr val="5F9CCF"/>
        </a:accent6>
        <a:hlink>
          <a:srgbClr val="850057"/>
        </a:hlink>
        <a:folHlink>
          <a:srgbClr val="B6B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C08_Final 5">
        <a:dk1>
          <a:srgbClr val="000000"/>
        </a:dk1>
        <a:lt1>
          <a:srgbClr val="FFFFFF"/>
        </a:lt1>
        <a:dk2>
          <a:srgbClr val="EE2525"/>
        </a:dk2>
        <a:lt2>
          <a:srgbClr val="969696"/>
        </a:lt2>
        <a:accent1>
          <a:srgbClr val="6AADE4"/>
        </a:accent1>
        <a:accent2>
          <a:srgbClr val="850057"/>
        </a:accent2>
        <a:accent3>
          <a:srgbClr val="FFFFFF"/>
        </a:accent3>
        <a:accent4>
          <a:srgbClr val="000000"/>
        </a:accent4>
        <a:accent5>
          <a:srgbClr val="B9D3EF"/>
        </a:accent5>
        <a:accent6>
          <a:srgbClr val="78004E"/>
        </a:accent6>
        <a:hlink>
          <a:srgbClr val="B6BF00"/>
        </a:hlink>
        <a:folHlink>
          <a:srgbClr val="12457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Deep Midnight">
      <a:srgbClr val="003F60"/>
    </a:custClr>
    <a:custClr name="CSC Midnight">
      <a:srgbClr val="005882"/>
    </a:custClr>
    <a:custClr name="Light Midnight">
      <a:srgbClr val="588BA3"/>
    </a:custClr>
    <a:custClr name="Dark Plum">
      <a:srgbClr val="382658"/>
    </a:custClr>
    <a:custClr name="CSC Plum">
      <a:srgbClr val="850057"/>
    </a:custClr>
    <a:custClr name="Dark Charcoal">
      <a:srgbClr val="636466"/>
    </a:custClr>
    <a:custClr name="CSC Charcoal">
      <a:srgbClr val="939598"/>
    </a:custClr>
    <a:custClr name="Asparagus">
      <a:srgbClr val="88BA41"/>
    </a:custClr>
    <a:custClr name="Sunset">
      <a:srgbClr val="FFCF01"/>
    </a:custClr>
    <a:custClr name="CSC Red">
      <a:srgbClr val="EE2525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Template_2</Template>
  <TotalTime>0</TotalTime>
  <Words>198</Words>
  <Application>Microsoft Macintosh PowerPoint</Application>
  <PresentationFormat>Bildschirmpräsentation (4:3)</PresentationFormat>
  <Paragraphs>17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Template_2</vt:lpstr>
      <vt:lpstr>Case Study: AirPlus – Mobile A.I.D.A. / Temporary Credit Cards</vt:lpstr>
    </vt:vector>
  </TitlesOfParts>
  <Company>CSC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 New Client Visit</dc:title>
  <dc:creator>Hitesh Kumar</dc:creator>
  <cp:lastModifiedBy>Johannes Johannsen</cp:lastModifiedBy>
  <cp:revision>183</cp:revision>
  <dcterms:created xsi:type="dcterms:W3CDTF">2013-11-22T06:41:09Z</dcterms:created>
  <dcterms:modified xsi:type="dcterms:W3CDTF">2014-04-02T08:34:54Z</dcterms:modified>
</cp:coreProperties>
</file>