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326" r:id="rId2"/>
    <p:sldId id="263" r:id="rId3"/>
    <p:sldId id="387" r:id="rId4"/>
    <p:sldId id="265" r:id="rId5"/>
    <p:sldId id="374" r:id="rId6"/>
    <p:sldId id="382" r:id="rId7"/>
    <p:sldId id="379" r:id="rId8"/>
    <p:sldId id="381" r:id="rId9"/>
    <p:sldId id="384" r:id="rId10"/>
    <p:sldId id="371" r:id="rId11"/>
    <p:sldId id="386" r:id="rId12"/>
    <p:sldId id="373" r:id="rId13"/>
    <p:sldId id="377" r:id="rId14"/>
    <p:sldId id="372" r:id="rId15"/>
    <p:sldId id="380" r:id="rId16"/>
    <p:sldId id="370" r:id="rId17"/>
    <p:sldId id="375" r:id="rId18"/>
    <p:sldId id="363" r:id="rId19"/>
    <p:sldId id="378" r:id="rId20"/>
    <p:sldId id="383" r:id="rId21"/>
    <p:sldId id="267" r:id="rId22"/>
    <p:sldId id="268" r:id="rId23"/>
    <p:sldId id="294" r:id="rId24"/>
    <p:sldId id="354" r:id="rId25"/>
    <p:sldId id="33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E56E7B-9A59-3D01-DD08-FB76CED3DE0B}" v="2" dt="2022-12-08T19:08:15.604"/>
    <p1510:client id="{06D933A8-AB7E-4801-80C0-6D9AB7962882}" v="1082" dt="2022-12-08T20:44:30.057"/>
    <p1510:client id="{13C7015C-B6C6-FC73-9645-EC9E9A0D1659}" v="1025" dt="2022-12-08T20:21:59.165"/>
    <p1510:client id="{26718C69-0E47-9E9C-AB1F-D69C9B67A3A4}" v="593" dt="2022-12-08T20:24:49.094"/>
    <p1510:client id="{401A4A31-66B3-4725-BCC9-6894C6E936B5}" v="1078" dt="2022-12-08T20:21:31.583"/>
    <p1510:client id="{58467F34-56B7-4DAD-854F-5D70760ED4EB}" v="6" dt="2022-12-08T18:39:02.711"/>
    <p1510:client id="{76199ADC-198E-29B3-0F3D-73CF8EB79EC9}" v="28" dt="2022-12-09T02:30:26.219"/>
    <p1510:client id="{81B42F2A-09CB-3E48-7BEE-1F16913B4E25}" v="50" dt="2022-12-08T20:13:06.277"/>
    <p1510:client id="{9ABBF57E-4F30-5FC6-A123-9CD440FCE114}" v="897" dt="2022-12-08T20:00:20.239"/>
    <p1510:client id="{A1876B31-CC80-FFAB-4A39-EAF837FC6558}" v="307" dt="2022-12-08T21:00:35.914"/>
    <p1510:client id="{AB91CF40-113F-4C21-BE31-08F226E1A9F2}" v="1633" dt="2022-12-08T20:21:02.240"/>
    <p1510:client id="{BFC1B351-F70C-9D4F-9825-2A75A7673C78}" v="2150" dt="2022-12-08T20:26:33.068"/>
    <p1510:client id="{D0BE5F0B-25C5-0767-297D-0DD9C6605E5A}" v="1576" dt="2022-12-09T00:55:50.915"/>
    <p1510:client id="{D7595002-1E76-33F2-9249-4C126EFCCE95}" v="19" dt="2022-12-09T04:46:59.575"/>
    <p1510:client id="{DED6B64C-9D33-47D6-BEAE-E8F407213A6E}" v="1092" dt="2022-12-08T20:25:00.7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103E17-9E06-46BC-8180-9412B420F670}" type="datetimeFigureOut">
              <a:rPr lang="en-US" smtClean="0"/>
              <a:t>12/8/2022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24EACA-38FD-4279-ABFE-B276D2ADA416}" type="slidenum">
              <a:rPr lang="en-US" smtClean="0"/>
              <a:t>‹#›</a:t>
            </a:fld>
            <a:endParaRPr lang="en-US"/>
          </a:p>
        </p:txBody>
      </p:sp>
    </p:spTree>
    <p:extLst>
      <p:ext uri="{BB962C8B-B14F-4D97-AF65-F5344CB8AC3E}">
        <p14:creationId xmlns:p14="http://schemas.microsoft.com/office/powerpoint/2010/main" val="1485821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817E00-FCD2-4039-A67B-A6AC0185B541}"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BF4E96-B1D0-40F9-B430-205BFCCBD965}" type="slidenum">
              <a:rPr lang="en-US" smtClean="0"/>
              <a:t>‹#›</a:t>
            </a:fld>
            <a:endParaRPr lang="en-US"/>
          </a:p>
        </p:txBody>
      </p:sp>
    </p:spTree>
    <p:extLst>
      <p:ext uri="{BB962C8B-B14F-4D97-AF65-F5344CB8AC3E}">
        <p14:creationId xmlns:p14="http://schemas.microsoft.com/office/powerpoint/2010/main" val="1135261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Sans-Serif"/>
              <a:buChar char="•"/>
            </a:pPr>
            <a:r>
              <a:rPr lang="en-CA"/>
              <a:t>Welcome Professor ____ and Amogh to our CSC207 Final Project Presentation</a:t>
            </a:r>
            <a:endParaRPr lang="en-US"/>
          </a:p>
          <a:p>
            <a:pPr marL="171450" indent="-171450">
              <a:buFont typeface="Arial,Sans-Serif"/>
              <a:buChar char="•"/>
            </a:pPr>
            <a:r>
              <a:rPr lang="en-CA"/>
              <a:t>Today we are going to unveil a program that will be real game changer in the food delivery industry which is also </a:t>
            </a:r>
            <a:r>
              <a:rPr lang="en-CA" err="1"/>
              <a:t>specifially</a:t>
            </a:r>
            <a:r>
              <a:rPr lang="en-CA"/>
              <a:t> designed for </a:t>
            </a:r>
            <a:r>
              <a:rPr lang="en-CA" err="1"/>
              <a:t>Uoft</a:t>
            </a:r>
            <a:r>
              <a:rPr lang="en-CA"/>
              <a:t> students </a:t>
            </a:r>
            <a:endParaRPr lang="en-CA">
              <a:cs typeface="Calibri"/>
            </a:endParaRPr>
          </a:p>
          <a:p>
            <a:pPr marL="171450" indent="-171450">
              <a:buFont typeface="Arial,Sans-Serif"/>
              <a:buChar char="•"/>
            </a:pPr>
            <a:r>
              <a:rPr lang="en-CA">
                <a:cs typeface="Calibri"/>
              </a:rPr>
              <a:t>We present to you all </a:t>
            </a:r>
            <a:r>
              <a:rPr lang="en-CA" err="1">
                <a:cs typeface="Calibri"/>
              </a:rPr>
              <a:t>BudgetBites</a:t>
            </a:r>
            <a:endParaRPr lang="en-CA">
              <a:cs typeface="Calibri"/>
            </a:endParaRPr>
          </a:p>
        </p:txBody>
      </p:sp>
      <p:sp>
        <p:nvSpPr>
          <p:cNvPr id="4" name="Slide Number Placeholder 3"/>
          <p:cNvSpPr>
            <a:spLocks noGrp="1"/>
          </p:cNvSpPr>
          <p:nvPr>
            <p:ph type="sldNum" sz="quarter" idx="5"/>
          </p:nvPr>
        </p:nvSpPr>
        <p:spPr/>
        <p:txBody>
          <a:bodyPr/>
          <a:lstStyle/>
          <a:p>
            <a:fld id="{BABF4E96-B1D0-40F9-B430-205BFCCBD965}" type="slidenum">
              <a:rPr lang="en-US" smtClean="0"/>
              <a:t>1</a:t>
            </a:fld>
            <a:endParaRPr lang="en-US"/>
          </a:p>
        </p:txBody>
      </p:sp>
    </p:spTree>
    <p:extLst>
      <p:ext uri="{BB962C8B-B14F-4D97-AF65-F5344CB8AC3E}">
        <p14:creationId xmlns:p14="http://schemas.microsoft.com/office/powerpoint/2010/main" val="3800955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Aviral</a:t>
            </a:r>
          </a:p>
        </p:txBody>
      </p:sp>
      <p:sp>
        <p:nvSpPr>
          <p:cNvPr id="4" name="Slide Number Placeholder 3"/>
          <p:cNvSpPr>
            <a:spLocks noGrp="1"/>
          </p:cNvSpPr>
          <p:nvPr>
            <p:ph type="sldNum" sz="quarter" idx="5"/>
          </p:nvPr>
        </p:nvSpPr>
        <p:spPr/>
        <p:txBody>
          <a:bodyPr/>
          <a:lstStyle/>
          <a:p>
            <a:fld id="{BABF4E96-B1D0-40F9-B430-205BFCCBD965}" type="slidenum">
              <a:rPr lang="en-US" smtClean="0"/>
              <a:t>14</a:t>
            </a:fld>
            <a:endParaRPr lang="en-US"/>
          </a:p>
        </p:txBody>
      </p:sp>
    </p:spTree>
    <p:extLst>
      <p:ext uri="{BB962C8B-B14F-4D97-AF65-F5344CB8AC3E}">
        <p14:creationId xmlns:p14="http://schemas.microsoft.com/office/powerpoint/2010/main" val="3148253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we head over to the budgeting part of our app. after the user has placed their order they are now directed to this user page frame which displays the user profile information which includes their budget which was all implemented through clean architecture as shown by our flow diagram, now back to the app from here our user can also decide to change their monthly budget which they can do by clicking the change budget button, they can now change their monthly budget however it will not allow them to do so I there username is not in the database or if there new budget and confirm budget are not the same now that we have changed the budget as you can see the monthly budget has been updated and the current budget is also adjusted accordingly </a:t>
            </a:r>
          </a:p>
          <a:p>
            <a:endParaRPr lang="en-US">
              <a:cs typeface="Calibri"/>
            </a:endParaRPr>
          </a:p>
        </p:txBody>
      </p:sp>
      <p:sp>
        <p:nvSpPr>
          <p:cNvPr id="4" name="Slide Number Placeholder 3"/>
          <p:cNvSpPr>
            <a:spLocks noGrp="1"/>
          </p:cNvSpPr>
          <p:nvPr>
            <p:ph type="sldNum" sz="quarter" idx="5"/>
          </p:nvPr>
        </p:nvSpPr>
        <p:spPr/>
        <p:txBody>
          <a:bodyPr/>
          <a:lstStyle/>
          <a:p>
            <a:fld id="{BABF4E96-B1D0-40F9-B430-205BFCCBD965}" type="slidenum">
              <a:rPr lang="en-US" smtClean="0"/>
              <a:t>15</a:t>
            </a:fld>
            <a:endParaRPr lang="en-US"/>
          </a:p>
        </p:txBody>
      </p:sp>
    </p:spTree>
    <p:extLst>
      <p:ext uri="{BB962C8B-B14F-4D97-AF65-F5344CB8AC3E}">
        <p14:creationId xmlns:p14="http://schemas.microsoft.com/office/powerpoint/2010/main" val="2082960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Akshayan</a:t>
            </a:r>
          </a:p>
          <a:p>
            <a:r>
              <a:rPr lang="en-US"/>
              <a:t>As I was developing my part of the program, I continuously wanted to have a working product, which lead me to disregarding many code smells that appeared in my code which led me to falling into the trap of creating a ginormous class, which had essentially held all the functionality budgeting features. In order to fix this issue, I started refactoring the code by extracting subclasses from this huge class, which in the long run not only made my code more cleaner, but helped me remove any instances where there was duplicate code. Following the single responsibility principle in this case had also helped me when I was extracting the classes, as it made me make sure that after I refactored my code to double check and ensure that every class only had one job to do</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BABF4E96-B1D0-40F9-B430-205BFCCBD965}" type="slidenum">
              <a:rPr lang="en-US" smtClean="0"/>
              <a:t>16</a:t>
            </a:fld>
            <a:endParaRPr lang="en-US"/>
          </a:p>
        </p:txBody>
      </p:sp>
    </p:spTree>
    <p:extLst>
      <p:ext uri="{BB962C8B-B14F-4D97-AF65-F5344CB8AC3E}">
        <p14:creationId xmlns:p14="http://schemas.microsoft.com/office/powerpoint/2010/main" val="76461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Aryan</a:t>
            </a:r>
          </a:p>
        </p:txBody>
      </p:sp>
      <p:sp>
        <p:nvSpPr>
          <p:cNvPr id="4" name="Slide Number Placeholder 3"/>
          <p:cNvSpPr>
            <a:spLocks noGrp="1"/>
          </p:cNvSpPr>
          <p:nvPr>
            <p:ph type="sldNum" sz="quarter" idx="5"/>
          </p:nvPr>
        </p:nvSpPr>
        <p:spPr/>
        <p:txBody>
          <a:bodyPr/>
          <a:lstStyle/>
          <a:p>
            <a:fld id="{BABF4E96-B1D0-40F9-B430-205BFCCBD965}" type="slidenum">
              <a:rPr lang="en-US" smtClean="0"/>
              <a:t>18</a:t>
            </a:fld>
            <a:endParaRPr lang="en-US"/>
          </a:p>
        </p:txBody>
      </p:sp>
    </p:spTree>
    <p:extLst>
      <p:ext uri="{BB962C8B-B14F-4D97-AF65-F5344CB8AC3E}">
        <p14:creationId xmlns:p14="http://schemas.microsoft.com/office/powerpoint/2010/main" val="2516822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Akshayan</a:t>
            </a:r>
          </a:p>
          <a:p>
            <a:r>
              <a:rPr lang="en-US"/>
              <a:t>As I was developing my part of the program, I continuously wanted to have a working product, which lead me to disregarding many code smells that appeared in my code which led me to falling into the trap of creating a ginormous class, which had essentially held all the functionality budgeting features. In order to fix this issue, I started refactoring the code by extracting subclasses from this huge class, which in the long run not only made my code more cleaner, but helped me remove any instances where there was duplicate code. Following the single responsibility principle in this case had also helped me when I was extracting the classes, as it made me make sure that after I refactored my code to double check and ensure that every class only had one job to do</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BABF4E96-B1D0-40F9-B430-205BFCCBD965}" type="slidenum">
              <a:rPr lang="en-US" smtClean="0"/>
              <a:t>20</a:t>
            </a:fld>
            <a:endParaRPr lang="en-US"/>
          </a:p>
        </p:txBody>
      </p:sp>
    </p:spTree>
    <p:extLst>
      <p:ext uri="{BB962C8B-B14F-4D97-AF65-F5344CB8AC3E}">
        <p14:creationId xmlns:p14="http://schemas.microsoft.com/office/powerpoint/2010/main" val="3472174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Darpan</a:t>
            </a:r>
          </a:p>
        </p:txBody>
      </p:sp>
      <p:sp>
        <p:nvSpPr>
          <p:cNvPr id="4" name="Slide Number Placeholder 3"/>
          <p:cNvSpPr>
            <a:spLocks noGrp="1"/>
          </p:cNvSpPr>
          <p:nvPr>
            <p:ph type="sldNum" sz="quarter" idx="5"/>
          </p:nvPr>
        </p:nvSpPr>
        <p:spPr/>
        <p:txBody>
          <a:bodyPr/>
          <a:lstStyle/>
          <a:p>
            <a:fld id="{BABF4E96-B1D0-40F9-B430-205BFCCBD965}" type="slidenum">
              <a:rPr lang="en-US" smtClean="0"/>
              <a:t>21</a:t>
            </a:fld>
            <a:endParaRPr lang="en-US"/>
          </a:p>
        </p:txBody>
      </p:sp>
    </p:spTree>
    <p:extLst>
      <p:ext uri="{BB962C8B-B14F-4D97-AF65-F5344CB8AC3E}">
        <p14:creationId xmlns:p14="http://schemas.microsoft.com/office/powerpoint/2010/main" val="659741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Janel</a:t>
            </a:r>
          </a:p>
        </p:txBody>
      </p:sp>
      <p:sp>
        <p:nvSpPr>
          <p:cNvPr id="4" name="Slide Number Placeholder 3"/>
          <p:cNvSpPr>
            <a:spLocks noGrp="1"/>
          </p:cNvSpPr>
          <p:nvPr>
            <p:ph type="sldNum" sz="quarter" idx="5"/>
          </p:nvPr>
        </p:nvSpPr>
        <p:spPr/>
        <p:txBody>
          <a:bodyPr/>
          <a:lstStyle/>
          <a:p>
            <a:fld id="{BABF4E96-B1D0-40F9-B430-205BFCCBD965}" type="slidenum">
              <a:rPr lang="en-US" smtClean="0"/>
              <a:t>22</a:t>
            </a:fld>
            <a:endParaRPr lang="en-US"/>
          </a:p>
        </p:txBody>
      </p:sp>
    </p:spTree>
    <p:extLst>
      <p:ext uri="{BB962C8B-B14F-4D97-AF65-F5344CB8AC3E}">
        <p14:creationId xmlns:p14="http://schemas.microsoft.com/office/powerpoint/2010/main" val="2722874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Mann</a:t>
            </a:r>
          </a:p>
        </p:txBody>
      </p:sp>
      <p:sp>
        <p:nvSpPr>
          <p:cNvPr id="4" name="Slide Number Placeholder 3"/>
          <p:cNvSpPr>
            <a:spLocks noGrp="1"/>
          </p:cNvSpPr>
          <p:nvPr>
            <p:ph type="sldNum" sz="quarter" idx="5"/>
          </p:nvPr>
        </p:nvSpPr>
        <p:spPr/>
        <p:txBody>
          <a:bodyPr/>
          <a:lstStyle/>
          <a:p>
            <a:fld id="{BABF4E96-B1D0-40F9-B430-205BFCCBD965}" type="slidenum">
              <a:rPr lang="en-US" smtClean="0"/>
              <a:t>23</a:t>
            </a:fld>
            <a:endParaRPr lang="en-US"/>
          </a:p>
        </p:txBody>
      </p:sp>
    </p:spTree>
    <p:extLst>
      <p:ext uri="{BB962C8B-B14F-4D97-AF65-F5344CB8AC3E}">
        <p14:creationId xmlns:p14="http://schemas.microsoft.com/office/powerpoint/2010/main" val="4072902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Aryan</a:t>
            </a:r>
          </a:p>
        </p:txBody>
      </p:sp>
      <p:sp>
        <p:nvSpPr>
          <p:cNvPr id="4" name="Slide Number Placeholder 3"/>
          <p:cNvSpPr>
            <a:spLocks noGrp="1"/>
          </p:cNvSpPr>
          <p:nvPr>
            <p:ph type="sldNum" sz="quarter" idx="5"/>
          </p:nvPr>
        </p:nvSpPr>
        <p:spPr/>
        <p:txBody>
          <a:bodyPr/>
          <a:lstStyle/>
          <a:p>
            <a:fld id="{BABF4E96-B1D0-40F9-B430-205BFCCBD965}" type="slidenum">
              <a:rPr lang="en-US" smtClean="0"/>
              <a:t>24</a:t>
            </a:fld>
            <a:endParaRPr lang="en-US"/>
          </a:p>
        </p:txBody>
      </p:sp>
    </p:spTree>
    <p:extLst>
      <p:ext uri="{BB962C8B-B14F-4D97-AF65-F5344CB8AC3E}">
        <p14:creationId xmlns:p14="http://schemas.microsoft.com/office/powerpoint/2010/main" val="4089838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Vandan</a:t>
            </a:r>
          </a:p>
        </p:txBody>
      </p:sp>
      <p:sp>
        <p:nvSpPr>
          <p:cNvPr id="4" name="Slide Number Placeholder 3"/>
          <p:cNvSpPr>
            <a:spLocks noGrp="1"/>
          </p:cNvSpPr>
          <p:nvPr>
            <p:ph type="sldNum" sz="quarter" idx="5"/>
          </p:nvPr>
        </p:nvSpPr>
        <p:spPr/>
        <p:txBody>
          <a:bodyPr/>
          <a:lstStyle/>
          <a:p>
            <a:fld id="{BABF4E96-B1D0-40F9-B430-205BFCCBD965}" type="slidenum">
              <a:rPr lang="en-US" smtClean="0"/>
              <a:t>25</a:t>
            </a:fld>
            <a:endParaRPr lang="en-US"/>
          </a:p>
        </p:txBody>
      </p:sp>
    </p:spTree>
    <p:extLst>
      <p:ext uri="{BB962C8B-B14F-4D97-AF65-F5344CB8AC3E}">
        <p14:creationId xmlns:p14="http://schemas.microsoft.com/office/powerpoint/2010/main" val="3495782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buFont typeface="Arial" panose="020B0604020202020204" pitchFamily="34" charset="0"/>
              <a:buChar char="•"/>
            </a:pPr>
            <a:r>
              <a:rPr lang="en-CA" sz="1800">
                <a:solidFill>
                  <a:srgbClr val="595959"/>
                </a:solidFill>
                <a:latin typeface="Arial"/>
                <a:cs typeface="Arial"/>
              </a:rPr>
              <a:t>Being a university student, it is very difficult balancing time for attending lectures, doing schoolwork, pursuing hobbies, and sleeping and using end up trying to make up this time through various ways.</a:t>
            </a:r>
          </a:p>
          <a:p>
            <a:pPr>
              <a:buFont typeface="Arial" panose="020B0604020202020204" pitchFamily="34" charset="0"/>
              <a:buChar char="•"/>
            </a:pPr>
            <a:r>
              <a:rPr lang="en-CA" sz="1800">
                <a:solidFill>
                  <a:srgbClr val="595959"/>
                </a:solidFill>
                <a:latin typeface="Arial"/>
                <a:cs typeface="Arial"/>
              </a:rPr>
              <a:t>Some do it by sleeping 4 hours a day and some do so by ordering out whenever they are feeling hungry</a:t>
            </a:r>
          </a:p>
          <a:p>
            <a:pPr>
              <a:buFont typeface="Arial" panose="020B0604020202020204" pitchFamily="34" charset="0"/>
              <a:buChar char="•"/>
            </a:pPr>
            <a:r>
              <a:rPr lang="en-CA" sz="1800">
                <a:solidFill>
                  <a:srgbClr val="595959"/>
                </a:solidFill>
                <a:latin typeface="Arial"/>
                <a:cs typeface="Arial"/>
              </a:rPr>
              <a:t>Now the second solution to our time problem also puts us in a new predicament, which is that we also do not have enough money to constantly be eating out, but we usually result to it since as no one wants to buy groceries and make food after finishing a stressful day of assessments and exams</a:t>
            </a:r>
          </a:p>
          <a:p>
            <a:pPr fontAlgn="base">
              <a:buFont typeface="Arial" panose="020B0604020202020204" pitchFamily="34" charset="0"/>
              <a:buChar char="•"/>
            </a:pPr>
            <a:r>
              <a:rPr lang="en-CA" sz="1800">
                <a:solidFill>
                  <a:srgbClr val="595959"/>
                </a:solidFill>
                <a:latin typeface="Arial"/>
                <a:cs typeface="Arial"/>
              </a:rPr>
              <a:t>Now to</a:t>
            </a:r>
            <a:r>
              <a:rPr lang="en-CA" sz="1800" b="0" i="0" u="none" strike="noStrike">
                <a:solidFill>
                  <a:srgbClr val="595959"/>
                </a:solidFill>
                <a:effectLst/>
                <a:latin typeface="Arial"/>
                <a:cs typeface="Arial"/>
              </a:rPr>
              <a:t> ensure that</a:t>
            </a:r>
            <a:r>
              <a:rPr lang="en-CA" sz="1800">
                <a:solidFill>
                  <a:srgbClr val="595959"/>
                </a:solidFill>
                <a:latin typeface="Arial"/>
                <a:cs typeface="Arial"/>
              </a:rPr>
              <a:t> our</a:t>
            </a:r>
            <a:r>
              <a:rPr lang="en-CA" sz="1800" b="0" i="0" u="none" strike="noStrike">
                <a:solidFill>
                  <a:srgbClr val="595959"/>
                </a:solidFill>
                <a:effectLst/>
                <a:latin typeface="Arial"/>
                <a:cs typeface="Arial"/>
              </a:rPr>
              <a:t> </a:t>
            </a:r>
            <a:r>
              <a:rPr lang="en-CA" sz="1800">
                <a:solidFill>
                  <a:srgbClr val="595959"/>
                </a:solidFill>
                <a:latin typeface="Arial"/>
                <a:cs typeface="Arial"/>
              </a:rPr>
              <a:t>fellow peers at </a:t>
            </a:r>
            <a:r>
              <a:rPr lang="en-CA" sz="1800" err="1">
                <a:solidFill>
                  <a:srgbClr val="595959"/>
                </a:solidFill>
                <a:latin typeface="Arial"/>
                <a:cs typeface="Arial"/>
              </a:rPr>
              <a:t>Uoft</a:t>
            </a:r>
            <a:r>
              <a:rPr lang="en-CA" sz="1800">
                <a:solidFill>
                  <a:srgbClr val="595959"/>
                </a:solidFill>
                <a:latin typeface="Arial"/>
                <a:cs typeface="Arial"/>
              </a:rPr>
              <a:t> are not going to be both sleep deprived and starving in class by being able to order meals while also keeping track of their financial well-being</a:t>
            </a:r>
            <a:r>
              <a:rPr lang="en-CA" sz="1800" b="0" i="0" u="none" strike="noStrike">
                <a:solidFill>
                  <a:srgbClr val="595959"/>
                </a:solidFill>
                <a:effectLst/>
                <a:latin typeface="Arial"/>
                <a:cs typeface="Arial"/>
              </a:rPr>
              <a:t> we introduce our</a:t>
            </a:r>
            <a:r>
              <a:rPr lang="en-CA" sz="1800">
                <a:solidFill>
                  <a:srgbClr val="595959"/>
                </a:solidFill>
                <a:latin typeface="Arial"/>
                <a:cs typeface="Arial"/>
              </a:rPr>
              <a:t> program </a:t>
            </a:r>
            <a:r>
              <a:rPr lang="en-CA" sz="1800" b="0" i="0" u="none" strike="noStrike" err="1">
                <a:solidFill>
                  <a:srgbClr val="595959"/>
                </a:solidFill>
                <a:effectLst/>
                <a:latin typeface="Arial"/>
                <a:cs typeface="Arial"/>
              </a:rPr>
              <a:t>BudgetBites</a:t>
            </a:r>
          </a:p>
        </p:txBody>
      </p:sp>
      <p:sp>
        <p:nvSpPr>
          <p:cNvPr id="4" name="Slide Number Placeholder 3"/>
          <p:cNvSpPr>
            <a:spLocks noGrp="1"/>
          </p:cNvSpPr>
          <p:nvPr>
            <p:ph type="sldNum" sz="quarter" idx="5"/>
          </p:nvPr>
        </p:nvSpPr>
        <p:spPr/>
        <p:txBody>
          <a:bodyPr/>
          <a:lstStyle/>
          <a:p>
            <a:fld id="{BABF4E96-B1D0-40F9-B430-205BFCCBD965}" type="slidenum">
              <a:rPr lang="en-US" smtClean="0"/>
              <a:t>2</a:t>
            </a:fld>
            <a:endParaRPr lang="en-US"/>
          </a:p>
        </p:txBody>
      </p:sp>
    </p:spTree>
    <p:extLst>
      <p:ext uri="{BB962C8B-B14F-4D97-AF65-F5344CB8AC3E}">
        <p14:creationId xmlns:p14="http://schemas.microsoft.com/office/powerpoint/2010/main" val="3477707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nathan</a:t>
            </a:r>
            <a:endParaRPr lang="en-US" err="1"/>
          </a:p>
        </p:txBody>
      </p:sp>
      <p:sp>
        <p:nvSpPr>
          <p:cNvPr id="4" name="Slide Number Placeholder 3"/>
          <p:cNvSpPr>
            <a:spLocks noGrp="1"/>
          </p:cNvSpPr>
          <p:nvPr>
            <p:ph type="sldNum" sz="quarter" idx="5"/>
          </p:nvPr>
        </p:nvSpPr>
        <p:spPr/>
        <p:txBody>
          <a:bodyPr/>
          <a:lstStyle/>
          <a:p>
            <a:fld id="{BABF4E96-B1D0-40F9-B430-205BFCCBD965}" type="slidenum">
              <a:rPr lang="en-US" smtClean="0"/>
              <a:t>4</a:t>
            </a:fld>
            <a:endParaRPr lang="en-US"/>
          </a:p>
        </p:txBody>
      </p:sp>
    </p:spTree>
    <p:extLst>
      <p:ext uri="{BB962C8B-B14F-4D97-AF65-F5344CB8AC3E}">
        <p14:creationId xmlns:p14="http://schemas.microsoft.com/office/powerpoint/2010/main" val="2770290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Vandan</a:t>
            </a:r>
          </a:p>
          <a:p>
            <a:r>
              <a:rPr lang="en-CA" sz="1800" b="0" i="0" u="none" strike="noStrike">
                <a:solidFill>
                  <a:srgbClr val="FF0000"/>
                </a:solidFill>
                <a:effectLst/>
                <a:latin typeface="Arial" panose="020B0604020202020204" pitchFamily="34" charset="0"/>
              </a:rPr>
              <a:t>The User class is another example of this principle as we are able to keep this User as the base User object, and if necessary, later we can have other classes such as </a:t>
            </a:r>
            <a:r>
              <a:rPr lang="en-CA" sz="1800" b="0" i="0" u="none" strike="noStrike" err="1">
                <a:solidFill>
                  <a:srgbClr val="FF0000"/>
                </a:solidFill>
                <a:effectLst/>
                <a:latin typeface="Arial" panose="020B0604020202020204" pitchFamily="34" charset="0"/>
              </a:rPr>
              <a:t>NewUser</a:t>
            </a:r>
            <a:r>
              <a:rPr lang="en-CA" sz="1800" b="0" i="0" u="none" strike="noStrike">
                <a:solidFill>
                  <a:srgbClr val="FF0000"/>
                </a:solidFill>
                <a:effectLst/>
                <a:latin typeface="Arial" panose="020B0604020202020204" pitchFamily="34" charset="0"/>
              </a:rPr>
              <a:t> or </a:t>
            </a:r>
            <a:r>
              <a:rPr lang="en-CA" sz="1800" b="0" i="0" u="none" strike="noStrike" err="1">
                <a:solidFill>
                  <a:srgbClr val="FF0000"/>
                </a:solidFill>
                <a:effectLst/>
                <a:latin typeface="Arial" panose="020B0604020202020204" pitchFamily="34" charset="0"/>
              </a:rPr>
              <a:t>LoggedInUser</a:t>
            </a:r>
            <a:r>
              <a:rPr lang="en-CA" sz="1800" b="0" i="0" u="none" strike="noStrike">
                <a:solidFill>
                  <a:srgbClr val="FF0000"/>
                </a:solidFill>
                <a:effectLst/>
                <a:latin typeface="Arial" panose="020B0604020202020204" pitchFamily="34" charset="0"/>
              </a:rPr>
              <a:t> to extend these classes to match the functionality with potentially added functionality. </a:t>
            </a:r>
            <a:endParaRPr lang="en-US">
              <a:cs typeface="Calibri"/>
            </a:endParaRPr>
          </a:p>
        </p:txBody>
      </p:sp>
      <p:sp>
        <p:nvSpPr>
          <p:cNvPr id="4" name="Slide Number Placeholder 3"/>
          <p:cNvSpPr>
            <a:spLocks noGrp="1"/>
          </p:cNvSpPr>
          <p:nvPr>
            <p:ph type="sldNum" sz="quarter" idx="5"/>
          </p:nvPr>
        </p:nvSpPr>
        <p:spPr/>
        <p:txBody>
          <a:bodyPr/>
          <a:lstStyle/>
          <a:p>
            <a:fld id="{BABF4E96-B1D0-40F9-B430-205BFCCBD965}" type="slidenum">
              <a:rPr lang="en-US" smtClean="0"/>
              <a:t>6</a:t>
            </a:fld>
            <a:endParaRPr lang="en-US"/>
          </a:p>
        </p:txBody>
      </p:sp>
    </p:spTree>
    <p:extLst>
      <p:ext uri="{BB962C8B-B14F-4D97-AF65-F5344CB8AC3E}">
        <p14:creationId xmlns:p14="http://schemas.microsoft.com/office/powerpoint/2010/main" val="3532579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User inputs the email and password. </a:t>
            </a:r>
          </a:p>
        </p:txBody>
      </p:sp>
      <p:sp>
        <p:nvSpPr>
          <p:cNvPr id="4" name="Slide Number Placeholder 3"/>
          <p:cNvSpPr>
            <a:spLocks noGrp="1"/>
          </p:cNvSpPr>
          <p:nvPr>
            <p:ph type="sldNum" sz="quarter" idx="5"/>
          </p:nvPr>
        </p:nvSpPr>
        <p:spPr/>
        <p:txBody>
          <a:bodyPr/>
          <a:lstStyle/>
          <a:p>
            <a:fld id="{BABF4E96-B1D0-40F9-B430-205BFCCBD965}" type="slidenum">
              <a:rPr lang="en-US" smtClean="0"/>
              <a:t>7</a:t>
            </a:fld>
            <a:endParaRPr lang="en-US"/>
          </a:p>
        </p:txBody>
      </p:sp>
    </p:spTree>
    <p:extLst>
      <p:ext uri="{BB962C8B-B14F-4D97-AF65-F5344CB8AC3E}">
        <p14:creationId xmlns:p14="http://schemas.microsoft.com/office/powerpoint/2010/main" val="829057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Vandan</a:t>
            </a:r>
          </a:p>
          <a:p>
            <a:r>
              <a:rPr lang="en-CA" sz="1800" b="0" i="0" u="none" strike="noStrike">
                <a:solidFill>
                  <a:srgbClr val="FF0000"/>
                </a:solidFill>
                <a:effectLst/>
                <a:latin typeface="Arial" panose="020B0604020202020204" pitchFamily="34" charset="0"/>
              </a:rPr>
              <a:t>The User class is another example of this principle as we are able to keep this User as the base User object, and if necessary, later we can have other classes such as </a:t>
            </a:r>
            <a:r>
              <a:rPr lang="en-CA" sz="1800" b="0" i="0" u="none" strike="noStrike" err="1">
                <a:solidFill>
                  <a:srgbClr val="FF0000"/>
                </a:solidFill>
                <a:effectLst/>
                <a:latin typeface="Arial" panose="020B0604020202020204" pitchFamily="34" charset="0"/>
              </a:rPr>
              <a:t>NewUser</a:t>
            </a:r>
            <a:r>
              <a:rPr lang="en-CA" sz="1800" b="0" i="0" u="none" strike="noStrike">
                <a:solidFill>
                  <a:srgbClr val="FF0000"/>
                </a:solidFill>
                <a:effectLst/>
                <a:latin typeface="Arial" panose="020B0604020202020204" pitchFamily="34" charset="0"/>
              </a:rPr>
              <a:t> or </a:t>
            </a:r>
            <a:r>
              <a:rPr lang="en-CA" sz="1800" b="0" i="0" u="none" strike="noStrike" err="1">
                <a:solidFill>
                  <a:srgbClr val="FF0000"/>
                </a:solidFill>
                <a:effectLst/>
                <a:latin typeface="Arial" panose="020B0604020202020204" pitchFamily="34" charset="0"/>
              </a:rPr>
              <a:t>LoggedInUser</a:t>
            </a:r>
            <a:r>
              <a:rPr lang="en-CA" sz="1800" b="0" i="0" u="none" strike="noStrike">
                <a:solidFill>
                  <a:srgbClr val="FF0000"/>
                </a:solidFill>
                <a:effectLst/>
                <a:latin typeface="Arial" panose="020B0604020202020204" pitchFamily="34" charset="0"/>
              </a:rPr>
              <a:t> to extend these classes to match the functionality with potentially added functionality. </a:t>
            </a:r>
            <a:endParaRPr lang="en-US">
              <a:cs typeface="Calibri"/>
            </a:endParaRPr>
          </a:p>
        </p:txBody>
      </p:sp>
      <p:sp>
        <p:nvSpPr>
          <p:cNvPr id="4" name="Slide Number Placeholder 3"/>
          <p:cNvSpPr>
            <a:spLocks noGrp="1"/>
          </p:cNvSpPr>
          <p:nvPr>
            <p:ph type="sldNum" sz="quarter" idx="5"/>
          </p:nvPr>
        </p:nvSpPr>
        <p:spPr/>
        <p:txBody>
          <a:bodyPr/>
          <a:lstStyle/>
          <a:p>
            <a:fld id="{BABF4E96-B1D0-40F9-B430-205BFCCBD965}" type="slidenum">
              <a:rPr lang="en-US" smtClean="0"/>
              <a:t>8</a:t>
            </a:fld>
            <a:endParaRPr lang="en-US"/>
          </a:p>
        </p:txBody>
      </p:sp>
    </p:spTree>
    <p:extLst>
      <p:ext uri="{BB962C8B-B14F-4D97-AF65-F5344CB8AC3E}">
        <p14:creationId xmlns:p14="http://schemas.microsoft.com/office/powerpoint/2010/main" val="2903469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Darpan</a:t>
            </a:r>
          </a:p>
        </p:txBody>
      </p:sp>
      <p:sp>
        <p:nvSpPr>
          <p:cNvPr id="4" name="Slide Number Placeholder 3"/>
          <p:cNvSpPr>
            <a:spLocks noGrp="1"/>
          </p:cNvSpPr>
          <p:nvPr>
            <p:ph type="sldNum" sz="quarter" idx="5"/>
          </p:nvPr>
        </p:nvSpPr>
        <p:spPr/>
        <p:txBody>
          <a:bodyPr/>
          <a:lstStyle/>
          <a:p>
            <a:fld id="{BABF4E96-B1D0-40F9-B430-205BFCCBD965}" type="slidenum">
              <a:rPr lang="en-US" smtClean="0"/>
              <a:t>9</a:t>
            </a:fld>
            <a:endParaRPr lang="en-US"/>
          </a:p>
        </p:txBody>
      </p:sp>
    </p:spTree>
    <p:extLst>
      <p:ext uri="{BB962C8B-B14F-4D97-AF65-F5344CB8AC3E}">
        <p14:creationId xmlns:p14="http://schemas.microsoft.com/office/powerpoint/2010/main" val="3893810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Restaurant Filter</a:t>
            </a:r>
          </a:p>
        </p:txBody>
      </p:sp>
      <p:sp>
        <p:nvSpPr>
          <p:cNvPr id="4" name="Slide Number Placeholder 3"/>
          <p:cNvSpPr>
            <a:spLocks noGrp="1"/>
          </p:cNvSpPr>
          <p:nvPr>
            <p:ph type="sldNum" sz="quarter" idx="5"/>
          </p:nvPr>
        </p:nvSpPr>
        <p:spPr/>
        <p:txBody>
          <a:bodyPr/>
          <a:lstStyle/>
          <a:p>
            <a:fld id="{BABF4E96-B1D0-40F9-B430-205BFCCBD965}" type="slidenum">
              <a:rPr lang="en-US" smtClean="0"/>
              <a:t>10</a:t>
            </a:fld>
            <a:endParaRPr lang="en-US"/>
          </a:p>
        </p:txBody>
      </p:sp>
    </p:spTree>
    <p:extLst>
      <p:ext uri="{BB962C8B-B14F-4D97-AF65-F5344CB8AC3E}">
        <p14:creationId xmlns:p14="http://schemas.microsoft.com/office/powerpoint/2010/main" val="4108907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darpan</a:t>
            </a:r>
            <a:endParaRPr lang="en-US">
              <a:cs typeface="Calibri"/>
            </a:endParaRPr>
          </a:p>
        </p:txBody>
      </p:sp>
      <p:sp>
        <p:nvSpPr>
          <p:cNvPr id="4" name="Slide Number Placeholder 3"/>
          <p:cNvSpPr>
            <a:spLocks noGrp="1"/>
          </p:cNvSpPr>
          <p:nvPr>
            <p:ph type="sldNum" sz="quarter" idx="5"/>
          </p:nvPr>
        </p:nvSpPr>
        <p:spPr/>
        <p:txBody>
          <a:bodyPr/>
          <a:lstStyle/>
          <a:p>
            <a:fld id="{BABF4E96-B1D0-40F9-B430-205BFCCBD965}" type="slidenum">
              <a:rPr lang="en-US" smtClean="0"/>
              <a:t>12</a:t>
            </a:fld>
            <a:endParaRPr lang="en-US"/>
          </a:p>
        </p:txBody>
      </p:sp>
    </p:spTree>
    <p:extLst>
      <p:ext uri="{BB962C8B-B14F-4D97-AF65-F5344CB8AC3E}">
        <p14:creationId xmlns:p14="http://schemas.microsoft.com/office/powerpoint/2010/main" val="2653724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9025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tem two">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3817256" y="2656114"/>
            <a:ext cx="5254173" cy="2708085"/>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852726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Ite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4631506" y="2432923"/>
            <a:ext cx="2880000" cy="2160000"/>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1"/>
          </p:nvPr>
        </p:nvSpPr>
        <p:spPr>
          <a:xfrm>
            <a:off x="1214796" y="2432923"/>
            <a:ext cx="2880000" cy="2160000"/>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2"/>
          </p:nvPr>
        </p:nvSpPr>
        <p:spPr>
          <a:xfrm>
            <a:off x="8048216" y="2432923"/>
            <a:ext cx="2880000" cy="2160000"/>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3567486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 Creative Slide">
    <p:spTree>
      <p:nvGrpSpPr>
        <p:cNvPr id="1" name=""/>
        <p:cNvGrpSpPr/>
        <p:nvPr/>
      </p:nvGrpSpPr>
      <p:grpSpPr>
        <a:xfrm>
          <a:off x="0" y="0"/>
          <a:ext cx="0" cy="0"/>
          <a:chOff x="0" y="0"/>
          <a:chExt cx="0" cy="0"/>
        </a:xfrm>
      </p:grpSpPr>
      <p:sp>
        <p:nvSpPr>
          <p:cNvPr id="4" name="Picture Placeholder 16"/>
          <p:cNvSpPr>
            <a:spLocks noGrp="1"/>
          </p:cNvSpPr>
          <p:nvPr>
            <p:ph type="pic" sz="quarter" idx="10"/>
          </p:nvPr>
        </p:nvSpPr>
        <p:spPr>
          <a:xfrm>
            <a:off x="6801076" y="1072175"/>
            <a:ext cx="4167940" cy="4932782"/>
          </a:xfrm>
          <a:custGeom>
            <a:avLst/>
            <a:gdLst>
              <a:gd name="connsiteX0" fmla="*/ 3596540 w 4167940"/>
              <a:gd name="connsiteY0" fmla="*/ 4507069 h 4932782"/>
              <a:gd name="connsiteX1" fmla="*/ 3596540 w 4167940"/>
              <a:gd name="connsiteY1" fmla="*/ 4507069 h 4932782"/>
              <a:gd name="connsiteX2" fmla="*/ 3596539 w 4167940"/>
              <a:gd name="connsiteY2" fmla="*/ 4507069 h 4932782"/>
              <a:gd name="connsiteX3" fmla="*/ 3594359 w 4167940"/>
              <a:gd name="connsiteY3" fmla="*/ 1089014 h 4932782"/>
              <a:gd name="connsiteX4" fmla="*/ 3594359 w 4167940"/>
              <a:gd name="connsiteY4" fmla="*/ 1089015 h 4932782"/>
              <a:gd name="connsiteX5" fmla="*/ 3731949 w 4167940"/>
              <a:gd name="connsiteY5" fmla="*/ 1261523 h 4932782"/>
              <a:gd name="connsiteX6" fmla="*/ 3334049 w 4167940"/>
              <a:gd name="connsiteY6" fmla="*/ 4795192 h 4932782"/>
              <a:gd name="connsiteX7" fmla="*/ 3223265 w 4167940"/>
              <a:gd name="connsiteY7" fmla="*/ 4927393 h 4932782"/>
              <a:gd name="connsiteX8" fmla="*/ 3161542 w 4167940"/>
              <a:gd name="connsiteY8" fmla="*/ 4932782 h 4932782"/>
              <a:gd name="connsiteX9" fmla="*/ 3102562 w 4167940"/>
              <a:gd name="connsiteY9" fmla="*/ 4913802 h 4932782"/>
              <a:gd name="connsiteX10" fmla="*/ 3023952 w 4167940"/>
              <a:gd name="connsiteY10" fmla="*/ 4760274 h 4932782"/>
              <a:gd name="connsiteX11" fmla="*/ 3421851 w 4167940"/>
              <a:gd name="connsiteY11" fmla="*/ 1226604 h 4932782"/>
              <a:gd name="connsiteX12" fmla="*/ 3594359 w 4167940"/>
              <a:gd name="connsiteY12" fmla="*/ 1089014 h 4932782"/>
              <a:gd name="connsiteX13" fmla="*/ 2829929 w 4167940"/>
              <a:gd name="connsiteY13" fmla="*/ 1002939 h 4932782"/>
              <a:gd name="connsiteX14" fmla="*/ 2829929 w 4167940"/>
              <a:gd name="connsiteY14" fmla="*/ 1002939 h 4932782"/>
              <a:gd name="connsiteX15" fmla="*/ 2967519 w 4167940"/>
              <a:gd name="connsiteY15" fmla="*/ 1175447 h 4932782"/>
              <a:gd name="connsiteX16" fmla="*/ 2569619 w 4167940"/>
              <a:gd name="connsiteY16" fmla="*/ 4709116 h 4932782"/>
              <a:gd name="connsiteX17" fmla="*/ 2458835 w 4167940"/>
              <a:gd name="connsiteY17" fmla="*/ 4841317 h 4932782"/>
              <a:gd name="connsiteX18" fmla="*/ 2397112 w 4167940"/>
              <a:gd name="connsiteY18" fmla="*/ 4846706 h 4932782"/>
              <a:gd name="connsiteX19" fmla="*/ 2338132 w 4167940"/>
              <a:gd name="connsiteY19" fmla="*/ 4827726 h 4932782"/>
              <a:gd name="connsiteX20" fmla="*/ 2259522 w 4167940"/>
              <a:gd name="connsiteY20" fmla="*/ 4674198 h 4932782"/>
              <a:gd name="connsiteX21" fmla="*/ 2657421 w 4167940"/>
              <a:gd name="connsiteY21" fmla="*/ 1140528 h 4932782"/>
              <a:gd name="connsiteX22" fmla="*/ 2829929 w 4167940"/>
              <a:gd name="connsiteY22" fmla="*/ 1002939 h 4932782"/>
              <a:gd name="connsiteX23" fmla="*/ 900831 w 4167940"/>
              <a:gd name="connsiteY23" fmla="*/ 785718 h 4932782"/>
              <a:gd name="connsiteX24" fmla="*/ 900831 w 4167940"/>
              <a:gd name="connsiteY24" fmla="*/ 785719 h 4932782"/>
              <a:gd name="connsiteX25" fmla="*/ 1038421 w 4167940"/>
              <a:gd name="connsiteY25" fmla="*/ 958227 h 4932782"/>
              <a:gd name="connsiteX26" fmla="*/ 640522 w 4167940"/>
              <a:gd name="connsiteY26" fmla="*/ 4491895 h 4932782"/>
              <a:gd name="connsiteX27" fmla="*/ 529738 w 4167940"/>
              <a:gd name="connsiteY27" fmla="*/ 4624096 h 4932782"/>
              <a:gd name="connsiteX28" fmla="*/ 468015 w 4167940"/>
              <a:gd name="connsiteY28" fmla="*/ 4629485 h 4932782"/>
              <a:gd name="connsiteX29" fmla="*/ 409035 w 4167940"/>
              <a:gd name="connsiteY29" fmla="*/ 4610505 h 4932782"/>
              <a:gd name="connsiteX30" fmla="*/ 330424 w 4167940"/>
              <a:gd name="connsiteY30" fmla="*/ 4456977 h 4932782"/>
              <a:gd name="connsiteX31" fmla="*/ 728323 w 4167940"/>
              <a:gd name="connsiteY31" fmla="*/ 923308 h 4932782"/>
              <a:gd name="connsiteX32" fmla="*/ 900831 w 4167940"/>
              <a:gd name="connsiteY32" fmla="*/ 785718 h 4932782"/>
              <a:gd name="connsiteX33" fmla="*/ 4029357 w 4167940"/>
              <a:gd name="connsiteY33" fmla="*/ 663301 h 4932782"/>
              <a:gd name="connsiteX34" fmla="*/ 4029357 w 4167940"/>
              <a:gd name="connsiteY34" fmla="*/ 663302 h 4932782"/>
              <a:gd name="connsiteX35" fmla="*/ 4166947 w 4167940"/>
              <a:gd name="connsiteY35" fmla="*/ 835810 h 4932782"/>
              <a:gd name="connsiteX36" fmla="*/ 3769047 w 4167940"/>
              <a:gd name="connsiteY36" fmla="*/ 4369479 h 4932782"/>
              <a:gd name="connsiteX37" fmla="*/ 3658263 w 4167940"/>
              <a:gd name="connsiteY37" fmla="*/ 4501680 h 4932782"/>
              <a:gd name="connsiteX38" fmla="*/ 3596540 w 4167940"/>
              <a:gd name="connsiteY38" fmla="*/ 4507069 h 4932782"/>
              <a:gd name="connsiteX39" fmla="*/ 3537560 w 4167940"/>
              <a:gd name="connsiteY39" fmla="*/ 4488089 h 4932782"/>
              <a:gd name="connsiteX40" fmla="*/ 3458950 w 4167940"/>
              <a:gd name="connsiteY40" fmla="*/ 4334561 h 4932782"/>
              <a:gd name="connsiteX41" fmla="*/ 3856849 w 4167940"/>
              <a:gd name="connsiteY41" fmla="*/ 800892 h 4932782"/>
              <a:gd name="connsiteX42" fmla="*/ 4029357 w 4167940"/>
              <a:gd name="connsiteY42" fmla="*/ 663301 h 4932782"/>
              <a:gd name="connsiteX43" fmla="*/ 3264927 w 4167940"/>
              <a:gd name="connsiteY43" fmla="*/ 577225 h 4932782"/>
              <a:gd name="connsiteX44" fmla="*/ 3264927 w 4167940"/>
              <a:gd name="connsiteY44" fmla="*/ 577226 h 4932782"/>
              <a:gd name="connsiteX45" fmla="*/ 3402517 w 4167940"/>
              <a:gd name="connsiteY45" fmla="*/ 749734 h 4932782"/>
              <a:gd name="connsiteX46" fmla="*/ 3004617 w 4167940"/>
              <a:gd name="connsiteY46" fmla="*/ 4283403 h 4932782"/>
              <a:gd name="connsiteX47" fmla="*/ 2893833 w 4167940"/>
              <a:gd name="connsiteY47" fmla="*/ 4415604 h 4932782"/>
              <a:gd name="connsiteX48" fmla="*/ 2832110 w 4167940"/>
              <a:gd name="connsiteY48" fmla="*/ 4420993 h 4932782"/>
              <a:gd name="connsiteX49" fmla="*/ 2773130 w 4167940"/>
              <a:gd name="connsiteY49" fmla="*/ 4402013 h 4932782"/>
              <a:gd name="connsiteX50" fmla="*/ 2694520 w 4167940"/>
              <a:gd name="connsiteY50" fmla="*/ 4248485 h 4932782"/>
              <a:gd name="connsiteX51" fmla="*/ 3092419 w 4167940"/>
              <a:gd name="connsiteY51" fmla="*/ 714816 h 4932782"/>
              <a:gd name="connsiteX52" fmla="*/ 3264927 w 4167940"/>
              <a:gd name="connsiteY52" fmla="*/ 577225 h 4932782"/>
              <a:gd name="connsiteX53" fmla="*/ 2500497 w 4167940"/>
              <a:gd name="connsiteY53" fmla="*/ 491149 h 4932782"/>
              <a:gd name="connsiteX54" fmla="*/ 2500497 w 4167940"/>
              <a:gd name="connsiteY54" fmla="*/ 491149 h 4932782"/>
              <a:gd name="connsiteX55" fmla="*/ 2638087 w 4167940"/>
              <a:gd name="connsiteY55" fmla="*/ 663657 h 4932782"/>
              <a:gd name="connsiteX56" fmla="*/ 2240187 w 4167940"/>
              <a:gd name="connsiteY56" fmla="*/ 4197326 h 4932782"/>
              <a:gd name="connsiteX57" fmla="*/ 2129403 w 4167940"/>
              <a:gd name="connsiteY57" fmla="*/ 4329527 h 4932782"/>
              <a:gd name="connsiteX58" fmla="*/ 2067680 w 4167940"/>
              <a:gd name="connsiteY58" fmla="*/ 4334916 h 4932782"/>
              <a:gd name="connsiteX59" fmla="*/ 2008700 w 4167940"/>
              <a:gd name="connsiteY59" fmla="*/ 4315936 h 4932782"/>
              <a:gd name="connsiteX60" fmla="*/ 1930090 w 4167940"/>
              <a:gd name="connsiteY60" fmla="*/ 4162408 h 4932782"/>
              <a:gd name="connsiteX61" fmla="*/ 2327989 w 4167940"/>
              <a:gd name="connsiteY61" fmla="*/ 628739 h 4932782"/>
              <a:gd name="connsiteX62" fmla="*/ 2500497 w 4167940"/>
              <a:gd name="connsiteY62" fmla="*/ 491149 h 4932782"/>
              <a:gd name="connsiteX63" fmla="*/ 1736069 w 4167940"/>
              <a:gd name="connsiteY63" fmla="*/ 405073 h 4932782"/>
              <a:gd name="connsiteX64" fmla="*/ 1736069 w 4167940"/>
              <a:gd name="connsiteY64" fmla="*/ 405074 h 4932782"/>
              <a:gd name="connsiteX65" fmla="*/ 1873659 w 4167940"/>
              <a:gd name="connsiteY65" fmla="*/ 577581 h 4932782"/>
              <a:gd name="connsiteX66" fmla="*/ 1475760 w 4167940"/>
              <a:gd name="connsiteY66" fmla="*/ 4111250 h 4932782"/>
              <a:gd name="connsiteX67" fmla="*/ 1364976 w 4167940"/>
              <a:gd name="connsiteY67" fmla="*/ 4243451 h 4932782"/>
              <a:gd name="connsiteX68" fmla="*/ 1303253 w 4167940"/>
              <a:gd name="connsiteY68" fmla="*/ 4248840 h 4932782"/>
              <a:gd name="connsiteX69" fmla="*/ 1244273 w 4167940"/>
              <a:gd name="connsiteY69" fmla="*/ 4229860 h 4932782"/>
              <a:gd name="connsiteX70" fmla="*/ 1165662 w 4167940"/>
              <a:gd name="connsiteY70" fmla="*/ 4076332 h 4932782"/>
              <a:gd name="connsiteX71" fmla="*/ 1563561 w 4167940"/>
              <a:gd name="connsiteY71" fmla="*/ 542663 h 4932782"/>
              <a:gd name="connsiteX72" fmla="*/ 1736069 w 4167940"/>
              <a:gd name="connsiteY72" fmla="*/ 405073 h 4932782"/>
              <a:gd name="connsiteX73" fmla="*/ 1335829 w 4167940"/>
              <a:gd name="connsiteY73" fmla="*/ 360004 h 4932782"/>
              <a:gd name="connsiteX74" fmla="*/ 1335829 w 4167940"/>
              <a:gd name="connsiteY74" fmla="*/ 360006 h 4932782"/>
              <a:gd name="connsiteX75" fmla="*/ 1473419 w 4167940"/>
              <a:gd name="connsiteY75" fmla="*/ 532514 h 4932782"/>
              <a:gd name="connsiteX76" fmla="*/ 1075520 w 4167940"/>
              <a:gd name="connsiteY76" fmla="*/ 4066182 h 4932782"/>
              <a:gd name="connsiteX77" fmla="*/ 964736 w 4167940"/>
              <a:gd name="connsiteY77" fmla="*/ 4198383 h 4932782"/>
              <a:gd name="connsiteX78" fmla="*/ 903013 w 4167940"/>
              <a:gd name="connsiteY78" fmla="*/ 4203772 h 4932782"/>
              <a:gd name="connsiteX79" fmla="*/ 844033 w 4167940"/>
              <a:gd name="connsiteY79" fmla="*/ 4184792 h 4932782"/>
              <a:gd name="connsiteX80" fmla="*/ 765422 w 4167940"/>
              <a:gd name="connsiteY80" fmla="*/ 4031264 h 4932782"/>
              <a:gd name="connsiteX81" fmla="*/ 1163321 w 4167940"/>
              <a:gd name="connsiteY81" fmla="*/ 497595 h 4932782"/>
              <a:gd name="connsiteX82" fmla="*/ 1335829 w 4167940"/>
              <a:gd name="connsiteY82" fmla="*/ 360004 h 4932782"/>
              <a:gd name="connsiteX83" fmla="*/ 571400 w 4167940"/>
              <a:gd name="connsiteY83" fmla="*/ 273929 h 4932782"/>
              <a:gd name="connsiteX84" fmla="*/ 571400 w 4167940"/>
              <a:gd name="connsiteY84" fmla="*/ 273930 h 4932782"/>
              <a:gd name="connsiteX85" fmla="*/ 708990 w 4167940"/>
              <a:gd name="connsiteY85" fmla="*/ 446438 h 4932782"/>
              <a:gd name="connsiteX86" fmla="*/ 311090 w 4167940"/>
              <a:gd name="connsiteY86" fmla="*/ 3980106 h 4932782"/>
              <a:gd name="connsiteX87" fmla="*/ 200306 w 4167940"/>
              <a:gd name="connsiteY87" fmla="*/ 4112307 h 4932782"/>
              <a:gd name="connsiteX88" fmla="*/ 138583 w 4167940"/>
              <a:gd name="connsiteY88" fmla="*/ 4117696 h 4932782"/>
              <a:gd name="connsiteX89" fmla="*/ 79603 w 4167940"/>
              <a:gd name="connsiteY89" fmla="*/ 4098716 h 4932782"/>
              <a:gd name="connsiteX90" fmla="*/ 993 w 4167940"/>
              <a:gd name="connsiteY90" fmla="*/ 3945188 h 4932782"/>
              <a:gd name="connsiteX91" fmla="*/ 398892 w 4167940"/>
              <a:gd name="connsiteY91" fmla="*/ 411519 h 4932782"/>
              <a:gd name="connsiteX92" fmla="*/ 571400 w 4167940"/>
              <a:gd name="connsiteY92" fmla="*/ 273929 h 4932782"/>
              <a:gd name="connsiteX93" fmla="*/ 2168629 w 4167940"/>
              <a:gd name="connsiteY93" fmla="*/ 993 h 4932782"/>
              <a:gd name="connsiteX94" fmla="*/ 2168629 w 4167940"/>
              <a:gd name="connsiteY94" fmla="*/ 995 h 4932782"/>
              <a:gd name="connsiteX95" fmla="*/ 2306219 w 4167940"/>
              <a:gd name="connsiteY95" fmla="*/ 173503 h 4932782"/>
              <a:gd name="connsiteX96" fmla="*/ 1908320 w 4167940"/>
              <a:gd name="connsiteY96" fmla="*/ 3707171 h 4932782"/>
              <a:gd name="connsiteX97" fmla="*/ 1797536 w 4167940"/>
              <a:gd name="connsiteY97" fmla="*/ 3839372 h 4932782"/>
              <a:gd name="connsiteX98" fmla="*/ 1735813 w 4167940"/>
              <a:gd name="connsiteY98" fmla="*/ 3844761 h 4932782"/>
              <a:gd name="connsiteX99" fmla="*/ 1676833 w 4167940"/>
              <a:gd name="connsiteY99" fmla="*/ 3825781 h 4932782"/>
              <a:gd name="connsiteX100" fmla="*/ 1598222 w 4167940"/>
              <a:gd name="connsiteY100" fmla="*/ 3672253 h 4932782"/>
              <a:gd name="connsiteX101" fmla="*/ 1996121 w 4167940"/>
              <a:gd name="connsiteY101" fmla="*/ 138584 h 4932782"/>
              <a:gd name="connsiteX102" fmla="*/ 2168629 w 4167940"/>
              <a:gd name="connsiteY102" fmla="*/ 993 h 4932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167940" h="4932782">
                <a:moveTo>
                  <a:pt x="3596540" y="4507069"/>
                </a:moveTo>
                <a:lnTo>
                  <a:pt x="3596540" y="4507069"/>
                </a:lnTo>
                <a:lnTo>
                  <a:pt x="3596539" y="4507069"/>
                </a:lnTo>
                <a:close/>
                <a:moveTo>
                  <a:pt x="3594359" y="1089014"/>
                </a:moveTo>
                <a:lnTo>
                  <a:pt x="3594359" y="1089015"/>
                </a:lnTo>
                <a:cubicBezTo>
                  <a:pt x="3679990" y="1098657"/>
                  <a:pt x="3741591" y="1175892"/>
                  <a:pt x="3731949" y="1261523"/>
                </a:cubicBezTo>
                <a:lnTo>
                  <a:pt x="3334049" y="4795192"/>
                </a:lnTo>
                <a:cubicBezTo>
                  <a:pt x="3326818" y="4859415"/>
                  <a:pt x="3281565" y="4910122"/>
                  <a:pt x="3223265" y="4927393"/>
                </a:cubicBezTo>
                <a:lnTo>
                  <a:pt x="3161542" y="4932782"/>
                </a:lnTo>
                <a:lnTo>
                  <a:pt x="3102562" y="4913802"/>
                </a:lnTo>
                <a:cubicBezTo>
                  <a:pt x="3049563" y="4883998"/>
                  <a:pt x="3016721" y="4824498"/>
                  <a:pt x="3023952" y="4760274"/>
                </a:cubicBezTo>
                <a:lnTo>
                  <a:pt x="3421851" y="1226604"/>
                </a:lnTo>
                <a:cubicBezTo>
                  <a:pt x="3431493" y="1140974"/>
                  <a:pt x="3508728" y="1079372"/>
                  <a:pt x="3594359" y="1089014"/>
                </a:cubicBezTo>
                <a:close/>
                <a:moveTo>
                  <a:pt x="2829929" y="1002939"/>
                </a:moveTo>
                <a:lnTo>
                  <a:pt x="2829929" y="1002939"/>
                </a:lnTo>
                <a:cubicBezTo>
                  <a:pt x="2915560" y="1012582"/>
                  <a:pt x="2977161" y="1089816"/>
                  <a:pt x="2967519" y="1175447"/>
                </a:cubicBezTo>
                <a:lnTo>
                  <a:pt x="2569619" y="4709116"/>
                </a:lnTo>
                <a:cubicBezTo>
                  <a:pt x="2562387" y="4773339"/>
                  <a:pt x="2517135" y="4824046"/>
                  <a:pt x="2458835" y="4841317"/>
                </a:cubicBezTo>
                <a:lnTo>
                  <a:pt x="2397112" y="4846706"/>
                </a:lnTo>
                <a:lnTo>
                  <a:pt x="2338132" y="4827726"/>
                </a:lnTo>
                <a:cubicBezTo>
                  <a:pt x="2285133" y="4797922"/>
                  <a:pt x="2252290" y="4738422"/>
                  <a:pt x="2259522" y="4674198"/>
                </a:cubicBezTo>
                <a:lnTo>
                  <a:pt x="2657421" y="1140528"/>
                </a:lnTo>
                <a:cubicBezTo>
                  <a:pt x="2667063" y="1054898"/>
                  <a:pt x="2744298" y="993296"/>
                  <a:pt x="2829929" y="1002939"/>
                </a:cubicBezTo>
                <a:close/>
                <a:moveTo>
                  <a:pt x="900831" y="785718"/>
                </a:moveTo>
                <a:lnTo>
                  <a:pt x="900831" y="785719"/>
                </a:lnTo>
                <a:cubicBezTo>
                  <a:pt x="986462" y="795361"/>
                  <a:pt x="1048063" y="872596"/>
                  <a:pt x="1038421" y="958227"/>
                </a:cubicBezTo>
                <a:lnTo>
                  <a:pt x="640522" y="4491895"/>
                </a:lnTo>
                <a:cubicBezTo>
                  <a:pt x="633290" y="4556118"/>
                  <a:pt x="588037" y="4606825"/>
                  <a:pt x="529738" y="4624096"/>
                </a:cubicBezTo>
                <a:lnTo>
                  <a:pt x="468015" y="4629485"/>
                </a:lnTo>
                <a:lnTo>
                  <a:pt x="409035" y="4610505"/>
                </a:lnTo>
                <a:cubicBezTo>
                  <a:pt x="356036" y="4580701"/>
                  <a:pt x="323193" y="4521201"/>
                  <a:pt x="330424" y="4456977"/>
                </a:cubicBezTo>
                <a:lnTo>
                  <a:pt x="728323" y="923308"/>
                </a:lnTo>
                <a:cubicBezTo>
                  <a:pt x="737965" y="837677"/>
                  <a:pt x="815200" y="776076"/>
                  <a:pt x="900831" y="785718"/>
                </a:cubicBezTo>
                <a:close/>
                <a:moveTo>
                  <a:pt x="4029357" y="663301"/>
                </a:moveTo>
                <a:lnTo>
                  <a:pt x="4029357" y="663302"/>
                </a:lnTo>
                <a:cubicBezTo>
                  <a:pt x="4114988" y="672944"/>
                  <a:pt x="4176589" y="750179"/>
                  <a:pt x="4166947" y="835810"/>
                </a:cubicBezTo>
                <a:lnTo>
                  <a:pt x="3769047" y="4369479"/>
                </a:lnTo>
                <a:cubicBezTo>
                  <a:pt x="3761815" y="4433702"/>
                  <a:pt x="3716563" y="4484409"/>
                  <a:pt x="3658263" y="4501680"/>
                </a:cubicBezTo>
                <a:lnTo>
                  <a:pt x="3596540" y="4507069"/>
                </a:lnTo>
                <a:lnTo>
                  <a:pt x="3537560" y="4488089"/>
                </a:lnTo>
                <a:cubicBezTo>
                  <a:pt x="3484561" y="4458285"/>
                  <a:pt x="3451719" y="4398784"/>
                  <a:pt x="3458950" y="4334561"/>
                </a:cubicBezTo>
                <a:lnTo>
                  <a:pt x="3856849" y="800892"/>
                </a:lnTo>
                <a:cubicBezTo>
                  <a:pt x="3866491" y="715261"/>
                  <a:pt x="3943726" y="653659"/>
                  <a:pt x="4029357" y="663301"/>
                </a:cubicBezTo>
                <a:close/>
                <a:moveTo>
                  <a:pt x="3264927" y="577225"/>
                </a:moveTo>
                <a:lnTo>
                  <a:pt x="3264927" y="577226"/>
                </a:lnTo>
                <a:cubicBezTo>
                  <a:pt x="3350558" y="586869"/>
                  <a:pt x="3412159" y="664104"/>
                  <a:pt x="3402517" y="749734"/>
                </a:cubicBezTo>
                <a:lnTo>
                  <a:pt x="3004617" y="4283403"/>
                </a:lnTo>
                <a:cubicBezTo>
                  <a:pt x="2997385" y="4347626"/>
                  <a:pt x="2952133" y="4398333"/>
                  <a:pt x="2893833" y="4415604"/>
                </a:cubicBezTo>
                <a:lnTo>
                  <a:pt x="2832110" y="4420993"/>
                </a:lnTo>
                <a:lnTo>
                  <a:pt x="2773130" y="4402013"/>
                </a:lnTo>
                <a:cubicBezTo>
                  <a:pt x="2720131" y="4372209"/>
                  <a:pt x="2687288" y="4312708"/>
                  <a:pt x="2694520" y="4248485"/>
                </a:cubicBezTo>
                <a:lnTo>
                  <a:pt x="3092419" y="714816"/>
                </a:lnTo>
                <a:cubicBezTo>
                  <a:pt x="3102061" y="629185"/>
                  <a:pt x="3179296" y="567583"/>
                  <a:pt x="3264927" y="577225"/>
                </a:cubicBezTo>
                <a:close/>
                <a:moveTo>
                  <a:pt x="2500497" y="491149"/>
                </a:moveTo>
                <a:lnTo>
                  <a:pt x="2500497" y="491149"/>
                </a:lnTo>
                <a:cubicBezTo>
                  <a:pt x="2586128" y="500792"/>
                  <a:pt x="2647729" y="578027"/>
                  <a:pt x="2638087" y="663657"/>
                </a:cubicBezTo>
                <a:lnTo>
                  <a:pt x="2240187" y="4197326"/>
                </a:lnTo>
                <a:cubicBezTo>
                  <a:pt x="2232955" y="4261549"/>
                  <a:pt x="2187703" y="4312256"/>
                  <a:pt x="2129403" y="4329527"/>
                </a:cubicBezTo>
                <a:lnTo>
                  <a:pt x="2067680" y="4334916"/>
                </a:lnTo>
                <a:lnTo>
                  <a:pt x="2008700" y="4315936"/>
                </a:lnTo>
                <a:cubicBezTo>
                  <a:pt x="1955701" y="4286132"/>
                  <a:pt x="1922859" y="4226631"/>
                  <a:pt x="1930090" y="4162408"/>
                </a:cubicBezTo>
                <a:lnTo>
                  <a:pt x="2327989" y="628739"/>
                </a:lnTo>
                <a:cubicBezTo>
                  <a:pt x="2337631" y="543108"/>
                  <a:pt x="2414866" y="481506"/>
                  <a:pt x="2500497" y="491149"/>
                </a:cubicBezTo>
                <a:close/>
                <a:moveTo>
                  <a:pt x="1736069" y="405073"/>
                </a:moveTo>
                <a:lnTo>
                  <a:pt x="1736069" y="405074"/>
                </a:lnTo>
                <a:cubicBezTo>
                  <a:pt x="1821700" y="414716"/>
                  <a:pt x="1883301" y="491951"/>
                  <a:pt x="1873659" y="577581"/>
                </a:cubicBezTo>
                <a:lnTo>
                  <a:pt x="1475760" y="4111250"/>
                </a:lnTo>
                <a:cubicBezTo>
                  <a:pt x="1468528" y="4175473"/>
                  <a:pt x="1423275" y="4226180"/>
                  <a:pt x="1364976" y="4243451"/>
                </a:cubicBezTo>
                <a:lnTo>
                  <a:pt x="1303253" y="4248840"/>
                </a:lnTo>
                <a:lnTo>
                  <a:pt x="1244273" y="4229860"/>
                </a:lnTo>
                <a:cubicBezTo>
                  <a:pt x="1191274" y="4200056"/>
                  <a:pt x="1158431" y="4140555"/>
                  <a:pt x="1165662" y="4076332"/>
                </a:cubicBezTo>
                <a:lnTo>
                  <a:pt x="1563561" y="542663"/>
                </a:lnTo>
                <a:cubicBezTo>
                  <a:pt x="1573203" y="457032"/>
                  <a:pt x="1650438" y="395431"/>
                  <a:pt x="1736069" y="405073"/>
                </a:cubicBezTo>
                <a:close/>
                <a:moveTo>
                  <a:pt x="1335829" y="360004"/>
                </a:moveTo>
                <a:lnTo>
                  <a:pt x="1335829" y="360006"/>
                </a:lnTo>
                <a:cubicBezTo>
                  <a:pt x="1421460" y="369648"/>
                  <a:pt x="1483061" y="446883"/>
                  <a:pt x="1473419" y="532514"/>
                </a:cubicBezTo>
                <a:lnTo>
                  <a:pt x="1075520" y="4066182"/>
                </a:lnTo>
                <a:cubicBezTo>
                  <a:pt x="1068288" y="4130405"/>
                  <a:pt x="1023035" y="4181112"/>
                  <a:pt x="964736" y="4198383"/>
                </a:cubicBezTo>
                <a:lnTo>
                  <a:pt x="903013" y="4203772"/>
                </a:lnTo>
                <a:lnTo>
                  <a:pt x="844033" y="4184792"/>
                </a:lnTo>
                <a:cubicBezTo>
                  <a:pt x="791034" y="4154988"/>
                  <a:pt x="758191" y="4095488"/>
                  <a:pt x="765422" y="4031264"/>
                </a:cubicBezTo>
                <a:lnTo>
                  <a:pt x="1163321" y="497595"/>
                </a:lnTo>
                <a:cubicBezTo>
                  <a:pt x="1172963" y="411964"/>
                  <a:pt x="1250198" y="350363"/>
                  <a:pt x="1335829" y="360004"/>
                </a:cubicBezTo>
                <a:close/>
                <a:moveTo>
                  <a:pt x="571400" y="273929"/>
                </a:moveTo>
                <a:lnTo>
                  <a:pt x="571400" y="273930"/>
                </a:lnTo>
                <a:cubicBezTo>
                  <a:pt x="657031" y="283572"/>
                  <a:pt x="718632" y="360807"/>
                  <a:pt x="708990" y="446438"/>
                </a:cubicBezTo>
                <a:lnTo>
                  <a:pt x="311090" y="3980106"/>
                </a:lnTo>
                <a:cubicBezTo>
                  <a:pt x="303858" y="4044329"/>
                  <a:pt x="258606" y="4095036"/>
                  <a:pt x="200306" y="4112307"/>
                </a:cubicBezTo>
                <a:lnTo>
                  <a:pt x="138583" y="4117696"/>
                </a:lnTo>
                <a:lnTo>
                  <a:pt x="79603" y="4098716"/>
                </a:lnTo>
                <a:cubicBezTo>
                  <a:pt x="26604" y="4068912"/>
                  <a:pt x="-6239" y="4009411"/>
                  <a:pt x="993" y="3945188"/>
                </a:cubicBezTo>
                <a:lnTo>
                  <a:pt x="398892" y="411519"/>
                </a:lnTo>
                <a:cubicBezTo>
                  <a:pt x="408534" y="325888"/>
                  <a:pt x="485769" y="264287"/>
                  <a:pt x="571400" y="273929"/>
                </a:cubicBezTo>
                <a:close/>
                <a:moveTo>
                  <a:pt x="2168629" y="993"/>
                </a:moveTo>
                <a:lnTo>
                  <a:pt x="2168629" y="995"/>
                </a:lnTo>
                <a:cubicBezTo>
                  <a:pt x="2254260" y="10637"/>
                  <a:pt x="2315861" y="87872"/>
                  <a:pt x="2306219" y="173503"/>
                </a:cubicBezTo>
                <a:lnTo>
                  <a:pt x="1908320" y="3707171"/>
                </a:lnTo>
                <a:cubicBezTo>
                  <a:pt x="1901088" y="3771394"/>
                  <a:pt x="1855835" y="3822101"/>
                  <a:pt x="1797536" y="3839372"/>
                </a:cubicBezTo>
                <a:lnTo>
                  <a:pt x="1735813" y="3844761"/>
                </a:lnTo>
                <a:lnTo>
                  <a:pt x="1676833" y="3825781"/>
                </a:lnTo>
                <a:cubicBezTo>
                  <a:pt x="1623834" y="3795977"/>
                  <a:pt x="1590991" y="3736477"/>
                  <a:pt x="1598222" y="3672253"/>
                </a:cubicBezTo>
                <a:lnTo>
                  <a:pt x="1996121" y="138584"/>
                </a:lnTo>
                <a:cubicBezTo>
                  <a:pt x="2005763" y="52953"/>
                  <a:pt x="2082998" y="-8648"/>
                  <a:pt x="2168629" y="993"/>
                </a:cubicBezTo>
                <a:close/>
              </a:path>
            </a:pathLst>
          </a:custGeom>
          <a:pattFill prst="pct5">
            <a:fgClr>
              <a:schemeClr val="tx1"/>
            </a:fgClr>
            <a:bgClr>
              <a:schemeClr val="bg1"/>
            </a:bgClr>
          </a:pattFill>
          <a:effectLst>
            <a:outerShdw blurRad="50800" dist="38100" dir="2700000" algn="tl" rotWithShape="0">
              <a:prstClr val="black">
                <a:alpha val="40000"/>
              </a:prstClr>
            </a:outerShdw>
          </a:effectLst>
        </p:spPr>
        <p:txBody>
          <a:bodyPr wrap="square">
            <a:noAutofit/>
          </a:bodyPr>
          <a:lstStyle/>
          <a:p>
            <a:endParaRPr lang="id-ID"/>
          </a:p>
        </p:txBody>
      </p:sp>
    </p:spTree>
    <p:extLst>
      <p:ext uri="{BB962C8B-B14F-4D97-AF65-F5344CB8AC3E}">
        <p14:creationId xmlns:p14="http://schemas.microsoft.com/office/powerpoint/2010/main" val="1939061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Piece of Image">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1303242" y="1117278"/>
            <a:ext cx="4778243" cy="2438723"/>
          </a:xfrm>
          <a:prstGeom prst="rect">
            <a:avLst/>
          </a:prstGeom>
          <a:pattFill prst="pct5">
            <a:fgClr>
              <a:schemeClr val="tx1"/>
            </a:fgClr>
            <a:bgClr>
              <a:schemeClr val="bg1"/>
            </a:bgClr>
          </a:pattFill>
        </p:spPr>
      </p:sp>
      <p:sp>
        <p:nvSpPr>
          <p:cNvPr id="4" name="Picture Placeholder 2"/>
          <p:cNvSpPr>
            <a:spLocks noGrp="1"/>
          </p:cNvSpPr>
          <p:nvPr>
            <p:ph type="pic" sz="quarter" idx="11"/>
          </p:nvPr>
        </p:nvSpPr>
        <p:spPr>
          <a:xfrm>
            <a:off x="6516913" y="3733537"/>
            <a:ext cx="4020458" cy="1839949"/>
          </a:xfrm>
          <a:prstGeom prst="rect">
            <a:avLst/>
          </a:prstGeom>
          <a:pattFill prst="pct5">
            <a:fgClr>
              <a:schemeClr val="tx1"/>
            </a:fgClr>
            <a:bgClr>
              <a:schemeClr val="bg1"/>
            </a:bgClr>
          </a:pattFill>
        </p:spPr>
      </p:sp>
    </p:spTree>
    <p:extLst>
      <p:ext uri="{BB962C8B-B14F-4D97-AF65-F5344CB8AC3E}">
        <p14:creationId xmlns:p14="http://schemas.microsoft.com/office/powerpoint/2010/main" val="3638488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reative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6194558" y="1059220"/>
            <a:ext cx="2252757" cy="2511294"/>
          </a:xfrm>
          <a:prstGeom prst="rect">
            <a:avLst/>
          </a:prstGeom>
          <a:pattFill prst="pct5">
            <a:fgClr>
              <a:schemeClr val="tx1"/>
            </a:fgClr>
            <a:bgClr>
              <a:schemeClr val="bg1"/>
            </a:bgClr>
          </a:pattFill>
        </p:spPr>
      </p:sp>
      <p:sp>
        <p:nvSpPr>
          <p:cNvPr id="4" name="Picture Placeholder 1"/>
          <p:cNvSpPr>
            <a:spLocks noGrp="1"/>
          </p:cNvSpPr>
          <p:nvPr>
            <p:ph type="pic" sz="quarter" idx="11"/>
          </p:nvPr>
        </p:nvSpPr>
        <p:spPr>
          <a:xfrm>
            <a:off x="8447315" y="3570514"/>
            <a:ext cx="2252757" cy="1923144"/>
          </a:xfrm>
          <a:prstGeom prst="rect">
            <a:avLst/>
          </a:prstGeom>
          <a:pattFill prst="pct5">
            <a:fgClr>
              <a:schemeClr val="tx1"/>
            </a:fgClr>
            <a:bgClr>
              <a:schemeClr val="bg1"/>
            </a:bgClr>
          </a:pattFill>
        </p:spPr>
      </p:sp>
      <p:sp>
        <p:nvSpPr>
          <p:cNvPr id="5" name="Picture Placeholder 1"/>
          <p:cNvSpPr>
            <a:spLocks noGrp="1"/>
          </p:cNvSpPr>
          <p:nvPr>
            <p:ph type="pic" sz="quarter" idx="12"/>
          </p:nvPr>
        </p:nvSpPr>
        <p:spPr>
          <a:xfrm>
            <a:off x="6821715" y="3570514"/>
            <a:ext cx="1625600" cy="1494971"/>
          </a:xfrm>
          <a:prstGeom prst="rect">
            <a:avLst/>
          </a:prstGeom>
          <a:pattFill prst="pct5">
            <a:fgClr>
              <a:schemeClr val="tx1"/>
            </a:fgClr>
            <a:bgClr>
              <a:schemeClr val="bg1"/>
            </a:bgClr>
          </a:pattFill>
        </p:spPr>
      </p:sp>
      <p:sp>
        <p:nvSpPr>
          <p:cNvPr id="6" name="Picture Placeholder 1"/>
          <p:cNvSpPr>
            <a:spLocks noGrp="1"/>
          </p:cNvSpPr>
          <p:nvPr>
            <p:ph type="pic" sz="quarter" idx="13"/>
          </p:nvPr>
        </p:nvSpPr>
        <p:spPr>
          <a:xfrm>
            <a:off x="8447315" y="1480456"/>
            <a:ext cx="1872343" cy="2090058"/>
          </a:xfrm>
          <a:prstGeom prst="rect">
            <a:avLst/>
          </a:prstGeom>
          <a:pattFill prst="pct5">
            <a:fgClr>
              <a:schemeClr val="tx1"/>
            </a:fgClr>
            <a:bgClr>
              <a:schemeClr val="bg1"/>
            </a:bgClr>
          </a:pattFill>
        </p:spPr>
      </p:sp>
    </p:spTree>
    <p:extLst>
      <p:ext uri="{BB962C8B-B14F-4D97-AF65-F5344CB8AC3E}">
        <p14:creationId xmlns:p14="http://schemas.microsoft.com/office/powerpoint/2010/main" val="3445220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Big Left Image">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0" y="0"/>
            <a:ext cx="6091238" cy="6858000"/>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4244502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Top Image">
    <p:spTree>
      <p:nvGrpSpPr>
        <p:cNvPr id="1" name=""/>
        <p:cNvGrpSpPr/>
        <p:nvPr/>
      </p:nvGrpSpPr>
      <p:grpSpPr>
        <a:xfrm>
          <a:off x="0" y="0"/>
          <a:ext cx="0" cy="0"/>
          <a:chOff x="0" y="0"/>
          <a:chExt cx="0" cy="0"/>
        </a:xfrm>
      </p:grpSpPr>
      <p:sp>
        <p:nvSpPr>
          <p:cNvPr id="3" name="Picture Placeholder 13"/>
          <p:cNvSpPr>
            <a:spLocks noGrp="1"/>
          </p:cNvSpPr>
          <p:nvPr>
            <p:ph type="pic" sz="quarter" idx="22"/>
          </p:nvPr>
        </p:nvSpPr>
        <p:spPr>
          <a:xfrm>
            <a:off x="4472296" y="1096615"/>
            <a:ext cx="3240000" cy="2520000"/>
          </a:xfrm>
          <a:prstGeom prst="rect">
            <a:avLst/>
          </a:prstGeom>
          <a:pattFill prst="pct5">
            <a:fgClr>
              <a:schemeClr val="tx1"/>
            </a:fgClr>
            <a:bgClr>
              <a:schemeClr val="bg1"/>
            </a:bgClr>
          </a:pattFill>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a:p>
        </p:txBody>
      </p:sp>
      <p:sp>
        <p:nvSpPr>
          <p:cNvPr id="4" name="Picture Placeholder 13"/>
          <p:cNvSpPr>
            <a:spLocks noGrp="1"/>
          </p:cNvSpPr>
          <p:nvPr>
            <p:ph type="pic" sz="quarter" idx="23"/>
          </p:nvPr>
        </p:nvSpPr>
        <p:spPr>
          <a:xfrm>
            <a:off x="8085651" y="1096615"/>
            <a:ext cx="3240000" cy="2520000"/>
          </a:xfrm>
          <a:prstGeom prst="rect">
            <a:avLst/>
          </a:prstGeom>
          <a:pattFill prst="pct5">
            <a:fgClr>
              <a:schemeClr val="tx1"/>
            </a:fgClr>
            <a:bgClr>
              <a:schemeClr val="bg1"/>
            </a:bgClr>
          </a:pattFill>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a:p>
        </p:txBody>
      </p:sp>
      <p:sp>
        <p:nvSpPr>
          <p:cNvPr id="5" name="Picture Placeholder 13"/>
          <p:cNvSpPr>
            <a:spLocks noGrp="1"/>
          </p:cNvSpPr>
          <p:nvPr>
            <p:ph type="pic" sz="quarter" idx="24"/>
          </p:nvPr>
        </p:nvSpPr>
        <p:spPr>
          <a:xfrm>
            <a:off x="858941" y="1102359"/>
            <a:ext cx="3240000" cy="2520000"/>
          </a:xfrm>
          <a:prstGeom prst="rect">
            <a:avLst/>
          </a:prstGeom>
          <a:pattFill prst="pct5">
            <a:fgClr>
              <a:schemeClr val="tx1"/>
            </a:fgClr>
            <a:bgClr>
              <a:schemeClr val="bg1"/>
            </a:bgClr>
          </a:pattFill>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a:p>
        </p:txBody>
      </p:sp>
    </p:spTree>
    <p:extLst>
      <p:ext uri="{BB962C8B-B14F-4D97-AF65-F5344CB8AC3E}">
        <p14:creationId xmlns:p14="http://schemas.microsoft.com/office/powerpoint/2010/main" val="2559075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Right Image">
    <p:spTree>
      <p:nvGrpSpPr>
        <p:cNvPr id="1" name=""/>
        <p:cNvGrpSpPr/>
        <p:nvPr/>
      </p:nvGrpSpPr>
      <p:grpSpPr>
        <a:xfrm>
          <a:off x="0" y="0"/>
          <a:ext cx="0" cy="0"/>
          <a:chOff x="0" y="0"/>
          <a:chExt cx="0" cy="0"/>
        </a:xfrm>
      </p:grpSpPr>
      <p:sp>
        <p:nvSpPr>
          <p:cNvPr id="3" name="Picture Placeholder 1"/>
          <p:cNvSpPr>
            <a:spLocks noGrp="1"/>
          </p:cNvSpPr>
          <p:nvPr>
            <p:ph type="pic" sz="quarter" idx="13"/>
          </p:nvPr>
        </p:nvSpPr>
        <p:spPr>
          <a:xfrm>
            <a:off x="6127137" y="1079440"/>
            <a:ext cx="4439264" cy="4566616"/>
          </a:xfrm>
          <a:prstGeom prst="rect">
            <a:avLst/>
          </a:prstGeom>
          <a:pattFill prst="pct5">
            <a:fgClr>
              <a:schemeClr val="tx1"/>
            </a:fgClr>
            <a:bgClr>
              <a:schemeClr val="bg1"/>
            </a:bgClr>
          </a:pattFill>
        </p:spPr>
      </p:sp>
    </p:spTree>
    <p:extLst>
      <p:ext uri="{BB962C8B-B14F-4D97-AF65-F5344CB8AC3E}">
        <p14:creationId xmlns:p14="http://schemas.microsoft.com/office/powerpoint/2010/main" val="1165385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Member Team">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4470401" y="2917371"/>
            <a:ext cx="3267118" cy="3940628"/>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1"/>
          </p:nvPr>
        </p:nvSpPr>
        <p:spPr>
          <a:xfrm>
            <a:off x="523920" y="2917371"/>
            <a:ext cx="3267118" cy="3940628"/>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2"/>
          </p:nvPr>
        </p:nvSpPr>
        <p:spPr>
          <a:xfrm>
            <a:off x="8416883" y="2917371"/>
            <a:ext cx="3267118" cy="3940628"/>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5105488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icrle Team">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979883" y="1320800"/>
            <a:ext cx="3657600" cy="3657600"/>
          </a:xfrm>
          <a:custGeom>
            <a:avLst/>
            <a:gdLst>
              <a:gd name="connsiteX0" fmla="*/ 1828800 w 3657600"/>
              <a:gd name="connsiteY0" fmla="*/ 0 h 3657600"/>
              <a:gd name="connsiteX1" fmla="*/ 3657600 w 3657600"/>
              <a:gd name="connsiteY1" fmla="*/ 1828800 h 3657600"/>
              <a:gd name="connsiteX2" fmla="*/ 1828800 w 3657600"/>
              <a:gd name="connsiteY2" fmla="*/ 3657600 h 3657600"/>
              <a:gd name="connsiteX3" fmla="*/ 0 w 3657600"/>
              <a:gd name="connsiteY3" fmla="*/ 1828800 h 3657600"/>
              <a:gd name="connsiteX4" fmla="*/ 1828800 w 3657600"/>
              <a:gd name="connsiteY4" fmla="*/ 0 h 365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0" h="3657600">
                <a:moveTo>
                  <a:pt x="1828800" y="0"/>
                </a:moveTo>
                <a:cubicBezTo>
                  <a:pt x="2838818" y="0"/>
                  <a:pt x="3657600" y="818782"/>
                  <a:pt x="3657600" y="1828800"/>
                </a:cubicBezTo>
                <a:cubicBezTo>
                  <a:pt x="3657600" y="2838818"/>
                  <a:pt x="2838818" y="3657600"/>
                  <a:pt x="1828800" y="3657600"/>
                </a:cubicBezTo>
                <a:cubicBezTo>
                  <a:pt x="818782" y="3657600"/>
                  <a:pt x="0" y="2838818"/>
                  <a:pt x="0" y="1828800"/>
                </a:cubicBezTo>
                <a:cubicBezTo>
                  <a:pt x="0" y="818782"/>
                  <a:pt x="818782" y="0"/>
                  <a:pt x="1828800" y="0"/>
                </a:cubicBez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542699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Blank Image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7999"/>
          </a:xfrm>
          <a:prstGeom prst="rect">
            <a:avLst/>
          </a:prstGeom>
          <a:pattFill prst="pct5">
            <a:fgClr>
              <a:schemeClr val="tx1"/>
            </a:fgClr>
            <a:bgClr>
              <a:schemeClr val="bg1"/>
            </a:bgClr>
          </a:pattFill>
        </p:spPr>
        <p:txBody>
          <a:bodyPr/>
          <a:lstStyle/>
          <a:p>
            <a:endParaRPr lang="en-US"/>
          </a:p>
        </p:txBody>
      </p:sp>
    </p:spTree>
    <p:extLst>
      <p:ext uri="{BB962C8B-B14F-4D97-AF65-F5344CB8AC3E}">
        <p14:creationId xmlns:p14="http://schemas.microsoft.com/office/powerpoint/2010/main" val="13933209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Uptown Team">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4470401" y="551543"/>
            <a:ext cx="3267118" cy="2743199"/>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1"/>
          </p:nvPr>
        </p:nvSpPr>
        <p:spPr>
          <a:xfrm>
            <a:off x="523920" y="551543"/>
            <a:ext cx="3267118" cy="2743199"/>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2"/>
          </p:nvPr>
        </p:nvSpPr>
        <p:spPr>
          <a:xfrm>
            <a:off x="8416883" y="551543"/>
            <a:ext cx="3267118" cy="2743199"/>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1574910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989862" y="2656118"/>
            <a:ext cx="2538594" cy="2452914"/>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519522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Team Member">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017406" y="943432"/>
            <a:ext cx="2320881" cy="2264225"/>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2"/>
          </p:nvPr>
        </p:nvSpPr>
        <p:spPr>
          <a:xfrm>
            <a:off x="3651750" y="943432"/>
            <a:ext cx="2320881" cy="2264225"/>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3"/>
          </p:nvPr>
        </p:nvSpPr>
        <p:spPr>
          <a:xfrm>
            <a:off x="6286094" y="943432"/>
            <a:ext cx="2320881" cy="2264225"/>
          </a:xfrm>
          <a:prstGeom prst="rect">
            <a:avLst/>
          </a:prstGeom>
          <a:pattFill prst="pct5">
            <a:fgClr>
              <a:schemeClr val="tx1"/>
            </a:fgClr>
            <a:bgClr>
              <a:schemeClr val="bg1"/>
            </a:bgClr>
          </a:pattFill>
        </p:spPr>
        <p:txBody>
          <a:bodyPr/>
          <a:lstStyle/>
          <a:p>
            <a:endParaRPr lang="id-ID"/>
          </a:p>
        </p:txBody>
      </p:sp>
      <p:sp>
        <p:nvSpPr>
          <p:cNvPr id="6" name="Picture Placeholder 3"/>
          <p:cNvSpPr>
            <a:spLocks noGrp="1"/>
          </p:cNvSpPr>
          <p:nvPr>
            <p:ph type="pic" sz="quarter" idx="14"/>
          </p:nvPr>
        </p:nvSpPr>
        <p:spPr>
          <a:xfrm>
            <a:off x="8920438" y="943432"/>
            <a:ext cx="2320881" cy="2264225"/>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40056254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Special Team">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670549" y="978312"/>
            <a:ext cx="2148875" cy="2209201"/>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9686322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Layout Sidebar Team">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6431236" y="1294723"/>
            <a:ext cx="1188720" cy="1188720"/>
          </a:xfrm>
          <a:prstGeom prst="ellipse">
            <a:avLst/>
          </a:prstGeom>
          <a:pattFill prst="pct5">
            <a:fgClr>
              <a:schemeClr val="tx1"/>
            </a:fgClr>
            <a:bgClr>
              <a:schemeClr val="bg1"/>
            </a:bgClr>
          </a:pattFill>
        </p:spPr>
        <p:txBody>
          <a:bodyPr/>
          <a:lstStyle>
            <a:lvl1pPr>
              <a:defRPr sz="1000"/>
            </a:lvl1pPr>
          </a:lstStyle>
          <a:p>
            <a:endParaRPr lang="id-ID"/>
          </a:p>
        </p:txBody>
      </p:sp>
      <p:sp>
        <p:nvSpPr>
          <p:cNvPr id="4" name="Picture Placeholder 3"/>
          <p:cNvSpPr>
            <a:spLocks noGrp="1"/>
          </p:cNvSpPr>
          <p:nvPr>
            <p:ph type="pic" sz="quarter" idx="12"/>
          </p:nvPr>
        </p:nvSpPr>
        <p:spPr>
          <a:xfrm>
            <a:off x="6431236" y="2885489"/>
            <a:ext cx="1188720" cy="1188720"/>
          </a:xfrm>
          <a:prstGeom prst="ellipse">
            <a:avLst/>
          </a:prstGeom>
          <a:pattFill prst="pct5">
            <a:fgClr>
              <a:schemeClr val="tx1"/>
            </a:fgClr>
            <a:bgClr>
              <a:schemeClr val="bg1"/>
            </a:bgClr>
          </a:pattFill>
        </p:spPr>
        <p:txBody>
          <a:bodyPr/>
          <a:lstStyle>
            <a:lvl1pPr>
              <a:defRPr sz="1000"/>
            </a:lvl1pPr>
          </a:lstStyle>
          <a:p>
            <a:endParaRPr lang="id-ID"/>
          </a:p>
        </p:txBody>
      </p:sp>
      <p:sp>
        <p:nvSpPr>
          <p:cNvPr id="5" name="Picture Placeholder 3"/>
          <p:cNvSpPr>
            <a:spLocks noGrp="1"/>
          </p:cNvSpPr>
          <p:nvPr>
            <p:ph type="pic" sz="quarter" idx="13"/>
          </p:nvPr>
        </p:nvSpPr>
        <p:spPr>
          <a:xfrm>
            <a:off x="6431236" y="4476255"/>
            <a:ext cx="1188720" cy="1188720"/>
          </a:xfrm>
          <a:prstGeom prst="ellipse">
            <a:avLst/>
          </a:prstGeom>
          <a:pattFill prst="pct5">
            <a:fgClr>
              <a:schemeClr val="tx1"/>
            </a:fgClr>
            <a:bgClr>
              <a:schemeClr val="bg1"/>
            </a:bgClr>
          </a:pattFill>
        </p:spPr>
        <p:txBody>
          <a:bodyPr/>
          <a:lstStyle>
            <a:lvl1pPr>
              <a:defRPr sz="1000"/>
            </a:lvl1pPr>
          </a:lstStyle>
          <a:p>
            <a:endParaRPr lang="id-ID"/>
          </a:p>
        </p:txBody>
      </p:sp>
    </p:spTree>
    <p:extLst>
      <p:ext uri="{BB962C8B-B14F-4D97-AF65-F5344CB8AC3E}">
        <p14:creationId xmlns:p14="http://schemas.microsoft.com/office/powerpoint/2010/main" val="12181326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 Team Layout">
    <p:spTree>
      <p:nvGrpSpPr>
        <p:cNvPr id="1" name=""/>
        <p:cNvGrpSpPr/>
        <p:nvPr/>
      </p:nvGrpSpPr>
      <p:grpSpPr>
        <a:xfrm>
          <a:off x="0" y="0"/>
          <a:ext cx="0" cy="0"/>
          <a:chOff x="0" y="0"/>
          <a:chExt cx="0" cy="0"/>
        </a:xfrm>
      </p:grpSpPr>
      <p:sp>
        <p:nvSpPr>
          <p:cNvPr id="3" name="Rectangle 2"/>
          <p:cNvSpPr/>
          <p:nvPr userDrawn="1"/>
        </p:nvSpPr>
        <p:spPr>
          <a:xfrm>
            <a:off x="0" y="5907314"/>
            <a:ext cx="12192000" cy="95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1"/>
          </p:nvPr>
        </p:nvSpPr>
        <p:spPr>
          <a:xfrm>
            <a:off x="769259" y="1219207"/>
            <a:ext cx="2133600" cy="3846284"/>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2"/>
          </p:nvPr>
        </p:nvSpPr>
        <p:spPr>
          <a:xfrm>
            <a:off x="2902859" y="1218754"/>
            <a:ext cx="2133600" cy="3846284"/>
          </a:xfrm>
          <a:prstGeom prst="rect">
            <a:avLst/>
          </a:prstGeom>
          <a:pattFill prst="pct5">
            <a:fgClr>
              <a:schemeClr val="tx1"/>
            </a:fgClr>
            <a:bgClr>
              <a:schemeClr val="bg1"/>
            </a:bgClr>
          </a:pattFill>
        </p:spPr>
        <p:txBody>
          <a:bodyPr/>
          <a:lstStyle/>
          <a:p>
            <a:endParaRPr lang="id-ID"/>
          </a:p>
        </p:txBody>
      </p:sp>
      <p:sp>
        <p:nvSpPr>
          <p:cNvPr id="6" name="Picture Placeholder 3"/>
          <p:cNvSpPr>
            <a:spLocks noGrp="1"/>
          </p:cNvSpPr>
          <p:nvPr>
            <p:ph type="pic" sz="quarter" idx="13"/>
          </p:nvPr>
        </p:nvSpPr>
        <p:spPr>
          <a:xfrm>
            <a:off x="5036459" y="1218300"/>
            <a:ext cx="2133600" cy="3846284"/>
          </a:xfrm>
          <a:prstGeom prst="rect">
            <a:avLst/>
          </a:prstGeom>
          <a:pattFill prst="pct5">
            <a:fgClr>
              <a:schemeClr val="tx1"/>
            </a:fgClr>
            <a:bgClr>
              <a:schemeClr val="bg1"/>
            </a:bgClr>
          </a:pattFill>
        </p:spPr>
        <p:txBody>
          <a:bodyPr/>
          <a:lstStyle/>
          <a:p>
            <a:endParaRPr lang="id-ID"/>
          </a:p>
        </p:txBody>
      </p:sp>
      <p:sp>
        <p:nvSpPr>
          <p:cNvPr id="7" name="Picture Placeholder 3"/>
          <p:cNvSpPr>
            <a:spLocks noGrp="1"/>
          </p:cNvSpPr>
          <p:nvPr>
            <p:ph type="pic" sz="quarter" idx="14"/>
          </p:nvPr>
        </p:nvSpPr>
        <p:spPr>
          <a:xfrm>
            <a:off x="7170059" y="1218300"/>
            <a:ext cx="2133600" cy="3846284"/>
          </a:xfrm>
          <a:prstGeom prst="rect">
            <a:avLst/>
          </a:prstGeom>
          <a:pattFill prst="pct5">
            <a:fgClr>
              <a:schemeClr val="tx1"/>
            </a:fgClr>
            <a:bgClr>
              <a:schemeClr val="bg1"/>
            </a:bgClr>
          </a:pattFill>
        </p:spPr>
        <p:txBody>
          <a:bodyPr/>
          <a:lstStyle/>
          <a:p>
            <a:endParaRPr lang="id-ID"/>
          </a:p>
        </p:txBody>
      </p:sp>
      <p:sp>
        <p:nvSpPr>
          <p:cNvPr id="8" name="Picture Placeholder 3"/>
          <p:cNvSpPr>
            <a:spLocks noGrp="1"/>
          </p:cNvSpPr>
          <p:nvPr>
            <p:ph type="pic" sz="quarter" idx="15"/>
          </p:nvPr>
        </p:nvSpPr>
        <p:spPr>
          <a:xfrm>
            <a:off x="9303659" y="1218300"/>
            <a:ext cx="2133600" cy="3846284"/>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26557299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enter Tea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4470401" y="2148113"/>
            <a:ext cx="3267118" cy="2743199"/>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1"/>
          </p:nvPr>
        </p:nvSpPr>
        <p:spPr>
          <a:xfrm>
            <a:off x="523920" y="2148113"/>
            <a:ext cx="3267118" cy="2743199"/>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2"/>
          </p:nvPr>
        </p:nvSpPr>
        <p:spPr>
          <a:xfrm>
            <a:off x="8416883" y="2148113"/>
            <a:ext cx="3267118" cy="2743199"/>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3082437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reak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296228" y="1719840"/>
            <a:ext cx="3657600" cy="3657600"/>
          </a:xfrm>
          <a:custGeom>
            <a:avLst/>
            <a:gdLst>
              <a:gd name="connsiteX0" fmla="*/ 1828800 w 3657600"/>
              <a:gd name="connsiteY0" fmla="*/ 0 h 3657600"/>
              <a:gd name="connsiteX1" fmla="*/ 3657600 w 3657600"/>
              <a:gd name="connsiteY1" fmla="*/ 1828800 h 3657600"/>
              <a:gd name="connsiteX2" fmla="*/ 1828800 w 3657600"/>
              <a:gd name="connsiteY2" fmla="*/ 3657600 h 3657600"/>
              <a:gd name="connsiteX3" fmla="*/ 0 w 3657600"/>
              <a:gd name="connsiteY3" fmla="*/ 1828800 h 3657600"/>
              <a:gd name="connsiteX4" fmla="*/ 1828800 w 3657600"/>
              <a:gd name="connsiteY4" fmla="*/ 0 h 365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0" h="3657600">
                <a:moveTo>
                  <a:pt x="1828800" y="0"/>
                </a:moveTo>
                <a:cubicBezTo>
                  <a:pt x="2838818" y="0"/>
                  <a:pt x="3657600" y="818782"/>
                  <a:pt x="3657600" y="1828800"/>
                </a:cubicBezTo>
                <a:cubicBezTo>
                  <a:pt x="3657600" y="2838818"/>
                  <a:pt x="2838818" y="3657600"/>
                  <a:pt x="1828800" y="3657600"/>
                </a:cubicBezTo>
                <a:cubicBezTo>
                  <a:pt x="818782" y="3657600"/>
                  <a:pt x="0" y="2838818"/>
                  <a:pt x="0" y="1828800"/>
                </a:cubicBezTo>
                <a:cubicBezTo>
                  <a:pt x="0" y="818782"/>
                  <a:pt x="818782" y="0"/>
                  <a:pt x="1828800" y="0"/>
                </a:cubicBez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6745913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reak Slide2">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0" y="5907314"/>
            <a:ext cx="12192000" cy="95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88087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uper Blank Layou">
    <p:spTree>
      <p:nvGrpSpPr>
        <p:cNvPr id="1" name=""/>
        <p:cNvGrpSpPr/>
        <p:nvPr/>
      </p:nvGrpSpPr>
      <p:grpSpPr>
        <a:xfrm>
          <a:off x="0" y="0"/>
          <a:ext cx="0" cy="0"/>
          <a:chOff x="0" y="0"/>
          <a:chExt cx="0" cy="0"/>
        </a:xfrm>
      </p:grpSpPr>
      <p:sp>
        <p:nvSpPr>
          <p:cNvPr id="3" name="Rectangle 2"/>
          <p:cNvSpPr/>
          <p:nvPr userDrawn="1"/>
        </p:nvSpPr>
        <p:spPr>
          <a:xfrm>
            <a:off x="0" y="5907314"/>
            <a:ext cx="12192000" cy="95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884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pening Layout">
    <p:spTree>
      <p:nvGrpSpPr>
        <p:cNvPr id="1" name=""/>
        <p:cNvGrpSpPr/>
        <p:nvPr/>
      </p:nvGrpSpPr>
      <p:grpSpPr>
        <a:xfrm>
          <a:off x="0" y="0"/>
          <a:ext cx="0" cy="0"/>
          <a:chOff x="0" y="0"/>
          <a:chExt cx="0" cy="0"/>
        </a:xfrm>
      </p:grpSpPr>
      <p:sp>
        <p:nvSpPr>
          <p:cNvPr id="3" name="Picture Placeholder 4"/>
          <p:cNvSpPr>
            <a:spLocks noGrp="1"/>
          </p:cNvSpPr>
          <p:nvPr>
            <p:ph type="pic" sz="quarter" idx="12"/>
          </p:nvPr>
        </p:nvSpPr>
        <p:spPr>
          <a:xfrm>
            <a:off x="0" y="0"/>
            <a:ext cx="12192000" cy="3715657"/>
          </a:xfrm>
          <a:prstGeom prst="rect">
            <a:avLst/>
          </a:prstGeom>
          <a:pattFill prst="pct5">
            <a:fgClr>
              <a:schemeClr val="tx1"/>
            </a:fgClr>
            <a:bgClr>
              <a:schemeClr val="bg1"/>
            </a:bgClr>
          </a:pattFill>
        </p:spPr>
        <p:txBody>
          <a:bodyPr/>
          <a:lstStyle/>
          <a:p>
            <a:endParaRPr lang="id-ID"/>
          </a:p>
        </p:txBody>
      </p:sp>
      <p:sp>
        <p:nvSpPr>
          <p:cNvPr id="4" name="Picture Placeholder 7"/>
          <p:cNvSpPr>
            <a:spLocks noGrp="1"/>
          </p:cNvSpPr>
          <p:nvPr>
            <p:ph type="pic" sz="quarter" idx="13"/>
          </p:nvPr>
        </p:nvSpPr>
        <p:spPr>
          <a:xfrm>
            <a:off x="5090160" y="2709817"/>
            <a:ext cx="2011680" cy="2011680"/>
          </a:xfrm>
          <a:prstGeom prst="ellipse">
            <a:avLst/>
          </a:prstGeom>
          <a:pattFill prst="pct5">
            <a:fgClr>
              <a:schemeClr val="tx1"/>
            </a:fgClr>
            <a:bgClr>
              <a:schemeClr val="bg1"/>
            </a:bgClr>
          </a:pattFill>
        </p:spPr>
        <p:txBody>
          <a:bodyPr>
            <a:normAutofit/>
          </a:bodyPr>
          <a:lstStyle>
            <a:lvl1pPr>
              <a:defRPr sz="1100"/>
            </a:lvl1pPr>
          </a:lstStyle>
          <a:p>
            <a:endParaRPr lang="id-ID"/>
          </a:p>
        </p:txBody>
      </p:sp>
    </p:spTree>
    <p:extLst>
      <p:ext uri="{BB962C8B-B14F-4D97-AF65-F5344CB8AC3E}">
        <p14:creationId xmlns:p14="http://schemas.microsoft.com/office/powerpoint/2010/main" val="6338083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allery 1">
    <p:spTree>
      <p:nvGrpSpPr>
        <p:cNvPr id="1" name=""/>
        <p:cNvGrpSpPr/>
        <p:nvPr/>
      </p:nvGrpSpPr>
      <p:grpSpPr>
        <a:xfrm>
          <a:off x="0" y="0"/>
          <a:ext cx="0" cy="0"/>
          <a:chOff x="0" y="0"/>
          <a:chExt cx="0" cy="0"/>
        </a:xfrm>
      </p:grpSpPr>
      <p:sp>
        <p:nvSpPr>
          <p:cNvPr id="3" name="Rectangle 2"/>
          <p:cNvSpPr/>
          <p:nvPr userDrawn="1"/>
        </p:nvSpPr>
        <p:spPr>
          <a:xfrm>
            <a:off x="0" y="5907314"/>
            <a:ext cx="12192000" cy="95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1"/>
          </p:nvPr>
        </p:nvSpPr>
        <p:spPr>
          <a:xfrm>
            <a:off x="1169347" y="614150"/>
            <a:ext cx="9853306" cy="5033855"/>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911422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Gallery Layout">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769259" y="1219207"/>
            <a:ext cx="2133600" cy="3846284"/>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2"/>
          </p:nvPr>
        </p:nvSpPr>
        <p:spPr>
          <a:xfrm>
            <a:off x="2902859" y="1218754"/>
            <a:ext cx="2133600" cy="3846284"/>
          </a:xfrm>
          <a:prstGeom prst="rect">
            <a:avLst/>
          </a:prstGeom>
          <a:pattFill prst="pct5">
            <a:fgClr>
              <a:schemeClr val="tx1"/>
            </a:fgClr>
            <a:bgClr>
              <a:schemeClr val="bg1"/>
            </a:bgClr>
          </a:pattFill>
        </p:spPr>
        <p:txBody>
          <a:bodyPr/>
          <a:lstStyle/>
          <a:p>
            <a:endParaRPr lang="id-ID"/>
          </a:p>
        </p:txBody>
      </p:sp>
      <p:sp>
        <p:nvSpPr>
          <p:cNvPr id="6" name="Picture Placeholder 3"/>
          <p:cNvSpPr>
            <a:spLocks noGrp="1"/>
          </p:cNvSpPr>
          <p:nvPr>
            <p:ph type="pic" sz="quarter" idx="14"/>
          </p:nvPr>
        </p:nvSpPr>
        <p:spPr>
          <a:xfrm>
            <a:off x="7170059" y="1218300"/>
            <a:ext cx="2133600" cy="3846284"/>
          </a:xfrm>
          <a:prstGeom prst="rect">
            <a:avLst/>
          </a:prstGeom>
          <a:pattFill prst="pct5">
            <a:fgClr>
              <a:schemeClr val="tx1"/>
            </a:fgClr>
            <a:bgClr>
              <a:schemeClr val="bg1"/>
            </a:bgClr>
          </a:pattFill>
        </p:spPr>
        <p:txBody>
          <a:bodyPr/>
          <a:lstStyle/>
          <a:p>
            <a:endParaRPr lang="id-ID"/>
          </a:p>
        </p:txBody>
      </p:sp>
      <p:sp>
        <p:nvSpPr>
          <p:cNvPr id="7" name="Picture Placeholder 3"/>
          <p:cNvSpPr>
            <a:spLocks noGrp="1"/>
          </p:cNvSpPr>
          <p:nvPr>
            <p:ph type="pic" sz="quarter" idx="15"/>
          </p:nvPr>
        </p:nvSpPr>
        <p:spPr>
          <a:xfrm>
            <a:off x="9303659" y="1218300"/>
            <a:ext cx="2133600" cy="3846284"/>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22662573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allery Slide 3">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291773" y="1030521"/>
            <a:ext cx="2133600" cy="2264222"/>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2"/>
          </p:nvPr>
        </p:nvSpPr>
        <p:spPr>
          <a:xfrm>
            <a:off x="3425373" y="1030068"/>
            <a:ext cx="2133600" cy="2264222"/>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3"/>
          </p:nvPr>
        </p:nvSpPr>
        <p:spPr>
          <a:xfrm>
            <a:off x="1291773" y="3294743"/>
            <a:ext cx="2133600" cy="2264222"/>
          </a:xfrm>
          <a:prstGeom prst="rect">
            <a:avLst/>
          </a:prstGeom>
          <a:pattFill prst="pct5">
            <a:fgClr>
              <a:schemeClr val="tx1"/>
            </a:fgClr>
            <a:bgClr>
              <a:schemeClr val="bg1"/>
            </a:bgClr>
          </a:pattFill>
        </p:spPr>
        <p:txBody>
          <a:bodyPr/>
          <a:lstStyle/>
          <a:p>
            <a:endParaRPr lang="id-ID"/>
          </a:p>
        </p:txBody>
      </p:sp>
      <p:sp>
        <p:nvSpPr>
          <p:cNvPr id="6" name="Picture Placeholder 3"/>
          <p:cNvSpPr>
            <a:spLocks noGrp="1"/>
          </p:cNvSpPr>
          <p:nvPr>
            <p:ph type="pic" sz="quarter" idx="14"/>
          </p:nvPr>
        </p:nvSpPr>
        <p:spPr>
          <a:xfrm>
            <a:off x="3425373" y="3294290"/>
            <a:ext cx="2133600" cy="2264222"/>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22091900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Image Layout">
    <p:spTree>
      <p:nvGrpSpPr>
        <p:cNvPr id="1" name=""/>
        <p:cNvGrpSpPr/>
        <p:nvPr/>
      </p:nvGrpSpPr>
      <p:grpSpPr>
        <a:xfrm>
          <a:off x="0" y="0"/>
          <a:ext cx="0" cy="0"/>
          <a:chOff x="0" y="0"/>
          <a:chExt cx="0" cy="0"/>
        </a:xfrm>
      </p:grpSpPr>
      <p:sp>
        <p:nvSpPr>
          <p:cNvPr id="3" name="Picture Placeholder 3"/>
          <p:cNvSpPr>
            <a:spLocks noGrp="1"/>
          </p:cNvSpPr>
          <p:nvPr>
            <p:ph type="pic" sz="quarter" idx="13"/>
          </p:nvPr>
        </p:nvSpPr>
        <p:spPr>
          <a:xfrm>
            <a:off x="5717539" y="1473958"/>
            <a:ext cx="1833786" cy="3563332"/>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4"/>
          </p:nvPr>
        </p:nvSpPr>
        <p:spPr>
          <a:xfrm>
            <a:off x="7551325" y="1473958"/>
            <a:ext cx="1833786" cy="3563332"/>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5"/>
          </p:nvPr>
        </p:nvSpPr>
        <p:spPr>
          <a:xfrm>
            <a:off x="9385111" y="1473958"/>
            <a:ext cx="1833786" cy="3563332"/>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5691627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ree Right Side Gallery">
    <p:spTree>
      <p:nvGrpSpPr>
        <p:cNvPr id="1" name=""/>
        <p:cNvGrpSpPr/>
        <p:nvPr/>
      </p:nvGrpSpPr>
      <p:grpSpPr>
        <a:xfrm>
          <a:off x="0" y="0"/>
          <a:ext cx="0" cy="0"/>
          <a:chOff x="0" y="0"/>
          <a:chExt cx="0" cy="0"/>
        </a:xfrm>
      </p:grpSpPr>
      <p:sp>
        <p:nvSpPr>
          <p:cNvPr id="3" name="Picture Placeholder 3"/>
          <p:cNvSpPr>
            <a:spLocks noGrp="1"/>
          </p:cNvSpPr>
          <p:nvPr>
            <p:ph type="pic" sz="quarter" idx="13"/>
          </p:nvPr>
        </p:nvSpPr>
        <p:spPr>
          <a:xfrm>
            <a:off x="6237027" y="204714"/>
            <a:ext cx="4285397" cy="2333767"/>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4"/>
          </p:nvPr>
        </p:nvSpPr>
        <p:spPr>
          <a:xfrm>
            <a:off x="6237027" y="2690882"/>
            <a:ext cx="1965277" cy="1649104"/>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5"/>
          </p:nvPr>
        </p:nvSpPr>
        <p:spPr>
          <a:xfrm>
            <a:off x="8379725" y="2690882"/>
            <a:ext cx="2142699" cy="3150358"/>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41310708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ne Center Gallery">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169347" y="614150"/>
            <a:ext cx="9853306" cy="5033855"/>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4111739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enter Image">
    <p:spTree>
      <p:nvGrpSpPr>
        <p:cNvPr id="1" name=""/>
        <p:cNvGrpSpPr/>
        <p:nvPr/>
      </p:nvGrpSpPr>
      <p:grpSpPr>
        <a:xfrm>
          <a:off x="0" y="0"/>
          <a:ext cx="0" cy="0"/>
          <a:chOff x="0" y="0"/>
          <a:chExt cx="0" cy="0"/>
        </a:xfrm>
      </p:grpSpPr>
      <p:sp>
        <p:nvSpPr>
          <p:cNvPr id="3" name="Picture Placeholder 3"/>
          <p:cNvSpPr>
            <a:spLocks noGrp="1"/>
          </p:cNvSpPr>
          <p:nvPr>
            <p:ph type="pic" sz="quarter" idx="15"/>
          </p:nvPr>
        </p:nvSpPr>
        <p:spPr>
          <a:xfrm>
            <a:off x="1514467" y="2052254"/>
            <a:ext cx="4146103" cy="2563292"/>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6"/>
          </p:nvPr>
        </p:nvSpPr>
        <p:spPr>
          <a:xfrm>
            <a:off x="6543666" y="2052254"/>
            <a:ext cx="4146103" cy="2563292"/>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25850498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3" name="Picture Placeholder 3"/>
          <p:cNvSpPr>
            <a:spLocks noGrp="1"/>
          </p:cNvSpPr>
          <p:nvPr>
            <p:ph type="pic" sz="quarter" idx="15"/>
          </p:nvPr>
        </p:nvSpPr>
        <p:spPr>
          <a:xfrm>
            <a:off x="1610003" y="1670117"/>
            <a:ext cx="4146103" cy="2563292"/>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29371487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ingle Abstract Image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2089249" y="988722"/>
            <a:ext cx="4882075" cy="2828313"/>
          </a:xfrm>
          <a:prstGeom prst="rect">
            <a:avLst/>
          </a:prstGeom>
          <a:pattFill prst="pct5">
            <a:fgClr>
              <a:schemeClr val="tx1"/>
            </a:fgClr>
            <a:bgClr>
              <a:schemeClr val="bg1"/>
            </a:bgClr>
          </a:pattFill>
        </p:spPr>
      </p:sp>
    </p:spTree>
    <p:extLst>
      <p:ext uri="{BB962C8B-B14F-4D97-AF65-F5344CB8AC3E}">
        <p14:creationId xmlns:p14="http://schemas.microsoft.com/office/powerpoint/2010/main" val="32158826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Gallery Slide">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8373935" y="712951"/>
            <a:ext cx="3818065" cy="4686363"/>
          </a:xfrm>
          <a:prstGeom prst="rect">
            <a:avLst/>
          </a:prstGeom>
          <a:pattFill prst="pct5">
            <a:fgClr>
              <a:schemeClr val="tx1"/>
            </a:fgClr>
            <a:bgClr>
              <a:schemeClr val="bg1"/>
            </a:bgClr>
          </a:pattFill>
        </p:spPr>
      </p:sp>
      <p:sp>
        <p:nvSpPr>
          <p:cNvPr id="4" name="Picture Placeholder 1"/>
          <p:cNvSpPr>
            <a:spLocks noGrp="1"/>
          </p:cNvSpPr>
          <p:nvPr>
            <p:ph type="pic" sz="quarter" idx="11"/>
          </p:nvPr>
        </p:nvSpPr>
        <p:spPr>
          <a:xfrm>
            <a:off x="5602513" y="712952"/>
            <a:ext cx="2540001" cy="3510705"/>
          </a:xfrm>
          <a:prstGeom prst="rect">
            <a:avLst/>
          </a:prstGeom>
          <a:pattFill prst="pct5">
            <a:fgClr>
              <a:schemeClr val="tx1"/>
            </a:fgClr>
            <a:bgClr>
              <a:schemeClr val="bg1"/>
            </a:bgClr>
          </a:pattFill>
        </p:spPr>
      </p:sp>
      <p:sp>
        <p:nvSpPr>
          <p:cNvPr id="6" name="Picture Placeholder 1"/>
          <p:cNvSpPr>
            <a:spLocks noGrp="1"/>
          </p:cNvSpPr>
          <p:nvPr>
            <p:ph type="pic" sz="quarter" idx="12"/>
          </p:nvPr>
        </p:nvSpPr>
        <p:spPr>
          <a:xfrm>
            <a:off x="2831091" y="712952"/>
            <a:ext cx="2540001" cy="1696420"/>
          </a:xfrm>
          <a:prstGeom prst="rect">
            <a:avLst/>
          </a:prstGeom>
          <a:pattFill prst="pct5">
            <a:fgClr>
              <a:schemeClr val="tx1"/>
            </a:fgClr>
            <a:bgClr>
              <a:schemeClr val="bg1"/>
            </a:bgClr>
          </a:pattFill>
        </p:spPr>
      </p:sp>
      <p:sp>
        <p:nvSpPr>
          <p:cNvPr id="7" name="Picture Placeholder 1"/>
          <p:cNvSpPr>
            <a:spLocks noGrp="1"/>
          </p:cNvSpPr>
          <p:nvPr>
            <p:ph type="pic" sz="quarter" idx="13"/>
          </p:nvPr>
        </p:nvSpPr>
        <p:spPr>
          <a:xfrm>
            <a:off x="1" y="712950"/>
            <a:ext cx="2599670" cy="3510705"/>
          </a:xfrm>
          <a:prstGeom prst="rect">
            <a:avLst/>
          </a:prstGeom>
          <a:pattFill prst="pct5">
            <a:fgClr>
              <a:schemeClr val="tx1"/>
            </a:fgClr>
            <a:bgClr>
              <a:schemeClr val="bg1"/>
            </a:bgClr>
          </a:pattFill>
        </p:spPr>
      </p:sp>
      <p:sp>
        <p:nvSpPr>
          <p:cNvPr id="8" name="Picture Placeholder 1"/>
          <p:cNvSpPr>
            <a:spLocks noGrp="1"/>
          </p:cNvSpPr>
          <p:nvPr>
            <p:ph type="pic" sz="quarter" idx="14"/>
          </p:nvPr>
        </p:nvSpPr>
        <p:spPr>
          <a:xfrm>
            <a:off x="2831090" y="2627086"/>
            <a:ext cx="2540001" cy="1596569"/>
          </a:xfrm>
          <a:prstGeom prst="rect">
            <a:avLst/>
          </a:prstGeom>
          <a:pattFill prst="pct5">
            <a:fgClr>
              <a:schemeClr val="tx1"/>
            </a:fgClr>
            <a:bgClr>
              <a:schemeClr val="bg1"/>
            </a:bgClr>
          </a:pattFill>
        </p:spPr>
      </p:sp>
    </p:spTree>
    <p:extLst>
      <p:ext uri="{BB962C8B-B14F-4D97-AF65-F5344CB8AC3E}">
        <p14:creationId xmlns:p14="http://schemas.microsoft.com/office/powerpoint/2010/main" val="1834748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2">
    <p:spTree>
      <p:nvGrpSpPr>
        <p:cNvPr id="1" name=""/>
        <p:cNvGrpSpPr/>
        <p:nvPr/>
      </p:nvGrpSpPr>
      <p:grpSpPr>
        <a:xfrm>
          <a:off x="0" y="0"/>
          <a:ext cx="0" cy="0"/>
          <a:chOff x="0" y="0"/>
          <a:chExt cx="0" cy="0"/>
        </a:xfrm>
      </p:grpSpPr>
      <p:sp>
        <p:nvSpPr>
          <p:cNvPr id="3" name="Picture Placeholder 3"/>
          <p:cNvSpPr>
            <a:spLocks noGrp="1"/>
          </p:cNvSpPr>
          <p:nvPr>
            <p:ph type="pic" sz="quarter" idx="13"/>
          </p:nvPr>
        </p:nvSpPr>
        <p:spPr>
          <a:xfrm>
            <a:off x="1349374" y="1621945"/>
            <a:ext cx="2880000" cy="2880000"/>
          </a:xfrm>
          <a:prstGeom prst="ellipse">
            <a:avLst/>
          </a:prstGeom>
          <a:pattFill prst="pct5">
            <a:fgClr>
              <a:schemeClr val="tx1"/>
            </a:fgClr>
            <a:bgClr>
              <a:schemeClr val="bg1"/>
            </a:bgClr>
          </a:pattFill>
        </p:spPr>
      </p:sp>
    </p:spTree>
    <p:extLst>
      <p:ext uri="{BB962C8B-B14F-4D97-AF65-F5344CB8AC3E}">
        <p14:creationId xmlns:p14="http://schemas.microsoft.com/office/powerpoint/2010/main" val="9896582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Big Image ">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8232000" y="0"/>
            <a:ext cx="3960000" cy="3430800"/>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1"/>
          </p:nvPr>
        </p:nvSpPr>
        <p:spPr>
          <a:xfrm>
            <a:off x="4263003" y="3427200"/>
            <a:ext cx="3960000" cy="3430800"/>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2136318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ne Abstract Image">
    <p:spTree>
      <p:nvGrpSpPr>
        <p:cNvPr id="1" name=""/>
        <p:cNvGrpSpPr/>
        <p:nvPr/>
      </p:nvGrpSpPr>
      <p:grpSpPr>
        <a:xfrm>
          <a:off x="0" y="0"/>
          <a:ext cx="0" cy="0"/>
          <a:chOff x="0" y="0"/>
          <a:chExt cx="0" cy="0"/>
        </a:xfrm>
      </p:grpSpPr>
      <p:sp>
        <p:nvSpPr>
          <p:cNvPr id="3" name="Picture Placeholder 16"/>
          <p:cNvSpPr>
            <a:spLocks noGrp="1"/>
          </p:cNvSpPr>
          <p:nvPr>
            <p:ph type="pic" sz="quarter" idx="10"/>
          </p:nvPr>
        </p:nvSpPr>
        <p:spPr>
          <a:xfrm>
            <a:off x="7141029" y="578688"/>
            <a:ext cx="3585029" cy="4951254"/>
          </a:xfrm>
          <a:custGeom>
            <a:avLst/>
            <a:gdLst>
              <a:gd name="connsiteX0" fmla="*/ 3596540 w 4167940"/>
              <a:gd name="connsiteY0" fmla="*/ 4507069 h 4932782"/>
              <a:gd name="connsiteX1" fmla="*/ 3596540 w 4167940"/>
              <a:gd name="connsiteY1" fmla="*/ 4507069 h 4932782"/>
              <a:gd name="connsiteX2" fmla="*/ 3596539 w 4167940"/>
              <a:gd name="connsiteY2" fmla="*/ 4507069 h 4932782"/>
              <a:gd name="connsiteX3" fmla="*/ 3594359 w 4167940"/>
              <a:gd name="connsiteY3" fmla="*/ 1089014 h 4932782"/>
              <a:gd name="connsiteX4" fmla="*/ 3594359 w 4167940"/>
              <a:gd name="connsiteY4" fmla="*/ 1089015 h 4932782"/>
              <a:gd name="connsiteX5" fmla="*/ 3731949 w 4167940"/>
              <a:gd name="connsiteY5" fmla="*/ 1261523 h 4932782"/>
              <a:gd name="connsiteX6" fmla="*/ 3334049 w 4167940"/>
              <a:gd name="connsiteY6" fmla="*/ 4795192 h 4932782"/>
              <a:gd name="connsiteX7" fmla="*/ 3223265 w 4167940"/>
              <a:gd name="connsiteY7" fmla="*/ 4927393 h 4932782"/>
              <a:gd name="connsiteX8" fmla="*/ 3161542 w 4167940"/>
              <a:gd name="connsiteY8" fmla="*/ 4932782 h 4932782"/>
              <a:gd name="connsiteX9" fmla="*/ 3102562 w 4167940"/>
              <a:gd name="connsiteY9" fmla="*/ 4913802 h 4932782"/>
              <a:gd name="connsiteX10" fmla="*/ 3023952 w 4167940"/>
              <a:gd name="connsiteY10" fmla="*/ 4760274 h 4932782"/>
              <a:gd name="connsiteX11" fmla="*/ 3421851 w 4167940"/>
              <a:gd name="connsiteY11" fmla="*/ 1226604 h 4932782"/>
              <a:gd name="connsiteX12" fmla="*/ 3594359 w 4167940"/>
              <a:gd name="connsiteY12" fmla="*/ 1089014 h 4932782"/>
              <a:gd name="connsiteX13" fmla="*/ 2829929 w 4167940"/>
              <a:gd name="connsiteY13" fmla="*/ 1002939 h 4932782"/>
              <a:gd name="connsiteX14" fmla="*/ 2829929 w 4167940"/>
              <a:gd name="connsiteY14" fmla="*/ 1002939 h 4932782"/>
              <a:gd name="connsiteX15" fmla="*/ 2967519 w 4167940"/>
              <a:gd name="connsiteY15" fmla="*/ 1175447 h 4932782"/>
              <a:gd name="connsiteX16" fmla="*/ 2569619 w 4167940"/>
              <a:gd name="connsiteY16" fmla="*/ 4709116 h 4932782"/>
              <a:gd name="connsiteX17" fmla="*/ 2458835 w 4167940"/>
              <a:gd name="connsiteY17" fmla="*/ 4841317 h 4932782"/>
              <a:gd name="connsiteX18" fmla="*/ 2397112 w 4167940"/>
              <a:gd name="connsiteY18" fmla="*/ 4846706 h 4932782"/>
              <a:gd name="connsiteX19" fmla="*/ 2338132 w 4167940"/>
              <a:gd name="connsiteY19" fmla="*/ 4827726 h 4932782"/>
              <a:gd name="connsiteX20" fmla="*/ 2259522 w 4167940"/>
              <a:gd name="connsiteY20" fmla="*/ 4674198 h 4932782"/>
              <a:gd name="connsiteX21" fmla="*/ 2657421 w 4167940"/>
              <a:gd name="connsiteY21" fmla="*/ 1140528 h 4932782"/>
              <a:gd name="connsiteX22" fmla="*/ 2829929 w 4167940"/>
              <a:gd name="connsiteY22" fmla="*/ 1002939 h 4932782"/>
              <a:gd name="connsiteX23" fmla="*/ 900831 w 4167940"/>
              <a:gd name="connsiteY23" fmla="*/ 785718 h 4932782"/>
              <a:gd name="connsiteX24" fmla="*/ 900831 w 4167940"/>
              <a:gd name="connsiteY24" fmla="*/ 785719 h 4932782"/>
              <a:gd name="connsiteX25" fmla="*/ 1038421 w 4167940"/>
              <a:gd name="connsiteY25" fmla="*/ 958227 h 4932782"/>
              <a:gd name="connsiteX26" fmla="*/ 640522 w 4167940"/>
              <a:gd name="connsiteY26" fmla="*/ 4491895 h 4932782"/>
              <a:gd name="connsiteX27" fmla="*/ 529738 w 4167940"/>
              <a:gd name="connsiteY27" fmla="*/ 4624096 h 4932782"/>
              <a:gd name="connsiteX28" fmla="*/ 468015 w 4167940"/>
              <a:gd name="connsiteY28" fmla="*/ 4629485 h 4932782"/>
              <a:gd name="connsiteX29" fmla="*/ 409035 w 4167940"/>
              <a:gd name="connsiteY29" fmla="*/ 4610505 h 4932782"/>
              <a:gd name="connsiteX30" fmla="*/ 330424 w 4167940"/>
              <a:gd name="connsiteY30" fmla="*/ 4456977 h 4932782"/>
              <a:gd name="connsiteX31" fmla="*/ 728323 w 4167940"/>
              <a:gd name="connsiteY31" fmla="*/ 923308 h 4932782"/>
              <a:gd name="connsiteX32" fmla="*/ 900831 w 4167940"/>
              <a:gd name="connsiteY32" fmla="*/ 785718 h 4932782"/>
              <a:gd name="connsiteX33" fmla="*/ 4029357 w 4167940"/>
              <a:gd name="connsiteY33" fmla="*/ 663301 h 4932782"/>
              <a:gd name="connsiteX34" fmla="*/ 4029357 w 4167940"/>
              <a:gd name="connsiteY34" fmla="*/ 663302 h 4932782"/>
              <a:gd name="connsiteX35" fmla="*/ 4166947 w 4167940"/>
              <a:gd name="connsiteY35" fmla="*/ 835810 h 4932782"/>
              <a:gd name="connsiteX36" fmla="*/ 3769047 w 4167940"/>
              <a:gd name="connsiteY36" fmla="*/ 4369479 h 4932782"/>
              <a:gd name="connsiteX37" fmla="*/ 3658263 w 4167940"/>
              <a:gd name="connsiteY37" fmla="*/ 4501680 h 4932782"/>
              <a:gd name="connsiteX38" fmla="*/ 3596540 w 4167940"/>
              <a:gd name="connsiteY38" fmla="*/ 4507069 h 4932782"/>
              <a:gd name="connsiteX39" fmla="*/ 3537560 w 4167940"/>
              <a:gd name="connsiteY39" fmla="*/ 4488089 h 4932782"/>
              <a:gd name="connsiteX40" fmla="*/ 3458950 w 4167940"/>
              <a:gd name="connsiteY40" fmla="*/ 4334561 h 4932782"/>
              <a:gd name="connsiteX41" fmla="*/ 3856849 w 4167940"/>
              <a:gd name="connsiteY41" fmla="*/ 800892 h 4932782"/>
              <a:gd name="connsiteX42" fmla="*/ 4029357 w 4167940"/>
              <a:gd name="connsiteY42" fmla="*/ 663301 h 4932782"/>
              <a:gd name="connsiteX43" fmla="*/ 3264927 w 4167940"/>
              <a:gd name="connsiteY43" fmla="*/ 577225 h 4932782"/>
              <a:gd name="connsiteX44" fmla="*/ 3264927 w 4167940"/>
              <a:gd name="connsiteY44" fmla="*/ 577226 h 4932782"/>
              <a:gd name="connsiteX45" fmla="*/ 3402517 w 4167940"/>
              <a:gd name="connsiteY45" fmla="*/ 749734 h 4932782"/>
              <a:gd name="connsiteX46" fmla="*/ 3004617 w 4167940"/>
              <a:gd name="connsiteY46" fmla="*/ 4283403 h 4932782"/>
              <a:gd name="connsiteX47" fmla="*/ 2893833 w 4167940"/>
              <a:gd name="connsiteY47" fmla="*/ 4415604 h 4932782"/>
              <a:gd name="connsiteX48" fmla="*/ 2832110 w 4167940"/>
              <a:gd name="connsiteY48" fmla="*/ 4420993 h 4932782"/>
              <a:gd name="connsiteX49" fmla="*/ 2773130 w 4167940"/>
              <a:gd name="connsiteY49" fmla="*/ 4402013 h 4932782"/>
              <a:gd name="connsiteX50" fmla="*/ 2694520 w 4167940"/>
              <a:gd name="connsiteY50" fmla="*/ 4248485 h 4932782"/>
              <a:gd name="connsiteX51" fmla="*/ 3092419 w 4167940"/>
              <a:gd name="connsiteY51" fmla="*/ 714816 h 4932782"/>
              <a:gd name="connsiteX52" fmla="*/ 3264927 w 4167940"/>
              <a:gd name="connsiteY52" fmla="*/ 577225 h 4932782"/>
              <a:gd name="connsiteX53" fmla="*/ 2500497 w 4167940"/>
              <a:gd name="connsiteY53" fmla="*/ 491149 h 4932782"/>
              <a:gd name="connsiteX54" fmla="*/ 2500497 w 4167940"/>
              <a:gd name="connsiteY54" fmla="*/ 491149 h 4932782"/>
              <a:gd name="connsiteX55" fmla="*/ 2638087 w 4167940"/>
              <a:gd name="connsiteY55" fmla="*/ 663657 h 4932782"/>
              <a:gd name="connsiteX56" fmla="*/ 2240187 w 4167940"/>
              <a:gd name="connsiteY56" fmla="*/ 4197326 h 4932782"/>
              <a:gd name="connsiteX57" fmla="*/ 2129403 w 4167940"/>
              <a:gd name="connsiteY57" fmla="*/ 4329527 h 4932782"/>
              <a:gd name="connsiteX58" fmla="*/ 2067680 w 4167940"/>
              <a:gd name="connsiteY58" fmla="*/ 4334916 h 4932782"/>
              <a:gd name="connsiteX59" fmla="*/ 2008700 w 4167940"/>
              <a:gd name="connsiteY59" fmla="*/ 4315936 h 4932782"/>
              <a:gd name="connsiteX60" fmla="*/ 1930090 w 4167940"/>
              <a:gd name="connsiteY60" fmla="*/ 4162408 h 4932782"/>
              <a:gd name="connsiteX61" fmla="*/ 2327989 w 4167940"/>
              <a:gd name="connsiteY61" fmla="*/ 628739 h 4932782"/>
              <a:gd name="connsiteX62" fmla="*/ 2500497 w 4167940"/>
              <a:gd name="connsiteY62" fmla="*/ 491149 h 4932782"/>
              <a:gd name="connsiteX63" fmla="*/ 1736069 w 4167940"/>
              <a:gd name="connsiteY63" fmla="*/ 405073 h 4932782"/>
              <a:gd name="connsiteX64" fmla="*/ 1736069 w 4167940"/>
              <a:gd name="connsiteY64" fmla="*/ 405074 h 4932782"/>
              <a:gd name="connsiteX65" fmla="*/ 1873659 w 4167940"/>
              <a:gd name="connsiteY65" fmla="*/ 577581 h 4932782"/>
              <a:gd name="connsiteX66" fmla="*/ 1475760 w 4167940"/>
              <a:gd name="connsiteY66" fmla="*/ 4111250 h 4932782"/>
              <a:gd name="connsiteX67" fmla="*/ 1364976 w 4167940"/>
              <a:gd name="connsiteY67" fmla="*/ 4243451 h 4932782"/>
              <a:gd name="connsiteX68" fmla="*/ 1303253 w 4167940"/>
              <a:gd name="connsiteY68" fmla="*/ 4248840 h 4932782"/>
              <a:gd name="connsiteX69" fmla="*/ 1244273 w 4167940"/>
              <a:gd name="connsiteY69" fmla="*/ 4229860 h 4932782"/>
              <a:gd name="connsiteX70" fmla="*/ 1165662 w 4167940"/>
              <a:gd name="connsiteY70" fmla="*/ 4076332 h 4932782"/>
              <a:gd name="connsiteX71" fmla="*/ 1563561 w 4167940"/>
              <a:gd name="connsiteY71" fmla="*/ 542663 h 4932782"/>
              <a:gd name="connsiteX72" fmla="*/ 1736069 w 4167940"/>
              <a:gd name="connsiteY72" fmla="*/ 405073 h 4932782"/>
              <a:gd name="connsiteX73" fmla="*/ 1335829 w 4167940"/>
              <a:gd name="connsiteY73" fmla="*/ 360004 h 4932782"/>
              <a:gd name="connsiteX74" fmla="*/ 1335829 w 4167940"/>
              <a:gd name="connsiteY74" fmla="*/ 360006 h 4932782"/>
              <a:gd name="connsiteX75" fmla="*/ 1473419 w 4167940"/>
              <a:gd name="connsiteY75" fmla="*/ 532514 h 4932782"/>
              <a:gd name="connsiteX76" fmla="*/ 1075520 w 4167940"/>
              <a:gd name="connsiteY76" fmla="*/ 4066182 h 4932782"/>
              <a:gd name="connsiteX77" fmla="*/ 964736 w 4167940"/>
              <a:gd name="connsiteY77" fmla="*/ 4198383 h 4932782"/>
              <a:gd name="connsiteX78" fmla="*/ 903013 w 4167940"/>
              <a:gd name="connsiteY78" fmla="*/ 4203772 h 4932782"/>
              <a:gd name="connsiteX79" fmla="*/ 844033 w 4167940"/>
              <a:gd name="connsiteY79" fmla="*/ 4184792 h 4932782"/>
              <a:gd name="connsiteX80" fmla="*/ 765422 w 4167940"/>
              <a:gd name="connsiteY80" fmla="*/ 4031264 h 4932782"/>
              <a:gd name="connsiteX81" fmla="*/ 1163321 w 4167940"/>
              <a:gd name="connsiteY81" fmla="*/ 497595 h 4932782"/>
              <a:gd name="connsiteX82" fmla="*/ 1335829 w 4167940"/>
              <a:gd name="connsiteY82" fmla="*/ 360004 h 4932782"/>
              <a:gd name="connsiteX83" fmla="*/ 571400 w 4167940"/>
              <a:gd name="connsiteY83" fmla="*/ 273929 h 4932782"/>
              <a:gd name="connsiteX84" fmla="*/ 571400 w 4167940"/>
              <a:gd name="connsiteY84" fmla="*/ 273930 h 4932782"/>
              <a:gd name="connsiteX85" fmla="*/ 708990 w 4167940"/>
              <a:gd name="connsiteY85" fmla="*/ 446438 h 4932782"/>
              <a:gd name="connsiteX86" fmla="*/ 311090 w 4167940"/>
              <a:gd name="connsiteY86" fmla="*/ 3980106 h 4932782"/>
              <a:gd name="connsiteX87" fmla="*/ 200306 w 4167940"/>
              <a:gd name="connsiteY87" fmla="*/ 4112307 h 4932782"/>
              <a:gd name="connsiteX88" fmla="*/ 138583 w 4167940"/>
              <a:gd name="connsiteY88" fmla="*/ 4117696 h 4932782"/>
              <a:gd name="connsiteX89" fmla="*/ 79603 w 4167940"/>
              <a:gd name="connsiteY89" fmla="*/ 4098716 h 4932782"/>
              <a:gd name="connsiteX90" fmla="*/ 993 w 4167940"/>
              <a:gd name="connsiteY90" fmla="*/ 3945188 h 4932782"/>
              <a:gd name="connsiteX91" fmla="*/ 398892 w 4167940"/>
              <a:gd name="connsiteY91" fmla="*/ 411519 h 4932782"/>
              <a:gd name="connsiteX92" fmla="*/ 571400 w 4167940"/>
              <a:gd name="connsiteY92" fmla="*/ 273929 h 4932782"/>
              <a:gd name="connsiteX93" fmla="*/ 2168629 w 4167940"/>
              <a:gd name="connsiteY93" fmla="*/ 993 h 4932782"/>
              <a:gd name="connsiteX94" fmla="*/ 2168629 w 4167940"/>
              <a:gd name="connsiteY94" fmla="*/ 995 h 4932782"/>
              <a:gd name="connsiteX95" fmla="*/ 2306219 w 4167940"/>
              <a:gd name="connsiteY95" fmla="*/ 173503 h 4932782"/>
              <a:gd name="connsiteX96" fmla="*/ 1908320 w 4167940"/>
              <a:gd name="connsiteY96" fmla="*/ 3707171 h 4932782"/>
              <a:gd name="connsiteX97" fmla="*/ 1797536 w 4167940"/>
              <a:gd name="connsiteY97" fmla="*/ 3839372 h 4932782"/>
              <a:gd name="connsiteX98" fmla="*/ 1735813 w 4167940"/>
              <a:gd name="connsiteY98" fmla="*/ 3844761 h 4932782"/>
              <a:gd name="connsiteX99" fmla="*/ 1676833 w 4167940"/>
              <a:gd name="connsiteY99" fmla="*/ 3825781 h 4932782"/>
              <a:gd name="connsiteX100" fmla="*/ 1598222 w 4167940"/>
              <a:gd name="connsiteY100" fmla="*/ 3672253 h 4932782"/>
              <a:gd name="connsiteX101" fmla="*/ 1996121 w 4167940"/>
              <a:gd name="connsiteY101" fmla="*/ 138584 h 4932782"/>
              <a:gd name="connsiteX102" fmla="*/ 2168629 w 4167940"/>
              <a:gd name="connsiteY102" fmla="*/ 993 h 4932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167940" h="4932782">
                <a:moveTo>
                  <a:pt x="3596540" y="4507069"/>
                </a:moveTo>
                <a:lnTo>
                  <a:pt x="3596540" y="4507069"/>
                </a:lnTo>
                <a:lnTo>
                  <a:pt x="3596539" y="4507069"/>
                </a:lnTo>
                <a:close/>
                <a:moveTo>
                  <a:pt x="3594359" y="1089014"/>
                </a:moveTo>
                <a:lnTo>
                  <a:pt x="3594359" y="1089015"/>
                </a:lnTo>
                <a:cubicBezTo>
                  <a:pt x="3679990" y="1098657"/>
                  <a:pt x="3741591" y="1175892"/>
                  <a:pt x="3731949" y="1261523"/>
                </a:cubicBezTo>
                <a:lnTo>
                  <a:pt x="3334049" y="4795192"/>
                </a:lnTo>
                <a:cubicBezTo>
                  <a:pt x="3326818" y="4859415"/>
                  <a:pt x="3281565" y="4910122"/>
                  <a:pt x="3223265" y="4927393"/>
                </a:cubicBezTo>
                <a:lnTo>
                  <a:pt x="3161542" y="4932782"/>
                </a:lnTo>
                <a:lnTo>
                  <a:pt x="3102562" y="4913802"/>
                </a:lnTo>
                <a:cubicBezTo>
                  <a:pt x="3049563" y="4883998"/>
                  <a:pt x="3016721" y="4824498"/>
                  <a:pt x="3023952" y="4760274"/>
                </a:cubicBezTo>
                <a:lnTo>
                  <a:pt x="3421851" y="1226604"/>
                </a:lnTo>
                <a:cubicBezTo>
                  <a:pt x="3431493" y="1140974"/>
                  <a:pt x="3508728" y="1079372"/>
                  <a:pt x="3594359" y="1089014"/>
                </a:cubicBezTo>
                <a:close/>
                <a:moveTo>
                  <a:pt x="2829929" y="1002939"/>
                </a:moveTo>
                <a:lnTo>
                  <a:pt x="2829929" y="1002939"/>
                </a:lnTo>
                <a:cubicBezTo>
                  <a:pt x="2915560" y="1012582"/>
                  <a:pt x="2977161" y="1089816"/>
                  <a:pt x="2967519" y="1175447"/>
                </a:cubicBezTo>
                <a:lnTo>
                  <a:pt x="2569619" y="4709116"/>
                </a:lnTo>
                <a:cubicBezTo>
                  <a:pt x="2562387" y="4773339"/>
                  <a:pt x="2517135" y="4824046"/>
                  <a:pt x="2458835" y="4841317"/>
                </a:cubicBezTo>
                <a:lnTo>
                  <a:pt x="2397112" y="4846706"/>
                </a:lnTo>
                <a:lnTo>
                  <a:pt x="2338132" y="4827726"/>
                </a:lnTo>
                <a:cubicBezTo>
                  <a:pt x="2285133" y="4797922"/>
                  <a:pt x="2252290" y="4738422"/>
                  <a:pt x="2259522" y="4674198"/>
                </a:cubicBezTo>
                <a:lnTo>
                  <a:pt x="2657421" y="1140528"/>
                </a:lnTo>
                <a:cubicBezTo>
                  <a:pt x="2667063" y="1054898"/>
                  <a:pt x="2744298" y="993296"/>
                  <a:pt x="2829929" y="1002939"/>
                </a:cubicBezTo>
                <a:close/>
                <a:moveTo>
                  <a:pt x="900831" y="785718"/>
                </a:moveTo>
                <a:lnTo>
                  <a:pt x="900831" y="785719"/>
                </a:lnTo>
                <a:cubicBezTo>
                  <a:pt x="986462" y="795361"/>
                  <a:pt x="1048063" y="872596"/>
                  <a:pt x="1038421" y="958227"/>
                </a:cubicBezTo>
                <a:lnTo>
                  <a:pt x="640522" y="4491895"/>
                </a:lnTo>
                <a:cubicBezTo>
                  <a:pt x="633290" y="4556118"/>
                  <a:pt x="588037" y="4606825"/>
                  <a:pt x="529738" y="4624096"/>
                </a:cubicBezTo>
                <a:lnTo>
                  <a:pt x="468015" y="4629485"/>
                </a:lnTo>
                <a:lnTo>
                  <a:pt x="409035" y="4610505"/>
                </a:lnTo>
                <a:cubicBezTo>
                  <a:pt x="356036" y="4580701"/>
                  <a:pt x="323193" y="4521201"/>
                  <a:pt x="330424" y="4456977"/>
                </a:cubicBezTo>
                <a:lnTo>
                  <a:pt x="728323" y="923308"/>
                </a:lnTo>
                <a:cubicBezTo>
                  <a:pt x="737965" y="837677"/>
                  <a:pt x="815200" y="776076"/>
                  <a:pt x="900831" y="785718"/>
                </a:cubicBezTo>
                <a:close/>
                <a:moveTo>
                  <a:pt x="4029357" y="663301"/>
                </a:moveTo>
                <a:lnTo>
                  <a:pt x="4029357" y="663302"/>
                </a:lnTo>
                <a:cubicBezTo>
                  <a:pt x="4114988" y="672944"/>
                  <a:pt x="4176589" y="750179"/>
                  <a:pt x="4166947" y="835810"/>
                </a:cubicBezTo>
                <a:lnTo>
                  <a:pt x="3769047" y="4369479"/>
                </a:lnTo>
                <a:cubicBezTo>
                  <a:pt x="3761815" y="4433702"/>
                  <a:pt x="3716563" y="4484409"/>
                  <a:pt x="3658263" y="4501680"/>
                </a:cubicBezTo>
                <a:lnTo>
                  <a:pt x="3596540" y="4507069"/>
                </a:lnTo>
                <a:lnTo>
                  <a:pt x="3537560" y="4488089"/>
                </a:lnTo>
                <a:cubicBezTo>
                  <a:pt x="3484561" y="4458285"/>
                  <a:pt x="3451719" y="4398784"/>
                  <a:pt x="3458950" y="4334561"/>
                </a:cubicBezTo>
                <a:lnTo>
                  <a:pt x="3856849" y="800892"/>
                </a:lnTo>
                <a:cubicBezTo>
                  <a:pt x="3866491" y="715261"/>
                  <a:pt x="3943726" y="653659"/>
                  <a:pt x="4029357" y="663301"/>
                </a:cubicBezTo>
                <a:close/>
                <a:moveTo>
                  <a:pt x="3264927" y="577225"/>
                </a:moveTo>
                <a:lnTo>
                  <a:pt x="3264927" y="577226"/>
                </a:lnTo>
                <a:cubicBezTo>
                  <a:pt x="3350558" y="586869"/>
                  <a:pt x="3412159" y="664104"/>
                  <a:pt x="3402517" y="749734"/>
                </a:cubicBezTo>
                <a:lnTo>
                  <a:pt x="3004617" y="4283403"/>
                </a:lnTo>
                <a:cubicBezTo>
                  <a:pt x="2997385" y="4347626"/>
                  <a:pt x="2952133" y="4398333"/>
                  <a:pt x="2893833" y="4415604"/>
                </a:cubicBezTo>
                <a:lnTo>
                  <a:pt x="2832110" y="4420993"/>
                </a:lnTo>
                <a:lnTo>
                  <a:pt x="2773130" y="4402013"/>
                </a:lnTo>
                <a:cubicBezTo>
                  <a:pt x="2720131" y="4372209"/>
                  <a:pt x="2687288" y="4312708"/>
                  <a:pt x="2694520" y="4248485"/>
                </a:cubicBezTo>
                <a:lnTo>
                  <a:pt x="3092419" y="714816"/>
                </a:lnTo>
                <a:cubicBezTo>
                  <a:pt x="3102061" y="629185"/>
                  <a:pt x="3179296" y="567583"/>
                  <a:pt x="3264927" y="577225"/>
                </a:cubicBezTo>
                <a:close/>
                <a:moveTo>
                  <a:pt x="2500497" y="491149"/>
                </a:moveTo>
                <a:lnTo>
                  <a:pt x="2500497" y="491149"/>
                </a:lnTo>
                <a:cubicBezTo>
                  <a:pt x="2586128" y="500792"/>
                  <a:pt x="2647729" y="578027"/>
                  <a:pt x="2638087" y="663657"/>
                </a:cubicBezTo>
                <a:lnTo>
                  <a:pt x="2240187" y="4197326"/>
                </a:lnTo>
                <a:cubicBezTo>
                  <a:pt x="2232955" y="4261549"/>
                  <a:pt x="2187703" y="4312256"/>
                  <a:pt x="2129403" y="4329527"/>
                </a:cubicBezTo>
                <a:lnTo>
                  <a:pt x="2067680" y="4334916"/>
                </a:lnTo>
                <a:lnTo>
                  <a:pt x="2008700" y="4315936"/>
                </a:lnTo>
                <a:cubicBezTo>
                  <a:pt x="1955701" y="4286132"/>
                  <a:pt x="1922859" y="4226631"/>
                  <a:pt x="1930090" y="4162408"/>
                </a:cubicBezTo>
                <a:lnTo>
                  <a:pt x="2327989" y="628739"/>
                </a:lnTo>
                <a:cubicBezTo>
                  <a:pt x="2337631" y="543108"/>
                  <a:pt x="2414866" y="481506"/>
                  <a:pt x="2500497" y="491149"/>
                </a:cubicBezTo>
                <a:close/>
                <a:moveTo>
                  <a:pt x="1736069" y="405073"/>
                </a:moveTo>
                <a:lnTo>
                  <a:pt x="1736069" y="405074"/>
                </a:lnTo>
                <a:cubicBezTo>
                  <a:pt x="1821700" y="414716"/>
                  <a:pt x="1883301" y="491951"/>
                  <a:pt x="1873659" y="577581"/>
                </a:cubicBezTo>
                <a:lnTo>
                  <a:pt x="1475760" y="4111250"/>
                </a:lnTo>
                <a:cubicBezTo>
                  <a:pt x="1468528" y="4175473"/>
                  <a:pt x="1423275" y="4226180"/>
                  <a:pt x="1364976" y="4243451"/>
                </a:cubicBezTo>
                <a:lnTo>
                  <a:pt x="1303253" y="4248840"/>
                </a:lnTo>
                <a:lnTo>
                  <a:pt x="1244273" y="4229860"/>
                </a:lnTo>
                <a:cubicBezTo>
                  <a:pt x="1191274" y="4200056"/>
                  <a:pt x="1158431" y="4140555"/>
                  <a:pt x="1165662" y="4076332"/>
                </a:cubicBezTo>
                <a:lnTo>
                  <a:pt x="1563561" y="542663"/>
                </a:lnTo>
                <a:cubicBezTo>
                  <a:pt x="1573203" y="457032"/>
                  <a:pt x="1650438" y="395431"/>
                  <a:pt x="1736069" y="405073"/>
                </a:cubicBezTo>
                <a:close/>
                <a:moveTo>
                  <a:pt x="1335829" y="360004"/>
                </a:moveTo>
                <a:lnTo>
                  <a:pt x="1335829" y="360006"/>
                </a:lnTo>
                <a:cubicBezTo>
                  <a:pt x="1421460" y="369648"/>
                  <a:pt x="1483061" y="446883"/>
                  <a:pt x="1473419" y="532514"/>
                </a:cubicBezTo>
                <a:lnTo>
                  <a:pt x="1075520" y="4066182"/>
                </a:lnTo>
                <a:cubicBezTo>
                  <a:pt x="1068288" y="4130405"/>
                  <a:pt x="1023035" y="4181112"/>
                  <a:pt x="964736" y="4198383"/>
                </a:cubicBezTo>
                <a:lnTo>
                  <a:pt x="903013" y="4203772"/>
                </a:lnTo>
                <a:lnTo>
                  <a:pt x="844033" y="4184792"/>
                </a:lnTo>
                <a:cubicBezTo>
                  <a:pt x="791034" y="4154988"/>
                  <a:pt x="758191" y="4095488"/>
                  <a:pt x="765422" y="4031264"/>
                </a:cubicBezTo>
                <a:lnTo>
                  <a:pt x="1163321" y="497595"/>
                </a:lnTo>
                <a:cubicBezTo>
                  <a:pt x="1172963" y="411964"/>
                  <a:pt x="1250198" y="350363"/>
                  <a:pt x="1335829" y="360004"/>
                </a:cubicBezTo>
                <a:close/>
                <a:moveTo>
                  <a:pt x="571400" y="273929"/>
                </a:moveTo>
                <a:lnTo>
                  <a:pt x="571400" y="273930"/>
                </a:lnTo>
                <a:cubicBezTo>
                  <a:pt x="657031" y="283572"/>
                  <a:pt x="718632" y="360807"/>
                  <a:pt x="708990" y="446438"/>
                </a:cubicBezTo>
                <a:lnTo>
                  <a:pt x="311090" y="3980106"/>
                </a:lnTo>
                <a:cubicBezTo>
                  <a:pt x="303858" y="4044329"/>
                  <a:pt x="258606" y="4095036"/>
                  <a:pt x="200306" y="4112307"/>
                </a:cubicBezTo>
                <a:lnTo>
                  <a:pt x="138583" y="4117696"/>
                </a:lnTo>
                <a:lnTo>
                  <a:pt x="79603" y="4098716"/>
                </a:lnTo>
                <a:cubicBezTo>
                  <a:pt x="26604" y="4068912"/>
                  <a:pt x="-6239" y="4009411"/>
                  <a:pt x="993" y="3945188"/>
                </a:cubicBezTo>
                <a:lnTo>
                  <a:pt x="398892" y="411519"/>
                </a:lnTo>
                <a:cubicBezTo>
                  <a:pt x="408534" y="325888"/>
                  <a:pt x="485769" y="264287"/>
                  <a:pt x="571400" y="273929"/>
                </a:cubicBezTo>
                <a:close/>
                <a:moveTo>
                  <a:pt x="2168629" y="993"/>
                </a:moveTo>
                <a:lnTo>
                  <a:pt x="2168629" y="995"/>
                </a:lnTo>
                <a:cubicBezTo>
                  <a:pt x="2254260" y="10637"/>
                  <a:pt x="2315861" y="87872"/>
                  <a:pt x="2306219" y="173503"/>
                </a:cubicBezTo>
                <a:lnTo>
                  <a:pt x="1908320" y="3707171"/>
                </a:lnTo>
                <a:cubicBezTo>
                  <a:pt x="1901088" y="3771394"/>
                  <a:pt x="1855835" y="3822101"/>
                  <a:pt x="1797536" y="3839372"/>
                </a:cubicBezTo>
                <a:lnTo>
                  <a:pt x="1735813" y="3844761"/>
                </a:lnTo>
                <a:lnTo>
                  <a:pt x="1676833" y="3825781"/>
                </a:lnTo>
                <a:cubicBezTo>
                  <a:pt x="1623834" y="3795977"/>
                  <a:pt x="1590991" y="3736477"/>
                  <a:pt x="1598222" y="3672253"/>
                </a:cubicBezTo>
                <a:lnTo>
                  <a:pt x="1996121" y="138584"/>
                </a:lnTo>
                <a:cubicBezTo>
                  <a:pt x="2005763" y="52953"/>
                  <a:pt x="2082998" y="-8648"/>
                  <a:pt x="2168629" y="993"/>
                </a:cubicBezTo>
                <a:close/>
              </a:path>
            </a:pathLst>
          </a:custGeom>
          <a:pattFill prst="pct5">
            <a:fgClr>
              <a:schemeClr val="tx1"/>
            </a:fgClr>
            <a:bgClr>
              <a:schemeClr val="bg1"/>
            </a:bgClr>
          </a:pattFill>
          <a:effectLst>
            <a:outerShdw blurRad="50800" dist="38100" dir="2700000" algn="tl" rotWithShape="0">
              <a:prstClr val="black">
                <a:alpha val="40000"/>
              </a:prstClr>
            </a:outerShdw>
          </a:effectLst>
        </p:spPr>
        <p:txBody>
          <a:bodyPr wrap="square">
            <a:noAutofit/>
          </a:bodyPr>
          <a:lstStyle/>
          <a:p>
            <a:endParaRPr lang="id-ID"/>
          </a:p>
        </p:txBody>
      </p:sp>
    </p:spTree>
    <p:extLst>
      <p:ext uri="{BB962C8B-B14F-4D97-AF65-F5344CB8AC3E}">
        <p14:creationId xmlns:p14="http://schemas.microsoft.com/office/powerpoint/2010/main" val="28820910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ockup One">
    <p:spTree>
      <p:nvGrpSpPr>
        <p:cNvPr id="1" name=""/>
        <p:cNvGrpSpPr/>
        <p:nvPr/>
      </p:nvGrpSpPr>
      <p:grpSpPr>
        <a:xfrm>
          <a:off x="0" y="0"/>
          <a:ext cx="0" cy="0"/>
          <a:chOff x="0" y="0"/>
          <a:chExt cx="0" cy="0"/>
        </a:xfrm>
      </p:grpSpPr>
      <p:sp>
        <p:nvSpPr>
          <p:cNvPr id="3" name="Picture Placeholder 13"/>
          <p:cNvSpPr>
            <a:spLocks noGrp="1"/>
          </p:cNvSpPr>
          <p:nvPr>
            <p:ph type="pic" sz="quarter" idx="21"/>
          </p:nvPr>
        </p:nvSpPr>
        <p:spPr>
          <a:xfrm>
            <a:off x="4613294" y="3521499"/>
            <a:ext cx="2919622" cy="5103350"/>
          </a:xfrm>
          <a:prstGeom prst="rect">
            <a:avLst/>
          </a:prstGeom>
          <a:pattFill prst="pct5">
            <a:fgClr>
              <a:schemeClr val="tx1"/>
            </a:fgClr>
            <a:bgClr>
              <a:schemeClr val="bg1"/>
            </a:bgClr>
          </a:pattFill>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a:p>
        </p:txBody>
      </p:sp>
    </p:spTree>
    <p:extLst>
      <p:ext uri="{BB962C8B-B14F-4D97-AF65-F5344CB8AC3E}">
        <p14:creationId xmlns:p14="http://schemas.microsoft.com/office/powerpoint/2010/main" val="8224402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ockup2">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5117796" y="1670709"/>
            <a:ext cx="1991302" cy="3497350"/>
          </a:xfrm>
          <a:prstGeom prst="rect">
            <a:avLst/>
          </a:prstGeom>
          <a:pattFill prst="pct5">
            <a:fgClr>
              <a:schemeClr val="tx1"/>
            </a:fgClr>
            <a:bgClr>
              <a:schemeClr val="bg1"/>
            </a:bgClr>
          </a:pattFill>
        </p:spPr>
        <p:txBody>
          <a:bodyPr anchor="ctr">
            <a:normAutofit/>
          </a:bodyPr>
          <a:lstStyle>
            <a:lvl1pPr marL="0" indent="0" algn="ctr">
              <a:buNone/>
              <a:defRPr sz="1200"/>
            </a:lvl1pPr>
          </a:lstStyle>
          <a:p>
            <a:endParaRPr lang="en-US"/>
          </a:p>
        </p:txBody>
      </p:sp>
    </p:spTree>
    <p:extLst>
      <p:ext uri="{BB962C8B-B14F-4D97-AF65-F5344CB8AC3E}">
        <p14:creationId xmlns:p14="http://schemas.microsoft.com/office/powerpoint/2010/main" val="3314558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ockup3">
    <p:spTree>
      <p:nvGrpSpPr>
        <p:cNvPr id="1" name=""/>
        <p:cNvGrpSpPr/>
        <p:nvPr/>
      </p:nvGrpSpPr>
      <p:grpSpPr>
        <a:xfrm>
          <a:off x="0" y="0"/>
          <a:ext cx="0" cy="0"/>
          <a:chOff x="0" y="0"/>
          <a:chExt cx="0" cy="0"/>
        </a:xfrm>
      </p:grpSpPr>
      <p:sp>
        <p:nvSpPr>
          <p:cNvPr id="3" name="Picture Placeholder 3"/>
          <p:cNvSpPr>
            <a:spLocks noGrp="1"/>
          </p:cNvSpPr>
          <p:nvPr>
            <p:ph type="pic" sz="quarter" idx="22"/>
          </p:nvPr>
        </p:nvSpPr>
        <p:spPr>
          <a:xfrm>
            <a:off x="7341086" y="3187793"/>
            <a:ext cx="2908549" cy="1847088"/>
          </a:xfrm>
          <a:prstGeom prst="rect">
            <a:avLst/>
          </a:prstGeom>
          <a:pattFill prst="pct5">
            <a:fgClr>
              <a:schemeClr val="tx1"/>
            </a:fgClr>
            <a:bgClr>
              <a:schemeClr val="bg1"/>
            </a:bgClr>
          </a:pattFill>
        </p:spPr>
      </p:sp>
      <p:sp>
        <p:nvSpPr>
          <p:cNvPr id="4" name="Picture Placeholder 1"/>
          <p:cNvSpPr>
            <a:spLocks noGrp="1"/>
          </p:cNvSpPr>
          <p:nvPr>
            <p:ph type="pic" sz="quarter" idx="24"/>
          </p:nvPr>
        </p:nvSpPr>
        <p:spPr>
          <a:xfrm>
            <a:off x="1930377" y="3187793"/>
            <a:ext cx="2908549" cy="1847088"/>
          </a:xfrm>
          <a:prstGeom prst="rect">
            <a:avLst/>
          </a:prstGeom>
          <a:pattFill prst="pct5">
            <a:fgClr>
              <a:schemeClr val="tx1"/>
            </a:fgClr>
            <a:bgClr>
              <a:schemeClr val="bg1"/>
            </a:bgClr>
          </a:pattFill>
        </p:spPr>
      </p:sp>
      <p:sp>
        <p:nvSpPr>
          <p:cNvPr id="5" name="Picture Placeholder 2"/>
          <p:cNvSpPr>
            <a:spLocks noGrp="1"/>
          </p:cNvSpPr>
          <p:nvPr>
            <p:ph type="pic" sz="quarter" idx="23"/>
          </p:nvPr>
        </p:nvSpPr>
        <p:spPr>
          <a:xfrm>
            <a:off x="4452513" y="3544622"/>
            <a:ext cx="3281748" cy="2071116"/>
          </a:xfrm>
          <a:prstGeom prst="rect">
            <a:avLst/>
          </a:prstGeom>
          <a:pattFill prst="pct5">
            <a:fgClr>
              <a:schemeClr val="tx1"/>
            </a:fgClr>
            <a:bgClr>
              <a:schemeClr val="bg1"/>
            </a:bgClr>
          </a:pattFill>
        </p:spPr>
      </p:sp>
    </p:spTree>
    <p:extLst>
      <p:ext uri="{BB962C8B-B14F-4D97-AF65-F5344CB8AC3E}">
        <p14:creationId xmlns:p14="http://schemas.microsoft.com/office/powerpoint/2010/main" val="15496224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ockup4">
    <p:spTree>
      <p:nvGrpSpPr>
        <p:cNvPr id="1" name=""/>
        <p:cNvGrpSpPr/>
        <p:nvPr/>
      </p:nvGrpSpPr>
      <p:grpSpPr>
        <a:xfrm>
          <a:off x="0" y="0"/>
          <a:ext cx="0" cy="0"/>
          <a:chOff x="0" y="0"/>
          <a:chExt cx="0" cy="0"/>
        </a:xfrm>
      </p:grpSpPr>
      <p:sp>
        <p:nvSpPr>
          <p:cNvPr id="7" name="Picture Placeholder 3"/>
          <p:cNvSpPr>
            <a:spLocks noGrp="1"/>
          </p:cNvSpPr>
          <p:nvPr>
            <p:ph type="pic" sz="quarter" idx="15"/>
          </p:nvPr>
        </p:nvSpPr>
        <p:spPr>
          <a:xfrm>
            <a:off x="-1" y="0"/>
            <a:ext cx="5921829" cy="6858000"/>
          </a:xfrm>
          <a:prstGeom prst="rect">
            <a:avLst/>
          </a:prstGeom>
          <a:pattFill prst="pct5">
            <a:fgClr>
              <a:schemeClr val="tx1"/>
            </a:fgClr>
            <a:bgClr>
              <a:schemeClr val="bg1"/>
            </a:bgClr>
          </a:pattFill>
        </p:spPr>
        <p:txBody>
          <a:bodyPr/>
          <a:lstStyle/>
          <a:p>
            <a:endParaRPr lang="id-ID"/>
          </a:p>
        </p:txBody>
      </p:sp>
      <p:sp>
        <p:nvSpPr>
          <p:cNvPr id="3" name="Picture Placeholder 14"/>
          <p:cNvSpPr>
            <a:spLocks noGrp="1"/>
          </p:cNvSpPr>
          <p:nvPr>
            <p:ph type="pic" sz="quarter" idx="11" hasCustomPrompt="1"/>
          </p:nvPr>
        </p:nvSpPr>
        <p:spPr>
          <a:xfrm>
            <a:off x="2232845" y="1935358"/>
            <a:ext cx="1464905" cy="2562502"/>
          </a:xfrm>
          <a:prstGeom prst="rect">
            <a:avLst/>
          </a:prstGeom>
          <a:pattFill prst="dashVert">
            <a:fgClr>
              <a:schemeClr val="tx1"/>
            </a:fgClr>
            <a:bgClr>
              <a:schemeClr val="bg1"/>
            </a:bgClr>
          </a:pattFill>
        </p:spPr>
        <p:txBody>
          <a:bodyPr anchor="ctr"/>
          <a:lstStyle>
            <a:lvl1pPr marL="0" indent="0" algn="ctr">
              <a:buNone/>
              <a:defRPr sz="1600" baseline="0">
                <a:latin typeface="Source Sans Pro" charset="0"/>
              </a:defRPr>
            </a:lvl1pPr>
          </a:lstStyle>
          <a:p>
            <a:r>
              <a:rPr lang="en-US"/>
              <a:t>Insert Image</a:t>
            </a:r>
          </a:p>
        </p:txBody>
      </p:sp>
      <p:sp>
        <p:nvSpPr>
          <p:cNvPr id="4" name="Picture Placeholder 3"/>
          <p:cNvSpPr>
            <a:spLocks noGrp="1"/>
          </p:cNvSpPr>
          <p:nvPr>
            <p:ph type="pic" sz="quarter" idx="14"/>
          </p:nvPr>
        </p:nvSpPr>
        <p:spPr>
          <a:xfrm>
            <a:off x="7260609" y="2753345"/>
            <a:ext cx="3525238" cy="2426686"/>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38140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ockup5">
    <p:spTree>
      <p:nvGrpSpPr>
        <p:cNvPr id="1" name=""/>
        <p:cNvGrpSpPr/>
        <p:nvPr/>
      </p:nvGrpSpPr>
      <p:grpSpPr>
        <a:xfrm>
          <a:off x="0" y="0"/>
          <a:ext cx="0" cy="0"/>
          <a:chOff x="0" y="0"/>
          <a:chExt cx="0" cy="0"/>
        </a:xfrm>
      </p:grpSpPr>
      <p:sp>
        <p:nvSpPr>
          <p:cNvPr id="3" name="Picture Placeholder 3"/>
          <p:cNvSpPr>
            <a:spLocks noGrp="1"/>
          </p:cNvSpPr>
          <p:nvPr>
            <p:ph type="pic" sz="quarter" idx="12"/>
          </p:nvPr>
        </p:nvSpPr>
        <p:spPr>
          <a:xfrm>
            <a:off x="1664846" y="1519761"/>
            <a:ext cx="1899862" cy="3314470"/>
          </a:xfrm>
          <a:prstGeom prst="rect">
            <a:avLst/>
          </a:prstGeom>
          <a:pattFill prst="pct5">
            <a:fgClr>
              <a:schemeClr val="tx1"/>
            </a:fgClr>
            <a:bgClr>
              <a:schemeClr val="bg1"/>
            </a:bgClr>
          </a:pattFill>
        </p:spPr>
      </p:sp>
      <p:sp>
        <p:nvSpPr>
          <p:cNvPr id="29" name="Picture Placeholder 4"/>
          <p:cNvSpPr>
            <a:spLocks noGrp="1"/>
          </p:cNvSpPr>
          <p:nvPr>
            <p:ph type="pic" sz="quarter" idx="14"/>
          </p:nvPr>
        </p:nvSpPr>
        <p:spPr>
          <a:xfrm>
            <a:off x="3463166" y="1438481"/>
            <a:ext cx="1991302" cy="3497350"/>
          </a:xfrm>
          <a:prstGeom prst="rect">
            <a:avLst/>
          </a:prstGeom>
          <a:pattFill prst="pct5">
            <a:fgClr>
              <a:schemeClr val="tx1"/>
            </a:fgClr>
            <a:bgClr>
              <a:schemeClr val="bg1"/>
            </a:bgClr>
          </a:pattFill>
        </p:spPr>
      </p:sp>
      <p:sp>
        <p:nvSpPr>
          <p:cNvPr id="55" name="Picture Placeholder 4"/>
          <p:cNvSpPr>
            <a:spLocks noGrp="1"/>
          </p:cNvSpPr>
          <p:nvPr>
            <p:ph type="pic" sz="quarter" idx="15"/>
          </p:nvPr>
        </p:nvSpPr>
        <p:spPr>
          <a:xfrm>
            <a:off x="5588712" y="1491715"/>
            <a:ext cx="2722520" cy="2028911"/>
          </a:xfrm>
          <a:prstGeom prst="rect">
            <a:avLst/>
          </a:prstGeom>
          <a:pattFill prst="pct5">
            <a:fgClr>
              <a:schemeClr val="tx1"/>
            </a:fgClr>
            <a:bgClr>
              <a:schemeClr val="bg1"/>
            </a:bgClr>
          </a:pattFill>
        </p:spPr>
      </p:sp>
      <p:sp>
        <p:nvSpPr>
          <p:cNvPr id="56" name="Picture Placeholder 4"/>
          <p:cNvSpPr>
            <a:spLocks noGrp="1"/>
          </p:cNvSpPr>
          <p:nvPr>
            <p:ph type="pic" sz="quarter" idx="16"/>
          </p:nvPr>
        </p:nvSpPr>
        <p:spPr>
          <a:xfrm>
            <a:off x="5581898" y="3520626"/>
            <a:ext cx="1921988" cy="1384295"/>
          </a:xfrm>
          <a:prstGeom prst="rect">
            <a:avLst/>
          </a:prstGeom>
          <a:pattFill prst="pct5">
            <a:fgClr>
              <a:schemeClr val="tx1"/>
            </a:fgClr>
            <a:bgClr>
              <a:schemeClr val="bg1"/>
            </a:bgClr>
          </a:pattFill>
        </p:spPr>
      </p:sp>
    </p:spTree>
    <p:extLst>
      <p:ext uri="{BB962C8B-B14F-4D97-AF65-F5344CB8AC3E}">
        <p14:creationId xmlns:p14="http://schemas.microsoft.com/office/powerpoint/2010/main" val="13858994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ockup 6">
    <p:spTree>
      <p:nvGrpSpPr>
        <p:cNvPr id="1" name=""/>
        <p:cNvGrpSpPr/>
        <p:nvPr/>
      </p:nvGrpSpPr>
      <p:grpSpPr>
        <a:xfrm>
          <a:off x="0" y="0"/>
          <a:ext cx="0" cy="0"/>
          <a:chOff x="0" y="0"/>
          <a:chExt cx="0" cy="0"/>
        </a:xfrm>
      </p:grpSpPr>
      <p:sp>
        <p:nvSpPr>
          <p:cNvPr id="3" name="Picture Placeholder 1"/>
          <p:cNvSpPr>
            <a:spLocks noGrp="1"/>
          </p:cNvSpPr>
          <p:nvPr>
            <p:ph type="pic" sz="quarter" idx="22"/>
          </p:nvPr>
        </p:nvSpPr>
        <p:spPr>
          <a:xfrm>
            <a:off x="7346032" y="1573578"/>
            <a:ext cx="5958777" cy="3763202"/>
          </a:xfrm>
          <a:prstGeom prst="rect">
            <a:avLst/>
          </a:prstGeom>
          <a:pattFill prst="pct5">
            <a:fgClr>
              <a:schemeClr val="tx1"/>
            </a:fgClr>
            <a:bgClr>
              <a:schemeClr val="bg1"/>
            </a:bgClr>
          </a:pattFill>
        </p:spPr>
      </p:sp>
    </p:spTree>
    <p:extLst>
      <p:ext uri="{BB962C8B-B14F-4D97-AF65-F5344CB8AC3E}">
        <p14:creationId xmlns:p14="http://schemas.microsoft.com/office/powerpoint/2010/main" val="14934432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Rectangle 6"/>
          <p:cNvSpPr/>
          <p:nvPr userDrawn="1"/>
        </p:nvSpPr>
        <p:spPr>
          <a:xfrm>
            <a:off x="0" y="5907314"/>
            <a:ext cx="12192000" cy="95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1"/>
          <p:cNvSpPr>
            <a:spLocks noGrp="1"/>
          </p:cNvSpPr>
          <p:nvPr>
            <p:ph type="pic" sz="quarter" idx="19"/>
          </p:nvPr>
        </p:nvSpPr>
        <p:spPr>
          <a:xfrm>
            <a:off x="1348958" y="5355771"/>
            <a:ext cx="1939959" cy="3532202"/>
          </a:xfrm>
          <a:prstGeom prst="rect">
            <a:avLst/>
          </a:prstGeom>
          <a:pattFill prst="pct5">
            <a:fgClr>
              <a:schemeClr val="tx1"/>
            </a:fgClr>
            <a:bgClr>
              <a:schemeClr val="bg1"/>
            </a:bgClr>
          </a:pattFill>
        </p:spPr>
      </p:sp>
      <p:sp>
        <p:nvSpPr>
          <p:cNvPr id="4" name="Picture Placeholder 2"/>
          <p:cNvSpPr>
            <a:spLocks noGrp="1"/>
          </p:cNvSpPr>
          <p:nvPr>
            <p:ph type="pic" sz="quarter" idx="21"/>
          </p:nvPr>
        </p:nvSpPr>
        <p:spPr>
          <a:xfrm>
            <a:off x="3993366" y="3933371"/>
            <a:ext cx="1939959" cy="3544145"/>
          </a:xfrm>
          <a:prstGeom prst="rect">
            <a:avLst/>
          </a:prstGeom>
          <a:pattFill prst="pct5">
            <a:fgClr>
              <a:schemeClr val="tx1"/>
            </a:fgClr>
            <a:bgClr>
              <a:schemeClr val="bg1"/>
            </a:bgClr>
          </a:pattFill>
        </p:spPr>
      </p:sp>
      <p:sp>
        <p:nvSpPr>
          <p:cNvPr id="5" name="Picture Placeholder 3"/>
          <p:cNvSpPr>
            <a:spLocks noGrp="1"/>
          </p:cNvSpPr>
          <p:nvPr>
            <p:ph type="pic" sz="quarter" idx="22"/>
          </p:nvPr>
        </p:nvSpPr>
        <p:spPr>
          <a:xfrm>
            <a:off x="6665070" y="5355771"/>
            <a:ext cx="1939959" cy="3532202"/>
          </a:xfrm>
          <a:prstGeom prst="rect">
            <a:avLst/>
          </a:prstGeom>
          <a:pattFill prst="pct5">
            <a:fgClr>
              <a:schemeClr val="tx1"/>
            </a:fgClr>
            <a:bgClr>
              <a:schemeClr val="bg1"/>
            </a:bgClr>
          </a:pattFill>
        </p:spPr>
      </p:sp>
      <p:sp>
        <p:nvSpPr>
          <p:cNvPr id="6" name="Picture Placeholder 4"/>
          <p:cNvSpPr>
            <a:spLocks noGrp="1"/>
          </p:cNvSpPr>
          <p:nvPr>
            <p:ph type="pic" sz="quarter" idx="23"/>
          </p:nvPr>
        </p:nvSpPr>
        <p:spPr>
          <a:xfrm>
            <a:off x="9323126" y="3933371"/>
            <a:ext cx="1939959" cy="3544145"/>
          </a:xfrm>
          <a:prstGeom prst="rect">
            <a:avLst/>
          </a:prstGeom>
          <a:pattFill prst="pct5">
            <a:fgClr>
              <a:schemeClr val="tx1"/>
            </a:fgClr>
            <a:bgClr>
              <a:schemeClr val="bg1"/>
            </a:bgClr>
          </a:pattFill>
        </p:spPr>
      </p:sp>
    </p:spTree>
    <p:extLst>
      <p:ext uri="{BB962C8B-B14F-4D97-AF65-F5344CB8AC3E}">
        <p14:creationId xmlns:p14="http://schemas.microsoft.com/office/powerpoint/2010/main" val="138334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reative Opening">
    <p:spTree>
      <p:nvGrpSpPr>
        <p:cNvPr id="1" name=""/>
        <p:cNvGrpSpPr/>
        <p:nvPr/>
      </p:nvGrpSpPr>
      <p:grpSpPr>
        <a:xfrm>
          <a:off x="0" y="0"/>
          <a:ext cx="0" cy="0"/>
          <a:chOff x="0" y="0"/>
          <a:chExt cx="0" cy="0"/>
        </a:xfrm>
      </p:grpSpPr>
      <p:sp>
        <p:nvSpPr>
          <p:cNvPr id="3" name="Picture Placeholder 15"/>
          <p:cNvSpPr>
            <a:spLocks noGrp="1"/>
          </p:cNvSpPr>
          <p:nvPr>
            <p:ph type="pic" sz="quarter" idx="10"/>
          </p:nvPr>
        </p:nvSpPr>
        <p:spPr>
          <a:xfrm>
            <a:off x="1331922" y="1203794"/>
            <a:ext cx="4311730" cy="4301385"/>
          </a:xfrm>
          <a:custGeom>
            <a:avLst/>
            <a:gdLst>
              <a:gd name="connsiteX0" fmla="*/ 1103914 w 4311730"/>
              <a:gd name="connsiteY0" fmla="*/ 3347949 h 4301385"/>
              <a:gd name="connsiteX1" fmla="*/ 1158579 w 4311730"/>
              <a:gd name="connsiteY1" fmla="*/ 3360416 h 4301385"/>
              <a:gd name="connsiteX2" fmla="*/ 2647422 w 4311730"/>
              <a:gd name="connsiteY2" fmla="*/ 4031432 h 4301385"/>
              <a:gd name="connsiteX3" fmla="*/ 2718131 w 4311730"/>
              <a:gd name="connsiteY3" fmla="*/ 4218172 h 4301385"/>
              <a:gd name="connsiteX4" fmla="*/ 2531391 w 4311730"/>
              <a:gd name="connsiteY4" fmla="*/ 4288881 h 4301385"/>
              <a:gd name="connsiteX5" fmla="*/ 1042548 w 4311730"/>
              <a:gd name="connsiteY5" fmla="*/ 3617864 h 4301385"/>
              <a:gd name="connsiteX6" fmla="*/ 971839 w 4311730"/>
              <a:gd name="connsiteY6" fmla="*/ 3431125 h 4301385"/>
              <a:gd name="connsiteX7" fmla="*/ 1103914 w 4311730"/>
              <a:gd name="connsiteY7" fmla="*/ 3347949 h 4301385"/>
              <a:gd name="connsiteX8" fmla="*/ 851821 w 4311730"/>
              <a:gd name="connsiteY8" fmla="*/ 2848575 h 4301385"/>
              <a:gd name="connsiteX9" fmla="*/ 900509 w 4311730"/>
              <a:gd name="connsiteY9" fmla="*/ 2859678 h 4301385"/>
              <a:gd name="connsiteX10" fmla="*/ 3275747 w 4311730"/>
              <a:gd name="connsiteY10" fmla="*/ 3930189 h 4301385"/>
              <a:gd name="connsiteX11" fmla="*/ 3338725 w 4311730"/>
              <a:gd name="connsiteY11" fmla="*/ 4096514 h 4301385"/>
              <a:gd name="connsiteX12" fmla="*/ 3172401 w 4311730"/>
              <a:gd name="connsiteY12" fmla="*/ 4159492 h 4301385"/>
              <a:gd name="connsiteX13" fmla="*/ 797163 w 4311730"/>
              <a:gd name="connsiteY13" fmla="*/ 3088981 h 4301385"/>
              <a:gd name="connsiteX14" fmla="*/ 734185 w 4311730"/>
              <a:gd name="connsiteY14" fmla="*/ 2922657 h 4301385"/>
              <a:gd name="connsiteX15" fmla="*/ 851821 w 4311730"/>
              <a:gd name="connsiteY15" fmla="*/ 2848575 h 4301385"/>
              <a:gd name="connsiteX16" fmla="*/ 339746 w 4311730"/>
              <a:gd name="connsiteY16" fmla="*/ 2354122 h 4301385"/>
              <a:gd name="connsiteX17" fmla="*/ 339746 w 4311730"/>
              <a:gd name="connsiteY17" fmla="*/ 2354123 h 4301385"/>
              <a:gd name="connsiteX18" fmla="*/ 339746 w 4311730"/>
              <a:gd name="connsiteY18" fmla="*/ 2354123 h 4301385"/>
              <a:gd name="connsiteX19" fmla="*/ 458269 w 4311730"/>
              <a:gd name="connsiteY19" fmla="*/ 2279482 h 4301385"/>
              <a:gd name="connsiteX20" fmla="*/ 507324 w 4311730"/>
              <a:gd name="connsiteY20" fmla="*/ 2290670 h 4301385"/>
              <a:gd name="connsiteX21" fmla="*/ 3635217 w 4311730"/>
              <a:gd name="connsiteY21" fmla="*/ 3700399 h 4301385"/>
              <a:gd name="connsiteX22" fmla="*/ 3698670 w 4311730"/>
              <a:gd name="connsiteY22" fmla="*/ 3867978 h 4301385"/>
              <a:gd name="connsiteX23" fmla="*/ 3698669 w 4311730"/>
              <a:gd name="connsiteY23" fmla="*/ 3867977 h 4301385"/>
              <a:gd name="connsiteX24" fmla="*/ 3531091 w 4311730"/>
              <a:gd name="connsiteY24" fmla="*/ 3931431 h 4301385"/>
              <a:gd name="connsiteX25" fmla="*/ 403200 w 4311730"/>
              <a:gd name="connsiteY25" fmla="*/ 2521700 h 4301385"/>
              <a:gd name="connsiteX26" fmla="*/ 328559 w 4311730"/>
              <a:gd name="connsiteY26" fmla="*/ 2403177 h 4301385"/>
              <a:gd name="connsiteX27" fmla="*/ 339746 w 4311730"/>
              <a:gd name="connsiteY27" fmla="*/ 2354123 h 4301385"/>
              <a:gd name="connsiteX28" fmla="*/ 369089 w 4311730"/>
              <a:gd name="connsiteY28" fmla="*/ 2313250 h 4301385"/>
              <a:gd name="connsiteX29" fmla="*/ 458269 w 4311730"/>
              <a:gd name="connsiteY29" fmla="*/ 2279482 h 4301385"/>
              <a:gd name="connsiteX30" fmla="*/ 647889 w 4311730"/>
              <a:gd name="connsiteY30" fmla="*/ 2107223 h 4301385"/>
              <a:gd name="connsiteX31" fmla="*/ 647889 w 4311730"/>
              <a:gd name="connsiteY31" fmla="*/ 2107224 h 4301385"/>
              <a:gd name="connsiteX32" fmla="*/ 647889 w 4311730"/>
              <a:gd name="connsiteY32" fmla="*/ 2107224 h 4301385"/>
              <a:gd name="connsiteX33" fmla="*/ 766412 w 4311730"/>
              <a:gd name="connsiteY33" fmla="*/ 2032583 h 4301385"/>
              <a:gd name="connsiteX34" fmla="*/ 815467 w 4311730"/>
              <a:gd name="connsiteY34" fmla="*/ 2043771 h 4301385"/>
              <a:gd name="connsiteX35" fmla="*/ 3943360 w 4311730"/>
              <a:gd name="connsiteY35" fmla="*/ 3453500 h 4301385"/>
              <a:gd name="connsiteX36" fmla="*/ 4006813 w 4311730"/>
              <a:gd name="connsiteY36" fmla="*/ 3621079 h 4301385"/>
              <a:gd name="connsiteX37" fmla="*/ 4006812 w 4311730"/>
              <a:gd name="connsiteY37" fmla="*/ 3621078 h 4301385"/>
              <a:gd name="connsiteX38" fmla="*/ 3839234 w 4311730"/>
              <a:gd name="connsiteY38" fmla="*/ 3684532 h 4301385"/>
              <a:gd name="connsiteX39" fmla="*/ 711343 w 4311730"/>
              <a:gd name="connsiteY39" fmla="*/ 2274801 h 4301385"/>
              <a:gd name="connsiteX40" fmla="*/ 636702 w 4311730"/>
              <a:gd name="connsiteY40" fmla="*/ 2156278 h 4301385"/>
              <a:gd name="connsiteX41" fmla="*/ 647889 w 4311730"/>
              <a:gd name="connsiteY41" fmla="*/ 2107224 h 4301385"/>
              <a:gd name="connsiteX42" fmla="*/ 647889 w 4311730"/>
              <a:gd name="connsiteY42" fmla="*/ 2107224 h 4301385"/>
              <a:gd name="connsiteX43" fmla="*/ 677232 w 4311730"/>
              <a:gd name="connsiteY43" fmla="*/ 2066351 h 4301385"/>
              <a:gd name="connsiteX44" fmla="*/ 766412 w 4311730"/>
              <a:gd name="connsiteY44" fmla="*/ 2032583 h 4301385"/>
              <a:gd name="connsiteX45" fmla="*/ 11648 w 4311730"/>
              <a:gd name="connsiteY45" fmla="*/ 1431683 h 4301385"/>
              <a:gd name="connsiteX46" fmla="*/ 11648 w 4311730"/>
              <a:gd name="connsiteY46" fmla="*/ 1431684 h 4301385"/>
              <a:gd name="connsiteX47" fmla="*/ 11648 w 4311730"/>
              <a:gd name="connsiteY47" fmla="*/ 1431684 h 4301385"/>
              <a:gd name="connsiteX48" fmla="*/ 134688 w 4311730"/>
              <a:gd name="connsiteY48" fmla="*/ 1354198 h 4301385"/>
              <a:gd name="connsiteX49" fmla="*/ 185613 w 4311730"/>
              <a:gd name="connsiteY49" fmla="*/ 1365812 h 4301385"/>
              <a:gd name="connsiteX50" fmla="*/ 3797804 w 4311730"/>
              <a:gd name="connsiteY50" fmla="*/ 2993814 h 4301385"/>
              <a:gd name="connsiteX51" fmla="*/ 3863676 w 4311730"/>
              <a:gd name="connsiteY51" fmla="*/ 3167779 h 4301385"/>
              <a:gd name="connsiteX52" fmla="*/ 3863675 w 4311730"/>
              <a:gd name="connsiteY52" fmla="*/ 3167779 h 4301385"/>
              <a:gd name="connsiteX53" fmla="*/ 3689710 w 4311730"/>
              <a:gd name="connsiteY53" fmla="*/ 3233650 h 4301385"/>
              <a:gd name="connsiteX54" fmla="*/ 77520 w 4311730"/>
              <a:gd name="connsiteY54" fmla="*/ 1605648 h 4301385"/>
              <a:gd name="connsiteX55" fmla="*/ 35 w 4311730"/>
              <a:gd name="connsiteY55" fmla="*/ 1482608 h 4301385"/>
              <a:gd name="connsiteX56" fmla="*/ 11648 w 4311730"/>
              <a:gd name="connsiteY56" fmla="*/ 1431684 h 4301385"/>
              <a:gd name="connsiteX57" fmla="*/ 11648 w 4311730"/>
              <a:gd name="connsiteY57" fmla="*/ 1431684 h 4301385"/>
              <a:gd name="connsiteX58" fmla="*/ 42109 w 4311730"/>
              <a:gd name="connsiteY58" fmla="*/ 1389253 h 4301385"/>
              <a:gd name="connsiteX59" fmla="*/ 134688 w 4311730"/>
              <a:gd name="connsiteY59" fmla="*/ 1354198 h 4301385"/>
              <a:gd name="connsiteX60" fmla="*/ 448054 w 4311730"/>
              <a:gd name="connsiteY60" fmla="*/ 1234283 h 4301385"/>
              <a:gd name="connsiteX61" fmla="*/ 448054 w 4311730"/>
              <a:gd name="connsiteY61" fmla="*/ 1234284 h 4301385"/>
              <a:gd name="connsiteX62" fmla="*/ 448053 w 4311730"/>
              <a:gd name="connsiteY62" fmla="*/ 1234284 h 4301385"/>
              <a:gd name="connsiteX63" fmla="*/ 571093 w 4311730"/>
              <a:gd name="connsiteY63" fmla="*/ 1156798 h 4301385"/>
              <a:gd name="connsiteX64" fmla="*/ 622018 w 4311730"/>
              <a:gd name="connsiteY64" fmla="*/ 1168412 h 4301385"/>
              <a:gd name="connsiteX65" fmla="*/ 4234209 w 4311730"/>
              <a:gd name="connsiteY65" fmla="*/ 2796414 h 4301385"/>
              <a:gd name="connsiteX66" fmla="*/ 4300081 w 4311730"/>
              <a:gd name="connsiteY66" fmla="*/ 2970379 h 4301385"/>
              <a:gd name="connsiteX67" fmla="*/ 4300080 w 4311730"/>
              <a:gd name="connsiteY67" fmla="*/ 2970378 h 4301385"/>
              <a:gd name="connsiteX68" fmla="*/ 4126115 w 4311730"/>
              <a:gd name="connsiteY68" fmla="*/ 3036250 h 4301385"/>
              <a:gd name="connsiteX69" fmla="*/ 513925 w 4311730"/>
              <a:gd name="connsiteY69" fmla="*/ 1408248 h 4301385"/>
              <a:gd name="connsiteX70" fmla="*/ 436440 w 4311730"/>
              <a:gd name="connsiteY70" fmla="*/ 1285208 h 4301385"/>
              <a:gd name="connsiteX71" fmla="*/ 448054 w 4311730"/>
              <a:gd name="connsiteY71" fmla="*/ 1234284 h 4301385"/>
              <a:gd name="connsiteX72" fmla="*/ 478514 w 4311730"/>
              <a:gd name="connsiteY72" fmla="*/ 1191853 h 4301385"/>
              <a:gd name="connsiteX73" fmla="*/ 571093 w 4311730"/>
              <a:gd name="connsiteY73" fmla="*/ 1156798 h 4301385"/>
              <a:gd name="connsiteX74" fmla="*/ 742332 w 4311730"/>
              <a:gd name="connsiteY74" fmla="*/ 801205 h 4301385"/>
              <a:gd name="connsiteX75" fmla="*/ 799599 w 4311730"/>
              <a:gd name="connsiteY75" fmla="*/ 814265 h 4301385"/>
              <a:gd name="connsiteX76" fmla="*/ 3534484 w 4311730"/>
              <a:gd name="connsiteY76" fmla="*/ 2046868 h 4301385"/>
              <a:gd name="connsiteX77" fmla="*/ 3608560 w 4311730"/>
              <a:gd name="connsiteY77" fmla="*/ 2242499 h 4301385"/>
              <a:gd name="connsiteX78" fmla="*/ 3412928 w 4311730"/>
              <a:gd name="connsiteY78" fmla="*/ 2316575 h 4301385"/>
              <a:gd name="connsiteX79" fmla="*/ 678044 w 4311730"/>
              <a:gd name="connsiteY79" fmla="*/ 1083972 h 4301385"/>
              <a:gd name="connsiteX80" fmla="*/ 603968 w 4311730"/>
              <a:gd name="connsiteY80" fmla="*/ 888341 h 4301385"/>
              <a:gd name="connsiteX81" fmla="*/ 742332 w 4311730"/>
              <a:gd name="connsiteY81" fmla="*/ 801205 h 4301385"/>
              <a:gd name="connsiteX82" fmla="*/ 670421 w 4311730"/>
              <a:gd name="connsiteY82" fmla="*/ 483176 h 4301385"/>
              <a:gd name="connsiteX83" fmla="*/ 670421 w 4311730"/>
              <a:gd name="connsiteY83" fmla="*/ 483176 h 4301385"/>
              <a:gd name="connsiteX84" fmla="*/ 670421 w 4311730"/>
              <a:gd name="connsiteY84" fmla="*/ 483176 h 4301385"/>
              <a:gd name="connsiteX85" fmla="*/ 815074 w 4311730"/>
              <a:gd name="connsiteY85" fmla="*/ 392081 h 4301385"/>
              <a:gd name="connsiteX86" fmla="*/ 874944 w 4311730"/>
              <a:gd name="connsiteY86" fmla="*/ 405734 h 4301385"/>
              <a:gd name="connsiteX87" fmla="*/ 3790657 w 4311730"/>
              <a:gd name="connsiteY87" fmla="*/ 1719835 h 4301385"/>
              <a:gd name="connsiteX88" fmla="*/ 3868099 w 4311730"/>
              <a:gd name="connsiteY88" fmla="*/ 1924358 h 4301385"/>
              <a:gd name="connsiteX89" fmla="*/ 3868098 w 4311730"/>
              <a:gd name="connsiteY89" fmla="*/ 1924358 h 4301385"/>
              <a:gd name="connsiteX90" fmla="*/ 3663575 w 4311730"/>
              <a:gd name="connsiteY90" fmla="*/ 2001800 h 4301385"/>
              <a:gd name="connsiteX91" fmla="*/ 747864 w 4311730"/>
              <a:gd name="connsiteY91" fmla="*/ 687699 h 4301385"/>
              <a:gd name="connsiteX92" fmla="*/ 656768 w 4311730"/>
              <a:gd name="connsiteY92" fmla="*/ 543046 h 4301385"/>
              <a:gd name="connsiteX93" fmla="*/ 670421 w 4311730"/>
              <a:gd name="connsiteY93" fmla="*/ 483176 h 4301385"/>
              <a:gd name="connsiteX94" fmla="*/ 706233 w 4311730"/>
              <a:gd name="connsiteY94" fmla="*/ 433293 h 4301385"/>
              <a:gd name="connsiteX95" fmla="*/ 815074 w 4311730"/>
              <a:gd name="connsiteY95" fmla="*/ 392081 h 4301385"/>
              <a:gd name="connsiteX96" fmla="*/ 1388748 w 4311730"/>
              <a:gd name="connsiteY96" fmla="*/ 236482 h 4301385"/>
              <a:gd name="connsiteX97" fmla="*/ 1443412 w 4311730"/>
              <a:gd name="connsiteY97" fmla="*/ 248948 h 4301385"/>
              <a:gd name="connsiteX98" fmla="*/ 3406288 w 4311730"/>
              <a:gd name="connsiteY98" fmla="*/ 1133609 h 4301385"/>
              <a:gd name="connsiteX99" fmla="*/ 3476997 w 4311730"/>
              <a:gd name="connsiteY99" fmla="*/ 1320349 h 4301385"/>
              <a:gd name="connsiteX100" fmla="*/ 3290257 w 4311730"/>
              <a:gd name="connsiteY100" fmla="*/ 1391058 h 4301385"/>
              <a:gd name="connsiteX101" fmla="*/ 1327381 w 4311730"/>
              <a:gd name="connsiteY101" fmla="*/ 506397 h 4301385"/>
              <a:gd name="connsiteX102" fmla="*/ 1256672 w 4311730"/>
              <a:gd name="connsiteY102" fmla="*/ 319657 h 4301385"/>
              <a:gd name="connsiteX103" fmla="*/ 1388748 w 4311730"/>
              <a:gd name="connsiteY103" fmla="*/ 236482 h 4301385"/>
              <a:gd name="connsiteX104" fmla="*/ 1780474 w 4311730"/>
              <a:gd name="connsiteY104" fmla="*/ 38 h 4301385"/>
              <a:gd name="connsiteX105" fmla="*/ 1835138 w 4311730"/>
              <a:gd name="connsiteY105" fmla="*/ 12505 h 4301385"/>
              <a:gd name="connsiteX106" fmla="*/ 3323982 w 4311730"/>
              <a:gd name="connsiteY106" fmla="*/ 683521 h 4301385"/>
              <a:gd name="connsiteX107" fmla="*/ 3394690 w 4311730"/>
              <a:gd name="connsiteY107" fmla="*/ 870261 h 4301385"/>
              <a:gd name="connsiteX108" fmla="*/ 3207950 w 4311730"/>
              <a:gd name="connsiteY108" fmla="*/ 940970 h 4301385"/>
              <a:gd name="connsiteX109" fmla="*/ 1719107 w 4311730"/>
              <a:gd name="connsiteY109" fmla="*/ 269953 h 4301385"/>
              <a:gd name="connsiteX110" fmla="*/ 1648398 w 4311730"/>
              <a:gd name="connsiteY110" fmla="*/ 83214 h 4301385"/>
              <a:gd name="connsiteX111" fmla="*/ 1780474 w 4311730"/>
              <a:gd name="connsiteY111" fmla="*/ 38 h 4301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4311730" h="4301385">
                <a:moveTo>
                  <a:pt x="1103914" y="3347949"/>
                </a:moveTo>
                <a:cubicBezTo>
                  <a:pt x="1122251" y="3348376"/>
                  <a:pt x="1140806" y="3352405"/>
                  <a:pt x="1158579" y="3360416"/>
                </a:cubicBezTo>
                <a:lnTo>
                  <a:pt x="2647422" y="4031432"/>
                </a:lnTo>
                <a:cubicBezTo>
                  <a:pt x="2718515" y="4063473"/>
                  <a:pt x="2750172" y="4147080"/>
                  <a:pt x="2718131" y="4218172"/>
                </a:cubicBezTo>
                <a:cubicBezTo>
                  <a:pt x="2686090" y="4289264"/>
                  <a:pt x="2602483" y="4320922"/>
                  <a:pt x="2531391" y="4288881"/>
                </a:cubicBezTo>
                <a:lnTo>
                  <a:pt x="1042548" y="3617864"/>
                </a:lnTo>
                <a:cubicBezTo>
                  <a:pt x="971455" y="3585823"/>
                  <a:pt x="939798" y="3502217"/>
                  <a:pt x="971839" y="3431125"/>
                </a:cubicBezTo>
                <a:cubicBezTo>
                  <a:pt x="995870" y="3377805"/>
                  <a:pt x="1048906" y="3346668"/>
                  <a:pt x="1103914" y="3347949"/>
                </a:cubicBezTo>
                <a:close/>
                <a:moveTo>
                  <a:pt x="851821" y="2848575"/>
                </a:moveTo>
                <a:cubicBezTo>
                  <a:pt x="868153" y="2848955"/>
                  <a:pt x="884679" y="2852544"/>
                  <a:pt x="900509" y="2859678"/>
                </a:cubicBezTo>
                <a:lnTo>
                  <a:pt x="3275747" y="3930189"/>
                </a:lnTo>
                <a:cubicBezTo>
                  <a:pt x="3339067" y="3958727"/>
                  <a:pt x="3367263" y="4033194"/>
                  <a:pt x="3338725" y="4096514"/>
                </a:cubicBezTo>
                <a:cubicBezTo>
                  <a:pt x="3310187" y="4159834"/>
                  <a:pt x="3235721" y="4188030"/>
                  <a:pt x="3172401" y="4159492"/>
                </a:cubicBezTo>
                <a:lnTo>
                  <a:pt x="797163" y="3088981"/>
                </a:lnTo>
                <a:cubicBezTo>
                  <a:pt x="733843" y="3060443"/>
                  <a:pt x="705647" y="2985977"/>
                  <a:pt x="734185" y="2922657"/>
                </a:cubicBezTo>
                <a:cubicBezTo>
                  <a:pt x="755589" y="2875167"/>
                  <a:pt x="802827" y="2847434"/>
                  <a:pt x="851821" y="2848575"/>
                </a:cubicBezTo>
                <a:close/>
                <a:moveTo>
                  <a:pt x="339746" y="2354122"/>
                </a:moveTo>
                <a:lnTo>
                  <a:pt x="339746" y="2354123"/>
                </a:lnTo>
                <a:lnTo>
                  <a:pt x="339746" y="2354123"/>
                </a:lnTo>
                <a:close/>
                <a:moveTo>
                  <a:pt x="458269" y="2279482"/>
                </a:moveTo>
                <a:cubicBezTo>
                  <a:pt x="474723" y="2279866"/>
                  <a:pt x="491375" y="2283481"/>
                  <a:pt x="507324" y="2290670"/>
                </a:cubicBezTo>
                <a:lnTo>
                  <a:pt x="3635217" y="3700399"/>
                </a:lnTo>
                <a:cubicBezTo>
                  <a:pt x="3699014" y="3729153"/>
                  <a:pt x="3727423" y="3804180"/>
                  <a:pt x="3698670" y="3867978"/>
                </a:cubicBezTo>
                <a:lnTo>
                  <a:pt x="3698669" y="3867977"/>
                </a:lnTo>
                <a:cubicBezTo>
                  <a:pt x="3669916" y="3931775"/>
                  <a:pt x="3594888" y="3960184"/>
                  <a:pt x="3531091" y="3931431"/>
                </a:cubicBezTo>
                <a:lnTo>
                  <a:pt x="403200" y="2521700"/>
                </a:lnTo>
                <a:cubicBezTo>
                  <a:pt x="355351" y="2500135"/>
                  <a:pt x="327409" y="2452541"/>
                  <a:pt x="328559" y="2403177"/>
                </a:cubicBezTo>
                <a:lnTo>
                  <a:pt x="339746" y="2354123"/>
                </a:lnTo>
                <a:lnTo>
                  <a:pt x="369089" y="2313250"/>
                </a:lnTo>
                <a:cubicBezTo>
                  <a:pt x="393237" y="2290879"/>
                  <a:pt x="425360" y="2278716"/>
                  <a:pt x="458269" y="2279482"/>
                </a:cubicBezTo>
                <a:close/>
                <a:moveTo>
                  <a:pt x="647889" y="2107223"/>
                </a:moveTo>
                <a:lnTo>
                  <a:pt x="647889" y="2107224"/>
                </a:lnTo>
                <a:lnTo>
                  <a:pt x="647889" y="2107224"/>
                </a:lnTo>
                <a:close/>
                <a:moveTo>
                  <a:pt x="766412" y="2032583"/>
                </a:moveTo>
                <a:cubicBezTo>
                  <a:pt x="782866" y="2032967"/>
                  <a:pt x="799518" y="2036582"/>
                  <a:pt x="815467" y="2043771"/>
                </a:cubicBezTo>
                <a:lnTo>
                  <a:pt x="3943360" y="3453500"/>
                </a:lnTo>
                <a:cubicBezTo>
                  <a:pt x="4007157" y="3482254"/>
                  <a:pt x="4035566" y="3557281"/>
                  <a:pt x="4006813" y="3621079"/>
                </a:cubicBezTo>
                <a:lnTo>
                  <a:pt x="4006812" y="3621078"/>
                </a:lnTo>
                <a:cubicBezTo>
                  <a:pt x="3978059" y="3684876"/>
                  <a:pt x="3903031" y="3713285"/>
                  <a:pt x="3839234" y="3684532"/>
                </a:cubicBezTo>
                <a:lnTo>
                  <a:pt x="711343" y="2274801"/>
                </a:lnTo>
                <a:cubicBezTo>
                  <a:pt x="663495" y="2253236"/>
                  <a:pt x="635552" y="2205642"/>
                  <a:pt x="636702" y="2156278"/>
                </a:cubicBezTo>
                <a:lnTo>
                  <a:pt x="647889" y="2107224"/>
                </a:lnTo>
                <a:lnTo>
                  <a:pt x="647889" y="2107224"/>
                </a:lnTo>
                <a:lnTo>
                  <a:pt x="677232" y="2066351"/>
                </a:lnTo>
                <a:cubicBezTo>
                  <a:pt x="701380" y="2043980"/>
                  <a:pt x="733503" y="2031817"/>
                  <a:pt x="766412" y="2032583"/>
                </a:cubicBezTo>
                <a:close/>
                <a:moveTo>
                  <a:pt x="11648" y="1431683"/>
                </a:moveTo>
                <a:lnTo>
                  <a:pt x="11648" y="1431684"/>
                </a:lnTo>
                <a:lnTo>
                  <a:pt x="11648" y="1431684"/>
                </a:lnTo>
                <a:close/>
                <a:moveTo>
                  <a:pt x="134688" y="1354198"/>
                </a:moveTo>
                <a:cubicBezTo>
                  <a:pt x="151770" y="1354596"/>
                  <a:pt x="169056" y="1358350"/>
                  <a:pt x="185613" y="1365812"/>
                </a:cubicBezTo>
                <a:lnTo>
                  <a:pt x="3797804" y="2993814"/>
                </a:lnTo>
                <a:cubicBezTo>
                  <a:pt x="3864034" y="3023663"/>
                  <a:pt x="3893525" y="3101550"/>
                  <a:pt x="3863676" y="3167779"/>
                </a:cubicBezTo>
                <a:lnTo>
                  <a:pt x="3863675" y="3167779"/>
                </a:lnTo>
                <a:cubicBezTo>
                  <a:pt x="3833826" y="3234008"/>
                  <a:pt x="3755939" y="3263499"/>
                  <a:pt x="3689710" y="3233650"/>
                </a:cubicBezTo>
                <a:lnTo>
                  <a:pt x="77520" y="1605648"/>
                </a:lnTo>
                <a:cubicBezTo>
                  <a:pt x="27848" y="1583261"/>
                  <a:pt x="-1159" y="1533853"/>
                  <a:pt x="35" y="1482608"/>
                </a:cubicBezTo>
                <a:lnTo>
                  <a:pt x="11648" y="1431684"/>
                </a:lnTo>
                <a:lnTo>
                  <a:pt x="11648" y="1431684"/>
                </a:lnTo>
                <a:lnTo>
                  <a:pt x="42109" y="1389253"/>
                </a:lnTo>
                <a:cubicBezTo>
                  <a:pt x="67178" y="1366029"/>
                  <a:pt x="100525" y="1353403"/>
                  <a:pt x="134688" y="1354198"/>
                </a:cubicBezTo>
                <a:close/>
                <a:moveTo>
                  <a:pt x="448054" y="1234283"/>
                </a:moveTo>
                <a:lnTo>
                  <a:pt x="448054" y="1234284"/>
                </a:lnTo>
                <a:lnTo>
                  <a:pt x="448053" y="1234284"/>
                </a:lnTo>
                <a:close/>
                <a:moveTo>
                  <a:pt x="571093" y="1156798"/>
                </a:moveTo>
                <a:cubicBezTo>
                  <a:pt x="588175" y="1157196"/>
                  <a:pt x="605461" y="1160950"/>
                  <a:pt x="622018" y="1168412"/>
                </a:cubicBezTo>
                <a:lnTo>
                  <a:pt x="4234209" y="2796414"/>
                </a:lnTo>
                <a:cubicBezTo>
                  <a:pt x="4300439" y="2826263"/>
                  <a:pt x="4329930" y="2904150"/>
                  <a:pt x="4300081" y="2970379"/>
                </a:cubicBezTo>
                <a:lnTo>
                  <a:pt x="4300080" y="2970378"/>
                </a:lnTo>
                <a:cubicBezTo>
                  <a:pt x="4270231" y="3036608"/>
                  <a:pt x="4192344" y="3066099"/>
                  <a:pt x="4126115" y="3036250"/>
                </a:cubicBezTo>
                <a:lnTo>
                  <a:pt x="513925" y="1408248"/>
                </a:lnTo>
                <a:cubicBezTo>
                  <a:pt x="464253" y="1385861"/>
                  <a:pt x="435246" y="1336453"/>
                  <a:pt x="436440" y="1285208"/>
                </a:cubicBezTo>
                <a:lnTo>
                  <a:pt x="448054" y="1234284"/>
                </a:lnTo>
                <a:lnTo>
                  <a:pt x="478514" y="1191853"/>
                </a:lnTo>
                <a:cubicBezTo>
                  <a:pt x="503583" y="1168629"/>
                  <a:pt x="536930" y="1156003"/>
                  <a:pt x="571093" y="1156798"/>
                </a:cubicBezTo>
                <a:close/>
                <a:moveTo>
                  <a:pt x="742332" y="801205"/>
                </a:moveTo>
                <a:cubicBezTo>
                  <a:pt x="761542" y="801653"/>
                  <a:pt x="780980" y="805874"/>
                  <a:pt x="799599" y="814265"/>
                </a:cubicBezTo>
                <a:lnTo>
                  <a:pt x="3534484" y="2046868"/>
                </a:lnTo>
                <a:cubicBezTo>
                  <a:pt x="3608961" y="2080434"/>
                  <a:pt x="3642126" y="2168022"/>
                  <a:pt x="3608560" y="2242499"/>
                </a:cubicBezTo>
                <a:cubicBezTo>
                  <a:pt x="3574993" y="2316977"/>
                  <a:pt x="3487405" y="2350142"/>
                  <a:pt x="3412928" y="2316575"/>
                </a:cubicBezTo>
                <a:lnTo>
                  <a:pt x="678044" y="1083972"/>
                </a:lnTo>
                <a:cubicBezTo>
                  <a:pt x="603566" y="1050406"/>
                  <a:pt x="570402" y="962818"/>
                  <a:pt x="603968" y="888341"/>
                </a:cubicBezTo>
                <a:cubicBezTo>
                  <a:pt x="629143" y="832483"/>
                  <a:pt x="684705" y="799864"/>
                  <a:pt x="742332" y="801205"/>
                </a:cubicBezTo>
                <a:close/>
                <a:moveTo>
                  <a:pt x="670421" y="483176"/>
                </a:moveTo>
                <a:lnTo>
                  <a:pt x="670421" y="483176"/>
                </a:lnTo>
                <a:lnTo>
                  <a:pt x="670421" y="483176"/>
                </a:lnTo>
                <a:close/>
                <a:moveTo>
                  <a:pt x="815074" y="392081"/>
                </a:moveTo>
                <a:cubicBezTo>
                  <a:pt x="835156" y="392548"/>
                  <a:pt x="855478" y="396961"/>
                  <a:pt x="874944" y="405734"/>
                </a:cubicBezTo>
                <a:lnTo>
                  <a:pt x="3790657" y="1719835"/>
                </a:lnTo>
                <a:cubicBezTo>
                  <a:pt x="3868519" y="1754927"/>
                  <a:pt x="3903191" y="1846496"/>
                  <a:pt x="3868099" y="1924358"/>
                </a:cubicBezTo>
                <a:lnTo>
                  <a:pt x="3868098" y="1924358"/>
                </a:lnTo>
                <a:cubicBezTo>
                  <a:pt x="3833006" y="2002220"/>
                  <a:pt x="3741437" y="2036892"/>
                  <a:pt x="3663575" y="2001800"/>
                </a:cubicBezTo>
                <a:lnTo>
                  <a:pt x="747864" y="687699"/>
                </a:lnTo>
                <a:cubicBezTo>
                  <a:pt x="689467" y="661380"/>
                  <a:pt x="655365" y="603292"/>
                  <a:pt x="656768" y="543046"/>
                </a:cubicBezTo>
                <a:lnTo>
                  <a:pt x="670421" y="483176"/>
                </a:lnTo>
                <a:lnTo>
                  <a:pt x="706233" y="433293"/>
                </a:lnTo>
                <a:cubicBezTo>
                  <a:pt x="735705" y="405990"/>
                  <a:pt x="774909" y="391145"/>
                  <a:pt x="815074" y="392081"/>
                </a:cubicBezTo>
                <a:close/>
                <a:moveTo>
                  <a:pt x="1388748" y="236482"/>
                </a:moveTo>
                <a:cubicBezTo>
                  <a:pt x="1407084" y="236909"/>
                  <a:pt x="1425639" y="240938"/>
                  <a:pt x="1443412" y="248948"/>
                </a:cubicBezTo>
                <a:lnTo>
                  <a:pt x="3406288" y="1133609"/>
                </a:lnTo>
                <a:cubicBezTo>
                  <a:pt x="3477381" y="1165650"/>
                  <a:pt x="3509038" y="1249257"/>
                  <a:pt x="3476997" y="1320349"/>
                </a:cubicBezTo>
                <a:cubicBezTo>
                  <a:pt x="3444956" y="1391441"/>
                  <a:pt x="3361349" y="1423099"/>
                  <a:pt x="3290257" y="1391058"/>
                </a:cubicBezTo>
                <a:lnTo>
                  <a:pt x="1327381" y="506397"/>
                </a:lnTo>
                <a:cubicBezTo>
                  <a:pt x="1256289" y="474356"/>
                  <a:pt x="1224631" y="390749"/>
                  <a:pt x="1256672" y="319657"/>
                </a:cubicBezTo>
                <a:cubicBezTo>
                  <a:pt x="1280703" y="266338"/>
                  <a:pt x="1333740" y="235201"/>
                  <a:pt x="1388748" y="236482"/>
                </a:cubicBezTo>
                <a:close/>
                <a:moveTo>
                  <a:pt x="1780474" y="38"/>
                </a:moveTo>
                <a:cubicBezTo>
                  <a:pt x="1798810" y="465"/>
                  <a:pt x="1817365" y="4495"/>
                  <a:pt x="1835138" y="12505"/>
                </a:cubicBezTo>
                <a:lnTo>
                  <a:pt x="3323982" y="683521"/>
                </a:lnTo>
                <a:cubicBezTo>
                  <a:pt x="3395074" y="715562"/>
                  <a:pt x="3426731" y="799169"/>
                  <a:pt x="3394690" y="870261"/>
                </a:cubicBezTo>
                <a:cubicBezTo>
                  <a:pt x="3362649" y="941353"/>
                  <a:pt x="3279043" y="973011"/>
                  <a:pt x="3207950" y="940970"/>
                </a:cubicBezTo>
                <a:lnTo>
                  <a:pt x="1719107" y="269953"/>
                </a:lnTo>
                <a:cubicBezTo>
                  <a:pt x="1648015" y="237912"/>
                  <a:pt x="1616357" y="154306"/>
                  <a:pt x="1648398" y="83214"/>
                </a:cubicBezTo>
                <a:cubicBezTo>
                  <a:pt x="1672429" y="29894"/>
                  <a:pt x="1725465" y="-1243"/>
                  <a:pt x="1780474" y="38"/>
                </a:cubicBezTo>
                <a:close/>
              </a:path>
            </a:pathLst>
          </a:custGeom>
          <a:pattFill prst="pct5">
            <a:fgClr>
              <a:schemeClr val="tx1"/>
            </a:fgClr>
            <a:bgClr>
              <a:schemeClr val="bg1"/>
            </a:bgClr>
          </a:pattFill>
          <a:effectLst>
            <a:outerShdw blurRad="50800" dist="38100" dir="2700000" algn="tl" rotWithShape="0">
              <a:prstClr val="black">
                <a:alpha val="40000"/>
              </a:prstClr>
            </a:outerShdw>
          </a:effectLst>
        </p:spPr>
        <p:txBody>
          <a:bodyPr wrap="square">
            <a:noAutofit/>
          </a:bodyPr>
          <a:lstStyle/>
          <a:p>
            <a:endParaRPr lang="id-ID"/>
          </a:p>
        </p:txBody>
      </p:sp>
    </p:spTree>
    <p:extLst>
      <p:ext uri="{BB962C8B-B14F-4D97-AF65-F5344CB8AC3E}">
        <p14:creationId xmlns:p14="http://schemas.microsoft.com/office/powerpoint/2010/main" val="238763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reative Messag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3895446" y="2075542"/>
            <a:ext cx="4450270" cy="2766143"/>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85374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rvice Layout">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0" y="0"/>
            <a:ext cx="3251200" cy="6858000"/>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3053855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three opening layout">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9170125" y="1084217"/>
            <a:ext cx="1657531" cy="2899954"/>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2"/>
          </p:nvPr>
        </p:nvSpPr>
        <p:spPr>
          <a:xfrm>
            <a:off x="7512594" y="1889760"/>
            <a:ext cx="1657531" cy="2899954"/>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3"/>
          </p:nvPr>
        </p:nvSpPr>
        <p:spPr>
          <a:xfrm>
            <a:off x="5855063" y="1084217"/>
            <a:ext cx="1657531" cy="2899954"/>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215069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Half Center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1432560" y="1577094"/>
            <a:ext cx="9433559" cy="2217666"/>
          </a:xfrm>
          <a:prstGeom prst="rect">
            <a:avLst/>
          </a:prstGeom>
          <a:pattFill prst="pct5">
            <a:fgClr>
              <a:schemeClr val="tx1"/>
            </a:fgClr>
            <a:bgClr>
              <a:schemeClr val="bg1"/>
            </a:bgClr>
          </a:pattFill>
        </p:spPr>
      </p:sp>
    </p:spTree>
    <p:extLst>
      <p:ext uri="{BB962C8B-B14F-4D97-AF65-F5344CB8AC3E}">
        <p14:creationId xmlns:p14="http://schemas.microsoft.com/office/powerpoint/2010/main" val="129373252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userDrawn="1"/>
        </p:nvGrpSpPr>
        <p:grpSpPr>
          <a:xfrm>
            <a:off x="9279654" y="6348357"/>
            <a:ext cx="1577804" cy="344213"/>
            <a:chOff x="5270589" y="6012181"/>
            <a:chExt cx="1577804" cy="344213"/>
          </a:xfrm>
        </p:grpSpPr>
        <p:sp>
          <p:nvSpPr>
            <p:cNvPr id="13" name="TextBox 12"/>
            <p:cNvSpPr txBox="1"/>
            <p:nvPr userDrawn="1"/>
          </p:nvSpPr>
          <p:spPr>
            <a:xfrm>
              <a:off x="5270589" y="6017840"/>
              <a:ext cx="184730" cy="338554"/>
            </a:xfrm>
            <a:prstGeom prst="rect">
              <a:avLst/>
            </a:prstGeom>
            <a:noFill/>
          </p:spPr>
          <p:txBody>
            <a:bodyPr wrap="none" rtlCol="0">
              <a:spAutoFit/>
            </a:bodyPr>
            <a:lstStyle/>
            <a:p>
              <a:pPr algn="r"/>
              <a:endParaRPr lang="en-US" sz="1600" spc="400">
                <a:solidFill>
                  <a:schemeClr val="tx1"/>
                </a:solidFill>
                <a:latin typeface="+mj-lt"/>
              </a:endParaRPr>
            </a:p>
          </p:txBody>
        </p:sp>
        <p:sp>
          <p:nvSpPr>
            <p:cNvPr id="14" name="TextBox 13"/>
            <p:cNvSpPr txBox="1"/>
            <p:nvPr userDrawn="1"/>
          </p:nvSpPr>
          <p:spPr>
            <a:xfrm>
              <a:off x="6663662" y="6012181"/>
              <a:ext cx="184731" cy="338554"/>
            </a:xfrm>
            <a:prstGeom prst="rect">
              <a:avLst/>
            </a:prstGeom>
            <a:noFill/>
          </p:spPr>
          <p:txBody>
            <a:bodyPr wrap="none" rtlCol="0">
              <a:spAutoFit/>
            </a:bodyPr>
            <a:lstStyle/>
            <a:p>
              <a:pPr algn="l"/>
              <a:endParaRPr lang="en-US" sz="1600" spc="400">
                <a:solidFill>
                  <a:schemeClr val="tx1"/>
                </a:solidFill>
                <a:latin typeface="+mj-lt"/>
              </a:endParaRPr>
            </a:p>
          </p:txBody>
        </p:sp>
      </p:grpSp>
      <p:sp>
        <p:nvSpPr>
          <p:cNvPr id="11" name="Slide Number Placeholder 5"/>
          <p:cNvSpPr txBox="1">
            <a:spLocks/>
          </p:cNvSpPr>
          <p:nvPr userDrawn="1"/>
        </p:nvSpPr>
        <p:spPr>
          <a:xfrm>
            <a:off x="10984678" y="6276302"/>
            <a:ext cx="431790" cy="41060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1100" b="1" i="0" smtClean="0">
                <a:solidFill>
                  <a:schemeClr val="tx1"/>
                </a:solidFill>
                <a:latin typeface="+mj-lt"/>
                <a:ea typeface="Montserrat" charset="0"/>
                <a:cs typeface="Montserrat" charset="0"/>
              </a:rPr>
              <a:pPr algn="ctr"/>
              <a:t>‹#›</a:t>
            </a:fld>
            <a:endParaRPr lang="en-US" sz="1100" b="1" i="0">
              <a:solidFill>
                <a:schemeClr val="tx1"/>
              </a:solidFill>
              <a:latin typeface="+mj-lt"/>
              <a:ea typeface="Montserrat" charset="0"/>
              <a:cs typeface="Montserrat" charset="0"/>
            </a:endParaRPr>
          </a:p>
        </p:txBody>
      </p:sp>
      <p:sp>
        <p:nvSpPr>
          <p:cNvPr id="15" name="TextBox 14"/>
          <p:cNvSpPr txBox="1"/>
          <p:nvPr userDrawn="1"/>
        </p:nvSpPr>
        <p:spPr>
          <a:xfrm>
            <a:off x="10298447" y="6353246"/>
            <a:ext cx="793807" cy="261610"/>
          </a:xfrm>
          <a:prstGeom prst="rect">
            <a:avLst/>
          </a:prstGeom>
          <a:noFill/>
        </p:spPr>
        <p:txBody>
          <a:bodyPr wrap="none" rtlCol="0">
            <a:spAutoFit/>
          </a:bodyPr>
          <a:lstStyle/>
          <a:p>
            <a:pPr algn="ctr"/>
            <a:r>
              <a:rPr lang="en-US" sz="1100" spc="400">
                <a:solidFill>
                  <a:schemeClr val="tx1"/>
                </a:solidFill>
                <a:latin typeface="+mj-lt"/>
              </a:rPr>
              <a:t>SLIDE</a:t>
            </a:r>
          </a:p>
        </p:txBody>
      </p:sp>
      <p:sp>
        <p:nvSpPr>
          <p:cNvPr id="17" name="TextBox 16"/>
          <p:cNvSpPr txBox="1"/>
          <p:nvPr userDrawn="1"/>
        </p:nvSpPr>
        <p:spPr>
          <a:xfrm>
            <a:off x="641052" y="6353246"/>
            <a:ext cx="1426994" cy="261610"/>
          </a:xfrm>
          <a:prstGeom prst="rect">
            <a:avLst/>
          </a:prstGeom>
          <a:noFill/>
        </p:spPr>
        <p:txBody>
          <a:bodyPr wrap="none" rtlCol="0">
            <a:spAutoFit/>
          </a:bodyPr>
          <a:lstStyle/>
          <a:p>
            <a:pPr algn="ctr"/>
            <a:r>
              <a:rPr lang="en-US" sz="1100" spc="400">
                <a:solidFill>
                  <a:schemeClr val="tx1"/>
                </a:solidFill>
                <a:latin typeface="+mj-lt"/>
              </a:rPr>
              <a:t>BY</a:t>
            </a:r>
            <a:r>
              <a:rPr lang="en-US" sz="1100" spc="400" baseline="0">
                <a:solidFill>
                  <a:schemeClr val="tx1"/>
                </a:solidFill>
                <a:latin typeface="+mj-lt"/>
              </a:rPr>
              <a:t> MIKOKIT</a:t>
            </a:r>
            <a:endParaRPr lang="en-US" sz="1100" spc="400">
              <a:solidFill>
                <a:schemeClr val="tx1"/>
              </a:solidFill>
              <a:latin typeface="+mj-lt"/>
            </a:endParaRPr>
          </a:p>
        </p:txBody>
      </p:sp>
      <p:grpSp>
        <p:nvGrpSpPr>
          <p:cNvPr id="21" name="Group 20"/>
          <p:cNvGrpSpPr/>
          <p:nvPr userDrawn="1"/>
        </p:nvGrpSpPr>
        <p:grpSpPr>
          <a:xfrm>
            <a:off x="4840768" y="6245523"/>
            <a:ext cx="2684956" cy="369333"/>
            <a:chOff x="4768792" y="6219521"/>
            <a:chExt cx="2684956" cy="369333"/>
          </a:xfrm>
        </p:grpSpPr>
        <p:grpSp>
          <p:nvGrpSpPr>
            <p:cNvPr id="10" name="Group 9"/>
            <p:cNvGrpSpPr/>
            <p:nvPr userDrawn="1"/>
          </p:nvGrpSpPr>
          <p:grpSpPr>
            <a:xfrm>
              <a:off x="5418565" y="6219521"/>
              <a:ext cx="1339322" cy="369333"/>
              <a:chOff x="5567150" y="6153190"/>
              <a:chExt cx="1339322" cy="369333"/>
            </a:xfrm>
          </p:grpSpPr>
          <p:sp>
            <p:nvSpPr>
              <p:cNvPr id="7" name="TextBox 6"/>
              <p:cNvSpPr txBox="1"/>
              <p:nvPr userDrawn="1"/>
            </p:nvSpPr>
            <p:spPr>
              <a:xfrm>
                <a:off x="5567150" y="6153191"/>
                <a:ext cx="285971" cy="369332"/>
              </a:xfrm>
              <a:prstGeom prst="rect">
                <a:avLst/>
              </a:prstGeom>
              <a:noFill/>
            </p:spPr>
            <p:txBody>
              <a:bodyPr wrap="square" rtlCol="0">
                <a:spAutoFit/>
              </a:bodyPr>
              <a:lstStyle/>
              <a:p>
                <a:r>
                  <a:rPr lang="en-US" sz="1800">
                    <a:latin typeface="Socialico" pitchFamily="2" charset="0"/>
                  </a:rPr>
                  <a:t>F</a:t>
                </a:r>
              </a:p>
            </p:txBody>
          </p:sp>
          <p:sp>
            <p:nvSpPr>
              <p:cNvPr id="8" name="TextBox 7"/>
              <p:cNvSpPr txBox="1"/>
              <p:nvPr userDrawn="1"/>
            </p:nvSpPr>
            <p:spPr>
              <a:xfrm>
                <a:off x="6063317" y="6153191"/>
                <a:ext cx="328168" cy="369332"/>
              </a:xfrm>
              <a:prstGeom prst="rect">
                <a:avLst/>
              </a:prstGeom>
              <a:noFill/>
            </p:spPr>
            <p:txBody>
              <a:bodyPr wrap="square" rtlCol="0">
                <a:spAutoFit/>
              </a:bodyPr>
              <a:lstStyle/>
              <a:p>
                <a:r>
                  <a:rPr lang="en-US" sz="1800">
                    <a:latin typeface="Socialico" pitchFamily="2" charset="0"/>
                  </a:rPr>
                  <a:t>I</a:t>
                </a:r>
              </a:p>
            </p:txBody>
          </p:sp>
          <p:sp>
            <p:nvSpPr>
              <p:cNvPr id="9" name="TextBox 8"/>
              <p:cNvSpPr txBox="1"/>
              <p:nvPr userDrawn="1"/>
            </p:nvSpPr>
            <p:spPr>
              <a:xfrm>
                <a:off x="6539352" y="6153190"/>
                <a:ext cx="367120" cy="369332"/>
              </a:xfrm>
              <a:prstGeom prst="rect">
                <a:avLst/>
              </a:prstGeom>
              <a:noFill/>
            </p:spPr>
            <p:txBody>
              <a:bodyPr wrap="square" rtlCol="0">
                <a:spAutoFit/>
              </a:bodyPr>
              <a:lstStyle/>
              <a:p>
                <a:r>
                  <a:rPr lang="en-US" sz="1800">
                    <a:latin typeface="Socialico" pitchFamily="2" charset="0"/>
                  </a:rPr>
                  <a:t>L</a:t>
                </a:r>
              </a:p>
            </p:txBody>
          </p:sp>
        </p:grpSp>
        <p:sp>
          <p:nvSpPr>
            <p:cNvPr id="18" name="TextBox 17"/>
            <p:cNvSpPr txBox="1"/>
            <p:nvPr userDrawn="1"/>
          </p:nvSpPr>
          <p:spPr>
            <a:xfrm>
              <a:off x="4768792" y="6281077"/>
              <a:ext cx="425117" cy="307777"/>
            </a:xfrm>
            <a:prstGeom prst="rect">
              <a:avLst/>
            </a:prstGeom>
            <a:noFill/>
          </p:spPr>
          <p:txBody>
            <a:bodyPr wrap="none" rtlCol="0">
              <a:spAutoFit/>
            </a:bodyPr>
            <a:lstStyle/>
            <a:p>
              <a:pPr algn="ctr"/>
              <a:r>
                <a:rPr lang="en-US" sz="1400" b="1" spc="400">
                  <a:solidFill>
                    <a:schemeClr val="tx1"/>
                  </a:solidFill>
                  <a:latin typeface="+mj-lt"/>
                </a:rPr>
                <a:t>-[</a:t>
              </a:r>
            </a:p>
          </p:txBody>
        </p:sp>
        <p:sp>
          <p:nvSpPr>
            <p:cNvPr id="19" name="TextBox 18"/>
            <p:cNvSpPr txBox="1"/>
            <p:nvPr userDrawn="1"/>
          </p:nvSpPr>
          <p:spPr>
            <a:xfrm>
              <a:off x="7028631" y="6281077"/>
              <a:ext cx="425117" cy="307777"/>
            </a:xfrm>
            <a:prstGeom prst="rect">
              <a:avLst/>
            </a:prstGeom>
            <a:noFill/>
          </p:spPr>
          <p:txBody>
            <a:bodyPr wrap="none" rtlCol="0">
              <a:spAutoFit/>
            </a:bodyPr>
            <a:lstStyle/>
            <a:p>
              <a:pPr algn="ctr"/>
              <a:r>
                <a:rPr lang="en-US" sz="1400" b="1" spc="400">
                  <a:solidFill>
                    <a:schemeClr val="tx1"/>
                  </a:solidFill>
                  <a:latin typeface="+mj-lt"/>
                </a:rPr>
                <a:t>]-</a:t>
              </a:r>
            </a:p>
          </p:txBody>
        </p:sp>
      </p:grpSp>
    </p:spTree>
    <p:extLst>
      <p:ext uri="{BB962C8B-B14F-4D97-AF65-F5344CB8AC3E}">
        <p14:creationId xmlns:p14="http://schemas.microsoft.com/office/powerpoint/2010/main" val="254661005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7" r:id="rId7"/>
    <p:sldLayoutId id="2147483699" r:id="rId8"/>
    <p:sldLayoutId id="2147483700"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672" r:id="rId23"/>
    <p:sldLayoutId id="2147483675" r:id="rId24"/>
    <p:sldLayoutId id="2147483676" r:id="rId25"/>
    <p:sldLayoutId id="2147483677" r:id="rId26"/>
    <p:sldLayoutId id="2147483673" r:id="rId27"/>
    <p:sldLayoutId id="2147483674"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2" r:id="rId42"/>
    <p:sldLayoutId id="2147483693" r:id="rId43"/>
    <p:sldLayoutId id="2147483694" r:id="rId44"/>
    <p:sldLayoutId id="2147483695" r:id="rId45"/>
    <p:sldLayoutId id="2147483696" r:id="rId46"/>
    <p:sldLayoutId id="2147483697" r:id="rId47"/>
    <p:sldLayoutId id="2147483698" r:id="rId4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1.emf"/><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3.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1.emf"/><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1.emf"/><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p:cNvSpPr>
            <a:spLocks noGrp="1"/>
          </p:cNvSpPr>
          <p:nvPr>
            <p:ph type="pic" sz="quarter" idx="10"/>
          </p:nvPr>
        </p:nvSpPr>
        <p:spPr/>
      </p:sp>
      <p:sp>
        <p:nvSpPr>
          <p:cNvPr id="4" name="Rectangle 3"/>
          <p:cNvSpPr/>
          <p:nvPr/>
        </p:nvSpPr>
        <p:spPr>
          <a:xfrm>
            <a:off x="0" y="0"/>
            <a:ext cx="12191999"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172691" y="1366987"/>
            <a:ext cx="5666510" cy="32101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5021460" y="4270481"/>
            <a:ext cx="2153641" cy="582598"/>
            <a:chOff x="5088709" y="4315118"/>
            <a:chExt cx="2153641" cy="582598"/>
          </a:xfrm>
        </p:grpSpPr>
        <p:sp>
          <p:nvSpPr>
            <p:cNvPr id="7" name="Rectangle 6"/>
            <p:cNvSpPr/>
            <p:nvPr/>
          </p:nvSpPr>
          <p:spPr>
            <a:xfrm>
              <a:off x="5234404" y="4315118"/>
              <a:ext cx="1862253" cy="582598"/>
            </a:xfrm>
            <a:prstGeom prst="rect">
              <a:avLst/>
            </a:prstGeom>
            <a:solidFill>
              <a:schemeClr val="tx1"/>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p>
          </p:txBody>
        </p:sp>
        <p:sp>
          <p:nvSpPr>
            <p:cNvPr id="8" name="Title 1"/>
            <p:cNvSpPr txBox="1">
              <a:spLocks/>
            </p:cNvSpPr>
            <p:nvPr/>
          </p:nvSpPr>
          <p:spPr>
            <a:xfrm>
              <a:off x="5088709" y="4424074"/>
              <a:ext cx="2153641" cy="376053"/>
            </a:xfrm>
            <a:prstGeom prst="rect">
              <a:avLst/>
            </a:prstGeom>
          </p:spPr>
          <p:txBody>
            <a:bodyPr lIns="91440" tIns="45720" rIns="91440" bIns="45720" anchor="t"/>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800" spc="600">
                  <a:solidFill>
                    <a:schemeClr val="bg1"/>
                  </a:solidFill>
                  <a:latin typeface="Bahnschrift Condensed"/>
                </a:rPr>
                <a:t>CSC207-G90</a:t>
              </a:r>
            </a:p>
          </p:txBody>
        </p:sp>
      </p:grpSp>
      <p:grpSp>
        <p:nvGrpSpPr>
          <p:cNvPr id="9" name="Group 8"/>
          <p:cNvGrpSpPr/>
          <p:nvPr/>
        </p:nvGrpSpPr>
        <p:grpSpPr>
          <a:xfrm rot="16200000">
            <a:off x="5573522" y="3104268"/>
            <a:ext cx="864729" cy="640080"/>
            <a:chOff x="2333792" y="910509"/>
            <a:chExt cx="864729" cy="856342"/>
          </a:xfrm>
          <a:effectLst/>
        </p:grpSpPr>
        <p:cxnSp>
          <p:nvCxnSpPr>
            <p:cNvPr id="10" name="Straight Connector 9"/>
            <p:cNvCxnSpPr/>
            <p:nvPr/>
          </p:nvCxnSpPr>
          <p:spPr>
            <a:xfrm flipH="1">
              <a:off x="3198521" y="910509"/>
              <a:ext cx="0" cy="856342"/>
            </a:xfrm>
            <a:prstGeom prst="line">
              <a:avLst/>
            </a:prstGeom>
            <a:ln w="127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flipH="1">
              <a:off x="2761963" y="912378"/>
              <a:ext cx="0" cy="856342"/>
            </a:xfrm>
            <a:prstGeom prst="line">
              <a:avLst/>
            </a:prstGeom>
            <a:ln w="1270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3856991" y="1943894"/>
            <a:ext cx="3855717" cy="1028054"/>
            <a:chOff x="3841478" y="2154024"/>
            <a:chExt cx="3855717" cy="1028054"/>
          </a:xfrm>
        </p:grpSpPr>
        <p:sp>
          <p:nvSpPr>
            <p:cNvPr id="13" name="TextBox 12"/>
            <p:cNvSpPr txBox="1"/>
            <p:nvPr/>
          </p:nvSpPr>
          <p:spPr>
            <a:xfrm>
              <a:off x="3841478" y="2166415"/>
              <a:ext cx="2603598" cy="1015663"/>
            </a:xfrm>
            <a:prstGeom prst="rect">
              <a:avLst/>
            </a:prstGeom>
            <a:noFill/>
          </p:spPr>
          <p:txBody>
            <a:bodyPr wrap="none" lIns="91440" tIns="45720" rIns="91440" bIns="45720" rtlCol="0" anchor="t">
              <a:spAutoFit/>
            </a:bodyPr>
            <a:lstStyle/>
            <a:p>
              <a:pPr algn="ctr"/>
              <a:r>
                <a:rPr lang="en-US" sz="6000" b="1">
                  <a:latin typeface="Bahnschrift"/>
                </a:rPr>
                <a:t>Budget</a:t>
              </a:r>
            </a:p>
          </p:txBody>
        </p:sp>
        <p:sp>
          <p:nvSpPr>
            <p:cNvPr id="14" name="TextBox 13"/>
            <p:cNvSpPr txBox="1"/>
            <p:nvPr/>
          </p:nvSpPr>
          <p:spPr>
            <a:xfrm>
              <a:off x="6255775" y="2154024"/>
              <a:ext cx="1441420" cy="1015663"/>
            </a:xfrm>
            <a:prstGeom prst="rect">
              <a:avLst/>
            </a:prstGeom>
            <a:noFill/>
          </p:spPr>
          <p:txBody>
            <a:bodyPr wrap="none" lIns="91440" tIns="45720" rIns="91440" bIns="45720" rtlCol="0" anchor="t">
              <a:spAutoFit/>
            </a:bodyPr>
            <a:lstStyle/>
            <a:p>
              <a:pPr algn="ctr"/>
              <a:r>
                <a:rPr lang="en-US" sz="6000">
                  <a:latin typeface="Bahnschrift Light Condensed"/>
                </a:rPr>
                <a:t>Bites</a:t>
              </a:r>
            </a:p>
          </p:txBody>
        </p:sp>
      </p:grpSp>
      <p:pic>
        <p:nvPicPr>
          <p:cNvPr id="1026" name="Picture 2" descr="Download University of Toronto (UToronto, U of T) Logo in ...">
            <a:extLst>
              <a:ext uri="{FF2B5EF4-FFF2-40B4-BE49-F238E27FC236}">
                <a16:creationId xmlns:a16="http://schemas.microsoft.com/office/drawing/2014/main" id="{F87D96CE-1B91-6876-E78B-0071C4EA42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761" b="20011"/>
          <a:stretch/>
        </p:blipFill>
        <p:spPr bwMode="auto">
          <a:xfrm>
            <a:off x="3453181" y="4619718"/>
            <a:ext cx="5105529" cy="19818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ransparent Pocket Money Clipart - Money In Pocket Icon, HD Png Download -  kindpng">
            <a:extLst>
              <a:ext uri="{FF2B5EF4-FFF2-40B4-BE49-F238E27FC236}">
                <a16:creationId xmlns:a16="http://schemas.microsoft.com/office/drawing/2014/main" id="{B2C733B5-5470-922F-54C1-8511EA1847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721610" y="4625487"/>
            <a:ext cx="1862252" cy="19488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ast Food Clipart Transparent Background, Vector Fast Food Icon, Food Icons,  Fast Icons, Food Clipart PNG Image For Free Download">
            <a:extLst>
              <a:ext uri="{FF2B5EF4-FFF2-40B4-BE49-F238E27FC236}">
                <a16:creationId xmlns:a16="http://schemas.microsoft.com/office/drawing/2014/main" id="{C82BAAB0-5A99-CE40-C43D-8D9A1270122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9622" b="14004"/>
          <a:stretch/>
        </p:blipFill>
        <p:spPr bwMode="auto">
          <a:xfrm>
            <a:off x="8860957" y="4717404"/>
            <a:ext cx="2609433" cy="1732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69222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grpSp>
        <p:nvGrpSpPr>
          <p:cNvPr id="52" name="Group 51"/>
          <p:cNvGrpSpPr/>
          <p:nvPr/>
        </p:nvGrpSpPr>
        <p:grpSpPr>
          <a:xfrm rot="2700000">
            <a:off x="66695" y="50657"/>
            <a:ext cx="2743200" cy="2743200"/>
            <a:chOff x="2358572" y="1016001"/>
            <a:chExt cx="856342" cy="856342"/>
          </a:xfrm>
          <a:effectLst>
            <a:glow rad="152400">
              <a:schemeClr val="tx1">
                <a:alpha val="10000"/>
              </a:schemeClr>
            </a:glow>
          </a:effectLst>
        </p:grpSpPr>
        <p:cxnSp>
          <p:nvCxnSpPr>
            <p:cNvPr id="53" name="Straight Connector 52"/>
            <p:cNvCxnSpPr/>
            <p:nvPr/>
          </p:nvCxnSpPr>
          <p:spPr>
            <a:xfrm flipH="1">
              <a:off x="2786743" y="1016001"/>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a:off x="2786743" y="986972"/>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0" y="0"/>
            <a:ext cx="12191999" cy="6857999"/>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408163" y="1333435"/>
            <a:ext cx="8080181" cy="1200329"/>
          </a:xfrm>
          <a:prstGeom prst="rect">
            <a:avLst/>
          </a:prstGeom>
          <a:noFill/>
        </p:spPr>
        <p:txBody>
          <a:bodyPr wrap="square" lIns="91440" tIns="45720" rIns="91440" bIns="45720" rtlCol="0" anchor="t">
            <a:spAutoFit/>
          </a:bodyPr>
          <a:lstStyle/>
          <a:p>
            <a:pPr algn="ctr"/>
            <a:r>
              <a:rPr lang="en-US" sz="3600" b="1">
                <a:solidFill>
                  <a:schemeClr val="bg1"/>
                </a:solidFill>
                <a:latin typeface="Titillium"/>
              </a:rPr>
              <a:t>Challenges Faced When Implementing: </a:t>
            </a:r>
            <a:r>
              <a:rPr lang="en-US" sz="3600" b="1">
                <a:solidFill>
                  <a:schemeClr val="accent2"/>
                </a:solidFill>
                <a:latin typeface="Titillium"/>
              </a:rPr>
              <a:t>Restaurant Filtering</a:t>
            </a:r>
            <a:endParaRPr lang="en-US" sz="3600" b="1">
              <a:solidFill>
                <a:schemeClr val="accent2"/>
              </a:solidFill>
              <a:latin typeface="Titillium" panose="00000500000000000000" pitchFamily="50" charset="0"/>
            </a:endParaRPr>
          </a:p>
        </p:txBody>
      </p:sp>
      <p:sp>
        <p:nvSpPr>
          <p:cNvPr id="38" name="Rectangle 37"/>
          <p:cNvSpPr/>
          <p:nvPr/>
        </p:nvSpPr>
        <p:spPr>
          <a:xfrm>
            <a:off x="907142" y="693056"/>
            <a:ext cx="10377714" cy="54718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524465" y="2668382"/>
            <a:ext cx="2926896" cy="2460674"/>
          </a:xfrm>
          <a:prstGeom prst="rect">
            <a:avLst/>
          </a:prstGeom>
          <a:noFill/>
        </p:spPr>
        <p:txBody>
          <a:bodyPr wrap="square" lIns="91440" tIns="45720" rIns="91440" bIns="45720" rtlCol="0" anchor="t">
            <a:spAutoFit/>
          </a:bodyPr>
          <a:lstStyle/>
          <a:p>
            <a:pPr algn="ctr">
              <a:lnSpc>
                <a:spcPct val="130000"/>
              </a:lnSpc>
            </a:pPr>
            <a:r>
              <a:rPr lang="en-CA" sz="2000" b="1">
                <a:solidFill>
                  <a:schemeClr val="bg2"/>
                </a:solidFill>
              </a:rPr>
              <a:t>SOLID:</a:t>
            </a:r>
          </a:p>
          <a:p>
            <a:pPr algn="ctr">
              <a:lnSpc>
                <a:spcPct val="130000"/>
              </a:lnSpc>
            </a:pPr>
            <a:r>
              <a:rPr lang="en-CA" sz="2000" b="1">
                <a:solidFill>
                  <a:schemeClr val="bg2"/>
                </a:solidFill>
              </a:rPr>
              <a:t>Interface Segregation:</a:t>
            </a:r>
            <a:endParaRPr lang="en-CA">
              <a:solidFill>
                <a:schemeClr val="bg2"/>
              </a:solidFill>
            </a:endParaRPr>
          </a:p>
          <a:p>
            <a:pPr algn="ctr">
              <a:lnSpc>
                <a:spcPct val="130000"/>
              </a:lnSpc>
            </a:pPr>
            <a:r>
              <a:rPr lang="en-CA" sz="2000" b="1">
                <a:solidFill>
                  <a:schemeClr val="bg2"/>
                </a:solidFill>
                <a:ea typeface="Source Sans Pro" charset="0"/>
                <a:cs typeface="Source Sans Pro" charset="0"/>
              </a:rPr>
              <a:t>Classes that interact with a presenter interface use all the methods. The interface is specific</a:t>
            </a:r>
          </a:p>
        </p:txBody>
      </p:sp>
      <p:sp>
        <p:nvSpPr>
          <p:cNvPr id="45" name="TextBox 44"/>
          <p:cNvSpPr txBox="1"/>
          <p:nvPr/>
        </p:nvSpPr>
        <p:spPr>
          <a:xfrm>
            <a:off x="7794225" y="2669540"/>
            <a:ext cx="2696289" cy="1260345"/>
          </a:xfrm>
          <a:prstGeom prst="rect">
            <a:avLst/>
          </a:prstGeom>
          <a:noFill/>
        </p:spPr>
        <p:txBody>
          <a:bodyPr wrap="square" lIns="91440" tIns="45720" rIns="91440" bIns="45720" rtlCol="0" anchor="t">
            <a:spAutoFit/>
          </a:bodyPr>
          <a:lstStyle/>
          <a:p>
            <a:pPr algn="ctr">
              <a:lnSpc>
                <a:spcPct val="130000"/>
              </a:lnSpc>
            </a:pPr>
            <a:r>
              <a:rPr lang="en-CA" sz="2000" b="1">
                <a:solidFill>
                  <a:schemeClr val="bg2"/>
                </a:solidFill>
                <a:ea typeface="Source Sans Pro" charset="0"/>
                <a:cs typeface="Source Sans Pro" charset="0"/>
              </a:rPr>
              <a:t>Challenge:</a:t>
            </a:r>
          </a:p>
          <a:p>
            <a:pPr algn="ctr">
              <a:lnSpc>
                <a:spcPct val="130000"/>
              </a:lnSpc>
            </a:pPr>
            <a:r>
              <a:rPr lang="en-CA" sz="2000" b="1">
                <a:solidFill>
                  <a:schemeClr val="bg2"/>
                </a:solidFill>
                <a:ea typeface="Source Sans Pro" charset="0"/>
                <a:cs typeface="Source Sans Pro" charset="0"/>
              </a:rPr>
              <a:t>Learning to implement Clean Architecture</a:t>
            </a:r>
            <a:endParaRPr lang="en-US" sz="2000" b="1">
              <a:solidFill>
                <a:schemeClr val="bg2"/>
              </a:solidFill>
              <a:ea typeface="Source Sans Pro" charset="0"/>
              <a:cs typeface="Source Sans Pro" charset="0"/>
            </a:endParaRPr>
          </a:p>
        </p:txBody>
      </p:sp>
      <p:sp>
        <p:nvSpPr>
          <p:cNvPr id="49" name="TextBox 48"/>
          <p:cNvSpPr txBox="1"/>
          <p:nvPr/>
        </p:nvSpPr>
        <p:spPr>
          <a:xfrm>
            <a:off x="4923853" y="2677116"/>
            <a:ext cx="2347532" cy="2460674"/>
          </a:xfrm>
          <a:prstGeom prst="rect">
            <a:avLst/>
          </a:prstGeom>
          <a:noFill/>
        </p:spPr>
        <p:txBody>
          <a:bodyPr wrap="square" lIns="91440" tIns="45720" rIns="91440" bIns="45720" rtlCol="0" anchor="t">
            <a:spAutoFit/>
          </a:bodyPr>
          <a:lstStyle/>
          <a:p>
            <a:pPr algn="ctr">
              <a:lnSpc>
                <a:spcPct val="130000"/>
              </a:lnSpc>
            </a:pPr>
            <a:r>
              <a:rPr lang="en-CA" sz="2000" b="1">
                <a:solidFill>
                  <a:schemeClr val="bg2"/>
                </a:solidFill>
                <a:ea typeface="Source Sans Pro" charset="0"/>
                <a:cs typeface="Source Sans Pro" charset="0"/>
              </a:rPr>
              <a:t>Code Smell:</a:t>
            </a:r>
          </a:p>
          <a:p>
            <a:pPr algn="ctr">
              <a:lnSpc>
                <a:spcPct val="130000"/>
              </a:lnSpc>
            </a:pPr>
            <a:r>
              <a:rPr lang="en-CA" sz="2000" b="1">
                <a:solidFill>
                  <a:schemeClr val="bg2"/>
                </a:solidFill>
                <a:ea typeface="Source Sans Pro" charset="0"/>
                <a:cs typeface="Source Sans Pro" charset="0"/>
              </a:rPr>
              <a:t>Long Method in </a:t>
            </a:r>
            <a:r>
              <a:rPr lang="en-CA" sz="2000" b="1" err="1">
                <a:solidFill>
                  <a:schemeClr val="bg2"/>
                </a:solidFill>
                <a:ea typeface="Source Sans Pro" charset="0"/>
                <a:cs typeface="Source Sans Pro" charset="0"/>
              </a:rPr>
              <a:t>RestaurantFilter</a:t>
            </a:r>
            <a:r>
              <a:rPr lang="en-CA" sz="2000" b="1">
                <a:solidFill>
                  <a:schemeClr val="bg2"/>
                </a:solidFill>
                <a:ea typeface="Source Sans Pro" charset="0"/>
                <a:cs typeface="Source Sans Pro" charset="0"/>
              </a:rPr>
              <a:t> use case. Filter method has many if statements.</a:t>
            </a:r>
            <a:endParaRPr lang="en-CA">
              <a:solidFill>
                <a:schemeClr val="bg2"/>
              </a:solidFill>
            </a:endParaRPr>
          </a:p>
        </p:txBody>
      </p:sp>
      <p:grpSp>
        <p:nvGrpSpPr>
          <p:cNvPr id="64" name="Group 63"/>
          <p:cNvGrpSpPr/>
          <p:nvPr/>
        </p:nvGrpSpPr>
        <p:grpSpPr>
          <a:xfrm rot="2700000">
            <a:off x="589481" y="1127609"/>
            <a:ext cx="1280160" cy="1280160"/>
            <a:chOff x="2358572" y="1016001"/>
            <a:chExt cx="856342" cy="856342"/>
          </a:xfrm>
          <a:effectLst>
            <a:glow rad="152400">
              <a:schemeClr val="tx1">
                <a:alpha val="10000"/>
              </a:schemeClr>
            </a:glow>
          </a:effectLst>
        </p:grpSpPr>
        <p:cxnSp>
          <p:nvCxnSpPr>
            <p:cNvPr id="65" name="Straight Connector 64"/>
            <p:cNvCxnSpPr/>
            <p:nvPr/>
          </p:nvCxnSpPr>
          <p:spPr>
            <a:xfrm flipH="1">
              <a:off x="2786743" y="1016001"/>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flipH="1">
              <a:off x="2786743" y="986972"/>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rot="2700000">
            <a:off x="1358611" y="898153"/>
            <a:ext cx="914400" cy="914400"/>
            <a:chOff x="2358572" y="1016001"/>
            <a:chExt cx="856342" cy="856342"/>
          </a:xfrm>
          <a:effectLst/>
        </p:grpSpPr>
        <p:cxnSp>
          <p:nvCxnSpPr>
            <p:cNvPr id="68" name="Straight Connector 67"/>
            <p:cNvCxnSpPr/>
            <p:nvPr/>
          </p:nvCxnSpPr>
          <p:spPr>
            <a:xfrm flipH="1">
              <a:off x="2786743" y="1016001"/>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flipH="1">
              <a:off x="2786743" y="986972"/>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rot="2700000">
            <a:off x="1295493" y="1115794"/>
            <a:ext cx="457200" cy="457200"/>
            <a:chOff x="2358572" y="1016001"/>
            <a:chExt cx="856342" cy="856342"/>
          </a:xfrm>
          <a:effectLst>
            <a:outerShdw blurRad="50800" dist="38100" dir="2700000" algn="tl" rotWithShape="0">
              <a:prstClr val="black">
                <a:alpha val="40000"/>
              </a:prstClr>
            </a:outerShdw>
          </a:effectLst>
        </p:grpSpPr>
        <p:cxnSp>
          <p:nvCxnSpPr>
            <p:cNvPr id="71" name="Straight Connector 70"/>
            <p:cNvCxnSpPr/>
            <p:nvPr/>
          </p:nvCxnSpPr>
          <p:spPr>
            <a:xfrm flipH="1">
              <a:off x="2786743" y="1016001"/>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flipH="1">
              <a:off x="2786743" y="986972"/>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8850109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110A28-9927-2D20-E1E8-9A3986570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73" y="6134413"/>
            <a:ext cx="1809229" cy="495300"/>
          </a:xfrm>
          <a:prstGeom prst="rect">
            <a:avLst/>
          </a:prstGeom>
        </p:spPr>
      </p:pic>
      <p:pic>
        <p:nvPicPr>
          <p:cNvPr id="6" name="Picture 5">
            <a:extLst>
              <a:ext uri="{FF2B5EF4-FFF2-40B4-BE49-F238E27FC236}">
                <a16:creationId xmlns:a16="http://schemas.microsoft.com/office/drawing/2014/main" id="{087CEDFD-9954-DCD6-36C1-EB1E2F639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373" y="6134413"/>
            <a:ext cx="3575571" cy="495300"/>
          </a:xfrm>
          <a:prstGeom prst="rect">
            <a:avLst/>
          </a:prstGeom>
        </p:spPr>
      </p:pic>
      <p:sp>
        <p:nvSpPr>
          <p:cNvPr id="8" name="Rounded Rectangle 7">
            <a:extLst>
              <a:ext uri="{FF2B5EF4-FFF2-40B4-BE49-F238E27FC236}">
                <a16:creationId xmlns:a16="http://schemas.microsoft.com/office/drawing/2014/main" id="{3321A1F5-2339-9891-AEFD-21A7118978FB}"/>
              </a:ext>
            </a:extLst>
          </p:cNvPr>
          <p:cNvSpPr/>
          <p:nvPr/>
        </p:nvSpPr>
        <p:spPr>
          <a:xfrm>
            <a:off x="161769" y="1484651"/>
            <a:ext cx="2428406" cy="809469"/>
          </a:xfrm>
          <a:prstGeom prst="roundRect">
            <a:avLst/>
          </a:prstGeom>
          <a:ln/>
        </p:spPr>
        <p:style>
          <a:lnRef idx="1">
            <a:schemeClr val="accent3"/>
          </a:lnRef>
          <a:fillRef idx="3">
            <a:schemeClr val="accent3"/>
          </a:fillRef>
          <a:effectRef idx="2">
            <a:schemeClr val="accent3"/>
          </a:effectRef>
          <a:fontRef idx="minor">
            <a:schemeClr val="lt1"/>
          </a:fontRef>
        </p:style>
        <p:txBody>
          <a:bodyPr lIns="91440" tIns="45720" rIns="91440" bIns="45720" rtlCol="0" anchor="ctr"/>
          <a:lstStyle/>
          <a:p>
            <a:pPr algn="ctr"/>
            <a:r>
              <a:rPr lang="en-US" sz="1400" b="1" err="1">
                <a:ln w="0"/>
                <a:solidFill>
                  <a:schemeClr val="bg2"/>
                </a:solidFill>
                <a:effectLst>
                  <a:outerShdw blurRad="38100" dist="19050" dir="2700000" algn="tl" rotWithShape="0">
                    <a:schemeClr val="dk1">
                      <a:alpha val="40000"/>
                    </a:schemeClr>
                  </a:outerShdw>
                </a:effectLst>
                <a:latin typeface="Bahnschrift"/>
              </a:rPr>
              <a:t>FoodItemsController</a:t>
            </a:r>
            <a:endParaRPr lang="en-US" err="1">
              <a:solidFill>
                <a:schemeClr val="bg2"/>
              </a:solidFill>
            </a:endParaRPr>
          </a:p>
        </p:txBody>
      </p:sp>
      <p:cxnSp>
        <p:nvCxnSpPr>
          <p:cNvPr id="10" name="Straight Arrow Connector 9">
            <a:extLst>
              <a:ext uri="{FF2B5EF4-FFF2-40B4-BE49-F238E27FC236}">
                <a16:creationId xmlns:a16="http://schemas.microsoft.com/office/drawing/2014/main" id="{6FF27EFD-3A95-2102-4E1A-FADEF821BC8F}"/>
              </a:ext>
            </a:extLst>
          </p:cNvPr>
          <p:cNvCxnSpPr>
            <a:cxnSpLocks/>
          </p:cNvCxnSpPr>
          <p:nvPr/>
        </p:nvCxnSpPr>
        <p:spPr>
          <a:xfrm>
            <a:off x="2725085" y="1888135"/>
            <a:ext cx="210320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2" name="Rounded Rectangle 11">
            <a:extLst>
              <a:ext uri="{FF2B5EF4-FFF2-40B4-BE49-F238E27FC236}">
                <a16:creationId xmlns:a16="http://schemas.microsoft.com/office/drawing/2014/main" id="{4D74D15E-4151-C783-D75E-3612CF3EC4AB}"/>
              </a:ext>
            </a:extLst>
          </p:cNvPr>
          <p:cNvSpPr/>
          <p:nvPr/>
        </p:nvSpPr>
        <p:spPr>
          <a:xfrm>
            <a:off x="5020037" y="1325693"/>
            <a:ext cx="2972633" cy="1124884"/>
          </a:xfrm>
          <a:prstGeom prst="roundRect">
            <a:avLst/>
          </a:prstGeom>
          <a:ln/>
        </p:spPr>
        <p:style>
          <a:lnRef idx="3">
            <a:schemeClr val="lt1"/>
          </a:lnRef>
          <a:fillRef idx="1">
            <a:schemeClr val="accent4"/>
          </a:fillRef>
          <a:effectRef idx="1">
            <a:schemeClr val="accent4"/>
          </a:effectRef>
          <a:fontRef idx="minor">
            <a:schemeClr val="lt1"/>
          </a:fontRef>
        </p:style>
        <p:txBody>
          <a:bodyPr lIns="91440" tIns="45720" rIns="91440" bIns="45720" rtlCol="0" anchor="ctr"/>
          <a:lstStyle/>
          <a:p>
            <a:pPr algn="ctr"/>
            <a:r>
              <a:rPr lang="en-US" b="1" err="1">
                <a:ln w="0"/>
                <a:solidFill>
                  <a:schemeClr val="bg2"/>
                </a:solidFill>
                <a:effectLst>
                  <a:outerShdw blurRad="38100" dist="19050" dir="2700000" algn="tl" rotWithShape="0">
                    <a:schemeClr val="dk1">
                      <a:alpha val="40000"/>
                    </a:schemeClr>
                  </a:outerShdw>
                </a:effectLst>
                <a:latin typeface="Bahnschrift SemiBold"/>
              </a:rPr>
              <a:t>priceFilter</a:t>
            </a:r>
            <a:endParaRPr lang="en-US" err="1"/>
          </a:p>
          <a:p>
            <a:pPr algn="ctr"/>
            <a:r>
              <a:rPr lang="en-US" sz="2800" b="1">
                <a:ln w="0"/>
                <a:solidFill>
                  <a:schemeClr val="bg2"/>
                </a:solidFill>
                <a:effectLst>
                  <a:outerShdw blurRad="38100" dist="19050" dir="2700000" algn="tl" rotWithShape="0">
                    <a:schemeClr val="dk1">
                      <a:alpha val="40000"/>
                    </a:schemeClr>
                  </a:outerShdw>
                </a:effectLst>
                <a:latin typeface="Bahnschrift SemiBold"/>
              </a:rPr>
              <a:t>(Use Case)</a:t>
            </a:r>
            <a:endParaRPr lang="en-US" sz="2800" b="1">
              <a:solidFill>
                <a:schemeClr val="bg2"/>
              </a:solidFill>
              <a:latin typeface="Bahnschrift SemiBold"/>
            </a:endParaRPr>
          </a:p>
        </p:txBody>
      </p:sp>
      <p:sp>
        <p:nvSpPr>
          <p:cNvPr id="14" name="Rounded Rectangle 13">
            <a:extLst>
              <a:ext uri="{FF2B5EF4-FFF2-40B4-BE49-F238E27FC236}">
                <a16:creationId xmlns:a16="http://schemas.microsoft.com/office/drawing/2014/main" id="{A79931CE-06E3-3165-9850-EB2F69BA3372}"/>
              </a:ext>
            </a:extLst>
          </p:cNvPr>
          <p:cNvSpPr/>
          <p:nvPr/>
        </p:nvSpPr>
        <p:spPr>
          <a:xfrm>
            <a:off x="3992796" y="5226507"/>
            <a:ext cx="2103204" cy="809469"/>
          </a:xfrm>
          <a:prstGeom prst="roundRect">
            <a:avLst/>
          </a:prstGeom>
          <a:ln/>
        </p:spPr>
        <p:style>
          <a:lnRef idx="1">
            <a:schemeClr val="accent3"/>
          </a:lnRef>
          <a:fillRef idx="3">
            <a:schemeClr val="accent3"/>
          </a:fillRef>
          <a:effectRef idx="2">
            <a:schemeClr val="accent3"/>
          </a:effectRef>
          <a:fontRef idx="minor">
            <a:schemeClr val="lt1"/>
          </a:fontRef>
        </p:style>
        <p:txBody>
          <a:bodyPr lIns="91440" tIns="45720" rIns="91440" bIns="45720" rtlCol="0" anchor="ctr"/>
          <a:lstStyle/>
          <a:p>
            <a:pPr algn="ctr"/>
            <a:r>
              <a:rPr lang="en-US" sz="1600" b="1">
                <a:ln w="0"/>
                <a:solidFill>
                  <a:schemeClr val="bg2"/>
                </a:solidFill>
                <a:effectLst>
                  <a:outerShdw blurRad="38100" dist="19050" dir="2700000" algn="tl" rotWithShape="0">
                    <a:schemeClr val="dk1">
                      <a:alpha val="40000"/>
                    </a:schemeClr>
                  </a:outerShdw>
                </a:effectLst>
                <a:latin typeface="Bahnschrift SemiBold"/>
              </a:rPr>
              <a:t>foodItemsPresenter</a:t>
            </a:r>
            <a:endParaRPr lang="en-US" sz="1600" b="1">
              <a:ln w="0"/>
              <a:solidFill>
                <a:schemeClr val="bg2"/>
              </a:solidFill>
              <a:effectLst>
                <a:outerShdw blurRad="38100" dist="19050" dir="2700000" algn="tl" rotWithShape="0">
                  <a:srgbClr val="2B2B2B">
                    <a:alpha val="40000"/>
                  </a:srgbClr>
                </a:outerShdw>
              </a:effectLst>
              <a:latin typeface="Bahnschrift SemiBold"/>
            </a:endParaRPr>
          </a:p>
        </p:txBody>
      </p:sp>
      <p:sp>
        <p:nvSpPr>
          <p:cNvPr id="15" name="Rounded Rectangle 14">
            <a:extLst>
              <a:ext uri="{FF2B5EF4-FFF2-40B4-BE49-F238E27FC236}">
                <a16:creationId xmlns:a16="http://schemas.microsoft.com/office/drawing/2014/main" id="{BD6A47D3-5850-2675-1B53-31545F2B63C4}"/>
              </a:ext>
            </a:extLst>
          </p:cNvPr>
          <p:cNvSpPr/>
          <p:nvPr/>
        </p:nvSpPr>
        <p:spPr>
          <a:xfrm>
            <a:off x="6690281" y="5209118"/>
            <a:ext cx="1988096" cy="809469"/>
          </a:xfrm>
          <a:prstGeom prst="roundRect">
            <a:avLst/>
          </a:prstGeom>
        </p:spPr>
        <p:style>
          <a:lnRef idx="1">
            <a:schemeClr val="accent3"/>
          </a:lnRef>
          <a:fillRef idx="3">
            <a:schemeClr val="accent3"/>
          </a:fillRef>
          <a:effectRef idx="2">
            <a:schemeClr val="accent3"/>
          </a:effectRef>
          <a:fontRef idx="minor">
            <a:schemeClr val="lt1"/>
          </a:fontRef>
        </p:style>
        <p:txBody>
          <a:bodyPr lIns="91440" tIns="45720" rIns="91440" bIns="45720" rtlCol="0" anchor="ctr"/>
          <a:lstStyle/>
          <a:p>
            <a:pPr algn="ctr"/>
            <a:r>
              <a:rPr lang="en-US" sz="2000" b="1" err="1">
                <a:ln w="0"/>
                <a:solidFill>
                  <a:schemeClr val="bg2"/>
                </a:solidFill>
                <a:effectLst>
                  <a:outerShdw blurRad="38100" dist="19050" dir="2700000" algn="tl" rotWithShape="0">
                    <a:schemeClr val="dk1">
                      <a:alpha val="40000"/>
                    </a:schemeClr>
                  </a:outerShdw>
                </a:effectLst>
                <a:latin typeface="Bahnschrift"/>
              </a:rPr>
              <a:t>MainMongoDB</a:t>
            </a:r>
            <a:endParaRPr lang="en-US" sz="2000" b="1">
              <a:solidFill>
                <a:schemeClr val="bg2"/>
              </a:solidFill>
              <a:latin typeface="Bahnschrift"/>
            </a:endParaRPr>
          </a:p>
        </p:txBody>
      </p:sp>
      <p:sp>
        <p:nvSpPr>
          <p:cNvPr id="19" name="TextBox 18">
            <a:extLst>
              <a:ext uri="{FF2B5EF4-FFF2-40B4-BE49-F238E27FC236}">
                <a16:creationId xmlns:a16="http://schemas.microsoft.com/office/drawing/2014/main" id="{E84F3093-42BA-EE14-1217-7E0C14ADFAD8}"/>
              </a:ext>
            </a:extLst>
          </p:cNvPr>
          <p:cNvSpPr txBox="1"/>
          <p:nvPr/>
        </p:nvSpPr>
        <p:spPr>
          <a:xfrm>
            <a:off x="3439929" y="369809"/>
            <a:ext cx="6132848" cy="646331"/>
          </a:xfrm>
          <a:prstGeom prst="rect">
            <a:avLst/>
          </a:prstGeom>
          <a:noFill/>
        </p:spPr>
        <p:txBody>
          <a:bodyPr wrap="square" lIns="91440" tIns="45720" rIns="91440" bIns="45720" rtlCol="0" anchor="t">
            <a:spAutoFit/>
          </a:bodyPr>
          <a:lstStyle/>
          <a:p>
            <a:pPr algn="ctr"/>
            <a:r>
              <a:rPr lang="en-US" sz="3600" b="1">
                <a:latin typeface="Titillium"/>
              </a:rPr>
              <a:t>Price Filtering</a:t>
            </a:r>
            <a:endParaRPr lang="en-US"/>
          </a:p>
        </p:txBody>
      </p:sp>
      <p:cxnSp>
        <p:nvCxnSpPr>
          <p:cNvPr id="23" name="Straight Arrow Connector 22">
            <a:extLst>
              <a:ext uri="{FF2B5EF4-FFF2-40B4-BE49-F238E27FC236}">
                <a16:creationId xmlns:a16="http://schemas.microsoft.com/office/drawing/2014/main" id="{501EE33D-E8D6-1548-83AE-0B68EE8FD806}"/>
              </a:ext>
            </a:extLst>
          </p:cNvPr>
          <p:cNvCxnSpPr>
            <a:cxnSpLocks/>
          </p:cNvCxnSpPr>
          <p:nvPr/>
        </p:nvCxnSpPr>
        <p:spPr>
          <a:xfrm flipH="1">
            <a:off x="2005049" y="5680339"/>
            <a:ext cx="1858812"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9D65A693-C426-61E6-6BE1-B67702453F8E}"/>
              </a:ext>
            </a:extLst>
          </p:cNvPr>
          <p:cNvCxnSpPr>
            <a:cxnSpLocks/>
          </p:cNvCxnSpPr>
          <p:nvPr/>
        </p:nvCxnSpPr>
        <p:spPr>
          <a:xfrm>
            <a:off x="8825557" y="5598244"/>
            <a:ext cx="89921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843C12A1-4CBB-4B97-6FBE-B873D1BA731E}"/>
              </a:ext>
            </a:extLst>
          </p:cNvPr>
          <p:cNvCxnSpPr>
            <a:cxnSpLocks/>
          </p:cNvCxnSpPr>
          <p:nvPr/>
        </p:nvCxnSpPr>
        <p:spPr>
          <a:xfrm flipV="1">
            <a:off x="1375972" y="2450577"/>
            <a:ext cx="0" cy="235533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F39BBC7-6358-C770-C608-A4E2AA94CC73}"/>
              </a:ext>
            </a:extLst>
          </p:cNvPr>
          <p:cNvCxnSpPr>
            <a:cxnSpLocks/>
          </p:cNvCxnSpPr>
          <p:nvPr/>
        </p:nvCxnSpPr>
        <p:spPr>
          <a:xfrm>
            <a:off x="5341334" y="2575850"/>
            <a:ext cx="0" cy="252234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668DC8F5-DEED-7EA1-3D7F-F7C2952C1D39}"/>
              </a:ext>
            </a:extLst>
          </p:cNvPr>
          <p:cNvCxnSpPr>
            <a:cxnSpLocks/>
          </p:cNvCxnSpPr>
          <p:nvPr/>
        </p:nvCxnSpPr>
        <p:spPr>
          <a:xfrm>
            <a:off x="7450125" y="2575850"/>
            <a:ext cx="0" cy="252234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2" name="Group 1">
            <a:extLst>
              <a:ext uri="{FF2B5EF4-FFF2-40B4-BE49-F238E27FC236}">
                <a16:creationId xmlns:a16="http://schemas.microsoft.com/office/drawing/2014/main" id="{CB59EE10-416C-4E43-E1E5-956C09E19A8F}"/>
              </a:ext>
            </a:extLst>
          </p:cNvPr>
          <p:cNvGrpSpPr/>
          <p:nvPr/>
        </p:nvGrpSpPr>
        <p:grpSpPr>
          <a:xfrm>
            <a:off x="746890" y="4827181"/>
            <a:ext cx="1350010" cy="1708150"/>
            <a:chOff x="-13560" y="0"/>
            <a:chExt cx="1350335" cy="1708150"/>
          </a:xfrm>
        </p:grpSpPr>
        <p:pic>
          <p:nvPicPr>
            <p:cNvPr id="3" name="Picture 2" descr="56 Best Of Phone Mockup Png - Free Mockup">
              <a:extLst>
                <a:ext uri="{FF2B5EF4-FFF2-40B4-BE49-F238E27FC236}">
                  <a16:creationId xmlns:a16="http://schemas.microsoft.com/office/drawing/2014/main" id="{E72ADB3B-AA4B-7186-B137-AD2C2B6F09F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95" r="27013"/>
            <a:stretch/>
          </p:blipFill>
          <p:spPr bwMode="auto">
            <a:xfrm>
              <a:off x="223284" y="0"/>
              <a:ext cx="839470" cy="1708150"/>
            </a:xfrm>
            <a:prstGeom prst="rect">
              <a:avLst/>
            </a:prstGeom>
            <a:noFill/>
            <a:ln>
              <a:noFill/>
            </a:ln>
            <a:extLst>
              <a:ext uri="{53640926-AAD7-44D8-BBD7-CCE9431645EC}">
                <a14:shadowObscured xmlns:a14="http://schemas.microsoft.com/office/drawing/2010/main"/>
              </a:ext>
            </a:extLst>
          </p:spPr>
        </p:pic>
        <p:sp>
          <p:nvSpPr>
            <p:cNvPr id="4" name="Text Box 8">
              <a:extLst>
                <a:ext uri="{FF2B5EF4-FFF2-40B4-BE49-F238E27FC236}">
                  <a16:creationId xmlns:a16="http://schemas.microsoft.com/office/drawing/2014/main" id="{0DCEE701-B20B-23F9-37D7-95941F9D4831}"/>
                </a:ext>
              </a:extLst>
            </p:cNvPr>
            <p:cNvSpPr txBox="1"/>
            <p:nvPr/>
          </p:nvSpPr>
          <p:spPr>
            <a:xfrm>
              <a:off x="-13560" y="531055"/>
              <a:ext cx="1350335" cy="77617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CA" sz="1400" b="1">
                  <a:effectLst/>
                  <a:latin typeface="Bahnschrift"/>
                  <a:ea typeface="Calibri" panose="020F0502020204030204" pitchFamily="34" charset="0"/>
                  <a:cs typeface="Times New Roman"/>
                </a:rPr>
                <a:t>User</a:t>
              </a:r>
              <a:r>
                <a:rPr lang="en-CA" sz="1400" b="1">
                  <a:latin typeface="Bahnschrift"/>
                  <a:ea typeface="Calibri" panose="020F0502020204030204" pitchFamily="34" charset="0"/>
                  <a:cs typeface="Times New Roman"/>
                </a:rPr>
                <a:t> </a:t>
              </a:r>
              <a:endParaRPr lang="en-CA" sz="1400" b="1">
                <a:effectLst/>
                <a:latin typeface="Bahnschrift"/>
                <a:ea typeface="Calibri" panose="020F0502020204030204" pitchFamily="34" charset="0"/>
                <a:cs typeface="Times New Roman" panose="02020603050405020304" pitchFamily="18" charset="0"/>
              </a:endParaRPr>
            </a:p>
            <a:p>
              <a:pPr algn="ctr"/>
              <a:r>
                <a:rPr lang="en-CA" sz="1400" b="1">
                  <a:effectLst/>
                  <a:latin typeface="Bahnschrift"/>
                  <a:ea typeface="Calibri" panose="020F0502020204030204" pitchFamily="34" charset="0"/>
                  <a:cs typeface="Times New Roman"/>
                </a:rPr>
                <a:t>Interface</a:t>
              </a:r>
            </a:p>
          </p:txBody>
        </p:sp>
      </p:grpSp>
      <p:pic>
        <p:nvPicPr>
          <p:cNvPr id="18" name="Picture 17">
            <a:extLst>
              <a:ext uri="{FF2B5EF4-FFF2-40B4-BE49-F238E27FC236}">
                <a16:creationId xmlns:a16="http://schemas.microsoft.com/office/drawing/2014/main" id="{9047B04F-7894-4422-361E-A5023BCA5087}"/>
              </a:ext>
            </a:extLst>
          </p:cNvPr>
          <p:cNvPicPr>
            <a:picLocks noChangeAspect="1"/>
          </p:cNvPicPr>
          <p:nvPr/>
        </p:nvPicPr>
        <p:blipFill>
          <a:blip r:embed="rId4"/>
          <a:stretch>
            <a:fillRect/>
          </a:stretch>
        </p:blipFill>
        <p:spPr>
          <a:xfrm>
            <a:off x="9813734" y="4526114"/>
            <a:ext cx="1508092" cy="1708145"/>
          </a:xfrm>
          <a:prstGeom prst="rect">
            <a:avLst/>
          </a:prstGeom>
        </p:spPr>
      </p:pic>
      <p:sp>
        <p:nvSpPr>
          <p:cNvPr id="24" name="Rounded Rectangle 23">
            <a:extLst>
              <a:ext uri="{FF2B5EF4-FFF2-40B4-BE49-F238E27FC236}">
                <a16:creationId xmlns:a16="http://schemas.microsoft.com/office/drawing/2014/main" id="{6CD54553-13E0-F7C1-CB6B-6AB374BDC4DE}"/>
              </a:ext>
            </a:extLst>
          </p:cNvPr>
          <p:cNvSpPr/>
          <p:nvPr/>
        </p:nvSpPr>
        <p:spPr>
          <a:xfrm>
            <a:off x="7337398" y="3040444"/>
            <a:ext cx="1869254" cy="865660"/>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TextBox 24">
            <a:extLst>
              <a:ext uri="{FF2B5EF4-FFF2-40B4-BE49-F238E27FC236}">
                <a16:creationId xmlns:a16="http://schemas.microsoft.com/office/drawing/2014/main" id="{81866699-9EB3-D8DC-5582-501822305131}"/>
              </a:ext>
            </a:extLst>
          </p:cNvPr>
          <p:cNvSpPr txBox="1"/>
          <p:nvPr/>
        </p:nvSpPr>
        <p:spPr>
          <a:xfrm>
            <a:off x="7415455" y="3105532"/>
            <a:ext cx="1858812" cy="830997"/>
          </a:xfrm>
          <a:prstGeom prst="rect">
            <a:avLst/>
          </a:prstGeom>
          <a:noFill/>
        </p:spPr>
        <p:txBody>
          <a:bodyPr wrap="square" lIns="91440" tIns="45720" rIns="91440" bIns="45720" rtlCol="0" anchor="t">
            <a:spAutoFit/>
          </a:bodyPr>
          <a:lstStyle/>
          <a:p>
            <a:pPr algn="ctr"/>
            <a:r>
              <a:rPr lang="en-US" sz="2000" err="1">
                <a:latin typeface="Bahnschrift SemiLight"/>
              </a:rPr>
              <a:t>FoodItemsDAI</a:t>
            </a:r>
            <a:endParaRPr lang="en-US" err="1"/>
          </a:p>
          <a:p>
            <a:pPr algn="ctr"/>
            <a:r>
              <a:rPr lang="en-US" sz="1400">
                <a:latin typeface="Bahnschrift SemiLight"/>
              </a:rPr>
              <a:t>(Data Access Interface)</a:t>
            </a:r>
            <a:endParaRPr lang="en-US"/>
          </a:p>
        </p:txBody>
      </p:sp>
      <p:grpSp>
        <p:nvGrpSpPr>
          <p:cNvPr id="31" name="Group 30">
            <a:extLst>
              <a:ext uri="{FF2B5EF4-FFF2-40B4-BE49-F238E27FC236}">
                <a16:creationId xmlns:a16="http://schemas.microsoft.com/office/drawing/2014/main" id="{F064D4E1-CED7-CDC7-CB18-3BC679D3BD56}"/>
              </a:ext>
            </a:extLst>
          </p:cNvPr>
          <p:cNvGrpSpPr/>
          <p:nvPr/>
        </p:nvGrpSpPr>
        <p:grpSpPr>
          <a:xfrm>
            <a:off x="1678999" y="5890055"/>
            <a:ext cx="993046" cy="492552"/>
            <a:chOff x="619072" y="5981072"/>
            <a:chExt cx="993046" cy="871855"/>
          </a:xfrm>
        </p:grpSpPr>
        <p:sp>
          <p:nvSpPr>
            <p:cNvPr id="29" name="Rounded Rectangle 28">
              <a:extLst>
                <a:ext uri="{FF2B5EF4-FFF2-40B4-BE49-F238E27FC236}">
                  <a16:creationId xmlns:a16="http://schemas.microsoft.com/office/drawing/2014/main" id="{E8789BE5-157F-D6CD-5C41-91A829EFE49E}"/>
                </a:ext>
              </a:extLst>
            </p:cNvPr>
            <p:cNvSpPr/>
            <p:nvPr/>
          </p:nvSpPr>
          <p:spPr>
            <a:xfrm>
              <a:off x="619072" y="5981072"/>
              <a:ext cx="911176" cy="87185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0" name="TextBox 29">
              <a:extLst>
                <a:ext uri="{FF2B5EF4-FFF2-40B4-BE49-F238E27FC236}">
                  <a16:creationId xmlns:a16="http://schemas.microsoft.com/office/drawing/2014/main" id="{2FABBD0F-BB9C-481D-7A46-2CBF5CA13E2C}"/>
                </a:ext>
              </a:extLst>
            </p:cNvPr>
            <p:cNvSpPr txBox="1"/>
            <p:nvPr/>
          </p:nvSpPr>
          <p:spPr>
            <a:xfrm>
              <a:off x="657569" y="6108346"/>
              <a:ext cx="954549" cy="599267"/>
            </a:xfrm>
            <a:prstGeom prst="rect">
              <a:avLst/>
            </a:prstGeom>
            <a:noFill/>
          </p:spPr>
          <p:txBody>
            <a:bodyPr wrap="square" rtlCol="0">
              <a:spAutoFit/>
            </a:bodyPr>
            <a:lstStyle/>
            <a:p>
              <a:pPr algn="ctr"/>
              <a:r>
                <a:rPr lang="en-US" sz="1600" err="1">
                  <a:latin typeface="Abadi MT Condensed Light" panose="020B0306030101010103" pitchFamily="34" charset="77"/>
                </a:rPr>
                <a:t>JFrame</a:t>
              </a:r>
              <a:r>
                <a:rPr lang="en-US" sz="1600">
                  <a:latin typeface="Abadi MT Condensed Light" panose="020B0306030101010103" pitchFamily="34" charset="77"/>
                </a:rPr>
                <a:t> </a:t>
              </a:r>
            </a:p>
          </p:txBody>
        </p:sp>
      </p:grpSp>
      <p:sp>
        <p:nvSpPr>
          <p:cNvPr id="33" name="Rounded Rectangle 32">
            <a:extLst>
              <a:ext uri="{FF2B5EF4-FFF2-40B4-BE49-F238E27FC236}">
                <a16:creationId xmlns:a16="http://schemas.microsoft.com/office/drawing/2014/main" id="{71FD1ED9-1920-C787-FDB2-15E7CAE19B14}"/>
              </a:ext>
            </a:extLst>
          </p:cNvPr>
          <p:cNvSpPr/>
          <p:nvPr/>
        </p:nvSpPr>
        <p:spPr>
          <a:xfrm>
            <a:off x="2944400" y="1197428"/>
            <a:ext cx="1658620" cy="871855"/>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TextBox 33">
            <a:extLst>
              <a:ext uri="{FF2B5EF4-FFF2-40B4-BE49-F238E27FC236}">
                <a16:creationId xmlns:a16="http://schemas.microsoft.com/office/drawing/2014/main" id="{DEE20760-3AC0-8855-E2DE-393F42EEE635}"/>
              </a:ext>
            </a:extLst>
          </p:cNvPr>
          <p:cNvSpPr txBox="1"/>
          <p:nvPr/>
        </p:nvSpPr>
        <p:spPr>
          <a:xfrm>
            <a:off x="2726290" y="1265959"/>
            <a:ext cx="2100421" cy="523220"/>
          </a:xfrm>
          <a:prstGeom prst="rect">
            <a:avLst/>
          </a:prstGeom>
          <a:noFill/>
        </p:spPr>
        <p:txBody>
          <a:bodyPr wrap="square" lIns="91440" tIns="45720" rIns="91440" bIns="45720" rtlCol="0" anchor="t">
            <a:spAutoFit/>
          </a:bodyPr>
          <a:lstStyle/>
          <a:p>
            <a:pPr algn="ctr"/>
            <a:r>
              <a:rPr lang="en-US" sz="1400">
                <a:latin typeface="Bahnschrift SemiLight"/>
              </a:rPr>
              <a:t>Calls Use Case Interactor Methods</a:t>
            </a:r>
          </a:p>
        </p:txBody>
      </p:sp>
      <p:sp>
        <p:nvSpPr>
          <p:cNvPr id="35" name="Rounded Rectangle 34">
            <a:extLst>
              <a:ext uri="{FF2B5EF4-FFF2-40B4-BE49-F238E27FC236}">
                <a16:creationId xmlns:a16="http://schemas.microsoft.com/office/drawing/2014/main" id="{4F981D65-0CAA-B882-EC3F-F1E217451A00}"/>
              </a:ext>
            </a:extLst>
          </p:cNvPr>
          <p:cNvSpPr/>
          <p:nvPr/>
        </p:nvSpPr>
        <p:spPr>
          <a:xfrm>
            <a:off x="2357229" y="4970900"/>
            <a:ext cx="1331431" cy="627344"/>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7" name="TextBox 36">
            <a:extLst>
              <a:ext uri="{FF2B5EF4-FFF2-40B4-BE49-F238E27FC236}">
                <a16:creationId xmlns:a16="http://schemas.microsoft.com/office/drawing/2014/main" id="{E6E89D40-4E24-CC28-2E8A-AE5AA1FA40C2}"/>
              </a:ext>
            </a:extLst>
          </p:cNvPr>
          <p:cNvSpPr txBox="1"/>
          <p:nvPr/>
        </p:nvSpPr>
        <p:spPr>
          <a:xfrm>
            <a:off x="2093538" y="5098190"/>
            <a:ext cx="1858812" cy="400110"/>
          </a:xfrm>
          <a:prstGeom prst="rect">
            <a:avLst/>
          </a:prstGeom>
          <a:noFill/>
        </p:spPr>
        <p:txBody>
          <a:bodyPr wrap="square" lIns="91440" tIns="45720" rIns="91440" bIns="45720" rtlCol="0" anchor="t">
            <a:spAutoFit/>
          </a:bodyPr>
          <a:lstStyle/>
          <a:p>
            <a:pPr algn="ctr"/>
            <a:r>
              <a:rPr lang="en-US" sz="2000">
                <a:latin typeface="Bahnschrift SemiLight"/>
              </a:rPr>
              <a:t>Updates</a:t>
            </a:r>
          </a:p>
        </p:txBody>
      </p:sp>
      <p:sp>
        <p:nvSpPr>
          <p:cNvPr id="9" name="Rounded Rectangle 26">
            <a:extLst>
              <a:ext uri="{FF2B5EF4-FFF2-40B4-BE49-F238E27FC236}">
                <a16:creationId xmlns:a16="http://schemas.microsoft.com/office/drawing/2014/main" id="{71B86241-ED87-E14E-D751-074E6EDF3784}"/>
              </a:ext>
            </a:extLst>
          </p:cNvPr>
          <p:cNvSpPr/>
          <p:nvPr/>
        </p:nvSpPr>
        <p:spPr>
          <a:xfrm>
            <a:off x="3811991" y="3039345"/>
            <a:ext cx="1658620" cy="871855"/>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TextBox 12">
            <a:extLst>
              <a:ext uri="{FF2B5EF4-FFF2-40B4-BE49-F238E27FC236}">
                <a16:creationId xmlns:a16="http://schemas.microsoft.com/office/drawing/2014/main" id="{B4E853B5-9D3E-2310-1A25-4932ECBB4829}"/>
              </a:ext>
            </a:extLst>
          </p:cNvPr>
          <p:cNvSpPr txBox="1"/>
          <p:nvPr/>
        </p:nvSpPr>
        <p:spPr>
          <a:xfrm>
            <a:off x="3711895" y="3104877"/>
            <a:ext cx="1858812" cy="707886"/>
          </a:xfrm>
          <a:prstGeom prst="rect">
            <a:avLst/>
          </a:prstGeom>
          <a:noFill/>
        </p:spPr>
        <p:txBody>
          <a:bodyPr wrap="square" lIns="91440" tIns="45720" rIns="91440" bIns="45720" rtlCol="0" anchor="t">
            <a:spAutoFit/>
          </a:bodyPr>
          <a:lstStyle/>
          <a:p>
            <a:pPr algn="ctr"/>
            <a:r>
              <a:rPr lang="en-US" sz="2000">
                <a:latin typeface="Bahnschrift SemiLight"/>
              </a:rPr>
              <a:t>Output Boundary</a:t>
            </a:r>
          </a:p>
        </p:txBody>
      </p:sp>
    </p:spTree>
    <p:extLst>
      <p:ext uri="{BB962C8B-B14F-4D97-AF65-F5344CB8AC3E}">
        <p14:creationId xmlns:p14="http://schemas.microsoft.com/office/powerpoint/2010/main" val="4144898250"/>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grpSp>
        <p:nvGrpSpPr>
          <p:cNvPr id="52" name="Group 51"/>
          <p:cNvGrpSpPr/>
          <p:nvPr/>
        </p:nvGrpSpPr>
        <p:grpSpPr>
          <a:xfrm rot="2700000">
            <a:off x="66695" y="50657"/>
            <a:ext cx="2743200" cy="2743200"/>
            <a:chOff x="2358572" y="1016001"/>
            <a:chExt cx="856342" cy="856342"/>
          </a:xfrm>
          <a:effectLst>
            <a:glow rad="152400">
              <a:schemeClr val="tx1">
                <a:alpha val="10000"/>
              </a:schemeClr>
            </a:glow>
          </a:effectLst>
        </p:grpSpPr>
        <p:cxnSp>
          <p:nvCxnSpPr>
            <p:cNvPr id="53" name="Straight Connector 52"/>
            <p:cNvCxnSpPr/>
            <p:nvPr/>
          </p:nvCxnSpPr>
          <p:spPr>
            <a:xfrm flipH="1">
              <a:off x="2786743" y="1016001"/>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a:off x="2786743" y="986972"/>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0" y="0"/>
            <a:ext cx="12191999" cy="6857999"/>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408163" y="1333435"/>
            <a:ext cx="8080181" cy="1200329"/>
          </a:xfrm>
          <a:prstGeom prst="rect">
            <a:avLst/>
          </a:prstGeom>
          <a:noFill/>
        </p:spPr>
        <p:txBody>
          <a:bodyPr wrap="square" lIns="91440" tIns="45720" rIns="91440" bIns="45720" rtlCol="0" anchor="t">
            <a:spAutoFit/>
          </a:bodyPr>
          <a:lstStyle/>
          <a:p>
            <a:pPr algn="ctr"/>
            <a:r>
              <a:rPr lang="en-US" sz="3600" b="1">
                <a:solidFill>
                  <a:schemeClr val="bg1"/>
                </a:solidFill>
                <a:latin typeface="Titillium"/>
              </a:rPr>
              <a:t>Challenges Faced When Implementing: </a:t>
            </a:r>
            <a:r>
              <a:rPr lang="en-US" sz="3600" b="1">
                <a:solidFill>
                  <a:schemeClr val="accent2"/>
                </a:solidFill>
                <a:latin typeface="Titillium"/>
              </a:rPr>
              <a:t>Price Filtering</a:t>
            </a:r>
            <a:endParaRPr lang="en-US" sz="3600" b="1">
              <a:solidFill>
                <a:schemeClr val="accent2"/>
              </a:solidFill>
              <a:latin typeface="Titillium" panose="00000500000000000000" pitchFamily="50" charset="0"/>
            </a:endParaRPr>
          </a:p>
        </p:txBody>
      </p:sp>
      <p:sp>
        <p:nvSpPr>
          <p:cNvPr id="38" name="Rectangle 37"/>
          <p:cNvSpPr/>
          <p:nvPr/>
        </p:nvSpPr>
        <p:spPr>
          <a:xfrm>
            <a:off x="907142" y="693056"/>
            <a:ext cx="10377714" cy="54718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514439" y="3219829"/>
            <a:ext cx="2696291" cy="460126"/>
          </a:xfrm>
          <a:prstGeom prst="rect">
            <a:avLst/>
          </a:prstGeom>
          <a:noFill/>
        </p:spPr>
        <p:txBody>
          <a:bodyPr wrap="square" lIns="91440" tIns="45720" rIns="91440" bIns="45720" rtlCol="0" anchor="t">
            <a:spAutoFit/>
          </a:bodyPr>
          <a:lstStyle/>
          <a:p>
            <a:pPr algn="ctr">
              <a:lnSpc>
                <a:spcPct val="130000"/>
              </a:lnSpc>
            </a:pPr>
            <a:endParaRPr lang="en-CA" sz="2000">
              <a:solidFill>
                <a:schemeClr val="bg2"/>
              </a:solidFill>
              <a:ea typeface="Source Sans Pro" charset="0"/>
              <a:cs typeface="Source Sans Pro" charset="0"/>
            </a:endParaRPr>
          </a:p>
        </p:txBody>
      </p:sp>
      <p:sp>
        <p:nvSpPr>
          <p:cNvPr id="45" name="TextBox 44"/>
          <p:cNvSpPr txBox="1"/>
          <p:nvPr/>
        </p:nvSpPr>
        <p:spPr>
          <a:xfrm>
            <a:off x="1227676" y="4790038"/>
            <a:ext cx="4001082" cy="1260345"/>
          </a:xfrm>
          <a:prstGeom prst="rect">
            <a:avLst/>
          </a:prstGeom>
          <a:noFill/>
        </p:spPr>
        <p:txBody>
          <a:bodyPr wrap="square" lIns="91440" tIns="45720" rIns="91440" bIns="45720" rtlCol="0" anchor="t">
            <a:spAutoFit/>
          </a:bodyPr>
          <a:lstStyle/>
          <a:p>
            <a:pPr algn="ctr">
              <a:lnSpc>
                <a:spcPct val="130000"/>
              </a:lnSpc>
            </a:pPr>
            <a:r>
              <a:rPr lang="en-CA" sz="2000">
                <a:solidFill>
                  <a:schemeClr val="bg2"/>
                </a:solidFill>
                <a:ea typeface="Source Sans Pro" charset="0"/>
                <a:cs typeface="Source Sans Pro" charset="0"/>
              </a:rPr>
              <a:t>Another challenge was </a:t>
            </a:r>
            <a:r>
              <a:rPr lang="en-CA" sz="2000">
                <a:solidFill>
                  <a:schemeClr val="bg2"/>
                </a:solidFill>
                <a:ea typeface="+mn-lt"/>
                <a:cs typeface="+mn-lt"/>
              </a:rPr>
              <a:t>properly filtering through the menu of the restaurant selected by the user.</a:t>
            </a:r>
          </a:p>
        </p:txBody>
      </p:sp>
      <p:sp>
        <p:nvSpPr>
          <p:cNvPr id="49" name="TextBox 48"/>
          <p:cNvSpPr txBox="1"/>
          <p:nvPr/>
        </p:nvSpPr>
        <p:spPr>
          <a:xfrm>
            <a:off x="1041609" y="2824352"/>
            <a:ext cx="4894490" cy="1660455"/>
          </a:xfrm>
          <a:prstGeom prst="rect">
            <a:avLst/>
          </a:prstGeom>
          <a:noFill/>
        </p:spPr>
        <p:txBody>
          <a:bodyPr wrap="square" lIns="91440" tIns="45720" rIns="91440" bIns="45720" rtlCol="0" anchor="t">
            <a:spAutoFit/>
          </a:bodyPr>
          <a:lstStyle/>
          <a:p>
            <a:pPr algn="ctr">
              <a:lnSpc>
                <a:spcPct val="130000"/>
              </a:lnSpc>
            </a:pPr>
            <a:r>
              <a:rPr lang="en-CA" sz="2000">
                <a:solidFill>
                  <a:schemeClr val="accent2"/>
                </a:solidFill>
                <a:ea typeface="+mn-lt"/>
                <a:cs typeface="+mn-lt"/>
              </a:rPr>
              <a:t>Challenges:</a:t>
            </a:r>
            <a:endParaRPr lang="en-US"/>
          </a:p>
          <a:p>
            <a:pPr algn="ctr">
              <a:lnSpc>
                <a:spcPct val="130000"/>
              </a:lnSpc>
            </a:pPr>
            <a:r>
              <a:rPr lang="en-CA" sz="2000">
                <a:solidFill>
                  <a:schemeClr val="bg2"/>
                </a:solidFill>
              </a:rPr>
              <a:t>One challenge was implementing Clean Architecture and properly accessing the database without dependency inversions.  </a:t>
            </a:r>
            <a:endParaRPr lang="en-US" sz="2000">
              <a:solidFill>
                <a:schemeClr val="bg2"/>
              </a:solidFill>
              <a:ea typeface="Source Sans Pro" charset="0"/>
              <a:cs typeface="Source Sans Pro" charset="0"/>
            </a:endParaRPr>
          </a:p>
        </p:txBody>
      </p:sp>
      <p:grpSp>
        <p:nvGrpSpPr>
          <p:cNvPr id="64" name="Group 63"/>
          <p:cNvGrpSpPr/>
          <p:nvPr/>
        </p:nvGrpSpPr>
        <p:grpSpPr>
          <a:xfrm rot="2700000">
            <a:off x="589481" y="1127609"/>
            <a:ext cx="1280160" cy="1280160"/>
            <a:chOff x="2358572" y="1016001"/>
            <a:chExt cx="856342" cy="856342"/>
          </a:xfrm>
          <a:effectLst>
            <a:glow rad="152400">
              <a:schemeClr val="tx1">
                <a:alpha val="10000"/>
              </a:schemeClr>
            </a:glow>
          </a:effectLst>
        </p:grpSpPr>
        <p:cxnSp>
          <p:nvCxnSpPr>
            <p:cNvPr id="65" name="Straight Connector 64"/>
            <p:cNvCxnSpPr/>
            <p:nvPr/>
          </p:nvCxnSpPr>
          <p:spPr>
            <a:xfrm flipH="1">
              <a:off x="2786743" y="1016001"/>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flipH="1">
              <a:off x="2786743" y="986972"/>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rot="2700000">
            <a:off x="1358611" y="898153"/>
            <a:ext cx="914400" cy="914400"/>
            <a:chOff x="2358572" y="1016001"/>
            <a:chExt cx="856342" cy="856342"/>
          </a:xfrm>
          <a:effectLst/>
        </p:grpSpPr>
        <p:cxnSp>
          <p:nvCxnSpPr>
            <p:cNvPr id="68" name="Straight Connector 67"/>
            <p:cNvCxnSpPr/>
            <p:nvPr/>
          </p:nvCxnSpPr>
          <p:spPr>
            <a:xfrm flipH="1">
              <a:off x="2786743" y="1016001"/>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flipH="1">
              <a:off x="2786743" y="986972"/>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rot="2700000">
            <a:off x="1295493" y="1115794"/>
            <a:ext cx="457200" cy="457200"/>
            <a:chOff x="2358572" y="1016001"/>
            <a:chExt cx="856342" cy="856342"/>
          </a:xfrm>
          <a:effectLst>
            <a:outerShdw blurRad="50800" dist="38100" dir="2700000" algn="tl" rotWithShape="0">
              <a:prstClr val="black">
                <a:alpha val="40000"/>
              </a:prstClr>
            </a:outerShdw>
          </a:effectLst>
        </p:grpSpPr>
        <p:cxnSp>
          <p:nvCxnSpPr>
            <p:cNvPr id="71" name="Straight Connector 70"/>
            <p:cNvCxnSpPr/>
            <p:nvPr/>
          </p:nvCxnSpPr>
          <p:spPr>
            <a:xfrm flipH="1">
              <a:off x="2786743" y="1016001"/>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flipH="1">
              <a:off x="2786743" y="986972"/>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9E8C8821-CAA7-F868-010B-306CE840E834}"/>
              </a:ext>
            </a:extLst>
          </p:cNvPr>
          <p:cNvSpPr txBox="1"/>
          <p:nvPr/>
        </p:nvSpPr>
        <p:spPr>
          <a:xfrm>
            <a:off x="6706643" y="2891424"/>
            <a:ext cx="429277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000">
                <a:solidFill>
                  <a:schemeClr val="accent2"/>
                </a:solidFill>
              </a:rPr>
              <a:t>Solutions:</a:t>
            </a:r>
            <a:endParaRPr lang="en-US" sz="2000">
              <a:solidFill>
                <a:schemeClr val="accent2"/>
              </a:solidFill>
            </a:endParaRPr>
          </a:p>
          <a:p>
            <a:r>
              <a:rPr lang="en-CA" sz="2000">
                <a:solidFill>
                  <a:schemeClr val="bg2"/>
                </a:solidFill>
              </a:rPr>
              <a:t>Creating proper flow for the entire use case and that does not violate or skip over any clean architecture layers. For example, as outlined in the flow diagram of the implementation. </a:t>
            </a:r>
          </a:p>
        </p:txBody>
      </p:sp>
    </p:spTree>
    <p:extLst>
      <p:ext uri="{BB962C8B-B14F-4D97-AF65-F5344CB8AC3E}">
        <p14:creationId xmlns:p14="http://schemas.microsoft.com/office/powerpoint/2010/main" val="166847262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110A28-9927-2D20-E1E8-9A3986570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73" y="6134413"/>
            <a:ext cx="1809229" cy="495300"/>
          </a:xfrm>
          <a:prstGeom prst="rect">
            <a:avLst/>
          </a:prstGeom>
        </p:spPr>
      </p:pic>
      <p:pic>
        <p:nvPicPr>
          <p:cNvPr id="6" name="Picture 5">
            <a:extLst>
              <a:ext uri="{FF2B5EF4-FFF2-40B4-BE49-F238E27FC236}">
                <a16:creationId xmlns:a16="http://schemas.microsoft.com/office/drawing/2014/main" id="{087CEDFD-9954-DCD6-36C1-EB1E2F639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373" y="6134413"/>
            <a:ext cx="3575571" cy="495300"/>
          </a:xfrm>
          <a:prstGeom prst="rect">
            <a:avLst/>
          </a:prstGeom>
        </p:spPr>
      </p:pic>
      <p:sp>
        <p:nvSpPr>
          <p:cNvPr id="8" name="Rounded Rectangle 7">
            <a:extLst>
              <a:ext uri="{FF2B5EF4-FFF2-40B4-BE49-F238E27FC236}">
                <a16:creationId xmlns:a16="http://schemas.microsoft.com/office/drawing/2014/main" id="{3321A1F5-2339-9891-AEFD-21A7118978FB}"/>
              </a:ext>
            </a:extLst>
          </p:cNvPr>
          <p:cNvSpPr/>
          <p:nvPr/>
        </p:nvSpPr>
        <p:spPr>
          <a:xfrm>
            <a:off x="161769" y="1484651"/>
            <a:ext cx="2428406" cy="809469"/>
          </a:xfrm>
          <a:prstGeom prst="roundRect">
            <a:avLst/>
          </a:prstGeom>
          <a:ln/>
        </p:spPr>
        <p:style>
          <a:lnRef idx="1">
            <a:schemeClr val="accent3"/>
          </a:lnRef>
          <a:fillRef idx="3">
            <a:schemeClr val="accent3"/>
          </a:fillRef>
          <a:effectRef idx="2">
            <a:schemeClr val="accent3"/>
          </a:effectRef>
          <a:fontRef idx="minor">
            <a:schemeClr val="lt1"/>
          </a:fontRef>
        </p:style>
        <p:txBody>
          <a:bodyPr lIns="91440" tIns="45720" rIns="91440" bIns="45720" rtlCol="0" anchor="ctr"/>
          <a:lstStyle/>
          <a:p>
            <a:pPr algn="ctr"/>
            <a:r>
              <a:rPr lang="en-US" sz="1400" b="1" err="1">
                <a:ln w="0"/>
                <a:solidFill>
                  <a:schemeClr val="bg2"/>
                </a:solidFill>
                <a:effectLst>
                  <a:outerShdw blurRad="38100" dist="19050" dir="2700000" algn="tl" rotWithShape="0">
                    <a:schemeClr val="dk1">
                      <a:alpha val="40000"/>
                    </a:schemeClr>
                  </a:outerShdw>
                </a:effectLst>
                <a:latin typeface="Bahnschrift"/>
              </a:rPr>
              <a:t>ModifyItemCartController</a:t>
            </a:r>
            <a:endParaRPr lang="en-US" sz="1400" b="1" err="1">
              <a:solidFill>
                <a:schemeClr val="bg2"/>
              </a:solidFill>
              <a:latin typeface="Bahnschrift"/>
            </a:endParaRPr>
          </a:p>
        </p:txBody>
      </p:sp>
      <p:cxnSp>
        <p:nvCxnSpPr>
          <p:cNvPr id="10" name="Straight Arrow Connector 9">
            <a:extLst>
              <a:ext uri="{FF2B5EF4-FFF2-40B4-BE49-F238E27FC236}">
                <a16:creationId xmlns:a16="http://schemas.microsoft.com/office/drawing/2014/main" id="{6FF27EFD-3A95-2102-4E1A-FADEF821BC8F}"/>
              </a:ext>
            </a:extLst>
          </p:cNvPr>
          <p:cNvCxnSpPr>
            <a:cxnSpLocks/>
          </p:cNvCxnSpPr>
          <p:nvPr/>
        </p:nvCxnSpPr>
        <p:spPr>
          <a:xfrm>
            <a:off x="2725085" y="1888135"/>
            <a:ext cx="210320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2" name="Rounded Rectangle 11">
            <a:extLst>
              <a:ext uri="{FF2B5EF4-FFF2-40B4-BE49-F238E27FC236}">
                <a16:creationId xmlns:a16="http://schemas.microsoft.com/office/drawing/2014/main" id="{4D74D15E-4151-C783-D75E-3612CF3EC4AB}"/>
              </a:ext>
            </a:extLst>
          </p:cNvPr>
          <p:cNvSpPr/>
          <p:nvPr/>
        </p:nvSpPr>
        <p:spPr>
          <a:xfrm>
            <a:off x="5020037" y="1325693"/>
            <a:ext cx="2972633" cy="1124884"/>
          </a:xfrm>
          <a:prstGeom prst="roundRect">
            <a:avLst/>
          </a:prstGeom>
          <a:ln/>
        </p:spPr>
        <p:style>
          <a:lnRef idx="3">
            <a:schemeClr val="lt1"/>
          </a:lnRef>
          <a:fillRef idx="1">
            <a:schemeClr val="accent4"/>
          </a:fillRef>
          <a:effectRef idx="1">
            <a:schemeClr val="accent4"/>
          </a:effectRef>
          <a:fontRef idx="minor">
            <a:schemeClr val="lt1"/>
          </a:fontRef>
        </p:style>
        <p:txBody>
          <a:bodyPr lIns="91440" tIns="45720" rIns="91440" bIns="45720" rtlCol="0" anchor="ctr"/>
          <a:lstStyle/>
          <a:p>
            <a:pPr algn="ctr"/>
            <a:r>
              <a:rPr lang="en-US" b="1" err="1">
                <a:ln w="0"/>
                <a:solidFill>
                  <a:schemeClr val="bg2"/>
                </a:solidFill>
                <a:effectLst>
                  <a:outerShdw blurRad="38100" dist="19050" dir="2700000" algn="tl" rotWithShape="0">
                    <a:schemeClr val="dk1">
                      <a:alpha val="40000"/>
                    </a:schemeClr>
                  </a:outerShdw>
                </a:effectLst>
                <a:latin typeface="Bahnschrift SemiBold"/>
              </a:rPr>
              <a:t>ModifyItemCartInteractor</a:t>
            </a:r>
            <a:endParaRPr lang="en-US" b="1">
              <a:ln w="0"/>
              <a:solidFill>
                <a:schemeClr val="bg2"/>
              </a:solidFill>
              <a:effectLst>
                <a:outerShdw blurRad="38100" dist="19050" dir="2700000" algn="tl" rotWithShape="0">
                  <a:srgbClr val="2B2B2B">
                    <a:alpha val="40000"/>
                  </a:srgbClr>
                </a:outerShdw>
              </a:effectLst>
              <a:latin typeface="Bahnschrift SemiBold"/>
            </a:endParaRPr>
          </a:p>
          <a:p>
            <a:pPr algn="ctr"/>
            <a:r>
              <a:rPr lang="en-US" sz="2800" b="1">
                <a:ln w="0"/>
                <a:solidFill>
                  <a:schemeClr val="bg2"/>
                </a:solidFill>
                <a:effectLst>
                  <a:outerShdw blurRad="38100" dist="19050" dir="2700000" algn="tl" rotWithShape="0">
                    <a:schemeClr val="dk1">
                      <a:alpha val="40000"/>
                    </a:schemeClr>
                  </a:outerShdw>
                </a:effectLst>
                <a:latin typeface="Bahnschrift SemiBold"/>
              </a:rPr>
              <a:t>(Use Case)</a:t>
            </a:r>
            <a:endParaRPr lang="en-US" sz="2800" b="1">
              <a:solidFill>
                <a:schemeClr val="bg2"/>
              </a:solidFill>
              <a:latin typeface="Bahnschrift SemiBold"/>
            </a:endParaRPr>
          </a:p>
        </p:txBody>
      </p:sp>
      <p:sp>
        <p:nvSpPr>
          <p:cNvPr id="14" name="Rounded Rectangle 13">
            <a:extLst>
              <a:ext uri="{FF2B5EF4-FFF2-40B4-BE49-F238E27FC236}">
                <a16:creationId xmlns:a16="http://schemas.microsoft.com/office/drawing/2014/main" id="{A79931CE-06E3-3165-9850-EB2F69BA3372}"/>
              </a:ext>
            </a:extLst>
          </p:cNvPr>
          <p:cNvSpPr/>
          <p:nvPr/>
        </p:nvSpPr>
        <p:spPr>
          <a:xfrm>
            <a:off x="3992796" y="5226507"/>
            <a:ext cx="2103204" cy="809469"/>
          </a:xfrm>
          <a:prstGeom prst="roundRect">
            <a:avLst/>
          </a:prstGeom>
          <a:ln/>
        </p:spPr>
        <p:style>
          <a:lnRef idx="1">
            <a:schemeClr val="accent3"/>
          </a:lnRef>
          <a:fillRef idx="3">
            <a:schemeClr val="accent3"/>
          </a:fillRef>
          <a:effectRef idx="2">
            <a:schemeClr val="accent3"/>
          </a:effectRef>
          <a:fontRef idx="minor">
            <a:schemeClr val="lt1"/>
          </a:fontRef>
        </p:style>
        <p:txBody>
          <a:bodyPr lIns="91440" tIns="45720" rIns="91440" bIns="45720" rtlCol="0" anchor="ctr"/>
          <a:lstStyle/>
          <a:p>
            <a:pPr algn="ctr"/>
            <a:r>
              <a:rPr lang="en-US" sz="1600" b="1" err="1">
                <a:ln w="0"/>
                <a:solidFill>
                  <a:schemeClr val="bg2"/>
                </a:solidFill>
                <a:effectLst>
                  <a:outerShdw blurRad="38100" dist="19050" dir="2700000" algn="tl" rotWithShape="0">
                    <a:schemeClr val="dk1">
                      <a:alpha val="40000"/>
                    </a:schemeClr>
                  </a:outerShdw>
                </a:effectLst>
                <a:latin typeface="Bahnschrift SemiBold"/>
              </a:rPr>
              <a:t>ModifyItemCartPresenter</a:t>
            </a:r>
            <a:endParaRPr lang="en-US" sz="1600" b="1" err="1">
              <a:solidFill>
                <a:schemeClr val="bg2"/>
              </a:solidFill>
              <a:latin typeface="Bahnschrift SemiBold"/>
            </a:endParaRPr>
          </a:p>
        </p:txBody>
      </p:sp>
      <p:sp>
        <p:nvSpPr>
          <p:cNvPr id="15" name="Rounded Rectangle 14">
            <a:extLst>
              <a:ext uri="{FF2B5EF4-FFF2-40B4-BE49-F238E27FC236}">
                <a16:creationId xmlns:a16="http://schemas.microsoft.com/office/drawing/2014/main" id="{BD6A47D3-5850-2675-1B53-31545F2B63C4}"/>
              </a:ext>
            </a:extLst>
          </p:cNvPr>
          <p:cNvSpPr/>
          <p:nvPr/>
        </p:nvSpPr>
        <p:spPr>
          <a:xfrm>
            <a:off x="6690281" y="5209118"/>
            <a:ext cx="1988096" cy="809469"/>
          </a:xfrm>
          <a:prstGeom prst="roundRect">
            <a:avLst/>
          </a:prstGeom>
        </p:spPr>
        <p:style>
          <a:lnRef idx="1">
            <a:schemeClr val="accent3"/>
          </a:lnRef>
          <a:fillRef idx="3">
            <a:schemeClr val="accent3"/>
          </a:fillRef>
          <a:effectRef idx="2">
            <a:schemeClr val="accent3"/>
          </a:effectRef>
          <a:fontRef idx="minor">
            <a:schemeClr val="lt1"/>
          </a:fontRef>
        </p:style>
        <p:txBody>
          <a:bodyPr lIns="91440" tIns="45720" rIns="91440" bIns="45720" rtlCol="0" anchor="ctr"/>
          <a:lstStyle/>
          <a:p>
            <a:pPr algn="ctr"/>
            <a:r>
              <a:rPr lang="en-US" sz="2000" b="1" err="1">
                <a:ln w="0"/>
                <a:solidFill>
                  <a:schemeClr val="bg2"/>
                </a:solidFill>
                <a:effectLst>
                  <a:outerShdw blurRad="38100" dist="19050" dir="2700000" algn="tl" rotWithShape="0">
                    <a:schemeClr val="dk1">
                      <a:alpha val="40000"/>
                    </a:schemeClr>
                  </a:outerShdw>
                </a:effectLst>
                <a:latin typeface="Bahnschrift"/>
              </a:rPr>
              <a:t>MainMongoDB</a:t>
            </a:r>
            <a:endParaRPr lang="en-US" sz="2000" b="1">
              <a:solidFill>
                <a:schemeClr val="bg2"/>
              </a:solidFill>
              <a:latin typeface="Bahnschrift"/>
            </a:endParaRPr>
          </a:p>
        </p:txBody>
      </p:sp>
      <p:sp>
        <p:nvSpPr>
          <p:cNvPr id="17" name="Rounded Rectangle 16">
            <a:extLst>
              <a:ext uri="{FF2B5EF4-FFF2-40B4-BE49-F238E27FC236}">
                <a16:creationId xmlns:a16="http://schemas.microsoft.com/office/drawing/2014/main" id="{B6E599F5-4EE8-2F5B-2152-25A62BFA64FC}"/>
              </a:ext>
            </a:extLst>
          </p:cNvPr>
          <p:cNvSpPr/>
          <p:nvPr/>
        </p:nvSpPr>
        <p:spPr>
          <a:xfrm>
            <a:off x="9208329" y="1529624"/>
            <a:ext cx="2428406" cy="80946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err="1">
                <a:ln w="0"/>
                <a:solidFill>
                  <a:schemeClr val="tx1"/>
                </a:solidFill>
                <a:effectLst>
                  <a:outerShdw blurRad="38100" dist="19050" dir="2700000" algn="tl" rotWithShape="0">
                    <a:srgbClr val="2B2B2B">
                      <a:alpha val="40000"/>
                    </a:srgbClr>
                  </a:outerShdw>
                </a:effectLst>
              </a:rPr>
              <a:t>ItemCart</a:t>
            </a:r>
            <a:r>
              <a:rPr lang="en-US" sz="2400" b="1">
                <a:ln w="0"/>
                <a:solidFill>
                  <a:schemeClr val="tx1"/>
                </a:solidFill>
                <a:effectLst>
                  <a:outerShdw blurRad="38100" dist="19050" dir="2700000" algn="tl" rotWithShape="0">
                    <a:srgbClr val="2B2B2B">
                      <a:alpha val="40000"/>
                    </a:srgbClr>
                  </a:outerShdw>
                </a:effectLst>
              </a:rPr>
              <a:t> (Entity)</a:t>
            </a:r>
            <a:endParaRPr lang="en-US" sz="2400">
              <a:solidFill>
                <a:schemeClr val="tx1"/>
              </a:solidFill>
            </a:endParaRPr>
          </a:p>
        </p:txBody>
      </p:sp>
      <p:sp>
        <p:nvSpPr>
          <p:cNvPr id="19" name="TextBox 18">
            <a:extLst>
              <a:ext uri="{FF2B5EF4-FFF2-40B4-BE49-F238E27FC236}">
                <a16:creationId xmlns:a16="http://schemas.microsoft.com/office/drawing/2014/main" id="{E84F3093-42BA-EE14-1217-7E0C14ADFAD8}"/>
              </a:ext>
            </a:extLst>
          </p:cNvPr>
          <p:cNvSpPr txBox="1"/>
          <p:nvPr/>
        </p:nvSpPr>
        <p:spPr>
          <a:xfrm>
            <a:off x="3439929" y="369809"/>
            <a:ext cx="6132848" cy="646331"/>
          </a:xfrm>
          <a:prstGeom prst="rect">
            <a:avLst/>
          </a:prstGeom>
          <a:noFill/>
        </p:spPr>
        <p:txBody>
          <a:bodyPr wrap="square" lIns="91440" tIns="45720" rIns="91440" bIns="45720" rtlCol="0" anchor="t">
            <a:spAutoFit/>
          </a:bodyPr>
          <a:lstStyle/>
          <a:p>
            <a:pPr algn="ctr"/>
            <a:r>
              <a:rPr lang="en-US" sz="3600" b="1" err="1">
                <a:latin typeface="Titillium"/>
              </a:rPr>
              <a:t>ItemCart</a:t>
            </a:r>
            <a:endParaRPr lang="en-US" err="1"/>
          </a:p>
        </p:txBody>
      </p:sp>
      <p:cxnSp>
        <p:nvCxnSpPr>
          <p:cNvPr id="20" name="Straight Arrow Connector 19">
            <a:extLst>
              <a:ext uri="{FF2B5EF4-FFF2-40B4-BE49-F238E27FC236}">
                <a16:creationId xmlns:a16="http://schemas.microsoft.com/office/drawing/2014/main" id="{D392A41C-E9C0-8A72-169D-209D5091C383}"/>
              </a:ext>
            </a:extLst>
          </p:cNvPr>
          <p:cNvCxnSpPr>
            <a:cxnSpLocks/>
          </p:cNvCxnSpPr>
          <p:nvPr/>
        </p:nvCxnSpPr>
        <p:spPr>
          <a:xfrm>
            <a:off x="8208335" y="1888134"/>
            <a:ext cx="76554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501EE33D-E8D6-1548-83AE-0B68EE8FD806}"/>
              </a:ext>
            </a:extLst>
          </p:cNvPr>
          <p:cNvCxnSpPr>
            <a:cxnSpLocks/>
          </p:cNvCxnSpPr>
          <p:nvPr/>
        </p:nvCxnSpPr>
        <p:spPr>
          <a:xfrm flipH="1">
            <a:off x="2005049" y="5680339"/>
            <a:ext cx="1858812"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9D65A693-C426-61E6-6BE1-B67702453F8E}"/>
              </a:ext>
            </a:extLst>
          </p:cNvPr>
          <p:cNvCxnSpPr>
            <a:cxnSpLocks/>
          </p:cNvCxnSpPr>
          <p:nvPr/>
        </p:nvCxnSpPr>
        <p:spPr>
          <a:xfrm>
            <a:off x="8825557" y="5598244"/>
            <a:ext cx="89921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843C12A1-4CBB-4B97-6FBE-B873D1BA731E}"/>
              </a:ext>
            </a:extLst>
          </p:cNvPr>
          <p:cNvCxnSpPr>
            <a:cxnSpLocks/>
          </p:cNvCxnSpPr>
          <p:nvPr/>
        </p:nvCxnSpPr>
        <p:spPr>
          <a:xfrm flipV="1">
            <a:off x="1375972" y="2450577"/>
            <a:ext cx="0" cy="235533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F39BBC7-6358-C770-C608-A4E2AA94CC73}"/>
              </a:ext>
            </a:extLst>
          </p:cNvPr>
          <p:cNvCxnSpPr>
            <a:cxnSpLocks/>
          </p:cNvCxnSpPr>
          <p:nvPr/>
        </p:nvCxnSpPr>
        <p:spPr>
          <a:xfrm>
            <a:off x="5341334" y="2575850"/>
            <a:ext cx="0" cy="252234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668DC8F5-DEED-7EA1-3D7F-F7C2952C1D39}"/>
              </a:ext>
            </a:extLst>
          </p:cNvPr>
          <p:cNvCxnSpPr>
            <a:cxnSpLocks/>
          </p:cNvCxnSpPr>
          <p:nvPr/>
        </p:nvCxnSpPr>
        <p:spPr>
          <a:xfrm>
            <a:off x="7450125" y="2575850"/>
            <a:ext cx="0" cy="252234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2" name="Group 1">
            <a:extLst>
              <a:ext uri="{FF2B5EF4-FFF2-40B4-BE49-F238E27FC236}">
                <a16:creationId xmlns:a16="http://schemas.microsoft.com/office/drawing/2014/main" id="{CB59EE10-416C-4E43-E1E5-956C09E19A8F}"/>
              </a:ext>
            </a:extLst>
          </p:cNvPr>
          <p:cNvGrpSpPr/>
          <p:nvPr/>
        </p:nvGrpSpPr>
        <p:grpSpPr>
          <a:xfrm>
            <a:off x="746890" y="4827181"/>
            <a:ext cx="1350010" cy="1708150"/>
            <a:chOff x="-13560" y="0"/>
            <a:chExt cx="1350335" cy="1708150"/>
          </a:xfrm>
        </p:grpSpPr>
        <p:pic>
          <p:nvPicPr>
            <p:cNvPr id="3" name="Picture 2" descr="56 Best Of Phone Mockup Png - Free Mockup">
              <a:extLst>
                <a:ext uri="{FF2B5EF4-FFF2-40B4-BE49-F238E27FC236}">
                  <a16:creationId xmlns:a16="http://schemas.microsoft.com/office/drawing/2014/main" id="{E72ADB3B-AA4B-7186-B137-AD2C2B6F09F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95" r="27013"/>
            <a:stretch/>
          </p:blipFill>
          <p:spPr bwMode="auto">
            <a:xfrm>
              <a:off x="223284" y="0"/>
              <a:ext cx="839470" cy="1708150"/>
            </a:xfrm>
            <a:prstGeom prst="rect">
              <a:avLst/>
            </a:prstGeom>
            <a:noFill/>
            <a:ln>
              <a:noFill/>
            </a:ln>
            <a:extLst>
              <a:ext uri="{53640926-AAD7-44D8-BBD7-CCE9431645EC}">
                <a14:shadowObscured xmlns:a14="http://schemas.microsoft.com/office/drawing/2010/main"/>
              </a:ext>
            </a:extLst>
          </p:spPr>
        </p:pic>
        <p:sp>
          <p:nvSpPr>
            <p:cNvPr id="4" name="Text Box 8">
              <a:extLst>
                <a:ext uri="{FF2B5EF4-FFF2-40B4-BE49-F238E27FC236}">
                  <a16:creationId xmlns:a16="http://schemas.microsoft.com/office/drawing/2014/main" id="{0DCEE701-B20B-23F9-37D7-95941F9D4831}"/>
                </a:ext>
              </a:extLst>
            </p:cNvPr>
            <p:cNvSpPr txBox="1"/>
            <p:nvPr/>
          </p:nvSpPr>
          <p:spPr>
            <a:xfrm>
              <a:off x="-13560" y="531055"/>
              <a:ext cx="1350335" cy="77617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CA" sz="1400" b="1">
                  <a:effectLst/>
                  <a:latin typeface="Bahnschrift"/>
                  <a:ea typeface="Calibri" panose="020F0502020204030204" pitchFamily="34" charset="0"/>
                  <a:cs typeface="Times New Roman"/>
                </a:rPr>
                <a:t>User</a:t>
              </a:r>
              <a:r>
                <a:rPr lang="en-CA" sz="1400" b="1">
                  <a:latin typeface="Bahnschrift"/>
                  <a:ea typeface="Calibri" panose="020F0502020204030204" pitchFamily="34" charset="0"/>
                  <a:cs typeface="Times New Roman"/>
                </a:rPr>
                <a:t> </a:t>
              </a:r>
              <a:endParaRPr lang="en-CA" sz="1400" b="1">
                <a:effectLst/>
                <a:latin typeface="Bahnschrift"/>
                <a:ea typeface="Calibri" panose="020F0502020204030204" pitchFamily="34" charset="0"/>
                <a:cs typeface="Times New Roman" panose="02020603050405020304" pitchFamily="18" charset="0"/>
              </a:endParaRPr>
            </a:p>
            <a:p>
              <a:pPr algn="ctr"/>
              <a:r>
                <a:rPr lang="en-CA" sz="1400" b="1">
                  <a:effectLst/>
                  <a:latin typeface="Bahnschrift"/>
                  <a:ea typeface="Calibri" panose="020F0502020204030204" pitchFamily="34" charset="0"/>
                  <a:cs typeface="Times New Roman"/>
                </a:rPr>
                <a:t>Interface</a:t>
              </a:r>
            </a:p>
          </p:txBody>
        </p:sp>
      </p:grpSp>
      <p:pic>
        <p:nvPicPr>
          <p:cNvPr id="18" name="Picture 17">
            <a:extLst>
              <a:ext uri="{FF2B5EF4-FFF2-40B4-BE49-F238E27FC236}">
                <a16:creationId xmlns:a16="http://schemas.microsoft.com/office/drawing/2014/main" id="{9047B04F-7894-4422-361E-A5023BCA5087}"/>
              </a:ext>
            </a:extLst>
          </p:cNvPr>
          <p:cNvPicPr>
            <a:picLocks noChangeAspect="1"/>
          </p:cNvPicPr>
          <p:nvPr/>
        </p:nvPicPr>
        <p:blipFill>
          <a:blip r:embed="rId4"/>
          <a:stretch>
            <a:fillRect/>
          </a:stretch>
        </p:blipFill>
        <p:spPr>
          <a:xfrm>
            <a:off x="9813734" y="4526114"/>
            <a:ext cx="1508092" cy="1708145"/>
          </a:xfrm>
          <a:prstGeom prst="rect">
            <a:avLst/>
          </a:prstGeom>
        </p:spPr>
      </p:pic>
      <p:sp>
        <p:nvSpPr>
          <p:cNvPr id="24" name="Rounded Rectangle 23">
            <a:extLst>
              <a:ext uri="{FF2B5EF4-FFF2-40B4-BE49-F238E27FC236}">
                <a16:creationId xmlns:a16="http://schemas.microsoft.com/office/drawing/2014/main" id="{6CD54553-13E0-F7C1-CB6B-6AB374BDC4DE}"/>
              </a:ext>
            </a:extLst>
          </p:cNvPr>
          <p:cNvSpPr/>
          <p:nvPr/>
        </p:nvSpPr>
        <p:spPr>
          <a:xfrm>
            <a:off x="7337398" y="3040444"/>
            <a:ext cx="1869254" cy="865660"/>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TextBox 24">
            <a:extLst>
              <a:ext uri="{FF2B5EF4-FFF2-40B4-BE49-F238E27FC236}">
                <a16:creationId xmlns:a16="http://schemas.microsoft.com/office/drawing/2014/main" id="{81866699-9EB3-D8DC-5582-501822305131}"/>
              </a:ext>
            </a:extLst>
          </p:cNvPr>
          <p:cNvSpPr txBox="1"/>
          <p:nvPr/>
        </p:nvSpPr>
        <p:spPr>
          <a:xfrm>
            <a:off x="7334636" y="3128623"/>
            <a:ext cx="1858812" cy="830997"/>
          </a:xfrm>
          <a:prstGeom prst="rect">
            <a:avLst/>
          </a:prstGeom>
          <a:noFill/>
        </p:spPr>
        <p:txBody>
          <a:bodyPr wrap="square" lIns="91440" tIns="45720" rIns="91440" bIns="45720" rtlCol="0" anchor="t">
            <a:spAutoFit/>
          </a:bodyPr>
          <a:lstStyle/>
          <a:p>
            <a:pPr algn="ctr"/>
            <a:r>
              <a:rPr lang="en-US" sz="2000" err="1">
                <a:latin typeface="Bahnschrift SemiLight"/>
              </a:rPr>
              <a:t>MakeOrderDAI</a:t>
            </a:r>
            <a:r>
              <a:rPr lang="en-US" sz="1400">
                <a:latin typeface="Bahnschrift SemiLight"/>
              </a:rPr>
              <a:t>(Data Access Interface)</a:t>
            </a:r>
          </a:p>
        </p:txBody>
      </p:sp>
      <p:grpSp>
        <p:nvGrpSpPr>
          <p:cNvPr id="31" name="Group 30">
            <a:extLst>
              <a:ext uri="{FF2B5EF4-FFF2-40B4-BE49-F238E27FC236}">
                <a16:creationId xmlns:a16="http://schemas.microsoft.com/office/drawing/2014/main" id="{F064D4E1-CED7-CDC7-CB18-3BC679D3BD56}"/>
              </a:ext>
            </a:extLst>
          </p:cNvPr>
          <p:cNvGrpSpPr/>
          <p:nvPr/>
        </p:nvGrpSpPr>
        <p:grpSpPr>
          <a:xfrm>
            <a:off x="1678999" y="5890055"/>
            <a:ext cx="993046" cy="492552"/>
            <a:chOff x="619072" y="5981072"/>
            <a:chExt cx="993046" cy="871855"/>
          </a:xfrm>
        </p:grpSpPr>
        <p:sp>
          <p:nvSpPr>
            <p:cNvPr id="29" name="Rounded Rectangle 28">
              <a:extLst>
                <a:ext uri="{FF2B5EF4-FFF2-40B4-BE49-F238E27FC236}">
                  <a16:creationId xmlns:a16="http://schemas.microsoft.com/office/drawing/2014/main" id="{E8789BE5-157F-D6CD-5C41-91A829EFE49E}"/>
                </a:ext>
              </a:extLst>
            </p:cNvPr>
            <p:cNvSpPr/>
            <p:nvPr/>
          </p:nvSpPr>
          <p:spPr>
            <a:xfrm>
              <a:off x="619072" y="5981072"/>
              <a:ext cx="911176" cy="87185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0" name="TextBox 29">
              <a:extLst>
                <a:ext uri="{FF2B5EF4-FFF2-40B4-BE49-F238E27FC236}">
                  <a16:creationId xmlns:a16="http://schemas.microsoft.com/office/drawing/2014/main" id="{2FABBD0F-BB9C-481D-7A46-2CBF5CA13E2C}"/>
                </a:ext>
              </a:extLst>
            </p:cNvPr>
            <p:cNvSpPr txBox="1"/>
            <p:nvPr/>
          </p:nvSpPr>
          <p:spPr>
            <a:xfrm>
              <a:off x="657569" y="6108346"/>
              <a:ext cx="954549" cy="599267"/>
            </a:xfrm>
            <a:prstGeom prst="rect">
              <a:avLst/>
            </a:prstGeom>
            <a:noFill/>
          </p:spPr>
          <p:txBody>
            <a:bodyPr wrap="square" rtlCol="0">
              <a:spAutoFit/>
            </a:bodyPr>
            <a:lstStyle/>
            <a:p>
              <a:pPr algn="ctr"/>
              <a:r>
                <a:rPr lang="en-US" sz="1600" err="1">
                  <a:latin typeface="Abadi MT Condensed Light" panose="020B0306030101010103" pitchFamily="34" charset="77"/>
                </a:rPr>
                <a:t>JFrame</a:t>
              </a:r>
              <a:r>
                <a:rPr lang="en-US" sz="1600">
                  <a:latin typeface="Abadi MT Condensed Light" panose="020B0306030101010103" pitchFamily="34" charset="77"/>
                </a:rPr>
                <a:t> </a:t>
              </a:r>
            </a:p>
          </p:txBody>
        </p:sp>
      </p:grpSp>
      <p:sp>
        <p:nvSpPr>
          <p:cNvPr id="33" name="Rounded Rectangle 32">
            <a:extLst>
              <a:ext uri="{FF2B5EF4-FFF2-40B4-BE49-F238E27FC236}">
                <a16:creationId xmlns:a16="http://schemas.microsoft.com/office/drawing/2014/main" id="{71FD1ED9-1920-C787-FDB2-15E7CAE19B14}"/>
              </a:ext>
            </a:extLst>
          </p:cNvPr>
          <p:cNvSpPr/>
          <p:nvPr/>
        </p:nvSpPr>
        <p:spPr>
          <a:xfrm>
            <a:off x="2944400" y="1197428"/>
            <a:ext cx="1658620" cy="871855"/>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TextBox 33">
            <a:extLst>
              <a:ext uri="{FF2B5EF4-FFF2-40B4-BE49-F238E27FC236}">
                <a16:creationId xmlns:a16="http://schemas.microsoft.com/office/drawing/2014/main" id="{DEE20760-3AC0-8855-E2DE-393F42EEE635}"/>
              </a:ext>
            </a:extLst>
          </p:cNvPr>
          <p:cNvSpPr txBox="1"/>
          <p:nvPr/>
        </p:nvSpPr>
        <p:spPr>
          <a:xfrm>
            <a:off x="2726290" y="1265959"/>
            <a:ext cx="2100421" cy="523220"/>
          </a:xfrm>
          <a:prstGeom prst="rect">
            <a:avLst/>
          </a:prstGeom>
          <a:noFill/>
        </p:spPr>
        <p:txBody>
          <a:bodyPr wrap="square" lIns="91440" tIns="45720" rIns="91440" bIns="45720" rtlCol="0" anchor="t">
            <a:spAutoFit/>
          </a:bodyPr>
          <a:lstStyle/>
          <a:p>
            <a:pPr algn="ctr"/>
            <a:r>
              <a:rPr lang="en-US" sz="1400">
                <a:latin typeface="Bahnschrift SemiLight"/>
              </a:rPr>
              <a:t>Calls Use Case Interactor Methods</a:t>
            </a:r>
          </a:p>
        </p:txBody>
      </p:sp>
      <p:sp>
        <p:nvSpPr>
          <p:cNvPr id="35" name="Rounded Rectangle 34">
            <a:extLst>
              <a:ext uri="{FF2B5EF4-FFF2-40B4-BE49-F238E27FC236}">
                <a16:creationId xmlns:a16="http://schemas.microsoft.com/office/drawing/2014/main" id="{4F981D65-0CAA-B882-EC3F-F1E217451A00}"/>
              </a:ext>
            </a:extLst>
          </p:cNvPr>
          <p:cNvSpPr/>
          <p:nvPr/>
        </p:nvSpPr>
        <p:spPr>
          <a:xfrm>
            <a:off x="2357229" y="4970900"/>
            <a:ext cx="1331431" cy="627344"/>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7" name="TextBox 36">
            <a:extLst>
              <a:ext uri="{FF2B5EF4-FFF2-40B4-BE49-F238E27FC236}">
                <a16:creationId xmlns:a16="http://schemas.microsoft.com/office/drawing/2014/main" id="{E6E89D40-4E24-CC28-2E8A-AE5AA1FA40C2}"/>
              </a:ext>
            </a:extLst>
          </p:cNvPr>
          <p:cNvSpPr txBox="1"/>
          <p:nvPr/>
        </p:nvSpPr>
        <p:spPr>
          <a:xfrm>
            <a:off x="2093538" y="5098190"/>
            <a:ext cx="1858812" cy="400110"/>
          </a:xfrm>
          <a:prstGeom prst="rect">
            <a:avLst/>
          </a:prstGeom>
          <a:noFill/>
        </p:spPr>
        <p:txBody>
          <a:bodyPr wrap="square" lIns="91440" tIns="45720" rIns="91440" bIns="45720" rtlCol="0" anchor="t">
            <a:spAutoFit/>
          </a:bodyPr>
          <a:lstStyle/>
          <a:p>
            <a:pPr algn="ctr"/>
            <a:r>
              <a:rPr lang="en-US" sz="2000">
                <a:latin typeface="Bahnschrift SemiLight"/>
              </a:rPr>
              <a:t>Updates</a:t>
            </a:r>
          </a:p>
        </p:txBody>
      </p:sp>
      <p:sp>
        <p:nvSpPr>
          <p:cNvPr id="9" name="Rounded Rectangle 26">
            <a:extLst>
              <a:ext uri="{FF2B5EF4-FFF2-40B4-BE49-F238E27FC236}">
                <a16:creationId xmlns:a16="http://schemas.microsoft.com/office/drawing/2014/main" id="{BE8F7F3D-8776-8A46-C9CB-60DA96F4ABFC}"/>
              </a:ext>
            </a:extLst>
          </p:cNvPr>
          <p:cNvSpPr/>
          <p:nvPr/>
        </p:nvSpPr>
        <p:spPr>
          <a:xfrm>
            <a:off x="3811991" y="3039345"/>
            <a:ext cx="1658620" cy="871855"/>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TextBox 12">
            <a:extLst>
              <a:ext uri="{FF2B5EF4-FFF2-40B4-BE49-F238E27FC236}">
                <a16:creationId xmlns:a16="http://schemas.microsoft.com/office/drawing/2014/main" id="{3924216D-8C2B-7E8B-A3F3-25F3CF032D58}"/>
              </a:ext>
            </a:extLst>
          </p:cNvPr>
          <p:cNvSpPr txBox="1"/>
          <p:nvPr/>
        </p:nvSpPr>
        <p:spPr>
          <a:xfrm>
            <a:off x="3711895" y="3104877"/>
            <a:ext cx="1858812" cy="707886"/>
          </a:xfrm>
          <a:prstGeom prst="rect">
            <a:avLst/>
          </a:prstGeom>
          <a:noFill/>
        </p:spPr>
        <p:txBody>
          <a:bodyPr wrap="square" lIns="91440" tIns="45720" rIns="91440" bIns="45720" rtlCol="0" anchor="t">
            <a:spAutoFit/>
          </a:bodyPr>
          <a:lstStyle/>
          <a:p>
            <a:pPr algn="ctr"/>
            <a:r>
              <a:rPr lang="en-US" sz="2000">
                <a:latin typeface="Bahnschrift SemiLight"/>
              </a:rPr>
              <a:t>Output Boundary</a:t>
            </a:r>
          </a:p>
        </p:txBody>
      </p:sp>
    </p:spTree>
    <p:extLst>
      <p:ext uri="{BB962C8B-B14F-4D97-AF65-F5344CB8AC3E}">
        <p14:creationId xmlns:p14="http://schemas.microsoft.com/office/powerpoint/2010/main" val="2716868827"/>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grpSp>
        <p:nvGrpSpPr>
          <p:cNvPr id="52" name="Group 51"/>
          <p:cNvGrpSpPr/>
          <p:nvPr/>
        </p:nvGrpSpPr>
        <p:grpSpPr>
          <a:xfrm rot="2700000">
            <a:off x="66695" y="50657"/>
            <a:ext cx="2743200" cy="2743200"/>
            <a:chOff x="2358572" y="1016001"/>
            <a:chExt cx="856342" cy="856342"/>
          </a:xfrm>
          <a:effectLst>
            <a:glow rad="152400">
              <a:schemeClr val="tx1">
                <a:alpha val="10000"/>
              </a:schemeClr>
            </a:glow>
          </a:effectLst>
        </p:grpSpPr>
        <p:cxnSp>
          <p:nvCxnSpPr>
            <p:cNvPr id="53" name="Straight Connector 52"/>
            <p:cNvCxnSpPr/>
            <p:nvPr/>
          </p:nvCxnSpPr>
          <p:spPr>
            <a:xfrm flipH="1">
              <a:off x="2786743" y="1016001"/>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a:off x="2786743" y="986972"/>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0" y="0"/>
            <a:ext cx="12191999" cy="6857999"/>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408163" y="1333435"/>
            <a:ext cx="8080181" cy="1200329"/>
          </a:xfrm>
          <a:prstGeom prst="rect">
            <a:avLst/>
          </a:prstGeom>
          <a:noFill/>
        </p:spPr>
        <p:txBody>
          <a:bodyPr wrap="square" lIns="91440" tIns="45720" rIns="91440" bIns="45720" rtlCol="0" anchor="t">
            <a:spAutoFit/>
          </a:bodyPr>
          <a:lstStyle/>
          <a:p>
            <a:pPr algn="ctr"/>
            <a:r>
              <a:rPr lang="en-US" sz="3600" b="1">
                <a:solidFill>
                  <a:schemeClr val="bg1"/>
                </a:solidFill>
                <a:latin typeface="Titillium"/>
              </a:rPr>
              <a:t>Challenges Faced When Implementing: </a:t>
            </a:r>
            <a:r>
              <a:rPr lang="en-US" sz="3600" b="1" err="1">
                <a:solidFill>
                  <a:schemeClr val="accent2"/>
                </a:solidFill>
                <a:latin typeface="Titillium"/>
              </a:rPr>
              <a:t>ItemCart</a:t>
            </a:r>
            <a:endParaRPr lang="en-US" sz="3600" b="1">
              <a:solidFill>
                <a:schemeClr val="accent2"/>
              </a:solidFill>
              <a:latin typeface="Titillium" panose="00000500000000000000" pitchFamily="50" charset="0"/>
            </a:endParaRPr>
          </a:p>
        </p:txBody>
      </p:sp>
      <p:sp>
        <p:nvSpPr>
          <p:cNvPr id="38" name="Rectangle 37"/>
          <p:cNvSpPr/>
          <p:nvPr/>
        </p:nvSpPr>
        <p:spPr>
          <a:xfrm>
            <a:off x="907142" y="693056"/>
            <a:ext cx="10377714" cy="54718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524878" y="3219829"/>
            <a:ext cx="2936373" cy="2614562"/>
          </a:xfrm>
          <a:prstGeom prst="rect">
            <a:avLst/>
          </a:prstGeom>
          <a:noFill/>
        </p:spPr>
        <p:txBody>
          <a:bodyPr wrap="square" lIns="91440" tIns="45720" rIns="91440" bIns="45720" rtlCol="0" anchor="t">
            <a:spAutoFit/>
          </a:bodyPr>
          <a:lstStyle/>
          <a:p>
            <a:r>
              <a:rPr lang="en-US" sz="2000">
                <a:solidFill>
                  <a:schemeClr val="bg1"/>
                </a:solidFill>
                <a:ea typeface="+mn-lt"/>
                <a:cs typeface="+mn-lt"/>
              </a:rPr>
              <a:t>When doing Clean Architecture, I needed to operate on the </a:t>
            </a:r>
            <a:r>
              <a:rPr lang="en-US" sz="2000" err="1">
                <a:solidFill>
                  <a:schemeClr val="bg1"/>
                </a:solidFill>
                <a:ea typeface="+mn-lt"/>
                <a:cs typeface="+mn-lt"/>
              </a:rPr>
              <a:t>FoodItem</a:t>
            </a:r>
            <a:r>
              <a:rPr lang="en-US" sz="2000">
                <a:solidFill>
                  <a:schemeClr val="bg1"/>
                </a:solidFill>
                <a:ea typeface="+mn-lt"/>
                <a:cs typeface="+mn-lt"/>
              </a:rPr>
              <a:t> object but only had access to the string names of food items.</a:t>
            </a:r>
            <a:endParaRPr lang="en-CA" sz="2000">
              <a:solidFill>
                <a:schemeClr val="bg1"/>
              </a:solidFill>
              <a:ea typeface="+mn-lt"/>
              <a:cs typeface="+mn-lt"/>
            </a:endParaRPr>
          </a:p>
          <a:p>
            <a:pPr algn="ctr">
              <a:lnSpc>
                <a:spcPct val="130000"/>
              </a:lnSpc>
            </a:pPr>
            <a:endParaRPr lang="en-CA" sz="2000">
              <a:solidFill>
                <a:schemeClr val="bg2"/>
              </a:solidFill>
              <a:ea typeface="Source Sans Pro" charset="0"/>
              <a:cs typeface="Source Sans Pro" charset="0"/>
            </a:endParaRPr>
          </a:p>
        </p:txBody>
      </p:sp>
      <p:sp>
        <p:nvSpPr>
          <p:cNvPr id="49" name="TextBox 48"/>
          <p:cNvSpPr txBox="1"/>
          <p:nvPr/>
        </p:nvSpPr>
        <p:spPr>
          <a:xfrm>
            <a:off x="4903800" y="3144002"/>
            <a:ext cx="6243795" cy="2306785"/>
          </a:xfrm>
          <a:prstGeom prst="rect">
            <a:avLst/>
          </a:prstGeom>
          <a:noFill/>
        </p:spPr>
        <p:txBody>
          <a:bodyPr wrap="square" lIns="91440" tIns="45720" rIns="91440" bIns="45720" rtlCol="0" anchor="t">
            <a:spAutoFit/>
          </a:bodyPr>
          <a:lstStyle/>
          <a:p>
            <a:r>
              <a:rPr lang="en-US" sz="2000">
                <a:solidFill>
                  <a:schemeClr val="bg1"/>
                </a:solidFill>
                <a:ea typeface="+mn-lt"/>
                <a:cs typeface="+mn-lt"/>
              </a:rPr>
              <a:t>Made a method to associate string </a:t>
            </a:r>
            <a:r>
              <a:rPr lang="en-US" sz="2000" b="0" i="0" u="none" strike="noStrike">
                <a:solidFill>
                  <a:schemeClr val="bg1"/>
                </a:solidFill>
                <a:effectLst/>
                <a:ea typeface="+mn-lt"/>
                <a:cs typeface="+mn-lt"/>
              </a:rPr>
              <a:t>to </a:t>
            </a:r>
            <a:r>
              <a:rPr lang="en-US" sz="2000">
                <a:solidFill>
                  <a:schemeClr val="bg1"/>
                </a:solidFill>
                <a:ea typeface="+mn-lt"/>
                <a:cs typeface="+mn-lt"/>
              </a:rPr>
              <a:t>the particular </a:t>
            </a:r>
            <a:r>
              <a:rPr lang="en-US" sz="2000" err="1">
                <a:solidFill>
                  <a:schemeClr val="bg1"/>
                </a:solidFill>
                <a:ea typeface="+mn-lt"/>
                <a:cs typeface="+mn-lt"/>
              </a:rPr>
              <a:t>FoodItem</a:t>
            </a:r>
            <a:r>
              <a:rPr lang="en-US" sz="2000">
                <a:solidFill>
                  <a:schemeClr val="bg1"/>
                </a:solidFill>
                <a:ea typeface="+mn-lt"/>
                <a:cs typeface="+mn-lt"/>
              </a:rPr>
              <a:t> object </a:t>
            </a:r>
            <a:r>
              <a:rPr lang="en-US" sz="2000" b="0" i="0" u="none" strike="noStrike">
                <a:solidFill>
                  <a:schemeClr val="bg1"/>
                </a:solidFill>
                <a:effectLst/>
                <a:ea typeface="+mn-lt"/>
                <a:cs typeface="+mn-lt"/>
              </a:rPr>
              <a:t>and </a:t>
            </a:r>
            <a:r>
              <a:rPr lang="en-US" sz="2000">
                <a:solidFill>
                  <a:schemeClr val="bg1"/>
                </a:solidFill>
                <a:ea typeface="+mn-lt"/>
                <a:cs typeface="+mn-lt"/>
              </a:rPr>
              <a:t>used the </a:t>
            </a:r>
            <a:r>
              <a:rPr lang="en-US" sz="2000" b="1">
                <a:solidFill>
                  <a:schemeClr val="bg1"/>
                </a:solidFill>
                <a:ea typeface="+mn-lt"/>
                <a:cs typeface="+mn-lt"/>
              </a:rPr>
              <a:t>Iterator design pattern</a:t>
            </a:r>
            <a:r>
              <a:rPr lang="en-US" sz="2000">
                <a:solidFill>
                  <a:schemeClr val="bg1"/>
                </a:solidFill>
                <a:ea typeface="+mn-lt"/>
                <a:cs typeface="+mn-lt"/>
              </a:rPr>
              <a:t> </a:t>
            </a:r>
            <a:r>
              <a:rPr lang="en-US" sz="2000" err="1">
                <a:solidFill>
                  <a:schemeClr val="bg1"/>
                </a:solidFill>
                <a:ea typeface="+mn-lt"/>
                <a:cs typeface="+mn-lt"/>
              </a:rPr>
              <a:t>CurretOrderIterator</a:t>
            </a:r>
            <a:r>
              <a:rPr lang="en-US" sz="2000">
                <a:solidFill>
                  <a:schemeClr val="bg1"/>
                </a:solidFill>
                <a:ea typeface="+mn-lt"/>
                <a:cs typeface="+mn-lt"/>
              </a:rPr>
              <a:t> to iterate through the food items in the item cart to implement accumulation methods like finding the total cost of the cart and getting a list of names of  food items in the cart.</a:t>
            </a:r>
          </a:p>
          <a:p>
            <a:pPr algn="ctr">
              <a:lnSpc>
                <a:spcPct val="130000"/>
              </a:lnSpc>
            </a:pPr>
            <a:endParaRPr lang="en-US" sz="2000">
              <a:solidFill>
                <a:schemeClr val="bg1"/>
              </a:solidFill>
            </a:endParaRPr>
          </a:p>
        </p:txBody>
      </p:sp>
      <p:grpSp>
        <p:nvGrpSpPr>
          <p:cNvPr id="64" name="Group 63"/>
          <p:cNvGrpSpPr/>
          <p:nvPr/>
        </p:nvGrpSpPr>
        <p:grpSpPr>
          <a:xfrm rot="2700000">
            <a:off x="589481" y="1127609"/>
            <a:ext cx="1280160" cy="1280160"/>
            <a:chOff x="2358572" y="1016001"/>
            <a:chExt cx="856342" cy="856342"/>
          </a:xfrm>
          <a:effectLst>
            <a:glow rad="152400">
              <a:schemeClr val="tx1">
                <a:alpha val="10000"/>
              </a:schemeClr>
            </a:glow>
          </a:effectLst>
        </p:grpSpPr>
        <p:cxnSp>
          <p:nvCxnSpPr>
            <p:cNvPr id="65" name="Straight Connector 64"/>
            <p:cNvCxnSpPr/>
            <p:nvPr/>
          </p:nvCxnSpPr>
          <p:spPr>
            <a:xfrm flipH="1">
              <a:off x="2786743" y="1016001"/>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flipH="1">
              <a:off x="2786743" y="986972"/>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rot="2700000">
            <a:off x="1358611" y="898153"/>
            <a:ext cx="914400" cy="914400"/>
            <a:chOff x="2358572" y="1016001"/>
            <a:chExt cx="856342" cy="856342"/>
          </a:xfrm>
          <a:effectLst/>
        </p:grpSpPr>
        <p:cxnSp>
          <p:nvCxnSpPr>
            <p:cNvPr id="68" name="Straight Connector 67"/>
            <p:cNvCxnSpPr/>
            <p:nvPr/>
          </p:nvCxnSpPr>
          <p:spPr>
            <a:xfrm flipH="1">
              <a:off x="2786743" y="1016001"/>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flipH="1">
              <a:off x="2786743" y="986972"/>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rot="2700000">
            <a:off x="1295493" y="1115794"/>
            <a:ext cx="457200" cy="457200"/>
            <a:chOff x="2358572" y="1016001"/>
            <a:chExt cx="856342" cy="856342"/>
          </a:xfrm>
          <a:effectLst>
            <a:outerShdw blurRad="50800" dist="38100" dir="2700000" algn="tl" rotWithShape="0">
              <a:prstClr val="black">
                <a:alpha val="40000"/>
              </a:prstClr>
            </a:outerShdw>
          </a:effectLst>
        </p:grpSpPr>
        <p:cxnSp>
          <p:nvCxnSpPr>
            <p:cNvPr id="71" name="Straight Connector 70"/>
            <p:cNvCxnSpPr/>
            <p:nvPr/>
          </p:nvCxnSpPr>
          <p:spPr>
            <a:xfrm flipH="1">
              <a:off x="2786743" y="1016001"/>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flipH="1">
              <a:off x="2786743" y="986972"/>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483981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110A28-9927-2D20-E1E8-9A3986570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73" y="6134413"/>
            <a:ext cx="1809229" cy="495300"/>
          </a:xfrm>
          <a:prstGeom prst="rect">
            <a:avLst/>
          </a:prstGeom>
        </p:spPr>
      </p:pic>
      <p:pic>
        <p:nvPicPr>
          <p:cNvPr id="6" name="Picture 5">
            <a:extLst>
              <a:ext uri="{FF2B5EF4-FFF2-40B4-BE49-F238E27FC236}">
                <a16:creationId xmlns:a16="http://schemas.microsoft.com/office/drawing/2014/main" id="{087CEDFD-9954-DCD6-36C1-EB1E2F639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373" y="6134413"/>
            <a:ext cx="3575571" cy="495300"/>
          </a:xfrm>
          <a:prstGeom prst="rect">
            <a:avLst/>
          </a:prstGeom>
        </p:spPr>
      </p:pic>
      <p:sp>
        <p:nvSpPr>
          <p:cNvPr id="8" name="Rounded Rectangle 7">
            <a:extLst>
              <a:ext uri="{FF2B5EF4-FFF2-40B4-BE49-F238E27FC236}">
                <a16:creationId xmlns:a16="http://schemas.microsoft.com/office/drawing/2014/main" id="{3321A1F5-2339-9891-AEFD-21A7118978FB}"/>
              </a:ext>
            </a:extLst>
          </p:cNvPr>
          <p:cNvSpPr/>
          <p:nvPr/>
        </p:nvSpPr>
        <p:spPr>
          <a:xfrm>
            <a:off x="161769" y="1484651"/>
            <a:ext cx="2428406" cy="809469"/>
          </a:xfrm>
          <a:prstGeom prst="roundRect">
            <a:avLst/>
          </a:prstGeom>
          <a:ln/>
        </p:spPr>
        <p:style>
          <a:lnRef idx="1">
            <a:schemeClr val="accent3"/>
          </a:lnRef>
          <a:fillRef idx="3">
            <a:schemeClr val="accent3"/>
          </a:fillRef>
          <a:effectRef idx="2">
            <a:schemeClr val="accent3"/>
          </a:effectRef>
          <a:fontRef idx="minor">
            <a:schemeClr val="lt1"/>
          </a:fontRef>
        </p:style>
        <p:txBody>
          <a:bodyPr lIns="91440" tIns="45720" rIns="91440" bIns="45720" rtlCol="0" anchor="ctr"/>
          <a:lstStyle/>
          <a:p>
            <a:pPr algn="ctr"/>
            <a:r>
              <a:rPr lang="en-US" b="1" err="1">
                <a:ln w="0"/>
                <a:solidFill>
                  <a:schemeClr val="bg2"/>
                </a:solidFill>
                <a:effectLst>
                  <a:outerShdw blurRad="38100" dist="19050" dir="2700000" algn="tl" rotWithShape="0">
                    <a:schemeClr val="dk1">
                      <a:alpha val="40000"/>
                    </a:schemeClr>
                  </a:outerShdw>
                </a:effectLst>
                <a:latin typeface="Bahnschrift"/>
              </a:rPr>
              <a:t>BudgetController</a:t>
            </a:r>
            <a:endParaRPr lang="en-US" b="1" err="1">
              <a:solidFill>
                <a:schemeClr val="bg2"/>
              </a:solidFill>
              <a:latin typeface="Bahnschrift"/>
            </a:endParaRPr>
          </a:p>
        </p:txBody>
      </p:sp>
      <p:cxnSp>
        <p:nvCxnSpPr>
          <p:cNvPr id="10" name="Straight Arrow Connector 9">
            <a:extLst>
              <a:ext uri="{FF2B5EF4-FFF2-40B4-BE49-F238E27FC236}">
                <a16:creationId xmlns:a16="http://schemas.microsoft.com/office/drawing/2014/main" id="{6FF27EFD-3A95-2102-4E1A-FADEF821BC8F}"/>
              </a:ext>
            </a:extLst>
          </p:cNvPr>
          <p:cNvCxnSpPr>
            <a:cxnSpLocks/>
          </p:cNvCxnSpPr>
          <p:nvPr/>
        </p:nvCxnSpPr>
        <p:spPr>
          <a:xfrm>
            <a:off x="2725085" y="1888135"/>
            <a:ext cx="210320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2" name="Rounded Rectangle 11">
            <a:extLst>
              <a:ext uri="{FF2B5EF4-FFF2-40B4-BE49-F238E27FC236}">
                <a16:creationId xmlns:a16="http://schemas.microsoft.com/office/drawing/2014/main" id="{4D74D15E-4151-C783-D75E-3612CF3EC4AB}"/>
              </a:ext>
            </a:extLst>
          </p:cNvPr>
          <p:cNvSpPr/>
          <p:nvPr/>
        </p:nvSpPr>
        <p:spPr>
          <a:xfrm>
            <a:off x="5020037" y="1325693"/>
            <a:ext cx="2972633" cy="1124884"/>
          </a:xfrm>
          <a:prstGeom prst="roundRect">
            <a:avLst/>
          </a:prstGeom>
          <a:ln/>
        </p:spPr>
        <p:style>
          <a:lnRef idx="3">
            <a:schemeClr val="lt1"/>
          </a:lnRef>
          <a:fillRef idx="1">
            <a:schemeClr val="accent4"/>
          </a:fillRef>
          <a:effectRef idx="1">
            <a:schemeClr val="accent4"/>
          </a:effectRef>
          <a:fontRef idx="minor">
            <a:schemeClr val="lt1"/>
          </a:fontRef>
        </p:style>
        <p:txBody>
          <a:bodyPr lIns="91440" tIns="45720" rIns="91440" bIns="45720" rtlCol="0" anchor="ctr"/>
          <a:lstStyle/>
          <a:p>
            <a:pPr algn="ctr"/>
            <a:r>
              <a:rPr lang="en-US" sz="2200" b="1" err="1">
                <a:ln w="0"/>
                <a:solidFill>
                  <a:schemeClr val="bg2"/>
                </a:solidFill>
                <a:effectLst>
                  <a:outerShdw blurRad="38100" dist="19050" dir="2700000" algn="tl" rotWithShape="0">
                    <a:schemeClr val="dk1">
                      <a:alpha val="40000"/>
                    </a:schemeClr>
                  </a:outerShdw>
                </a:effectLst>
                <a:latin typeface="Bahnschrift SemiBold"/>
              </a:rPr>
              <a:t>BudgetingInteractor</a:t>
            </a:r>
            <a:endParaRPr lang="en-US" sz="2200" b="1" err="1">
              <a:ln w="0"/>
              <a:solidFill>
                <a:schemeClr val="bg2"/>
              </a:solidFill>
              <a:effectLst>
                <a:outerShdw blurRad="38100" dist="19050" dir="2700000" algn="tl" rotWithShape="0">
                  <a:srgbClr val="2B2B2B">
                    <a:alpha val="40000"/>
                  </a:srgbClr>
                </a:outerShdw>
              </a:effectLst>
              <a:latin typeface="Bahnschrift SemiBold"/>
            </a:endParaRPr>
          </a:p>
          <a:p>
            <a:pPr algn="ctr"/>
            <a:r>
              <a:rPr lang="en-US" sz="3000" b="1">
                <a:ln w="0"/>
                <a:solidFill>
                  <a:schemeClr val="bg2"/>
                </a:solidFill>
                <a:effectLst>
                  <a:outerShdw blurRad="38100" dist="19050" dir="2700000" algn="tl" rotWithShape="0">
                    <a:schemeClr val="dk1">
                      <a:alpha val="40000"/>
                    </a:schemeClr>
                  </a:outerShdw>
                </a:effectLst>
                <a:latin typeface="Bahnschrift SemiBold"/>
              </a:rPr>
              <a:t>(Use Case)</a:t>
            </a:r>
            <a:endParaRPr lang="en-US" sz="3000" b="1">
              <a:solidFill>
                <a:schemeClr val="bg2"/>
              </a:solidFill>
              <a:latin typeface="Bahnschrift SemiBold"/>
            </a:endParaRPr>
          </a:p>
        </p:txBody>
      </p:sp>
      <p:sp>
        <p:nvSpPr>
          <p:cNvPr id="14" name="Rounded Rectangle 13">
            <a:extLst>
              <a:ext uri="{FF2B5EF4-FFF2-40B4-BE49-F238E27FC236}">
                <a16:creationId xmlns:a16="http://schemas.microsoft.com/office/drawing/2014/main" id="{A79931CE-06E3-3165-9850-EB2F69BA3372}"/>
              </a:ext>
            </a:extLst>
          </p:cNvPr>
          <p:cNvSpPr/>
          <p:nvPr/>
        </p:nvSpPr>
        <p:spPr>
          <a:xfrm>
            <a:off x="3992796" y="5226507"/>
            <a:ext cx="2103204" cy="809469"/>
          </a:xfrm>
          <a:prstGeom prst="roundRect">
            <a:avLst/>
          </a:prstGeom>
          <a:ln/>
        </p:spPr>
        <p:style>
          <a:lnRef idx="1">
            <a:schemeClr val="accent3"/>
          </a:lnRef>
          <a:fillRef idx="3">
            <a:schemeClr val="accent3"/>
          </a:fillRef>
          <a:effectRef idx="2">
            <a:schemeClr val="accent3"/>
          </a:effectRef>
          <a:fontRef idx="minor">
            <a:schemeClr val="lt1"/>
          </a:fontRef>
        </p:style>
        <p:txBody>
          <a:bodyPr lIns="91440" tIns="45720" rIns="91440" bIns="45720" rtlCol="0" anchor="ctr"/>
          <a:lstStyle/>
          <a:p>
            <a:pPr algn="ctr"/>
            <a:r>
              <a:rPr lang="en-US" b="1">
                <a:ln w="0"/>
                <a:solidFill>
                  <a:schemeClr val="bg2"/>
                </a:solidFill>
                <a:effectLst>
                  <a:outerShdw blurRad="38100" dist="19050" dir="2700000" algn="tl" rotWithShape="0">
                    <a:srgbClr val="2B2B2B">
                      <a:alpha val="40000"/>
                    </a:srgbClr>
                  </a:outerShdw>
                </a:effectLst>
                <a:latin typeface="Abadi MT Condensed Extra Bold"/>
              </a:rPr>
              <a:t>Presenter</a:t>
            </a:r>
          </a:p>
        </p:txBody>
      </p:sp>
      <p:sp>
        <p:nvSpPr>
          <p:cNvPr id="15" name="Rounded Rectangle 14">
            <a:extLst>
              <a:ext uri="{FF2B5EF4-FFF2-40B4-BE49-F238E27FC236}">
                <a16:creationId xmlns:a16="http://schemas.microsoft.com/office/drawing/2014/main" id="{BD6A47D3-5850-2675-1B53-31545F2B63C4}"/>
              </a:ext>
            </a:extLst>
          </p:cNvPr>
          <p:cNvSpPr/>
          <p:nvPr/>
        </p:nvSpPr>
        <p:spPr>
          <a:xfrm>
            <a:off x="6690281" y="5209118"/>
            <a:ext cx="1988096" cy="809469"/>
          </a:xfrm>
          <a:prstGeom prst="roundRect">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2000" b="1" err="1">
                <a:ln w="0"/>
                <a:solidFill>
                  <a:schemeClr val="bg2"/>
                </a:solidFill>
                <a:effectLst>
                  <a:outerShdw blurRad="38100" dist="19050" dir="2700000" algn="tl" rotWithShape="0">
                    <a:schemeClr val="dk1">
                      <a:alpha val="40000"/>
                    </a:schemeClr>
                  </a:outerShdw>
                </a:effectLst>
                <a:latin typeface="Bahnschrift"/>
              </a:rPr>
              <a:t>MainMongoDB</a:t>
            </a:r>
            <a:endParaRPr lang="en-US" sz="2000" b="1">
              <a:solidFill>
                <a:schemeClr val="bg2"/>
              </a:solidFill>
              <a:latin typeface="Bahnschrift"/>
            </a:endParaRPr>
          </a:p>
        </p:txBody>
      </p:sp>
      <p:sp>
        <p:nvSpPr>
          <p:cNvPr id="17" name="Rounded Rectangle 16">
            <a:extLst>
              <a:ext uri="{FF2B5EF4-FFF2-40B4-BE49-F238E27FC236}">
                <a16:creationId xmlns:a16="http://schemas.microsoft.com/office/drawing/2014/main" id="{B6E599F5-4EE8-2F5B-2152-25A62BFA64FC}"/>
              </a:ext>
            </a:extLst>
          </p:cNvPr>
          <p:cNvSpPr/>
          <p:nvPr/>
        </p:nvSpPr>
        <p:spPr>
          <a:xfrm>
            <a:off x="9208329" y="1529624"/>
            <a:ext cx="2428406" cy="80946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000" b="1">
                <a:ln w="0"/>
                <a:solidFill>
                  <a:schemeClr val="tx1"/>
                </a:solidFill>
                <a:effectLst>
                  <a:outerShdw blurRad="38100" dist="19050" dir="2700000" algn="tl" rotWithShape="0">
                    <a:srgbClr val="2B2B2B">
                      <a:alpha val="40000"/>
                    </a:srgbClr>
                  </a:outerShdw>
                </a:effectLst>
              </a:rPr>
              <a:t>Entities</a:t>
            </a:r>
          </a:p>
        </p:txBody>
      </p:sp>
      <p:sp>
        <p:nvSpPr>
          <p:cNvPr id="19" name="TextBox 18">
            <a:extLst>
              <a:ext uri="{FF2B5EF4-FFF2-40B4-BE49-F238E27FC236}">
                <a16:creationId xmlns:a16="http://schemas.microsoft.com/office/drawing/2014/main" id="{E84F3093-42BA-EE14-1217-7E0C14ADFAD8}"/>
              </a:ext>
            </a:extLst>
          </p:cNvPr>
          <p:cNvSpPr txBox="1"/>
          <p:nvPr/>
        </p:nvSpPr>
        <p:spPr>
          <a:xfrm>
            <a:off x="3439929" y="369809"/>
            <a:ext cx="6132848" cy="646331"/>
          </a:xfrm>
          <a:prstGeom prst="rect">
            <a:avLst/>
          </a:prstGeom>
          <a:noFill/>
        </p:spPr>
        <p:txBody>
          <a:bodyPr wrap="square" lIns="91440" tIns="45720" rIns="91440" bIns="45720" rtlCol="0" anchor="t">
            <a:spAutoFit/>
          </a:bodyPr>
          <a:lstStyle/>
          <a:p>
            <a:pPr algn="ctr"/>
            <a:r>
              <a:rPr lang="en-US" sz="3600" b="1">
                <a:solidFill>
                  <a:srgbClr val="2B2B2B"/>
                </a:solidFill>
                <a:latin typeface="Titillium"/>
              </a:rPr>
              <a:t>Budgeting</a:t>
            </a:r>
            <a:endParaRPr lang="en-US" sz="3600" b="1" err="1">
              <a:solidFill>
                <a:srgbClr val="2B2B2B"/>
              </a:solidFill>
              <a:latin typeface="Titillium" panose="00000500000000000000" pitchFamily="50" charset="0"/>
            </a:endParaRPr>
          </a:p>
        </p:txBody>
      </p:sp>
      <p:cxnSp>
        <p:nvCxnSpPr>
          <p:cNvPr id="20" name="Straight Arrow Connector 19">
            <a:extLst>
              <a:ext uri="{FF2B5EF4-FFF2-40B4-BE49-F238E27FC236}">
                <a16:creationId xmlns:a16="http://schemas.microsoft.com/office/drawing/2014/main" id="{D392A41C-E9C0-8A72-169D-209D5091C383}"/>
              </a:ext>
            </a:extLst>
          </p:cNvPr>
          <p:cNvCxnSpPr>
            <a:cxnSpLocks/>
          </p:cNvCxnSpPr>
          <p:nvPr/>
        </p:nvCxnSpPr>
        <p:spPr>
          <a:xfrm>
            <a:off x="8208335" y="1888134"/>
            <a:ext cx="76554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501EE33D-E8D6-1548-83AE-0B68EE8FD806}"/>
              </a:ext>
            </a:extLst>
          </p:cNvPr>
          <p:cNvCxnSpPr>
            <a:cxnSpLocks/>
          </p:cNvCxnSpPr>
          <p:nvPr/>
        </p:nvCxnSpPr>
        <p:spPr>
          <a:xfrm flipH="1">
            <a:off x="2005049" y="5680339"/>
            <a:ext cx="1858812"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9D65A693-C426-61E6-6BE1-B67702453F8E}"/>
              </a:ext>
            </a:extLst>
          </p:cNvPr>
          <p:cNvCxnSpPr>
            <a:cxnSpLocks/>
          </p:cNvCxnSpPr>
          <p:nvPr/>
        </p:nvCxnSpPr>
        <p:spPr>
          <a:xfrm>
            <a:off x="8825557" y="5598244"/>
            <a:ext cx="89921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843C12A1-4CBB-4B97-6FBE-B873D1BA731E}"/>
              </a:ext>
            </a:extLst>
          </p:cNvPr>
          <p:cNvCxnSpPr>
            <a:cxnSpLocks/>
          </p:cNvCxnSpPr>
          <p:nvPr/>
        </p:nvCxnSpPr>
        <p:spPr>
          <a:xfrm flipV="1">
            <a:off x="1375972" y="2450577"/>
            <a:ext cx="0" cy="235533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F39BBC7-6358-C770-C608-A4E2AA94CC73}"/>
              </a:ext>
            </a:extLst>
          </p:cNvPr>
          <p:cNvCxnSpPr>
            <a:cxnSpLocks/>
          </p:cNvCxnSpPr>
          <p:nvPr/>
        </p:nvCxnSpPr>
        <p:spPr>
          <a:xfrm>
            <a:off x="5341334" y="2575850"/>
            <a:ext cx="0" cy="252234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668DC8F5-DEED-7EA1-3D7F-F7C2952C1D39}"/>
              </a:ext>
            </a:extLst>
          </p:cNvPr>
          <p:cNvCxnSpPr>
            <a:cxnSpLocks/>
          </p:cNvCxnSpPr>
          <p:nvPr/>
        </p:nvCxnSpPr>
        <p:spPr>
          <a:xfrm>
            <a:off x="7450125" y="2575850"/>
            <a:ext cx="0" cy="252234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2" name="Group 1">
            <a:extLst>
              <a:ext uri="{FF2B5EF4-FFF2-40B4-BE49-F238E27FC236}">
                <a16:creationId xmlns:a16="http://schemas.microsoft.com/office/drawing/2014/main" id="{CB59EE10-416C-4E43-E1E5-956C09E19A8F}"/>
              </a:ext>
            </a:extLst>
          </p:cNvPr>
          <p:cNvGrpSpPr/>
          <p:nvPr/>
        </p:nvGrpSpPr>
        <p:grpSpPr>
          <a:xfrm>
            <a:off x="746890" y="4827181"/>
            <a:ext cx="1350010" cy="1708150"/>
            <a:chOff x="-13560" y="0"/>
            <a:chExt cx="1350335" cy="1708150"/>
          </a:xfrm>
        </p:grpSpPr>
        <p:pic>
          <p:nvPicPr>
            <p:cNvPr id="3" name="Picture 2" descr="56 Best Of Phone Mockup Png - Free Mockup">
              <a:extLst>
                <a:ext uri="{FF2B5EF4-FFF2-40B4-BE49-F238E27FC236}">
                  <a16:creationId xmlns:a16="http://schemas.microsoft.com/office/drawing/2014/main" id="{E72ADB3B-AA4B-7186-B137-AD2C2B6F09F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795" r="27013"/>
            <a:stretch/>
          </p:blipFill>
          <p:spPr bwMode="auto">
            <a:xfrm>
              <a:off x="223284" y="0"/>
              <a:ext cx="839470" cy="1708150"/>
            </a:xfrm>
            <a:prstGeom prst="rect">
              <a:avLst/>
            </a:prstGeom>
            <a:noFill/>
            <a:ln>
              <a:noFill/>
            </a:ln>
            <a:extLst>
              <a:ext uri="{53640926-AAD7-44D8-BBD7-CCE9431645EC}">
                <a14:shadowObscured xmlns:a14="http://schemas.microsoft.com/office/drawing/2010/main"/>
              </a:ext>
            </a:extLst>
          </p:spPr>
        </p:pic>
        <p:sp>
          <p:nvSpPr>
            <p:cNvPr id="4" name="Text Box 8">
              <a:extLst>
                <a:ext uri="{FF2B5EF4-FFF2-40B4-BE49-F238E27FC236}">
                  <a16:creationId xmlns:a16="http://schemas.microsoft.com/office/drawing/2014/main" id="{0DCEE701-B20B-23F9-37D7-95941F9D4831}"/>
                </a:ext>
              </a:extLst>
            </p:cNvPr>
            <p:cNvSpPr txBox="1"/>
            <p:nvPr/>
          </p:nvSpPr>
          <p:spPr>
            <a:xfrm>
              <a:off x="-13560" y="531055"/>
              <a:ext cx="1350335" cy="77617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CA" sz="1400" b="1">
                  <a:effectLst/>
                  <a:latin typeface="Bahnschrift"/>
                  <a:ea typeface="Calibri" panose="020F0502020204030204" pitchFamily="34" charset="0"/>
                  <a:cs typeface="Times New Roman"/>
                </a:rPr>
                <a:t>User</a:t>
              </a:r>
              <a:r>
                <a:rPr lang="en-CA" sz="1400" b="1">
                  <a:latin typeface="Bahnschrift"/>
                  <a:ea typeface="Calibri" panose="020F0502020204030204" pitchFamily="34" charset="0"/>
                  <a:cs typeface="Times New Roman"/>
                </a:rPr>
                <a:t> </a:t>
              </a:r>
              <a:endParaRPr lang="en-CA" sz="1400" b="1">
                <a:effectLst/>
                <a:latin typeface="Bahnschrift"/>
                <a:ea typeface="Calibri" panose="020F0502020204030204" pitchFamily="34" charset="0"/>
                <a:cs typeface="Times New Roman" panose="02020603050405020304" pitchFamily="18" charset="0"/>
              </a:endParaRPr>
            </a:p>
            <a:p>
              <a:pPr algn="ctr"/>
              <a:r>
                <a:rPr lang="en-CA" sz="1400" b="1">
                  <a:effectLst/>
                  <a:latin typeface="Bahnschrift"/>
                  <a:ea typeface="Calibri" panose="020F0502020204030204" pitchFamily="34" charset="0"/>
                  <a:cs typeface="Times New Roman"/>
                </a:rPr>
                <a:t>Interface</a:t>
              </a:r>
            </a:p>
          </p:txBody>
        </p:sp>
      </p:grpSp>
      <p:pic>
        <p:nvPicPr>
          <p:cNvPr id="18" name="Picture 17">
            <a:extLst>
              <a:ext uri="{FF2B5EF4-FFF2-40B4-BE49-F238E27FC236}">
                <a16:creationId xmlns:a16="http://schemas.microsoft.com/office/drawing/2014/main" id="{9047B04F-7894-4422-361E-A5023BCA5087}"/>
              </a:ext>
            </a:extLst>
          </p:cNvPr>
          <p:cNvPicPr>
            <a:picLocks noChangeAspect="1"/>
          </p:cNvPicPr>
          <p:nvPr/>
        </p:nvPicPr>
        <p:blipFill>
          <a:blip r:embed="rId5"/>
          <a:stretch>
            <a:fillRect/>
          </a:stretch>
        </p:blipFill>
        <p:spPr>
          <a:xfrm>
            <a:off x="9813734" y="4526114"/>
            <a:ext cx="1508092" cy="1708145"/>
          </a:xfrm>
          <a:prstGeom prst="rect">
            <a:avLst/>
          </a:prstGeom>
        </p:spPr>
      </p:pic>
      <p:sp>
        <p:nvSpPr>
          <p:cNvPr id="24" name="Rounded Rectangle 23">
            <a:extLst>
              <a:ext uri="{FF2B5EF4-FFF2-40B4-BE49-F238E27FC236}">
                <a16:creationId xmlns:a16="http://schemas.microsoft.com/office/drawing/2014/main" id="{6CD54553-13E0-F7C1-CB6B-6AB374BDC4DE}"/>
              </a:ext>
            </a:extLst>
          </p:cNvPr>
          <p:cNvSpPr/>
          <p:nvPr/>
        </p:nvSpPr>
        <p:spPr>
          <a:xfrm>
            <a:off x="7448910" y="3238688"/>
            <a:ext cx="1869254" cy="865660"/>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TextBox 24">
            <a:extLst>
              <a:ext uri="{FF2B5EF4-FFF2-40B4-BE49-F238E27FC236}">
                <a16:creationId xmlns:a16="http://schemas.microsoft.com/office/drawing/2014/main" id="{81866699-9EB3-D8DC-5582-501822305131}"/>
              </a:ext>
            </a:extLst>
          </p:cNvPr>
          <p:cNvSpPr txBox="1"/>
          <p:nvPr/>
        </p:nvSpPr>
        <p:spPr>
          <a:xfrm>
            <a:off x="7421368" y="3165794"/>
            <a:ext cx="1858812" cy="1015663"/>
          </a:xfrm>
          <a:prstGeom prst="rect">
            <a:avLst/>
          </a:prstGeom>
          <a:noFill/>
        </p:spPr>
        <p:txBody>
          <a:bodyPr wrap="square" lIns="91440" tIns="45720" rIns="91440" bIns="45720" rtlCol="0" anchor="t">
            <a:spAutoFit/>
          </a:bodyPr>
          <a:lstStyle/>
          <a:p>
            <a:pPr algn="ctr"/>
            <a:r>
              <a:rPr lang="en-US" sz="2000" err="1">
                <a:latin typeface="Bahnschrift SemiLight"/>
              </a:rPr>
              <a:t>BudgetDAI</a:t>
            </a:r>
            <a:r>
              <a:rPr lang="en-US" sz="2000">
                <a:latin typeface="Bahnschrift SemiLight"/>
              </a:rPr>
              <a:t>:</a:t>
            </a:r>
            <a:endParaRPr lang="en-US"/>
          </a:p>
          <a:p>
            <a:pPr algn="ctr"/>
            <a:r>
              <a:rPr lang="en-US" sz="2000">
                <a:latin typeface="Bahnschrift SemiLight"/>
              </a:rPr>
              <a:t>Data Access Interface</a:t>
            </a:r>
            <a:endParaRPr lang="en-US"/>
          </a:p>
        </p:txBody>
      </p:sp>
      <p:grpSp>
        <p:nvGrpSpPr>
          <p:cNvPr id="31" name="Group 30">
            <a:extLst>
              <a:ext uri="{FF2B5EF4-FFF2-40B4-BE49-F238E27FC236}">
                <a16:creationId xmlns:a16="http://schemas.microsoft.com/office/drawing/2014/main" id="{F064D4E1-CED7-CDC7-CB18-3BC679D3BD56}"/>
              </a:ext>
            </a:extLst>
          </p:cNvPr>
          <p:cNvGrpSpPr/>
          <p:nvPr/>
        </p:nvGrpSpPr>
        <p:grpSpPr>
          <a:xfrm>
            <a:off x="1643155" y="5890055"/>
            <a:ext cx="954549" cy="492552"/>
            <a:chOff x="583228" y="5981072"/>
            <a:chExt cx="954549" cy="871855"/>
          </a:xfrm>
        </p:grpSpPr>
        <p:sp>
          <p:nvSpPr>
            <p:cNvPr id="29" name="Rounded Rectangle 28">
              <a:extLst>
                <a:ext uri="{FF2B5EF4-FFF2-40B4-BE49-F238E27FC236}">
                  <a16:creationId xmlns:a16="http://schemas.microsoft.com/office/drawing/2014/main" id="{E8789BE5-157F-D6CD-5C41-91A829EFE49E}"/>
                </a:ext>
              </a:extLst>
            </p:cNvPr>
            <p:cNvSpPr/>
            <p:nvPr/>
          </p:nvSpPr>
          <p:spPr>
            <a:xfrm>
              <a:off x="619072" y="5981072"/>
              <a:ext cx="911176" cy="87185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0" name="TextBox 29">
              <a:extLst>
                <a:ext uri="{FF2B5EF4-FFF2-40B4-BE49-F238E27FC236}">
                  <a16:creationId xmlns:a16="http://schemas.microsoft.com/office/drawing/2014/main" id="{2FABBD0F-BB9C-481D-7A46-2CBF5CA13E2C}"/>
                </a:ext>
              </a:extLst>
            </p:cNvPr>
            <p:cNvSpPr txBox="1"/>
            <p:nvPr/>
          </p:nvSpPr>
          <p:spPr>
            <a:xfrm>
              <a:off x="583228" y="6108346"/>
              <a:ext cx="954549" cy="599267"/>
            </a:xfrm>
            <a:prstGeom prst="rect">
              <a:avLst/>
            </a:prstGeom>
            <a:noFill/>
          </p:spPr>
          <p:txBody>
            <a:bodyPr wrap="square" rtlCol="0">
              <a:spAutoFit/>
            </a:bodyPr>
            <a:lstStyle/>
            <a:p>
              <a:pPr algn="ctr"/>
              <a:r>
                <a:rPr lang="en-US" sz="1600" err="1">
                  <a:latin typeface="Abadi MT Condensed Light" panose="020B0306030101010103" pitchFamily="34" charset="77"/>
                </a:rPr>
                <a:t>JFrame</a:t>
              </a:r>
              <a:r>
                <a:rPr lang="en-US" sz="1600">
                  <a:latin typeface="Abadi MT Condensed Light" panose="020B0306030101010103" pitchFamily="34" charset="77"/>
                </a:rPr>
                <a:t> </a:t>
              </a:r>
            </a:p>
          </p:txBody>
        </p:sp>
      </p:grpSp>
      <p:sp>
        <p:nvSpPr>
          <p:cNvPr id="33" name="Rounded Rectangle 32">
            <a:extLst>
              <a:ext uri="{FF2B5EF4-FFF2-40B4-BE49-F238E27FC236}">
                <a16:creationId xmlns:a16="http://schemas.microsoft.com/office/drawing/2014/main" id="{71FD1ED9-1920-C787-FDB2-15E7CAE19B14}"/>
              </a:ext>
            </a:extLst>
          </p:cNvPr>
          <p:cNvSpPr/>
          <p:nvPr/>
        </p:nvSpPr>
        <p:spPr>
          <a:xfrm>
            <a:off x="2944400" y="1197428"/>
            <a:ext cx="1658620" cy="871855"/>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TextBox 33">
            <a:extLst>
              <a:ext uri="{FF2B5EF4-FFF2-40B4-BE49-F238E27FC236}">
                <a16:creationId xmlns:a16="http://schemas.microsoft.com/office/drawing/2014/main" id="{DEE20760-3AC0-8855-E2DE-393F42EEE635}"/>
              </a:ext>
            </a:extLst>
          </p:cNvPr>
          <p:cNvSpPr txBox="1"/>
          <p:nvPr/>
        </p:nvSpPr>
        <p:spPr>
          <a:xfrm>
            <a:off x="2726290" y="1265959"/>
            <a:ext cx="2100421" cy="523220"/>
          </a:xfrm>
          <a:prstGeom prst="rect">
            <a:avLst/>
          </a:prstGeom>
          <a:noFill/>
        </p:spPr>
        <p:txBody>
          <a:bodyPr wrap="square" lIns="91440" tIns="45720" rIns="91440" bIns="45720" rtlCol="0" anchor="t">
            <a:spAutoFit/>
          </a:bodyPr>
          <a:lstStyle/>
          <a:p>
            <a:pPr algn="ctr"/>
            <a:r>
              <a:rPr lang="en-US" sz="1400">
                <a:latin typeface="Bahnschrift SemiLight"/>
              </a:rPr>
              <a:t>Calls Use Case Interactor Methods</a:t>
            </a:r>
          </a:p>
        </p:txBody>
      </p:sp>
      <p:sp>
        <p:nvSpPr>
          <p:cNvPr id="35" name="Rounded Rectangle 34">
            <a:extLst>
              <a:ext uri="{FF2B5EF4-FFF2-40B4-BE49-F238E27FC236}">
                <a16:creationId xmlns:a16="http://schemas.microsoft.com/office/drawing/2014/main" id="{4F981D65-0CAA-B882-EC3F-F1E217451A00}"/>
              </a:ext>
            </a:extLst>
          </p:cNvPr>
          <p:cNvSpPr/>
          <p:nvPr/>
        </p:nvSpPr>
        <p:spPr>
          <a:xfrm>
            <a:off x="2357229" y="4970900"/>
            <a:ext cx="1331431" cy="627344"/>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7" name="TextBox 36">
            <a:extLst>
              <a:ext uri="{FF2B5EF4-FFF2-40B4-BE49-F238E27FC236}">
                <a16:creationId xmlns:a16="http://schemas.microsoft.com/office/drawing/2014/main" id="{E6E89D40-4E24-CC28-2E8A-AE5AA1FA40C2}"/>
              </a:ext>
            </a:extLst>
          </p:cNvPr>
          <p:cNvSpPr txBox="1"/>
          <p:nvPr/>
        </p:nvSpPr>
        <p:spPr>
          <a:xfrm>
            <a:off x="2093538" y="5098190"/>
            <a:ext cx="1858812" cy="400110"/>
          </a:xfrm>
          <a:prstGeom prst="rect">
            <a:avLst/>
          </a:prstGeom>
          <a:noFill/>
        </p:spPr>
        <p:txBody>
          <a:bodyPr wrap="square" lIns="91440" tIns="45720" rIns="91440" bIns="45720" rtlCol="0" anchor="t">
            <a:spAutoFit/>
          </a:bodyPr>
          <a:lstStyle/>
          <a:p>
            <a:pPr algn="ctr"/>
            <a:r>
              <a:rPr lang="en-US" sz="2000">
                <a:latin typeface="Bahnschrift SemiLight"/>
              </a:rPr>
              <a:t>Updates</a:t>
            </a:r>
          </a:p>
        </p:txBody>
      </p:sp>
      <p:sp>
        <p:nvSpPr>
          <p:cNvPr id="9" name="Rounded Rectangle 26">
            <a:extLst>
              <a:ext uri="{FF2B5EF4-FFF2-40B4-BE49-F238E27FC236}">
                <a16:creationId xmlns:a16="http://schemas.microsoft.com/office/drawing/2014/main" id="{761A5395-9468-FDF4-BE82-2369C487EAA2}"/>
              </a:ext>
            </a:extLst>
          </p:cNvPr>
          <p:cNvSpPr/>
          <p:nvPr/>
        </p:nvSpPr>
        <p:spPr>
          <a:xfrm>
            <a:off x="3811991" y="3039345"/>
            <a:ext cx="1658620" cy="871855"/>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TextBox 12">
            <a:extLst>
              <a:ext uri="{FF2B5EF4-FFF2-40B4-BE49-F238E27FC236}">
                <a16:creationId xmlns:a16="http://schemas.microsoft.com/office/drawing/2014/main" id="{77D9E9AF-9651-F4D3-5EE3-E11E83680246}"/>
              </a:ext>
            </a:extLst>
          </p:cNvPr>
          <p:cNvSpPr txBox="1"/>
          <p:nvPr/>
        </p:nvSpPr>
        <p:spPr>
          <a:xfrm>
            <a:off x="3711895" y="3104877"/>
            <a:ext cx="1858812" cy="707886"/>
          </a:xfrm>
          <a:prstGeom prst="rect">
            <a:avLst/>
          </a:prstGeom>
          <a:noFill/>
        </p:spPr>
        <p:txBody>
          <a:bodyPr wrap="square" lIns="91440" tIns="45720" rIns="91440" bIns="45720" rtlCol="0" anchor="t">
            <a:spAutoFit/>
          </a:bodyPr>
          <a:lstStyle/>
          <a:p>
            <a:pPr algn="ctr"/>
            <a:r>
              <a:rPr lang="en-US" sz="2000">
                <a:latin typeface="Bahnschrift SemiLight"/>
              </a:rPr>
              <a:t>Output Boundary</a:t>
            </a:r>
          </a:p>
        </p:txBody>
      </p:sp>
    </p:spTree>
    <p:extLst>
      <p:ext uri="{BB962C8B-B14F-4D97-AF65-F5344CB8AC3E}">
        <p14:creationId xmlns:p14="http://schemas.microsoft.com/office/powerpoint/2010/main" val="1391180413"/>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grpSp>
        <p:nvGrpSpPr>
          <p:cNvPr id="52" name="Group 51"/>
          <p:cNvGrpSpPr/>
          <p:nvPr/>
        </p:nvGrpSpPr>
        <p:grpSpPr>
          <a:xfrm rot="2700000">
            <a:off x="66695" y="50657"/>
            <a:ext cx="2743200" cy="2743200"/>
            <a:chOff x="2358572" y="1016001"/>
            <a:chExt cx="856342" cy="856342"/>
          </a:xfrm>
          <a:effectLst>
            <a:glow rad="152400">
              <a:schemeClr val="tx1">
                <a:alpha val="10000"/>
              </a:schemeClr>
            </a:glow>
          </a:effectLst>
        </p:grpSpPr>
        <p:cxnSp>
          <p:nvCxnSpPr>
            <p:cNvPr id="53" name="Straight Connector 52"/>
            <p:cNvCxnSpPr/>
            <p:nvPr/>
          </p:nvCxnSpPr>
          <p:spPr>
            <a:xfrm flipH="1">
              <a:off x="2786743" y="1016001"/>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a:off x="2786743" y="986972"/>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0" y="0"/>
            <a:ext cx="12191999" cy="6857999"/>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408163" y="1333435"/>
            <a:ext cx="8080181" cy="1200329"/>
          </a:xfrm>
          <a:prstGeom prst="rect">
            <a:avLst/>
          </a:prstGeom>
          <a:noFill/>
        </p:spPr>
        <p:txBody>
          <a:bodyPr wrap="square" lIns="91440" tIns="45720" rIns="91440" bIns="45720" rtlCol="0" anchor="t">
            <a:spAutoFit/>
          </a:bodyPr>
          <a:lstStyle/>
          <a:p>
            <a:pPr algn="ctr"/>
            <a:r>
              <a:rPr lang="en-US" sz="3600" b="1">
                <a:solidFill>
                  <a:schemeClr val="bg1"/>
                </a:solidFill>
                <a:latin typeface="Titillium"/>
              </a:rPr>
              <a:t>Challenges Faced When Implementing: </a:t>
            </a:r>
            <a:r>
              <a:rPr lang="en-US" sz="3600" b="1">
                <a:solidFill>
                  <a:schemeClr val="accent2"/>
                </a:solidFill>
                <a:latin typeface="Titillium"/>
              </a:rPr>
              <a:t>Budgeting Feature </a:t>
            </a:r>
            <a:endParaRPr lang="en-US" sz="3600" b="1">
              <a:solidFill>
                <a:schemeClr val="accent2"/>
              </a:solidFill>
              <a:latin typeface="Titillium" panose="00000500000000000000" pitchFamily="50" charset="0"/>
            </a:endParaRPr>
          </a:p>
        </p:txBody>
      </p:sp>
      <p:sp>
        <p:nvSpPr>
          <p:cNvPr id="38" name="Rectangle 37"/>
          <p:cNvSpPr/>
          <p:nvPr/>
        </p:nvSpPr>
        <p:spPr>
          <a:xfrm>
            <a:off x="907142" y="693056"/>
            <a:ext cx="10377714" cy="54718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514439" y="3219829"/>
            <a:ext cx="2696291" cy="460126"/>
          </a:xfrm>
          <a:prstGeom prst="rect">
            <a:avLst/>
          </a:prstGeom>
          <a:noFill/>
        </p:spPr>
        <p:txBody>
          <a:bodyPr wrap="square" lIns="91440" tIns="45720" rIns="91440" bIns="45720" rtlCol="0" anchor="t">
            <a:spAutoFit/>
          </a:bodyPr>
          <a:lstStyle/>
          <a:p>
            <a:pPr algn="ctr">
              <a:lnSpc>
                <a:spcPct val="130000"/>
              </a:lnSpc>
            </a:pPr>
            <a:endParaRPr lang="en-CA" sz="2000">
              <a:solidFill>
                <a:schemeClr val="bg2"/>
              </a:solidFill>
              <a:ea typeface="Source Sans Pro" charset="0"/>
              <a:cs typeface="Source Sans Pro" charset="0"/>
            </a:endParaRPr>
          </a:p>
        </p:txBody>
      </p:sp>
      <p:sp>
        <p:nvSpPr>
          <p:cNvPr id="49" name="TextBox 48"/>
          <p:cNvSpPr txBox="1"/>
          <p:nvPr/>
        </p:nvSpPr>
        <p:spPr>
          <a:xfrm>
            <a:off x="1105896" y="2880189"/>
            <a:ext cx="4536770" cy="2460674"/>
          </a:xfrm>
          <a:prstGeom prst="rect">
            <a:avLst/>
          </a:prstGeom>
          <a:noFill/>
        </p:spPr>
        <p:txBody>
          <a:bodyPr wrap="square" lIns="91440" tIns="45720" rIns="91440" bIns="45720" rtlCol="0" anchor="t">
            <a:spAutoFit/>
          </a:bodyPr>
          <a:lstStyle/>
          <a:p>
            <a:pPr algn="ctr">
              <a:lnSpc>
                <a:spcPct val="130000"/>
              </a:lnSpc>
            </a:pPr>
            <a:r>
              <a:rPr lang="en-CA" sz="2000">
                <a:solidFill>
                  <a:schemeClr val="accent2"/>
                </a:solidFill>
                <a:ea typeface="Source Sans Pro" charset="0"/>
                <a:cs typeface="Source Sans Pro" charset="0"/>
              </a:rPr>
              <a:t>Challenge:</a:t>
            </a:r>
          </a:p>
          <a:p>
            <a:pPr marL="342900" indent="-342900" algn="ctr">
              <a:lnSpc>
                <a:spcPct val="130000"/>
              </a:lnSpc>
              <a:buFont typeface="Arial"/>
              <a:buChar char="•"/>
            </a:pPr>
            <a:r>
              <a:rPr lang="en-CA" sz="2000">
                <a:solidFill>
                  <a:schemeClr val="bg2"/>
                </a:solidFill>
                <a:ea typeface="Source Sans Pro" charset="0"/>
                <a:cs typeface="Source Sans Pro" charset="0"/>
              </a:rPr>
              <a:t>Multiple Code Smells throughout the implementation of my initial code</a:t>
            </a:r>
          </a:p>
          <a:p>
            <a:pPr marL="342900" indent="-342900" algn="ctr">
              <a:lnSpc>
                <a:spcPct val="130000"/>
              </a:lnSpc>
              <a:buFont typeface="Arial"/>
              <a:buChar char="•"/>
            </a:pPr>
            <a:r>
              <a:rPr lang="en-CA" sz="2000">
                <a:solidFill>
                  <a:schemeClr val="bg2"/>
                </a:solidFill>
                <a:ea typeface="Source Sans Pro" charset="0"/>
                <a:cs typeface="Source Sans Pro" charset="0"/>
              </a:rPr>
              <a:t>Disregarding SOLID Principles; specifically Single Responsibility Principle</a:t>
            </a:r>
          </a:p>
        </p:txBody>
      </p:sp>
      <p:grpSp>
        <p:nvGrpSpPr>
          <p:cNvPr id="64" name="Group 63"/>
          <p:cNvGrpSpPr/>
          <p:nvPr/>
        </p:nvGrpSpPr>
        <p:grpSpPr>
          <a:xfrm rot="2700000">
            <a:off x="589481" y="1127609"/>
            <a:ext cx="1280160" cy="1280160"/>
            <a:chOff x="2358572" y="1016001"/>
            <a:chExt cx="856342" cy="856342"/>
          </a:xfrm>
          <a:effectLst>
            <a:glow rad="152400">
              <a:schemeClr val="tx1">
                <a:alpha val="10000"/>
              </a:schemeClr>
            </a:glow>
          </a:effectLst>
        </p:grpSpPr>
        <p:cxnSp>
          <p:nvCxnSpPr>
            <p:cNvPr id="65" name="Straight Connector 64"/>
            <p:cNvCxnSpPr/>
            <p:nvPr/>
          </p:nvCxnSpPr>
          <p:spPr>
            <a:xfrm flipH="1">
              <a:off x="2786743" y="1016001"/>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flipH="1">
              <a:off x="2786743" y="986972"/>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rot="2700000">
            <a:off x="1358611" y="898153"/>
            <a:ext cx="914400" cy="914400"/>
            <a:chOff x="2358572" y="1016001"/>
            <a:chExt cx="856342" cy="856342"/>
          </a:xfrm>
          <a:effectLst/>
        </p:grpSpPr>
        <p:cxnSp>
          <p:nvCxnSpPr>
            <p:cNvPr id="68" name="Straight Connector 67"/>
            <p:cNvCxnSpPr/>
            <p:nvPr/>
          </p:nvCxnSpPr>
          <p:spPr>
            <a:xfrm flipH="1">
              <a:off x="2786743" y="1016001"/>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flipH="1">
              <a:off x="2786743" y="986972"/>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rot="2700000">
            <a:off x="1295493" y="1115794"/>
            <a:ext cx="457200" cy="457200"/>
            <a:chOff x="2358572" y="1016001"/>
            <a:chExt cx="856342" cy="856342"/>
          </a:xfrm>
          <a:effectLst>
            <a:outerShdw blurRad="50800" dist="38100" dir="2700000" algn="tl" rotWithShape="0">
              <a:prstClr val="black">
                <a:alpha val="40000"/>
              </a:prstClr>
            </a:outerShdw>
          </a:effectLst>
        </p:grpSpPr>
        <p:cxnSp>
          <p:nvCxnSpPr>
            <p:cNvPr id="71" name="Straight Connector 70"/>
            <p:cNvCxnSpPr/>
            <p:nvPr/>
          </p:nvCxnSpPr>
          <p:spPr>
            <a:xfrm flipH="1">
              <a:off x="2786743" y="1016001"/>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flipH="1">
              <a:off x="2786743" y="986972"/>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 name="Picture 2" descr="Budget Icon | IconBros">
            <a:extLst>
              <a:ext uri="{FF2B5EF4-FFF2-40B4-BE49-F238E27FC236}">
                <a16:creationId xmlns:a16="http://schemas.microsoft.com/office/drawing/2014/main" id="{94BDDE37-0290-9A30-4108-1134897C964E}"/>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9625073" y="4517595"/>
            <a:ext cx="1656206" cy="16683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7FDE0E4-A8D7-DD53-DE09-CCC689A44C6D}"/>
              </a:ext>
            </a:extLst>
          </p:cNvPr>
          <p:cNvSpPr txBox="1"/>
          <p:nvPr/>
        </p:nvSpPr>
        <p:spPr>
          <a:xfrm>
            <a:off x="5895610" y="2880188"/>
            <a:ext cx="3714294" cy="2460674"/>
          </a:xfrm>
          <a:prstGeom prst="rect">
            <a:avLst/>
          </a:prstGeom>
          <a:noFill/>
        </p:spPr>
        <p:txBody>
          <a:bodyPr wrap="square" lIns="91440" tIns="45720" rIns="91440" bIns="45720" rtlCol="0" anchor="t">
            <a:spAutoFit/>
          </a:bodyPr>
          <a:lstStyle/>
          <a:p>
            <a:pPr algn="ctr">
              <a:lnSpc>
                <a:spcPct val="130000"/>
              </a:lnSpc>
            </a:pPr>
            <a:r>
              <a:rPr lang="en-CA" sz="2000">
                <a:solidFill>
                  <a:schemeClr val="accent2"/>
                </a:solidFill>
                <a:ea typeface="Source Sans Pro" charset="0"/>
                <a:cs typeface="Source Sans Pro" charset="0"/>
              </a:rPr>
              <a:t>Solution:</a:t>
            </a:r>
          </a:p>
          <a:p>
            <a:pPr marL="342900" indent="-342900" algn="ctr">
              <a:lnSpc>
                <a:spcPct val="130000"/>
              </a:lnSpc>
              <a:buFont typeface="Arial"/>
              <a:buChar char="•"/>
            </a:pPr>
            <a:r>
              <a:rPr lang="en-CA" sz="2000">
                <a:solidFill>
                  <a:schemeClr val="bg2"/>
                </a:solidFill>
                <a:ea typeface="Source Sans Pro" charset="0"/>
                <a:cs typeface="Source Sans Pro" charset="0"/>
              </a:rPr>
              <a:t>Identifying Code Smells: Large Class</a:t>
            </a:r>
          </a:p>
          <a:p>
            <a:pPr marL="342900" indent="-342900" algn="ctr">
              <a:lnSpc>
                <a:spcPct val="130000"/>
              </a:lnSpc>
              <a:buFont typeface="Arial"/>
              <a:buChar char="•"/>
            </a:pPr>
            <a:r>
              <a:rPr lang="en-CA" sz="2000">
                <a:solidFill>
                  <a:schemeClr val="bg2"/>
                </a:solidFill>
                <a:ea typeface="Source Sans Pro" charset="0"/>
                <a:cs typeface="Source Sans Pro" charset="0"/>
              </a:rPr>
              <a:t>Extracting classes and following Single Responsibility Principle when doing so</a:t>
            </a:r>
          </a:p>
        </p:txBody>
      </p:sp>
    </p:spTree>
    <p:extLst>
      <p:ext uri="{BB962C8B-B14F-4D97-AF65-F5344CB8AC3E}">
        <p14:creationId xmlns:p14="http://schemas.microsoft.com/office/powerpoint/2010/main" val="43948107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110A28-9927-2D20-E1E8-9A3986570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73" y="6134413"/>
            <a:ext cx="1809229" cy="495300"/>
          </a:xfrm>
          <a:prstGeom prst="rect">
            <a:avLst/>
          </a:prstGeom>
        </p:spPr>
      </p:pic>
      <p:pic>
        <p:nvPicPr>
          <p:cNvPr id="6" name="Picture 5">
            <a:extLst>
              <a:ext uri="{FF2B5EF4-FFF2-40B4-BE49-F238E27FC236}">
                <a16:creationId xmlns:a16="http://schemas.microsoft.com/office/drawing/2014/main" id="{087CEDFD-9954-DCD6-36C1-EB1E2F639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373" y="6134413"/>
            <a:ext cx="3575571" cy="495300"/>
          </a:xfrm>
          <a:prstGeom prst="rect">
            <a:avLst/>
          </a:prstGeom>
        </p:spPr>
      </p:pic>
      <p:sp>
        <p:nvSpPr>
          <p:cNvPr id="8" name="Rounded Rectangle 7">
            <a:extLst>
              <a:ext uri="{FF2B5EF4-FFF2-40B4-BE49-F238E27FC236}">
                <a16:creationId xmlns:a16="http://schemas.microsoft.com/office/drawing/2014/main" id="{3321A1F5-2339-9891-AEFD-21A7118978FB}"/>
              </a:ext>
            </a:extLst>
          </p:cNvPr>
          <p:cNvSpPr/>
          <p:nvPr/>
        </p:nvSpPr>
        <p:spPr>
          <a:xfrm>
            <a:off x="161769" y="1484651"/>
            <a:ext cx="2428406" cy="809469"/>
          </a:xfrm>
          <a:prstGeom prst="roundRect">
            <a:avLst/>
          </a:prstGeom>
          <a:ln/>
        </p:spPr>
        <p:style>
          <a:lnRef idx="1">
            <a:schemeClr val="accent3"/>
          </a:lnRef>
          <a:fillRef idx="3">
            <a:schemeClr val="accent3"/>
          </a:fillRef>
          <a:effectRef idx="2">
            <a:schemeClr val="accent3"/>
          </a:effectRef>
          <a:fontRef idx="minor">
            <a:schemeClr val="lt1"/>
          </a:fontRef>
        </p:style>
        <p:txBody>
          <a:bodyPr lIns="91440" tIns="45720" rIns="91440" bIns="45720" rtlCol="0" anchor="ctr"/>
          <a:lstStyle/>
          <a:p>
            <a:pPr algn="ctr"/>
            <a:r>
              <a:rPr lang="en-US" b="1" err="1">
                <a:ln w="0"/>
                <a:solidFill>
                  <a:schemeClr val="bg2"/>
                </a:solidFill>
                <a:effectLst>
                  <a:outerShdw blurRad="38100" dist="19050" dir="2700000" algn="tl" rotWithShape="0">
                    <a:schemeClr val="dk1">
                      <a:alpha val="40000"/>
                    </a:schemeClr>
                  </a:outerShdw>
                </a:effectLst>
                <a:latin typeface="Bahnschrift"/>
              </a:rPr>
              <a:t>PastOrderController</a:t>
            </a:r>
            <a:endParaRPr lang="en-US" b="1">
              <a:solidFill>
                <a:schemeClr val="bg2"/>
              </a:solidFill>
              <a:latin typeface="Bahnschrift"/>
            </a:endParaRPr>
          </a:p>
        </p:txBody>
      </p:sp>
      <p:cxnSp>
        <p:nvCxnSpPr>
          <p:cNvPr id="10" name="Straight Arrow Connector 9">
            <a:extLst>
              <a:ext uri="{FF2B5EF4-FFF2-40B4-BE49-F238E27FC236}">
                <a16:creationId xmlns:a16="http://schemas.microsoft.com/office/drawing/2014/main" id="{6FF27EFD-3A95-2102-4E1A-FADEF821BC8F}"/>
              </a:ext>
            </a:extLst>
          </p:cNvPr>
          <p:cNvCxnSpPr>
            <a:cxnSpLocks/>
          </p:cNvCxnSpPr>
          <p:nvPr/>
        </p:nvCxnSpPr>
        <p:spPr>
          <a:xfrm>
            <a:off x="2725085" y="1888135"/>
            <a:ext cx="210320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2" name="Rounded Rectangle 11">
            <a:extLst>
              <a:ext uri="{FF2B5EF4-FFF2-40B4-BE49-F238E27FC236}">
                <a16:creationId xmlns:a16="http://schemas.microsoft.com/office/drawing/2014/main" id="{4D74D15E-4151-C783-D75E-3612CF3EC4AB}"/>
              </a:ext>
            </a:extLst>
          </p:cNvPr>
          <p:cNvSpPr/>
          <p:nvPr/>
        </p:nvSpPr>
        <p:spPr>
          <a:xfrm>
            <a:off x="5020037" y="1325693"/>
            <a:ext cx="2972633" cy="1124884"/>
          </a:xfrm>
          <a:prstGeom prst="roundRect">
            <a:avLst/>
          </a:prstGeom>
          <a:ln/>
        </p:spPr>
        <p:style>
          <a:lnRef idx="3">
            <a:schemeClr val="lt1"/>
          </a:lnRef>
          <a:fillRef idx="1">
            <a:schemeClr val="accent4"/>
          </a:fillRef>
          <a:effectRef idx="1">
            <a:schemeClr val="accent4"/>
          </a:effectRef>
          <a:fontRef idx="minor">
            <a:schemeClr val="lt1"/>
          </a:fontRef>
        </p:style>
        <p:txBody>
          <a:bodyPr lIns="91440" tIns="45720" rIns="91440" bIns="45720" rtlCol="0" anchor="ctr"/>
          <a:lstStyle/>
          <a:p>
            <a:pPr algn="ctr"/>
            <a:r>
              <a:rPr lang="en-US" sz="2200" b="1" err="1">
                <a:ln w="0"/>
                <a:solidFill>
                  <a:schemeClr val="bg2"/>
                </a:solidFill>
                <a:effectLst>
                  <a:outerShdw blurRad="38100" dist="19050" dir="2700000" algn="tl" rotWithShape="0">
                    <a:schemeClr val="dk1">
                      <a:alpha val="40000"/>
                    </a:schemeClr>
                  </a:outerShdw>
                </a:effectLst>
                <a:latin typeface="Bahnschrift SemiBold"/>
              </a:rPr>
              <a:t>PastOrderInteractor</a:t>
            </a:r>
            <a:endParaRPr lang="en-US" sz="2200" b="1" err="1">
              <a:ln w="0"/>
              <a:solidFill>
                <a:schemeClr val="bg2"/>
              </a:solidFill>
              <a:effectLst>
                <a:outerShdw blurRad="38100" dist="19050" dir="2700000" algn="tl" rotWithShape="0">
                  <a:srgbClr val="2B2B2B">
                    <a:alpha val="40000"/>
                  </a:srgbClr>
                </a:outerShdw>
              </a:effectLst>
              <a:latin typeface="Bahnschrift SemiBold"/>
            </a:endParaRPr>
          </a:p>
          <a:p>
            <a:pPr algn="ctr"/>
            <a:r>
              <a:rPr lang="en-US" sz="3000" b="1">
                <a:ln w="0"/>
                <a:solidFill>
                  <a:schemeClr val="bg2"/>
                </a:solidFill>
                <a:effectLst>
                  <a:outerShdw blurRad="38100" dist="19050" dir="2700000" algn="tl" rotWithShape="0">
                    <a:schemeClr val="dk1">
                      <a:alpha val="40000"/>
                    </a:schemeClr>
                  </a:outerShdw>
                </a:effectLst>
                <a:latin typeface="Bahnschrift SemiBold"/>
              </a:rPr>
              <a:t>(Use Case)</a:t>
            </a:r>
            <a:endParaRPr lang="en-US" sz="3000" b="1">
              <a:solidFill>
                <a:schemeClr val="bg2"/>
              </a:solidFill>
              <a:latin typeface="Bahnschrift SemiBold"/>
            </a:endParaRPr>
          </a:p>
        </p:txBody>
      </p:sp>
      <p:sp>
        <p:nvSpPr>
          <p:cNvPr id="14" name="Rounded Rectangle 13">
            <a:extLst>
              <a:ext uri="{FF2B5EF4-FFF2-40B4-BE49-F238E27FC236}">
                <a16:creationId xmlns:a16="http://schemas.microsoft.com/office/drawing/2014/main" id="{A79931CE-06E3-3165-9850-EB2F69BA3372}"/>
              </a:ext>
            </a:extLst>
          </p:cNvPr>
          <p:cNvSpPr/>
          <p:nvPr/>
        </p:nvSpPr>
        <p:spPr>
          <a:xfrm>
            <a:off x="3992796" y="5226507"/>
            <a:ext cx="2103204" cy="809469"/>
          </a:xfrm>
          <a:prstGeom prst="roundRect">
            <a:avLst/>
          </a:prstGeom>
          <a:ln/>
        </p:spPr>
        <p:style>
          <a:lnRef idx="1">
            <a:schemeClr val="accent3"/>
          </a:lnRef>
          <a:fillRef idx="3">
            <a:schemeClr val="accent3"/>
          </a:fillRef>
          <a:effectRef idx="2">
            <a:schemeClr val="accent3"/>
          </a:effectRef>
          <a:fontRef idx="minor">
            <a:schemeClr val="lt1"/>
          </a:fontRef>
        </p:style>
        <p:txBody>
          <a:bodyPr lIns="91440" tIns="45720" rIns="91440" bIns="45720" rtlCol="0" anchor="ctr"/>
          <a:lstStyle/>
          <a:p>
            <a:pPr algn="ctr"/>
            <a:r>
              <a:rPr lang="en-US" b="1" err="1">
                <a:ln w="0"/>
                <a:solidFill>
                  <a:schemeClr val="bg2"/>
                </a:solidFill>
                <a:effectLst>
                  <a:outerShdw blurRad="38100" dist="19050" dir="2700000" algn="tl" rotWithShape="0">
                    <a:srgbClr val="2B2B2B">
                      <a:alpha val="40000"/>
                    </a:srgbClr>
                  </a:outerShdw>
                </a:effectLst>
                <a:latin typeface="Abadi MT Condensed Extra Bold"/>
              </a:rPr>
              <a:t>PastOrderPanel</a:t>
            </a:r>
            <a:endParaRPr lang="en-US" b="1">
              <a:ln w="0"/>
              <a:solidFill>
                <a:schemeClr val="bg2"/>
              </a:solidFill>
              <a:effectLst>
                <a:outerShdw blurRad="38100" dist="19050" dir="2700000" algn="tl" rotWithShape="0">
                  <a:srgbClr val="2B2B2B">
                    <a:alpha val="40000"/>
                  </a:srgbClr>
                </a:outerShdw>
              </a:effectLst>
              <a:latin typeface="Abadi MT Condensed Extra Bold"/>
            </a:endParaRPr>
          </a:p>
          <a:p>
            <a:pPr algn="ctr"/>
            <a:r>
              <a:rPr lang="en-US" b="1">
                <a:ln w="0"/>
                <a:solidFill>
                  <a:schemeClr val="bg2"/>
                </a:solidFill>
                <a:effectLst>
                  <a:outerShdw blurRad="38100" dist="19050" dir="2700000" algn="tl" rotWithShape="0">
                    <a:schemeClr val="dk1">
                      <a:alpha val="40000"/>
                    </a:schemeClr>
                  </a:outerShdw>
                </a:effectLst>
                <a:latin typeface="Abadi MT Condensed Extra Bold"/>
              </a:rPr>
              <a:t>(Presenter)</a:t>
            </a:r>
            <a:endParaRPr lang="en-US" b="1">
              <a:solidFill>
                <a:schemeClr val="bg2"/>
              </a:solidFill>
              <a:latin typeface="Abadi MT Condensed Extra Bold"/>
            </a:endParaRPr>
          </a:p>
        </p:txBody>
      </p:sp>
      <p:sp>
        <p:nvSpPr>
          <p:cNvPr id="15" name="Rounded Rectangle 14">
            <a:extLst>
              <a:ext uri="{FF2B5EF4-FFF2-40B4-BE49-F238E27FC236}">
                <a16:creationId xmlns:a16="http://schemas.microsoft.com/office/drawing/2014/main" id="{BD6A47D3-5850-2675-1B53-31545F2B63C4}"/>
              </a:ext>
            </a:extLst>
          </p:cNvPr>
          <p:cNvSpPr/>
          <p:nvPr/>
        </p:nvSpPr>
        <p:spPr>
          <a:xfrm>
            <a:off x="6690281" y="5209118"/>
            <a:ext cx="1988096" cy="809469"/>
          </a:xfrm>
          <a:prstGeom prst="roundRect">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2000" b="1" err="1">
                <a:ln w="0"/>
                <a:solidFill>
                  <a:schemeClr val="bg2"/>
                </a:solidFill>
                <a:effectLst>
                  <a:outerShdw blurRad="38100" dist="19050" dir="2700000" algn="tl" rotWithShape="0">
                    <a:schemeClr val="dk1">
                      <a:alpha val="40000"/>
                    </a:schemeClr>
                  </a:outerShdw>
                </a:effectLst>
                <a:latin typeface="Bahnschrift"/>
              </a:rPr>
              <a:t>MainMongoDB</a:t>
            </a:r>
            <a:endParaRPr lang="en-US" sz="2000" b="1">
              <a:solidFill>
                <a:schemeClr val="bg2"/>
              </a:solidFill>
              <a:latin typeface="Bahnschrift"/>
            </a:endParaRPr>
          </a:p>
        </p:txBody>
      </p:sp>
      <p:sp>
        <p:nvSpPr>
          <p:cNvPr id="17" name="Rounded Rectangle 16">
            <a:extLst>
              <a:ext uri="{FF2B5EF4-FFF2-40B4-BE49-F238E27FC236}">
                <a16:creationId xmlns:a16="http://schemas.microsoft.com/office/drawing/2014/main" id="{B6E599F5-4EE8-2F5B-2152-25A62BFA64FC}"/>
              </a:ext>
            </a:extLst>
          </p:cNvPr>
          <p:cNvSpPr/>
          <p:nvPr/>
        </p:nvSpPr>
        <p:spPr>
          <a:xfrm>
            <a:off x="9208329" y="1529624"/>
            <a:ext cx="2428406" cy="80946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000" b="1">
                <a:ln w="0"/>
                <a:solidFill>
                  <a:schemeClr val="tx1"/>
                </a:solidFill>
                <a:effectLst>
                  <a:outerShdw blurRad="38100" dist="19050" dir="2700000" algn="tl" rotWithShape="0">
                    <a:srgbClr val="2B2B2B">
                      <a:alpha val="40000"/>
                    </a:srgbClr>
                  </a:outerShdw>
                </a:effectLst>
              </a:rPr>
              <a:t>Entities</a:t>
            </a:r>
          </a:p>
        </p:txBody>
      </p:sp>
      <p:sp>
        <p:nvSpPr>
          <p:cNvPr id="19" name="TextBox 18">
            <a:extLst>
              <a:ext uri="{FF2B5EF4-FFF2-40B4-BE49-F238E27FC236}">
                <a16:creationId xmlns:a16="http://schemas.microsoft.com/office/drawing/2014/main" id="{E84F3093-42BA-EE14-1217-7E0C14ADFAD8}"/>
              </a:ext>
            </a:extLst>
          </p:cNvPr>
          <p:cNvSpPr txBox="1"/>
          <p:nvPr/>
        </p:nvSpPr>
        <p:spPr>
          <a:xfrm>
            <a:off x="3439929" y="369809"/>
            <a:ext cx="6132848" cy="646331"/>
          </a:xfrm>
          <a:prstGeom prst="rect">
            <a:avLst/>
          </a:prstGeom>
          <a:noFill/>
        </p:spPr>
        <p:txBody>
          <a:bodyPr wrap="square" lIns="91440" tIns="45720" rIns="91440" bIns="45720" rtlCol="0" anchor="t">
            <a:spAutoFit/>
          </a:bodyPr>
          <a:lstStyle/>
          <a:p>
            <a:pPr algn="ctr"/>
            <a:r>
              <a:rPr lang="en-US" sz="3600" b="1" err="1">
                <a:solidFill>
                  <a:srgbClr val="2B2B2B"/>
                </a:solidFill>
                <a:latin typeface="Titillium"/>
              </a:rPr>
              <a:t>PastOrders</a:t>
            </a:r>
            <a:endParaRPr lang="en-US" sz="3600" b="1" err="1">
              <a:solidFill>
                <a:srgbClr val="2B2B2B"/>
              </a:solidFill>
              <a:latin typeface="Titillium" panose="00000500000000000000" pitchFamily="50" charset="0"/>
            </a:endParaRPr>
          </a:p>
        </p:txBody>
      </p:sp>
      <p:cxnSp>
        <p:nvCxnSpPr>
          <p:cNvPr id="20" name="Straight Arrow Connector 19">
            <a:extLst>
              <a:ext uri="{FF2B5EF4-FFF2-40B4-BE49-F238E27FC236}">
                <a16:creationId xmlns:a16="http://schemas.microsoft.com/office/drawing/2014/main" id="{D392A41C-E9C0-8A72-169D-209D5091C383}"/>
              </a:ext>
            </a:extLst>
          </p:cNvPr>
          <p:cNvCxnSpPr>
            <a:cxnSpLocks/>
          </p:cNvCxnSpPr>
          <p:nvPr/>
        </p:nvCxnSpPr>
        <p:spPr>
          <a:xfrm>
            <a:off x="8208335" y="1888134"/>
            <a:ext cx="76554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501EE33D-E8D6-1548-83AE-0B68EE8FD806}"/>
              </a:ext>
            </a:extLst>
          </p:cNvPr>
          <p:cNvCxnSpPr>
            <a:cxnSpLocks/>
          </p:cNvCxnSpPr>
          <p:nvPr/>
        </p:nvCxnSpPr>
        <p:spPr>
          <a:xfrm flipH="1">
            <a:off x="2005049" y="5680339"/>
            <a:ext cx="1858812"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9D65A693-C426-61E6-6BE1-B67702453F8E}"/>
              </a:ext>
            </a:extLst>
          </p:cNvPr>
          <p:cNvCxnSpPr>
            <a:cxnSpLocks/>
          </p:cNvCxnSpPr>
          <p:nvPr/>
        </p:nvCxnSpPr>
        <p:spPr>
          <a:xfrm>
            <a:off x="8825557" y="5598244"/>
            <a:ext cx="89921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843C12A1-4CBB-4B97-6FBE-B873D1BA731E}"/>
              </a:ext>
            </a:extLst>
          </p:cNvPr>
          <p:cNvCxnSpPr>
            <a:cxnSpLocks/>
          </p:cNvCxnSpPr>
          <p:nvPr/>
        </p:nvCxnSpPr>
        <p:spPr>
          <a:xfrm flipV="1">
            <a:off x="1375972" y="2450577"/>
            <a:ext cx="0" cy="235533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F39BBC7-6358-C770-C608-A4E2AA94CC73}"/>
              </a:ext>
            </a:extLst>
          </p:cNvPr>
          <p:cNvCxnSpPr>
            <a:cxnSpLocks/>
          </p:cNvCxnSpPr>
          <p:nvPr/>
        </p:nvCxnSpPr>
        <p:spPr>
          <a:xfrm>
            <a:off x="5341334" y="2575850"/>
            <a:ext cx="0" cy="252234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668DC8F5-DEED-7EA1-3D7F-F7C2952C1D39}"/>
              </a:ext>
            </a:extLst>
          </p:cNvPr>
          <p:cNvCxnSpPr>
            <a:cxnSpLocks/>
          </p:cNvCxnSpPr>
          <p:nvPr/>
        </p:nvCxnSpPr>
        <p:spPr>
          <a:xfrm>
            <a:off x="7450125" y="2575850"/>
            <a:ext cx="0" cy="252234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2" name="Group 1">
            <a:extLst>
              <a:ext uri="{FF2B5EF4-FFF2-40B4-BE49-F238E27FC236}">
                <a16:creationId xmlns:a16="http://schemas.microsoft.com/office/drawing/2014/main" id="{CB59EE10-416C-4E43-E1E5-956C09E19A8F}"/>
              </a:ext>
            </a:extLst>
          </p:cNvPr>
          <p:cNvGrpSpPr/>
          <p:nvPr/>
        </p:nvGrpSpPr>
        <p:grpSpPr>
          <a:xfrm>
            <a:off x="746890" y="4827181"/>
            <a:ext cx="1350010" cy="1708150"/>
            <a:chOff x="-13560" y="0"/>
            <a:chExt cx="1350335" cy="1708150"/>
          </a:xfrm>
        </p:grpSpPr>
        <p:pic>
          <p:nvPicPr>
            <p:cNvPr id="3" name="Picture 2" descr="56 Best Of Phone Mockup Png - Free Mockup">
              <a:extLst>
                <a:ext uri="{FF2B5EF4-FFF2-40B4-BE49-F238E27FC236}">
                  <a16:creationId xmlns:a16="http://schemas.microsoft.com/office/drawing/2014/main" id="{E72ADB3B-AA4B-7186-B137-AD2C2B6F09F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95" r="27013"/>
            <a:stretch/>
          </p:blipFill>
          <p:spPr bwMode="auto">
            <a:xfrm>
              <a:off x="223284" y="0"/>
              <a:ext cx="839470" cy="1708150"/>
            </a:xfrm>
            <a:prstGeom prst="rect">
              <a:avLst/>
            </a:prstGeom>
            <a:noFill/>
            <a:ln>
              <a:noFill/>
            </a:ln>
            <a:extLst>
              <a:ext uri="{53640926-AAD7-44D8-BBD7-CCE9431645EC}">
                <a14:shadowObscured xmlns:a14="http://schemas.microsoft.com/office/drawing/2010/main"/>
              </a:ext>
            </a:extLst>
          </p:spPr>
        </p:pic>
        <p:sp>
          <p:nvSpPr>
            <p:cNvPr id="4" name="Text Box 8">
              <a:extLst>
                <a:ext uri="{FF2B5EF4-FFF2-40B4-BE49-F238E27FC236}">
                  <a16:creationId xmlns:a16="http://schemas.microsoft.com/office/drawing/2014/main" id="{0DCEE701-B20B-23F9-37D7-95941F9D4831}"/>
                </a:ext>
              </a:extLst>
            </p:cNvPr>
            <p:cNvSpPr txBox="1"/>
            <p:nvPr/>
          </p:nvSpPr>
          <p:spPr>
            <a:xfrm>
              <a:off x="-13560" y="531055"/>
              <a:ext cx="1350335" cy="77617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CA" sz="1400" b="1">
                  <a:effectLst/>
                  <a:latin typeface="Bahnschrift"/>
                  <a:ea typeface="Calibri" panose="020F0502020204030204" pitchFamily="34" charset="0"/>
                  <a:cs typeface="Times New Roman"/>
                </a:rPr>
                <a:t>User</a:t>
              </a:r>
              <a:r>
                <a:rPr lang="en-CA" sz="1400" b="1">
                  <a:latin typeface="Bahnschrift"/>
                  <a:ea typeface="Calibri" panose="020F0502020204030204" pitchFamily="34" charset="0"/>
                  <a:cs typeface="Times New Roman"/>
                </a:rPr>
                <a:t> </a:t>
              </a:r>
              <a:endParaRPr lang="en-CA" sz="1400" b="1">
                <a:effectLst/>
                <a:latin typeface="Bahnschrift"/>
                <a:ea typeface="Calibri" panose="020F0502020204030204" pitchFamily="34" charset="0"/>
                <a:cs typeface="Times New Roman" panose="02020603050405020304" pitchFamily="18" charset="0"/>
              </a:endParaRPr>
            </a:p>
            <a:p>
              <a:pPr algn="ctr"/>
              <a:r>
                <a:rPr lang="en-CA" sz="1400" b="1">
                  <a:effectLst/>
                  <a:latin typeface="Bahnschrift"/>
                  <a:ea typeface="Calibri" panose="020F0502020204030204" pitchFamily="34" charset="0"/>
                  <a:cs typeface="Times New Roman"/>
                </a:rPr>
                <a:t>Interface</a:t>
              </a:r>
            </a:p>
          </p:txBody>
        </p:sp>
      </p:grpSp>
      <p:pic>
        <p:nvPicPr>
          <p:cNvPr id="18" name="Picture 17">
            <a:extLst>
              <a:ext uri="{FF2B5EF4-FFF2-40B4-BE49-F238E27FC236}">
                <a16:creationId xmlns:a16="http://schemas.microsoft.com/office/drawing/2014/main" id="{9047B04F-7894-4422-361E-A5023BCA5087}"/>
              </a:ext>
            </a:extLst>
          </p:cNvPr>
          <p:cNvPicPr>
            <a:picLocks noChangeAspect="1"/>
          </p:cNvPicPr>
          <p:nvPr/>
        </p:nvPicPr>
        <p:blipFill>
          <a:blip r:embed="rId4"/>
          <a:stretch>
            <a:fillRect/>
          </a:stretch>
        </p:blipFill>
        <p:spPr>
          <a:xfrm>
            <a:off x="9813734" y="4526114"/>
            <a:ext cx="1508092" cy="1708145"/>
          </a:xfrm>
          <a:prstGeom prst="rect">
            <a:avLst/>
          </a:prstGeom>
        </p:spPr>
      </p:pic>
      <p:sp>
        <p:nvSpPr>
          <p:cNvPr id="24" name="Rounded Rectangle 23">
            <a:extLst>
              <a:ext uri="{FF2B5EF4-FFF2-40B4-BE49-F238E27FC236}">
                <a16:creationId xmlns:a16="http://schemas.microsoft.com/office/drawing/2014/main" id="{6CD54553-13E0-F7C1-CB6B-6AB374BDC4DE}"/>
              </a:ext>
            </a:extLst>
          </p:cNvPr>
          <p:cNvSpPr/>
          <p:nvPr/>
        </p:nvSpPr>
        <p:spPr>
          <a:xfrm>
            <a:off x="7337398" y="3040444"/>
            <a:ext cx="1869254" cy="865660"/>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TextBox 24">
            <a:extLst>
              <a:ext uri="{FF2B5EF4-FFF2-40B4-BE49-F238E27FC236}">
                <a16:creationId xmlns:a16="http://schemas.microsoft.com/office/drawing/2014/main" id="{81866699-9EB3-D8DC-5582-501822305131}"/>
              </a:ext>
            </a:extLst>
          </p:cNvPr>
          <p:cNvSpPr txBox="1"/>
          <p:nvPr/>
        </p:nvSpPr>
        <p:spPr>
          <a:xfrm>
            <a:off x="7421368" y="3165794"/>
            <a:ext cx="1858812" cy="707886"/>
          </a:xfrm>
          <a:prstGeom prst="rect">
            <a:avLst/>
          </a:prstGeom>
          <a:noFill/>
        </p:spPr>
        <p:txBody>
          <a:bodyPr wrap="square" lIns="91440" tIns="45720" rIns="91440" bIns="45720" rtlCol="0" anchor="t">
            <a:spAutoFit/>
          </a:bodyPr>
          <a:lstStyle/>
          <a:p>
            <a:pPr algn="ctr"/>
            <a:r>
              <a:rPr lang="en-US" sz="2000">
                <a:latin typeface="Bahnschrift SemiLight"/>
              </a:rPr>
              <a:t>Data Access Interface</a:t>
            </a:r>
          </a:p>
        </p:txBody>
      </p:sp>
      <p:grpSp>
        <p:nvGrpSpPr>
          <p:cNvPr id="31" name="Group 30">
            <a:extLst>
              <a:ext uri="{FF2B5EF4-FFF2-40B4-BE49-F238E27FC236}">
                <a16:creationId xmlns:a16="http://schemas.microsoft.com/office/drawing/2014/main" id="{F064D4E1-CED7-CDC7-CB18-3BC679D3BD56}"/>
              </a:ext>
            </a:extLst>
          </p:cNvPr>
          <p:cNvGrpSpPr/>
          <p:nvPr/>
        </p:nvGrpSpPr>
        <p:grpSpPr>
          <a:xfrm>
            <a:off x="1643155" y="5890055"/>
            <a:ext cx="954549" cy="492552"/>
            <a:chOff x="583228" y="5981072"/>
            <a:chExt cx="954549" cy="871855"/>
          </a:xfrm>
        </p:grpSpPr>
        <p:sp>
          <p:nvSpPr>
            <p:cNvPr id="29" name="Rounded Rectangle 28">
              <a:extLst>
                <a:ext uri="{FF2B5EF4-FFF2-40B4-BE49-F238E27FC236}">
                  <a16:creationId xmlns:a16="http://schemas.microsoft.com/office/drawing/2014/main" id="{E8789BE5-157F-D6CD-5C41-91A829EFE49E}"/>
                </a:ext>
              </a:extLst>
            </p:cNvPr>
            <p:cNvSpPr/>
            <p:nvPr/>
          </p:nvSpPr>
          <p:spPr>
            <a:xfrm>
              <a:off x="619072" y="5981072"/>
              <a:ext cx="911176" cy="87185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0" name="TextBox 29">
              <a:extLst>
                <a:ext uri="{FF2B5EF4-FFF2-40B4-BE49-F238E27FC236}">
                  <a16:creationId xmlns:a16="http://schemas.microsoft.com/office/drawing/2014/main" id="{2FABBD0F-BB9C-481D-7A46-2CBF5CA13E2C}"/>
                </a:ext>
              </a:extLst>
            </p:cNvPr>
            <p:cNvSpPr txBox="1"/>
            <p:nvPr/>
          </p:nvSpPr>
          <p:spPr>
            <a:xfrm>
              <a:off x="583228" y="6108346"/>
              <a:ext cx="954549" cy="599267"/>
            </a:xfrm>
            <a:prstGeom prst="rect">
              <a:avLst/>
            </a:prstGeom>
            <a:noFill/>
          </p:spPr>
          <p:txBody>
            <a:bodyPr wrap="square" rtlCol="0">
              <a:spAutoFit/>
            </a:bodyPr>
            <a:lstStyle/>
            <a:p>
              <a:pPr algn="ctr"/>
              <a:r>
                <a:rPr lang="en-US" sz="1600" err="1">
                  <a:latin typeface="Abadi MT Condensed Light" panose="020B0306030101010103" pitchFamily="34" charset="77"/>
                </a:rPr>
                <a:t>JFrame</a:t>
              </a:r>
              <a:r>
                <a:rPr lang="en-US" sz="1600">
                  <a:latin typeface="Abadi MT Condensed Light" panose="020B0306030101010103" pitchFamily="34" charset="77"/>
                </a:rPr>
                <a:t> </a:t>
              </a:r>
            </a:p>
          </p:txBody>
        </p:sp>
      </p:grpSp>
      <p:sp>
        <p:nvSpPr>
          <p:cNvPr id="33" name="Rounded Rectangle 32">
            <a:extLst>
              <a:ext uri="{FF2B5EF4-FFF2-40B4-BE49-F238E27FC236}">
                <a16:creationId xmlns:a16="http://schemas.microsoft.com/office/drawing/2014/main" id="{71FD1ED9-1920-C787-FDB2-15E7CAE19B14}"/>
              </a:ext>
            </a:extLst>
          </p:cNvPr>
          <p:cNvSpPr/>
          <p:nvPr/>
        </p:nvSpPr>
        <p:spPr>
          <a:xfrm>
            <a:off x="2944400" y="1197428"/>
            <a:ext cx="1658620" cy="871855"/>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TextBox 33">
            <a:extLst>
              <a:ext uri="{FF2B5EF4-FFF2-40B4-BE49-F238E27FC236}">
                <a16:creationId xmlns:a16="http://schemas.microsoft.com/office/drawing/2014/main" id="{DEE20760-3AC0-8855-E2DE-393F42EEE635}"/>
              </a:ext>
            </a:extLst>
          </p:cNvPr>
          <p:cNvSpPr txBox="1"/>
          <p:nvPr/>
        </p:nvSpPr>
        <p:spPr>
          <a:xfrm>
            <a:off x="2726290" y="1265959"/>
            <a:ext cx="2100421" cy="523220"/>
          </a:xfrm>
          <a:prstGeom prst="rect">
            <a:avLst/>
          </a:prstGeom>
          <a:noFill/>
        </p:spPr>
        <p:txBody>
          <a:bodyPr wrap="square" lIns="91440" tIns="45720" rIns="91440" bIns="45720" rtlCol="0" anchor="t">
            <a:spAutoFit/>
          </a:bodyPr>
          <a:lstStyle/>
          <a:p>
            <a:pPr algn="ctr"/>
            <a:r>
              <a:rPr lang="en-US" sz="1400">
                <a:latin typeface="Bahnschrift SemiLight"/>
              </a:rPr>
              <a:t>Calls Use Case Interactor Methods</a:t>
            </a:r>
          </a:p>
        </p:txBody>
      </p:sp>
      <p:sp>
        <p:nvSpPr>
          <p:cNvPr id="35" name="Rounded Rectangle 34">
            <a:extLst>
              <a:ext uri="{FF2B5EF4-FFF2-40B4-BE49-F238E27FC236}">
                <a16:creationId xmlns:a16="http://schemas.microsoft.com/office/drawing/2014/main" id="{4F981D65-0CAA-B882-EC3F-F1E217451A00}"/>
              </a:ext>
            </a:extLst>
          </p:cNvPr>
          <p:cNvSpPr/>
          <p:nvPr/>
        </p:nvSpPr>
        <p:spPr>
          <a:xfrm>
            <a:off x="2357229" y="4970900"/>
            <a:ext cx="1331431" cy="627344"/>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7" name="TextBox 36">
            <a:extLst>
              <a:ext uri="{FF2B5EF4-FFF2-40B4-BE49-F238E27FC236}">
                <a16:creationId xmlns:a16="http://schemas.microsoft.com/office/drawing/2014/main" id="{E6E89D40-4E24-CC28-2E8A-AE5AA1FA40C2}"/>
              </a:ext>
            </a:extLst>
          </p:cNvPr>
          <p:cNvSpPr txBox="1"/>
          <p:nvPr/>
        </p:nvSpPr>
        <p:spPr>
          <a:xfrm>
            <a:off x="2093538" y="5098190"/>
            <a:ext cx="1858812" cy="400110"/>
          </a:xfrm>
          <a:prstGeom prst="rect">
            <a:avLst/>
          </a:prstGeom>
          <a:noFill/>
        </p:spPr>
        <p:txBody>
          <a:bodyPr wrap="square" lIns="91440" tIns="45720" rIns="91440" bIns="45720" rtlCol="0" anchor="t">
            <a:spAutoFit/>
          </a:bodyPr>
          <a:lstStyle/>
          <a:p>
            <a:pPr algn="ctr"/>
            <a:r>
              <a:rPr lang="en-US" sz="2000">
                <a:latin typeface="Bahnschrift SemiLight"/>
              </a:rPr>
              <a:t>Updates</a:t>
            </a:r>
          </a:p>
        </p:txBody>
      </p:sp>
      <p:sp>
        <p:nvSpPr>
          <p:cNvPr id="9" name="Rounded Rectangle 26">
            <a:extLst>
              <a:ext uri="{FF2B5EF4-FFF2-40B4-BE49-F238E27FC236}">
                <a16:creationId xmlns:a16="http://schemas.microsoft.com/office/drawing/2014/main" id="{3C54D808-E810-9508-3CDB-39D1049567B0}"/>
              </a:ext>
            </a:extLst>
          </p:cNvPr>
          <p:cNvSpPr/>
          <p:nvPr/>
        </p:nvSpPr>
        <p:spPr>
          <a:xfrm>
            <a:off x="3811991" y="3039345"/>
            <a:ext cx="1658620" cy="871855"/>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TextBox 12">
            <a:extLst>
              <a:ext uri="{FF2B5EF4-FFF2-40B4-BE49-F238E27FC236}">
                <a16:creationId xmlns:a16="http://schemas.microsoft.com/office/drawing/2014/main" id="{70531566-51CB-2A8E-197E-7FE738127E44}"/>
              </a:ext>
            </a:extLst>
          </p:cNvPr>
          <p:cNvSpPr txBox="1"/>
          <p:nvPr/>
        </p:nvSpPr>
        <p:spPr>
          <a:xfrm>
            <a:off x="3711895" y="3104877"/>
            <a:ext cx="1858812" cy="707886"/>
          </a:xfrm>
          <a:prstGeom prst="rect">
            <a:avLst/>
          </a:prstGeom>
          <a:noFill/>
        </p:spPr>
        <p:txBody>
          <a:bodyPr wrap="square" lIns="91440" tIns="45720" rIns="91440" bIns="45720" rtlCol="0" anchor="t">
            <a:spAutoFit/>
          </a:bodyPr>
          <a:lstStyle/>
          <a:p>
            <a:pPr algn="ctr"/>
            <a:r>
              <a:rPr lang="en-US" sz="2000">
                <a:latin typeface="Bahnschrift SemiLight"/>
              </a:rPr>
              <a:t>Output Boundary</a:t>
            </a:r>
          </a:p>
        </p:txBody>
      </p:sp>
    </p:spTree>
    <p:extLst>
      <p:ext uri="{BB962C8B-B14F-4D97-AF65-F5344CB8AC3E}">
        <p14:creationId xmlns:p14="http://schemas.microsoft.com/office/powerpoint/2010/main" val="4105754129"/>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rot="2700000">
            <a:off x="7003409" y="1166864"/>
            <a:ext cx="457200" cy="457200"/>
            <a:chOff x="2358572" y="1016001"/>
            <a:chExt cx="856342" cy="856342"/>
          </a:xfrm>
          <a:effectLst/>
        </p:grpSpPr>
        <p:cxnSp>
          <p:nvCxnSpPr>
            <p:cNvPr id="5" name="Straight Connector 4"/>
            <p:cNvCxnSpPr/>
            <p:nvPr/>
          </p:nvCxnSpPr>
          <p:spPr>
            <a:xfrm flipH="1">
              <a:off x="2786743" y="1016001"/>
              <a:ext cx="0" cy="856342"/>
            </a:xfrm>
            <a:prstGeom prst="line">
              <a:avLst/>
            </a:prstGeom>
            <a:ln w="127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flipH="1">
              <a:off x="2786743" y="986972"/>
              <a:ext cx="0" cy="856342"/>
            </a:xfrm>
            <a:prstGeom prst="line">
              <a:avLst/>
            </a:prstGeom>
            <a:ln w="1270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rot="2700000">
            <a:off x="9777023" y="4741667"/>
            <a:ext cx="1280160" cy="1280160"/>
            <a:chOff x="2358572" y="1016001"/>
            <a:chExt cx="856342" cy="856342"/>
          </a:xfrm>
          <a:effectLst/>
        </p:grpSpPr>
        <p:cxnSp>
          <p:nvCxnSpPr>
            <p:cNvPr id="8" name="Straight Connector 7"/>
            <p:cNvCxnSpPr/>
            <p:nvPr/>
          </p:nvCxnSpPr>
          <p:spPr>
            <a:xfrm flipH="1">
              <a:off x="2786743" y="1016001"/>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a:off x="2786743" y="986972"/>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1844930" y="2084331"/>
            <a:ext cx="4236572" cy="738664"/>
          </a:xfrm>
          <a:prstGeom prst="rect">
            <a:avLst/>
          </a:prstGeom>
          <a:noFill/>
        </p:spPr>
        <p:txBody>
          <a:bodyPr wrap="square" rtlCol="0">
            <a:spAutoFit/>
          </a:bodyPr>
          <a:lstStyle/>
          <a:p>
            <a:r>
              <a:rPr lang="en-US" sz="4200" b="1">
                <a:latin typeface="Titillium" panose="00000500000000000000" pitchFamily="50" charset="0"/>
              </a:rPr>
              <a:t>Challenges Faced</a:t>
            </a:r>
          </a:p>
        </p:txBody>
      </p:sp>
      <p:sp>
        <p:nvSpPr>
          <p:cNvPr id="11" name="TextBox 10"/>
          <p:cNvSpPr txBox="1"/>
          <p:nvPr/>
        </p:nvSpPr>
        <p:spPr>
          <a:xfrm>
            <a:off x="1160422" y="3603001"/>
            <a:ext cx="5614182" cy="3488006"/>
          </a:xfrm>
          <a:prstGeom prst="rect">
            <a:avLst/>
          </a:prstGeom>
          <a:noFill/>
        </p:spPr>
        <p:txBody>
          <a:bodyPr wrap="square" lIns="91440" tIns="45720" rIns="91440" bIns="45720" rtlCol="0" anchor="t">
            <a:spAutoFit/>
          </a:bodyPr>
          <a:lstStyle/>
          <a:p>
            <a:pPr marL="457200" indent="-457200">
              <a:lnSpc>
                <a:spcPct val="130000"/>
              </a:lnSpc>
              <a:buFont typeface="Arial"/>
              <a:buChar char="•"/>
            </a:pPr>
            <a:r>
              <a:rPr lang="en-US">
                <a:solidFill>
                  <a:srgbClr val="2B2B2B">
                    <a:alpha val="60000"/>
                  </a:srgbClr>
                </a:solidFill>
                <a:ea typeface="Source Sans Pro" charset="0"/>
                <a:cs typeface="Source Sans Pro" charset="0"/>
              </a:rPr>
              <a:t>Clean architecture: the controller was not calling the use case</a:t>
            </a:r>
          </a:p>
          <a:p>
            <a:pPr marL="457200" indent="-457200">
              <a:lnSpc>
                <a:spcPct val="130000"/>
              </a:lnSpc>
              <a:buFont typeface="Arial"/>
              <a:buChar char="•"/>
            </a:pPr>
            <a:r>
              <a:rPr lang="en-US">
                <a:solidFill>
                  <a:srgbClr val="2B2B2B">
                    <a:alpha val="60000"/>
                  </a:srgbClr>
                </a:solidFill>
                <a:ea typeface="Source Sans Pro" charset="0"/>
                <a:cs typeface="Source Sans Pro" charset="0"/>
              </a:rPr>
              <a:t>Code Smell Resolved: Alternative Classes with Different Interfaces, Data Class</a:t>
            </a:r>
          </a:p>
          <a:p>
            <a:pPr marL="457200" indent="-457200">
              <a:lnSpc>
                <a:spcPct val="130000"/>
              </a:lnSpc>
              <a:buFont typeface="Arial"/>
              <a:buChar char="•"/>
            </a:pPr>
            <a:r>
              <a:rPr lang="en-US">
                <a:solidFill>
                  <a:srgbClr val="2B2B2B">
                    <a:alpha val="60000"/>
                  </a:srgbClr>
                </a:solidFill>
                <a:ea typeface="Source Sans Pro" charset="0"/>
                <a:cs typeface="Source Sans Pro" charset="0"/>
              </a:rPr>
              <a:t>Design decision: Making </a:t>
            </a:r>
            <a:r>
              <a:rPr lang="en-US" err="1">
                <a:solidFill>
                  <a:srgbClr val="2B2B2B">
                    <a:alpha val="60000"/>
                  </a:srgbClr>
                </a:solidFill>
                <a:ea typeface="Source Sans Pro" charset="0"/>
                <a:cs typeface="Source Sans Pro" charset="0"/>
              </a:rPr>
              <a:t>PastOrders</a:t>
            </a:r>
            <a:r>
              <a:rPr lang="en-US">
                <a:solidFill>
                  <a:srgbClr val="2B2B2B">
                    <a:alpha val="60000"/>
                  </a:srgbClr>
                </a:solidFill>
                <a:ea typeface="Source Sans Pro" charset="0"/>
                <a:cs typeface="Source Sans Pro" charset="0"/>
              </a:rPr>
              <a:t> an entity</a:t>
            </a:r>
          </a:p>
          <a:p>
            <a:pPr marL="457200" indent="-457200">
              <a:lnSpc>
                <a:spcPct val="130000"/>
              </a:lnSpc>
              <a:buFont typeface="Arial"/>
              <a:buChar char="•"/>
            </a:pPr>
            <a:r>
              <a:rPr lang="en-US">
                <a:solidFill>
                  <a:srgbClr val="2B2B2B">
                    <a:alpha val="60000"/>
                  </a:srgbClr>
                </a:solidFill>
                <a:ea typeface="Source Sans Pro" charset="0"/>
                <a:cs typeface="Source Sans Pro" charset="0"/>
              </a:rPr>
              <a:t>SOLID: Single Responsibility Principle, Dependency Inversion Principle</a:t>
            </a:r>
          </a:p>
          <a:p>
            <a:pPr marL="457200" indent="-457200">
              <a:lnSpc>
                <a:spcPct val="130000"/>
              </a:lnSpc>
              <a:buFont typeface="Arial"/>
              <a:buChar char="•"/>
            </a:pPr>
            <a:endParaRPr lang="en-US">
              <a:solidFill>
                <a:srgbClr val="2B2B2B">
                  <a:alpha val="60000"/>
                </a:srgbClr>
              </a:solidFill>
              <a:ea typeface="Source Sans Pro" charset="0"/>
              <a:cs typeface="Source Sans Pro" charset="0"/>
            </a:endParaRPr>
          </a:p>
          <a:p>
            <a:pPr marL="457200" indent="-457200">
              <a:lnSpc>
                <a:spcPct val="130000"/>
              </a:lnSpc>
              <a:buFontTx/>
              <a:buChar char="-"/>
            </a:pPr>
            <a:endParaRPr lang="en-US" sz="2800">
              <a:solidFill>
                <a:srgbClr val="2B2B2B">
                  <a:alpha val="60000"/>
                </a:srgbClr>
              </a:solidFill>
              <a:ea typeface="Source Sans Pro" charset="0"/>
              <a:cs typeface="Source Sans Pro" charset="0"/>
            </a:endParaRPr>
          </a:p>
        </p:txBody>
      </p:sp>
      <p:grpSp>
        <p:nvGrpSpPr>
          <p:cNvPr id="16" name="Group 15"/>
          <p:cNvGrpSpPr/>
          <p:nvPr/>
        </p:nvGrpSpPr>
        <p:grpSpPr>
          <a:xfrm rot="2700000">
            <a:off x="-605451" y="620971"/>
            <a:ext cx="1554480" cy="1554480"/>
            <a:chOff x="2358572" y="1016001"/>
            <a:chExt cx="856342" cy="856342"/>
          </a:xfrm>
          <a:effectLst/>
        </p:grpSpPr>
        <p:cxnSp>
          <p:nvCxnSpPr>
            <p:cNvPr id="17" name="Straight Connector 16"/>
            <p:cNvCxnSpPr/>
            <p:nvPr/>
          </p:nvCxnSpPr>
          <p:spPr>
            <a:xfrm flipH="1">
              <a:off x="2786743" y="1016001"/>
              <a:ext cx="0" cy="856342"/>
            </a:xfrm>
            <a:prstGeom prst="line">
              <a:avLst/>
            </a:prstGeom>
            <a:ln w="190500">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a:off x="2786743" y="986972"/>
              <a:ext cx="0" cy="856342"/>
            </a:xfrm>
            <a:prstGeom prst="line">
              <a:avLst/>
            </a:prstGeom>
            <a:ln w="190500">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rot="2700000">
            <a:off x="-1202006" y="867523"/>
            <a:ext cx="2743200" cy="2743200"/>
            <a:chOff x="2358572" y="1016001"/>
            <a:chExt cx="856342" cy="856342"/>
          </a:xfrm>
          <a:effectLst/>
        </p:grpSpPr>
        <p:cxnSp>
          <p:nvCxnSpPr>
            <p:cNvPr id="20" name="Straight Connector 19"/>
            <p:cNvCxnSpPr/>
            <p:nvPr/>
          </p:nvCxnSpPr>
          <p:spPr>
            <a:xfrm flipH="1">
              <a:off x="2786743" y="1016001"/>
              <a:ext cx="0" cy="856342"/>
            </a:xfrm>
            <a:prstGeom prst="line">
              <a:avLst/>
            </a:prstGeom>
            <a:ln w="381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a:off x="2786743" y="986972"/>
              <a:ext cx="0" cy="856342"/>
            </a:xfrm>
            <a:prstGeom prst="line">
              <a:avLst/>
            </a:prstGeom>
            <a:ln w="3810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rot="2700000">
            <a:off x="547642" y="2502101"/>
            <a:ext cx="640080" cy="640080"/>
            <a:chOff x="2358572" y="1016001"/>
            <a:chExt cx="856342" cy="856342"/>
          </a:xfrm>
          <a:effectLst/>
        </p:grpSpPr>
        <p:cxnSp>
          <p:nvCxnSpPr>
            <p:cNvPr id="23" name="Straight Connector 22"/>
            <p:cNvCxnSpPr/>
            <p:nvPr/>
          </p:nvCxnSpPr>
          <p:spPr>
            <a:xfrm flipH="1">
              <a:off x="2786743" y="1016001"/>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a:off x="2786743" y="986972"/>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rot="2700000">
            <a:off x="1598128" y="776618"/>
            <a:ext cx="914400" cy="914400"/>
            <a:chOff x="2358572" y="1016001"/>
            <a:chExt cx="856342" cy="856342"/>
          </a:xfrm>
          <a:effectLst/>
        </p:grpSpPr>
        <p:cxnSp>
          <p:nvCxnSpPr>
            <p:cNvPr id="26" name="Straight Connector 25"/>
            <p:cNvCxnSpPr/>
            <p:nvPr/>
          </p:nvCxnSpPr>
          <p:spPr>
            <a:xfrm flipH="1">
              <a:off x="2786743" y="1016001"/>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a:off x="2786743" y="986972"/>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2" name="Picture 1">
            <a:extLst>
              <a:ext uri="{FF2B5EF4-FFF2-40B4-BE49-F238E27FC236}">
                <a16:creationId xmlns:a16="http://schemas.microsoft.com/office/drawing/2014/main" id="{2166D727-009E-331C-E0C4-9F4D8E475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73" y="6134413"/>
            <a:ext cx="1809229" cy="495300"/>
          </a:xfrm>
          <a:prstGeom prst="rect">
            <a:avLst/>
          </a:prstGeom>
        </p:spPr>
      </p:pic>
      <p:pic>
        <p:nvPicPr>
          <p:cNvPr id="3" name="Picture 2">
            <a:extLst>
              <a:ext uri="{FF2B5EF4-FFF2-40B4-BE49-F238E27FC236}">
                <a16:creationId xmlns:a16="http://schemas.microsoft.com/office/drawing/2014/main" id="{64D9A837-3305-0584-742F-7A19F876B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373" y="6134413"/>
            <a:ext cx="3575571" cy="495300"/>
          </a:xfrm>
          <a:prstGeom prst="rect">
            <a:avLst/>
          </a:prstGeom>
        </p:spPr>
      </p:pic>
      <p:pic>
        <p:nvPicPr>
          <p:cNvPr id="11266" name="Picture 2" descr="Orders icon PNG and SVG Vector Free Download">
            <a:extLst>
              <a:ext uri="{FF2B5EF4-FFF2-40B4-BE49-F238E27FC236}">
                <a16:creationId xmlns:a16="http://schemas.microsoft.com/office/drawing/2014/main" id="{3087B55D-9734-9064-0CE7-CB3E59DD89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7519" y="1649667"/>
            <a:ext cx="4067654" cy="4320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95238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110A28-9927-2D20-E1E8-9A3986570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90" y="6084852"/>
            <a:ext cx="1809229" cy="495300"/>
          </a:xfrm>
          <a:prstGeom prst="rect">
            <a:avLst/>
          </a:prstGeom>
        </p:spPr>
      </p:pic>
      <p:pic>
        <p:nvPicPr>
          <p:cNvPr id="6" name="Picture 5">
            <a:extLst>
              <a:ext uri="{FF2B5EF4-FFF2-40B4-BE49-F238E27FC236}">
                <a16:creationId xmlns:a16="http://schemas.microsoft.com/office/drawing/2014/main" id="{087CEDFD-9954-DCD6-36C1-EB1E2F639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8690" y="6084852"/>
            <a:ext cx="3575571" cy="495300"/>
          </a:xfrm>
          <a:prstGeom prst="rect">
            <a:avLst/>
          </a:prstGeom>
        </p:spPr>
      </p:pic>
      <p:sp>
        <p:nvSpPr>
          <p:cNvPr id="8" name="Rounded Rectangle 7">
            <a:extLst>
              <a:ext uri="{FF2B5EF4-FFF2-40B4-BE49-F238E27FC236}">
                <a16:creationId xmlns:a16="http://schemas.microsoft.com/office/drawing/2014/main" id="{3321A1F5-2339-9891-AEFD-21A7118978FB}"/>
              </a:ext>
            </a:extLst>
          </p:cNvPr>
          <p:cNvSpPr/>
          <p:nvPr/>
        </p:nvSpPr>
        <p:spPr>
          <a:xfrm>
            <a:off x="434354" y="1435090"/>
            <a:ext cx="2428406" cy="809469"/>
          </a:xfrm>
          <a:prstGeom prst="roundRect">
            <a:avLst/>
          </a:prstGeom>
          <a:ln/>
        </p:spPr>
        <p:style>
          <a:lnRef idx="1">
            <a:schemeClr val="accent3"/>
          </a:lnRef>
          <a:fillRef idx="3">
            <a:schemeClr val="accent3"/>
          </a:fillRef>
          <a:effectRef idx="2">
            <a:schemeClr val="accent3"/>
          </a:effectRef>
          <a:fontRef idx="minor">
            <a:schemeClr val="lt1"/>
          </a:fontRef>
        </p:style>
        <p:txBody>
          <a:bodyPr lIns="91440" tIns="45720" rIns="91440" bIns="45720" rtlCol="0" anchor="ctr"/>
          <a:lstStyle/>
          <a:p>
            <a:pPr algn="ctr"/>
            <a:r>
              <a:rPr lang="en-US" sz="2000" b="1" err="1">
                <a:ln w="0"/>
                <a:solidFill>
                  <a:schemeClr val="bg2"/>
                </a:solidFill>
                <a:effectLst>
                  <a:outerShdw blurRad="38100" dist="19050" dir="2700000" algn="tl" rotWithShape="0">
                    <a:schemeClr val="dk1">
                      <a:alpha val="40000"/>
                    </a:schemeClr>
                  </a:outerShdw>
                </a:effectLst>
                <a:latin typeface="Bahnschrift"/>
              </a:rPr>
              <a:t>FoodSuggestions</a:t>
            </a:r>
            <a:r>
              <a:rPr lang="en-US" sz="2000" b="1">
                <a:ln w="0"/>
                <a:solidFill>
                  <a:schemeClr val="bg2"/>
                </a:solidFill>
                <a:effectLst>
                  <a:outerShdw blurRad="38100" dist="19050" dir="2700000" algn="tl" rotWithShape="0">
                    <a:schemeClr val="dk1">
                      <a:alpha val="40000"/>
                    </a:schemeClr>
                  </a:outerShdw>
                </a:effectLst>
                <a:latin typeface="Bahnschrift"/>
              </a:rPr>
              <a:t> </a:t>
            </a:r>
            <a:endParaRPr lang="en-US" sz="2000" b="1">
              <a:solidFill>
                <a:schemeClr val="bg2"/>
              </a:solidFill>
              <a:latin typeface="Bahnschrift"/>
            </a:endParaRPr>
          </a:p>
          <a:p>
            <a:pPr algn="ctr"/>
            <a:r>
              <a:rPr lang="en-US" sz="2000" b="1">
                <a:ln w="0"/>
                <a:solidFill>
                  <a:schemeClr val="bg2"/>
                </a:solidFill>
                <a:effectLst>
                  <a:outerShdw blurRad="38100" dist="19050" dir="2700000" algn="tl" rotWithShape="0">
                    <a:schemeClr val="dk1">
                      <a:alpha val="40000"/>
                    </a:schemeClr>
                  </a:outerShdw>
                </a:effectLst>
                <a:latin typeface="Bahnschrift"/>
              </a:rPr>
              <a:t>(Controller)</a:t>
            </a:r>
            <a:endParaRPr lang="en-US" sz="2000" b="1">
              <a:solidFill>
                <a:schemeClr val="bg2"/>
              </a:solidFill>
              <a:latin typeface="Bahnschrift"/>
            </a:endParaRPr>
          </a:p>
        </p:txBody>
      </p:sp>
      <p:cxnSp>
        <p:nvCxnSpPr>
          <p:cNvPr id="10" name="Straight Arrow Connector 9">
            <a:extLst>
              <a:ext uri="{FF2B5EF4-FFF2-40B4-BE49-F238E27FC236}">
                <a16:creationId xmlns:a16="http://schemas.microsoft.com/office/drawing/2014/main" id="{6FF27EFD-3A95-2102-4E1A-FADEF821BC8F}"/>
              </a:ext>
            </a:extLst>
          </p:cNvPr>
          <p:cNvCxnSpPr>
            <a:cxnSpLocks/>
          </p:cNvCxnSpPr>
          <p:nvPr/>
        </p:nvCxnSpPr>
        <p:spPr>
          <a:xfrm>
            <a:off x="2997670" y="1838574"/>
            <a:ext cx="210320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2" name="Rounded Rectangle 11">
            <a:extLst>
              <a:ext uri="{FF2B5EF4-FFF2-40B4-BE49-F238E27FC236}">
                <a16:creationId xmlns:a16="http://schemas.microsoft.com/office/drawing/2014/main" id="{4D74D15E-4151-C783-D75E-3612CF3EC4AB}"/>
              </a:ext>
            </a:extLst>
          </p:cNvPr>
          <p:cNvSpPr/>
          <p:nvPr/>
        </p:nvSpPr>
        <p:spPr>
          <a:xfrm>
            <a:off x="5292622" y="1276132"/>
            <a:ext cx="2972633" cy="1124884"/>
          </a:xfrm>
          <a:prstGeom prst="roundRect">
            <a:avLst/>
          </a:prstGeom>
          <a:ln/>
        </p:spPr>
        <p:style>
          <a:lnRef idx="3">
            <a:schemeClr val="lt1"/>
          </a:lnRef>
          <a:fillRef idx="1">
            <a:schemeClr val="accent4"/>
          </a:fillRef>
          <a:effectRef idx="1">
            <a:schemeClr val="accent4"/>
          </a:effectRef>
          <a:fontRef idx="minor">
            <a:schemeClr val="lt1"/>
          </a:fontRef>
        </p:style>
        <p:txBody>
          <a:bodyPr lIns="91440" tIns="45720" rIns="91440" bIns="45720" rtlCol="0" anchor="ctr"/>
          <a:lstStyle/>
          <a:p>
            <a:pPr algn="ctr"/>
            <a:r>
              <a:rPr lang="en-US" sz="2400" b="1" err="1">
                <a:ln w="0"/>
                <a:solidFill>
                  <a:schemeClr val="bg2"/>
                </a:solidFill>
                <a:effectLst>
                  <a:outerShdw blurRad="38100" dist="19050" dir="2700000" algn="tl" rotWithShape="0">
                    <a:schemeClr val="dk1">
                      <a:alpha val="40000"/>
                    </a:schemeClr>
                  </a:outerShdw>
                </a:effectLst>
                <a:latin typeface="Bahnschrift SemiBold"/>
              </a:rPr>
              <a:t>SuggestionToUser</a:t>
            </a:r>
            <a:endParaRPr lang="en-US" sz="2400" b="1" err="1">
              <a:ln w="0"/>
              <a:solidFill>
                <a:schemeClr val="bg2"/>
              </a:solidFill>
              <a:effectLst>
                <a:outerShdw blurRad="38100" dist="19050" dir="2700000" algn="tl" rotWithShape="0">
                  <a:srgbClr val="2B2B2B">
                    <a:alpha val="40000"/>
                  </a:srgbClr>
                </a:outerShdw>
              </a:effectLst>
              <a:latin typeface="Bahnschrift SemiBold"/>
            </a:endParaRPr>
          </a:p>
          <a:p>
            <a:pPr algn="ctr"/>
            <a:r>
              <a:rPr lang="en-US" sz="2000" b="1">
                <a:ln w="0"/>
                <a:solidFill>
                  <a:schemeClr val="bg2"/>
                </a:solidFill>
                <a:effectLst>
                  <a:outerShdw blurRad="38100" dist="19050" dir="2700000" algn="tl" rotWithShape="0">
                    <a:schemeClr val="dk1">
                      <a:alpha val="40000"/>
                    </a:schemeClr>
                  </a:outerShdw>
                </a:effectLst>
                <a:latin typeface="Bahnschrift SemiBold"/>
              </a:rPr>
              <a:t>(Interactor)</a:t>
            </a:r>
            <a:endParaRPr lang="en-US" sz="3000" b="1">
              <a:ln w="0"/>
              <a:solidFill>
                <a:schemeClr val="bg2"/>
              </a:solidFill>
              <a:effectLst>
                <a:outerShdw blurRad="38100" dist="19050" dir="2700000" algn="tl" rotWithShape="0">
                  <a:srgbClr val="2B2B2B">
                    <a:alpha val="40000"/>
                  </a:srgbClr>
                </a:outerShdw>
              </a:effectLst>
              <a:latin typeface="Bahnschrift SemiBold"/>
            </a:endParaRPr>
          </a:p>
        </p:txBody>
      </p:sp>
      <p:sp>
        <p:nvSpPr>
          <p:cNvPr id="14" name="Rounded Rectangle 13">
            <a:extLst>
              <a:ext uri="{FF2B5EF4-FFF2-40B4-BE49-F238E27FC236}">
                <a16:creationId xmlns:a16="http://schemas.microsoft.com/office/drawing/2014/main" id="{A79931CE-06E3-3165-9850-EB2F69BA3372}"/>
              </a:ext>
            </a:extLst>
          </p:cNvPr>
          <p:cNvSpPr/>
          <p:nvPr/>
        </p:nvSpPr>
        <p:spPr>
          <a:xfrm>
            <a:off x="4265381" y="5176946"/>
            <a:ext cx="2103204" cy="809469"/>
          </a:xfrm>
          <a:prstGeom prst="roundRect">
            <a:avLst/>
          </a:prstGeom>
          <a:ln/>
        </p:spPr>
        <p:style>
          <a:lnRef idx="1">
            <a:schemeClr val="accent3"/>
          </a:lnRef>
          <a:fillRef idx="3">
            <a:schemeClr val="accent3"/>
          </a:fillRef>
          <a:effectRef idx="2">
            <a:schemeClr val="accent3"/>
          </a:effectRef>
          <a:fontRef idx="minor">
            <a:schemeClr val="lt1"/>
          </a:fontRef>
        </p:style>
        <p:txBody>
          <a:bodyPr lIns="91440" tIns="45720" rIns="91440" bIns="45720" rtlCol="0" anchor="ctr"/>
          <a:lstStyle/>
          <a:p>
            <a:pPr algn="ctr"/>
            <a:r>
              <a:rPr lang="en-US" sz="3000" b="1">
                <a:ln w="0"/>
                <a:solidFill>
                  <a:schemeClr val="bg2"/>
                </a:solidFill>
                <a:effectLst>
                  <a:outerShdw blurRad="38100" dist="19050" dir="2700000" algn="tl" rotWithShape="0">
                    <a:schemeClr val="dk1">
                      <a:alpha val="40000"/>
                    </a:schemeClr>
                  </a:outerShdw>
                </a:effectLst>
                <a:latin typeface="Bahnschrift SemiBold"/>
              </a:rPr>
              <a:t>Presenter</a:t>
            </a:r>
            <a:endParaRPr lang="en-US" sz="3000" b="1">
              <a:solidFill>
                <a:schemeClr val="bg2"/>
              </a:solidFill>
              <a:latin typeface="Bahnschrift SemiBold"/>
            </a:endParaRPr>
          </a:p>
        </p:txBody>
      </p:sp>
      <p:sp>
        <p:nvSpPr>
          <p:cNvPr id="15" name="Rounded Rectangle 14">
            <a:extLst>
              <a:ext uri="{FF2B5EF4-FFF2-40B4-BE49-F238E27FC236}">
                <a16:creationId xmlns:a16="http://schemas.microsoft.com/office/drawing/2014/main" id="{BD6A47D3-5850-2675-1B53-31545F2B63C4}"/>
              </a:ext>
            </a:extLst>
          </p:cNvPr>
          <p:cNvSpPr/>
          <p:nvPr/>
        </p:nvSpPr>
        <p:spPr>
          <a:xfrm>
            <a:off x="6962866" y="5159557"/>
            <a:ext cx="1988096" cy="809469"/>
          </a:xfrm>
          <a:prstGeom prst="roundRect">
            <a:avLst/>
          </a:prstGeom>
        </p:spPr>
        <p:style>
          <a:lnRef idx="1">
            <a:schemeClr val="accent3"/>
          </a:lnRef>
          <a:fillRef idx="3">
            <a:schemeClr val="accent3"/>
          </a:fillRef>
          <a:effectRef idx="2">
            <a:schemeClr val="accent3"/>
          </a:effectRef>
          <a:fontRef idx="minor">
            <a:schemeClr val="lt1"/>
          </a:fontRef>
        </p:style>
        <p:txBody>
          <a:bodyPr lIns="91440" tIns="45720" rIns="91440" bIns="45720" rtlCol="0" anchor="ctr"/>
          <a:lstStyle/>
          <a:p>
            <a:pPr algn="ctr"/>
            <a:r>
              <a:rPr lang="en-US" sz="2000" b="1" err="1">
                <a:ln w="0"/>
                <a:solidFill>
                  <a:schemeClr val="bg2"/>
                </a:solidFill>
                <a:effectLst>
                  <a:outerShdw blurRad="38100" dist="19050" dir="2700000" algn="tl" rotWithShape="0">
                    <a:schemeClr val="dk1">
                      <a:alpha val="40000"/>
                    </a:schemeClr>
                  </a:outerShdw>
                </a:effectLst>
                <a:latin typeface="Bahnschrift"/>
              </a:rPr>
              <a:t>MainMongoDB</a:t>
            </a:r>
            <a:endParaRPr lang="en-US" sz="2000" b="1">
              <a:ln w="0"/>
              <a:solidFill>
                <a:schemeClr val="bg2"/>
              </a:solidFill>
              <a:effectLst>
                <a:outerShdw blurRad="38100" dist="19050" dir="2700000" algn="tl" rotWithShape="0">
                  <a:srgbClr val="2B2B2B">
                    <a:alpha val="40000"/>
                  </a:srgbClr>
                </a:outerShdw>
              </a:effectLst>
              <a:latin typeface="Bahnschrift"/>
            </a:endParaRPr>
          </a:p>
          <a:p>
            <a:pPr algn="ctr"/>
            <a:r>
              <a:rPr lang="en-US" sz="2000" b="1">
                <a:ln w="0"/>
                <a:solidFill>
                  <a:schemeClr val="bg2"/>
                </a:solidFill>
                <a:effectLst>
                  <a:outerShdw blurRad="38100" dist="19050" dir="2700000" algn="tl" rotWithShape="0">
                    <a:srgbClr val="2B2B2B">
                      <a:alpha val="40000"/>
                    </a:srgbClr>
                  </a:outerShdw>
                </a:effectLst>
                <a:latin typeface="Bahnschrift"/>
              </a:rPr>
              <a:t>(Gateway)</a:t>
            </a:r>
          </a:p>
        </p:txBody>
      </p:sp>
      <p:sp>
        <p:nvSpPr>
          <p:cNvPr id="19" name="TextBox 18">
            <a:extLst>
              <a:ext uri="{FF2B5EF4-FFF2-40B4-BE49-F238E27FC236}">
                <a16:creationId xmlns:a16="http://schemas.microsoft.com/office/drawing/2014/main" id="{E84F3093-42BA-EE14-1217-7E0C14ADFAD8}"/>
              </a:ext>
            </a:extLst>
          </p:cNvPr>
          <p:cNvSpPr txBox="1"/>
          <p:nvPr/>
        </p:nvSpPr>
        <p:spPr>
          <a:xfrm>
            <a:off x="3439929" y="369809"/>
            <a:ext cx="6132848" cy="646331"/>
          </a:xfrm>
          <a:prstGeom prst="rect">
            <a:avLst/>
          </a:prstGeom>
          <a:noFill/>
        </p:spPr>
        <p:txBody>
          <a:bodyPr wrap="square" lIns="91440" tIns="45720" rIns="91440" bIns="45720" rtlCol="0" anchor="t">
            <a:spAutoFit/>
          </a:bodyPr>
          <a:lstStyle/>
          <a:p>
            <a:pPr algn="ctr"/>
            <a:r>
              <a:rPr lang="en-US" sz="3600" b="1">
                <a:latin typeface="Titillium"/>
              </a:rPr>
              <a:t>Food Suggestion</a:t>
            </a:r>
            <a:endParaRPr lang="en-US" err="1"/>
          </a:p>
        </p:txBody>
      </p:sp>
      <p:cxnSp>
        <p:nvCxnSpPr>
          <p:cNvPr id="23" name="Straight Arrow Connector 22">
            <a:extLst>
              <a:ext uri="{FF2B5EF4-FFF2-40B4-BE49-F238E27FC236}">
                <a16:creationId xmlns:a16="http://schemas.microsoft.com/office/drawing/2014/main" id="{501EE33D-E8D6-1548-83AE-0B68EE8FD806}"/>
              </a:ext>
            </a:extLst>
          </p:cNvPr>
          <p:cNvCxnSpPr>
            <a:cxnSpLocks/>
          </p:cNvCxnSpPr>
          <p:nvPr/>
        </p:nvCxnSpPr>
        <p:spPr>
          <a:xfrm flipH="1">
            <a:off x="2277634" y="5630778"/>
            <a:ext cx="1858812"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9D65A693-C426-61E6-6BE1-B67702453F8E}"/>
              </a:ext>
            </a:extLst>
          </p:cNvPr>
          <p:cNvCxnSpPr>
            <a:cxnSpLocks/>
          </p:cNvCxnSpPr>
          <p:nvPr/>
        </p:nvCxnSpPr>
        <p:spPr>
          <a:xfrm>
            <a:off x="9098142" y="5548683"/>
            <a:ext cx="89921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843C12A1-4CBB-4B97-6FBE-B873D1BA731E}"/>
              </a:ext>
            </a:extLst>
          </p:cNvPr>
          <p:cNvCxnSpPr>
            <a:cxnSpLocks/>
          </p:cNvCxnSpPr>
          <p:nvPr/>
        </p:nvCxnSpPr>
        <p:spPr>
          <a:xfrm flipV="1">
            <a:off x="1648557" y="2401016"/>
            <a:ext cx="0" cy="235533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F39BBC7-6358-C770-C608-A4E2AA94CC73}"/>
              </a:ext>
            </a:extLst>
          </p:cNvPr>
          <p:cNvCxnSpPr>
            <a:cxnSpLocks/>
          </p:cNvCxnSpPr>
          <p:nvPr/>
        </p:nvCxnSpPr>
        <p:spPr>
          <a:xfrm>
            <a:off x="5613919" y="2526289"/>
            <a:ext cx="0" cy="252234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668DC8F5-DEED-7EA1-3D7F-F7C2952C1D39}"/>
              </a:ext>
            </a:extLst>
          </p:cNvPr>
          <p:cNvCxnSpPr>
            <a:cxnSpLocks/>
          </p:cNvCxnSpPr>
          <p:nvPr/>
        </p:nvCxnSpPr>
        <p:spPr>
          <a:xfrm>
            <a:off x="7722710" y="2526289"/>
            <a:ext cx="0" cy="252234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2" name="Group 1">
            <a:extLst>
              <a:ext uri="{FF2B5EF4-FFF2-40B4-BE49-F238E27FC236}">
                <a16:creationId xmlns:a16="http://schemas.microsoft.com/office/drawing/2014/main" id="{CB59EE10-416C-4E43-E1E5-956C09E19A8F}"/>
              </a:ext>
            </a:extLst>
          </p:cNvPr>
          <p:cNvGrpSpPr/>
          <p:nvPr/>
        </p:nvGrpSpPr>
        <p:grpSpPr>
          <a:xfrm>
            <a:off x="1019475" y="4777620"/>
            <a:ext cx="1350010" cy="1708150"/>
            <a:chOff x="-13560" y="0"/>
            <a:chExt cx="1350335" cy="1708150"/>
          </a:xfrm>
        </p:grpSpPr>
        <p:pic>
          <p:nvPicPr>
            <p:cNvPr id="3" name="Picture 2" descr="56 Best Of Phone Mockup Png - Free Mockup">
              <a:extLst>
                <a:ext uri="{FF2B5EF4-FFF2-40B4-BE49-F238E27FC236}">
                  <a16:creationId xmlns:a16="http://schemas.microsoft.com/office/drawing/2014/main" id="{E72ADB3B-AA4B-7186-B137-AD2C2B6F09F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95" r="27013"/>
            <a:stretch/>
          </p:blipFill>
          <p:spPr bwMode="auto">
            <a:xfrm>
              <a:off x="223284" y="0"/>
              <a:ext cx="839470" cy="1708150"/>
            </a:xfrm>
            <a:prstGeom prst="rect">
              <a:avLst/>
            </a:prstGeom>
            <a:noFill/>
            <a:ln>
              <a:noFill/>
            </a:ln>
            <a:extLst>
              <a:ext uri="{53640926-AAD7-44D8-BBD7-CCE9431645EC}">
                <a14:shadowObscured xmlns:a14="http://schemas.microsoft.com/office/drawing/2010/main"/>
              </a:ext>
            </a:extLst>
          </p:spPr>
        </p:pic>
        <p:sp>
          <p:nvSpPr>
            <p:cNvPr id="4" name="Text Box 8">
              <a:extLst>
                <a:ext uri="{FF2B5EF4-FFF2-40B4-BE49-F238E27FC236}">
                  <a16:creationId xmlns:a16="http://schemas.microsoft.com/office/drawing/2014/main" id="{0DCEE701-B20B-23F9-37D7-95941F9D4831}"/>
                </a:ext>
              </a:extLst>
            </p:cNvPr>
            <p:cNvSpPr txBox="1"/>
            <p:nvPr/>
          </p:nvSpPr>
          <p:spPr>
            <a:xfrm>
              <a:off x="-13560" y="531055"/>
              <a:ext cx="1350335" cy="77617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CA" sz="1400" b="1">
                  <a:effectLst/>
                  <a:latin typeface="Bahnschrift"/>
                  <a:ea typeface="Calibri" panose="020F0502020204030204" pitchFamily="34" charset="0"/>
                  <a:cs typeface="Times New Roman"/>
                </a:rPr>
                <a:t>User</a:t>
              </a:r>
              <a:r>
                <a:rPr lang="en-CA" sz="1400" b="1">
                  <a:latin typeface="Bahnschrift"/>
                  <a:ea typeface="Calibri" panose="020F0502020204030204" pitchFamily="34" charset="0"/>
                  <a:cs typeface="Times New Roman"/>
                </a:rPr>
                <a:t> </a:t>
              </a:r>
              <a:endParaRPr lang="en-CA" sz="1400" b="1">
                <a:effectLst/>
                <a:latin typeface="Bahnschrift"/>
                <a:ea typeface="Calibri" panose="020F0502020204030204" pitchFamily="34" charset="0"/>
                <a:cs typeface="Times New Roman" panose="02020603050405020304" pitchFamily="18" charset="0"/>
              </a:endParaRPr>
            </a:p>
            <a:p>
              <a:pPr algn="ctr"/>
              <a:r>
                <a:rPr lang="en-CA" sz="1400" b="1">
                  <a:effectLst/>
                  <a:latin typeface="Bahnschrift"/>
                  <a:ea typeface="Calibri" panose="020F0502020204030204" pitchFamily="34" charset="0"/>
                  <a:cs typeface="Times New Roman"/>
                </a:rPr>
                <a:t>Interface</a:t>
              </a:r>
            </a:p>
          </p:txBody>
        </p:sp>
      </p:grpSp>
      <p:pic>
        <p:nvPicPr>
          <p:cNvPr id="18" name="Picture 17">
            <a:extLst>
              <a:ext uri="{FF2B5EF4-FFF2-40B4-BE49-F238E27FC236}">
                <a16:creationId xmlns:a16="http://schemas.microsoft.com/office/drawing/2014/main" id="{9047B04F-7894-4422-361E-A5023BCA5087}"/>
              </a:ext>
            </a:extLst>
          </p:cNvPr>
          <p:cNvPicPr>
            <a:picLocks noChangeAspect="1"/>
          </p:cNvPicPr>
          <p:nvPr/>
        </p:nvPicPr>
        <p:blipFill>
          <a:blip r:embed="rId4"/>
          <a:stretch>
            <a:fillRect/>
          </a:stretch>
        </p:blipFill>
        <p:spPr>
          <a:xfrm>
            <a:off x="10086319" y="4476553"/>
            <a:ext cx="1508092" cy="1708145"/>
          </a:xfrm>
          <a:prstGeom prst="rect">
            <a:avLst/>
          </a:prstGeom>
        </p:spPr>
      </p:pic>
      <p:sp>
        <p:nvSpPr>
          <p:cNvPr id="24" name="Rounded Rectangle 23">
            <a:extLst>
              <a:ext uri="{FF2B5EF4-FFF2-40B4-BE49-F238E27FC236}">
                <a16:creationId xmlns:a16="http://schemas.microsoft.com/office/drawing/2014/main" id="{6CD54553-13E0-F7C1-CB6B-6AB374BDC4DE}"/>
              </a:ext>
            </a:extLst>
          </p:cNvPr>
          <p:cNvSpPr/>
          <p:nvPr/>
        </p:nvSpPr>
        <p:spPr>
          <a:xfrm>
            <a:off x="7609983" y="2990883"/>
            <a:ext cx="2327693" cy="865660"/>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TextBox 24">
            <a:extLst>
              <a:ext uri="{FF2B5EF4-FFF2-40B4-BE49-F238E27FC236}">
                <a16:creationId xmlns:a16="http://schemas.microsoft.com/office/drawing/2014/main" id="{81866699-9EB3-D8DC-5582-501822305131}"/>
              </a:ext>
            </a:extLst>
          </p:cNvPr>
          <p:cNvSpPr txBox="1"/>
          <p:nvPr/>
        </p:nvSpPr>
        <p:spPr>
          <a:xfrm>
            <a:off x="7706343" y="3110037"/>
            <a:ext cx="2230519" cy="707886"/>
          </a:xfrm>
          <a:prstGeom prst="rect">
            <a:avLst/>
          </a:prstGeom>
          <a:noFill/>
        </p:spPr>
        <p:txBody>
          <a:bodyPr wrap="square" lIns="91440" tIns="45720" rIns="91440" bIns="45720" rtlCol="0" anchor="t">
            <a:spAutoFit/>
          </a:bodyPr>
          <a:lstStyle/>
          <a:p>
            <a:pPr algn="ctr"/>
            <a:r>
              <a:rPr lang="en-US" sz="2000" err="1">
                <a:latin typeface="Bahnschrift SemiLight"/>
              </a:rPr>
              <a:t>SuggestionToUser</a:t>
            </a:r>
            <a:r>
              <a:rPr lang="en-US" sz="2000">
                <a:latin typeface="Bahnschrift SemiLight"/>
              </a:rPr>
              <a:t> DAI</a:t>
            </a:r>
            <a:endParaRPr lang="en-US"/>
          </a:p>
        </p:txBody>
      </p:sp>
      <p:grpSp>
        <p:nvGrpSpPr>
          <p:cNvPr id="31" name="Group 30">
            <a:extLst>
              <a:ext uri="{FF2B5EF4-FFF2-40B4-BE49-F238E27FC236}">
                <a16:creationId xmlns:a16="http://schemas.microsoft.com/office/drawing/2014/main" id="{F064D4E1-CED7-CDC7-CB18-3BC679D3BD56}"/>
              </a:ext>
            </a:extLst>
          </p:cNvPr>
          <p:cNvGrpSpPr/>
          <p:nvPr/>
        </p:nvGrpSpPr>
        <p:grpSpPr>
          <a:xfrm>
            <a:off x="1951584" y="5840494"/>
            <a:ext cx="993046" cy="492552"/>
            <a:chOff x="619072" y="5981072"/>
            <a:chExt cx="993046" cy="871855"/>
          </a:xfrm>
        </p:grpSpPr>
        <p:sp>
          <p:nvSpPr>
            <p:cNvPr id="29" name="Rounded Rectangle 28">
              <a:extLst>
                <a:ext uri="{FF2B5EF4-FFF2-40B4-BE49-F238E27FC236}">
                  <a16:creationId xmlns:a16="http://schemas.microsoft.com/office/drawing/2014/main" id="{E8789BE5-157F-D6CD-5C41-91A829EFE49E}"/>
                </a:ext>
              </a:extLst>
            </p:cNvPr>
            <p:cNvSpPr/>
            <p:nvPr/>
          </p:nvSpPr>
          <p:spPr>
            <a:xfrm>
              <a:off x="619072" y="5981072"/>
              <a:ext cx="911176" cy="87185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0" name="TextBox 29">
              <a:extLst>
                <a:ext uri="{FF2B5EF4-FFF2-40B4-BE49-F238E27FC236}">
                  <a16:creationId xmlns:a16="http://schemas.microsoft.com/office/drawing/2014/main" id="{2FABBD0F-BB9C-481D-7A46-2CBF5CA13E2C}"/>
                </a:ext>
              </a:extLst>
            </p:cNvPr>
            <p:cNvSpPr txBox="1"/>
            <p:nvPr/>
          </p:nvSpPr>
          <p:spPr>
            <a:xfrm>
              <a:off x="657569" y="6108346"/>
              <a:ext cx="954549" cy="599267"/>
            </a:xfrm>
            <a:prstGeom prst="rect">
              <a:avLst/>
            </a:prstGeom>
            <a:noFill/>
          </p:spPr>
          <p:txBody>
            <a:bodyPr wrap="square" rtlCol="0">
              <a:spAutoFit/>
            </a:bodyPr>
            <a:lstStyle/>
            <a:p>
              <a:pPr algn="ctr"/>
              <a:r>
                <a:rPr lang="en-US" sz="1600" err="1">
                  <a:latin typeface="Abadi MT Condensed Light" panose="020B0306030101010103" pitchFamily="34" charset="77"/>
                </a:rPr>
                <a:t>JFrame</a:t>
              </a:r>
              <a:r>
                <a:rPr lang="en-US" sz="1600">
                  <a:latin typeface="Abadi MT Condensed Light" panose="020B0306030101010103" pitchFamily="34" charset="77"/>
                </a:rPr>
                <a:t> </a:t>
              </a:r>
            </a:p>
          </p:txBody>
        </p:sp>
      </p:grpSp>
      <p:sp>
        <p:nvSpPr>
          <p:cNvPr id="33" name="Rounded Rectangle 32">
            <a:extLst>
              <a:ext uri="{FF2B5EF4-FFF2-40B4-BE49-F238E27FC236}">
                <a16:creationId xmlns:a16="http://schemas.microsoft.com/office/drawing/2014/main" id="{71FD1ED9-1920-C787-FDB2-15E7CAE19B14}"/>
              </a:ext>
            </a:extLst>
          </p:cNvPr>
          <p:cNvSpPr/>
          <p:nvPr/>
        </p:nvSpPr>
        <p:spPr>
          <a:xfrm>
            <a:off x="3216985" y="1147867"/>
            <a:ext cx="1658620" cy="871855"/>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TextBox 33">
            <a:extLst>
              <a:ext uri="{FF2B5EF4-FFF2-40B4-BE49-F238E27FC236}">
                <a16:creationId xmlns:a16="http://schemas.microsoft.com/office/drawing/2014/main" id="{DEE20760-3AC0-8855-E2DE-393F42EEE635}"/>
              </a:ext>
            </a:extLst>
          </p:cNvPr>
          <p:cNvSpPr txBox="1"/>
          <p:nvPr/>
        </p:nvSpPr>
        <p:spPr>
          <a:xfrm>
            <a:off x="2813022" y="1278349"/>
            <a:ext cx="2472128" cy="523220"/>
          </a:xfrm>
          <a:prstGeom prst="rect">
            <a:avLst/>
          </a:prstGeom>
          <a:noFill/>
        </p:spPr>
        <p:txBody>
          <a:bodyPr wrap="square" lIns="91440" tIns="45720" rIns="91440" bIns="45720" rtlCol="0" anchor="t">
            <a:spAutoFit/>
          </a:bodyPr>
          <a:lstStyle/>
          <a:p>
            <a:pPr algn="ctr"/>
            <a:r>
              <a:rPr lang="en-US" sz="1400">
                <a:latin typeface="Bahnschrift SemiLight"/>
              </a:rPr>
              <a:t>Calls </a:t>
            </a:r>
            <a:r>
              <a:rPr lang="en-US" sz="1400" err="1">
                <a:latin typeface="Bahnschrift SemiLight"/>
              </a:rPr>
              <a:t>toPresenter</a:t>
            </a:r>
            <a:r>
              <a:rPr lang="en-US" sz="1400">
                <a:latin typeface="Bahnschrift SemiLight"/>
              </a:rPr>
              <a:t> </a:t>
            </a:r>
            <a:endParaRPr lang="en-US"/>
          </a:p>
          <a:p>
            <a:pPr algn="ctr"/>
            <a:r>
              <a:rPr lang="en-US" sz="1400">
                <a:latin typeface="Bahnschrift SemiLight"/>
              </a:rPr>
              <a:t>(Method)</a:t>
            </a:r>
          </a:p>
        </p:txBody>
      </p:sp>
      <p:sp>
        <p:nvSpPr>
          <p:cNvPr id="35" name="Rounded Rectangle 34">
            <a:extLst>
              <a:ext uri="{FF2B5EF4-FFF2-40B4-BE49-F238E27FC236}">
                <a16:creationId xmlns:a16="http://schemas.microsoft.com/office/drawing/2014/main" id="{4F981D65-0CAA-B882-EC3F-F1E217451A00}"/>
              </a:ext>
            </a:extLst>
          </p:cNvPr>
          <p:cNvSpPr/>
          <p:nvPr/>
        </p:nvSpPr>
        <p:spPr>
          <a:xfrm>
            <a:off x="2462546" y="4921339"/>
            <a:ext cx="1665967" cy="627344"/>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7" name="TextBox 36">
            <a:extLst>
              <a:ext uri="{FF2B5EF4-FFF2-40B4-BE49-F238E27FC236}">
                <a16:creationId xmlns:a16="http://schemas.microsoft.com/office/drawing/2014/main" id="{E6E89D40-4E24-CC28-2E8A-AE5AA1FA40C2}"/>
              </a:ext>
            </a:extLst>
          </p:cNvPr>
          <p:cNvSpPr txBox="1"/>
          <p:nvPr/>
        </p:nvSpPr>
        <p:spPr>
          <a:xfrm>
            <a:off x="2366123" y="4974288"/>
            <a:ext cx="1858812" cy="492443"/>
          </a:xfrm>
          <a:prstGeom prst="rect">
            <a:avLst/>
          </a:prstGeom>
          <a:noFill/>
        </p:spPr>
        <p:txBody>
          <a:bodyPr wrap="square" lIns="91440" tIns="45720" rIns="91440" bIns="45720" rtlCol="0" anchor="t">
            <a:spAutoFit/>
          </a:bodyPr>
          <a:lstStyle/>
          <a:p>
            <a:pPr algn="ctr"/>
            <a:r>
              <a:rPr lang="en-US" sz="1400">
                <a:latin typeface="Bahnschrift SemiLight"/>
              </a:rPr>
              <a:t>Calls via </a:t>
            </a:r>
            <a:r>
              <a:rPr lang="en-US" sz="1100" err="1">
                <a:latin typeface="Bahnschrift SemiLight"/>
              </a:rPr>
              <a:t>FoodSuggestionsViewer</a:t>
            </a:r>
            <a:endParaRPr lang="en-US" sz="1100">
              <a:latin typeface="Bahnschrift SemiLight"/>
            </a:endParaRPr>
          </a:p>
        </p:txBody>
      </p:sp>
      <p:sp>
        <p:nvSpPr>
          <p:cNvPr id="7" name="Rounded Rectangle 26">
            <a:extLst>
              <a:ext uri="{FF2B5EF4-FFF2-40B4-BE49-F238E27FC236}">
                <a16:creationId xmlns:a16="http://schemas.microsoft.com/office/drawing/2014/main" id="{B67B87AA-CBE7-D9CA-5020-F17510B97B58}"/>
              </a:ext>
            </a:extLst>
          </p:cNvPr>
          <p:cNvSpPr/>
          <p:nvPr/>
        </p:nvSpPr>
        <p:spPr>
          <a:xfrm>
            <a:off x="150674" y="3045539"/>
            <a:ext cx="2117058" cy="871855"/>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TextBox 8">
            <a:extLst>
              <a:ext uri="{FF2B5EF4-FFF2-40B4-BE49-F238E27FC236}">
                <a16:creationId xmlns:a16="http://schemas.microsoft.com/office/drawing/2014/main" id="{E9169FF4-FF2D-B2B3-5438-C7E5719FECCE}"/>
              </a:ext>
            </a:extLst>
          </p:cNvPr>
          <p:cNvSpPr txBox="1"/>
          <p:nvPr/>
        </p:nvSpPr>
        <p:spPr>
          <a:xfrm>
            <a:off x="137309" y="3166827"/>
            <a:ext cx="2094225" cy="640136"/>
          </a:xfrm>
          <a:prstGeom prst="rect">
            <a:avLst/>
          </a:prstGeom>
          <a:noFill/>
        </p:spPr>
        <p:txBody>
          <a:bodyPr wrap="square" lIns="91440" tIns="45720" rIns="91440" bIns="45720" rtlCol="0" anchor="t">
            <a:spAutoFit/>
          </a:bodyPr>
          <a:lstStyle/>
          <a:p>
            <a:pPr algn="ctr"/>
            <a:r>
              <a:rPr lang="en-US" err="1">
                <a:latin typeface="Bahnschrift SemiLight"/>
              </a:rPr>
              <a:t>IFoodSuggestionsPresenter</a:t>
            </a:r>
            <a:endParaRPr lang="en-US">
              <a:latin typeface="Bahnschrift SemiLight"/>
            </a:endParaRPr>
          </a:p>
        </p:txBody>
      </p:sp>
      <p:sp>
        <p:nvSpPr>
          <p:cNvPr id="13" name="Rounded Rectangle 26">
            <a:extLst>
              <a:ext uri="{FF2B5EF4-FFF2-40B4-BE49-F238E27FC236}">
                <a16:creationId xmlns:a16="http://schemas.microsoft.com/office/drawing/2014/main" id="{C2807F0F-523A-25BF-D0AB-6638EAC16DC8}"/>
              </a:ext>
            </a:extLst>
          </p:cNvPr>
          <p:cNvSpPr/>
          <p:nvPr/>
        </p:nvSpPr>
        <p:spPr>
          <a:xfrm>
            <a:off x="3811991" y="3039345"/>
            <a:ext cx="1658620" cy="871855"/>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TextBox 16">
            <a:extLst>
              <a:ext uri="{FF2B5EF4-FFF2-40B4-BE49-F238E27FC236}">
                <a16:creationId xmlns:a16="http://schemas.microsoft.com/office/drawing/2014/main" id="{EC02C516-C07A-9A56-F321-53C6BAF734AE}"/>
              </a:ext>
            </a:extLst>
          </p:cNvPr>
          <p:cNvSpPr txBox="1"/>
          <p:nvPr/>
        </p:nvSpPr>
        <p:spPr>
          <a:xfrm>
            <a:off x="3711895" y="3104877"/>
            <a:ext cx="1858812" cy="707886"/>
          </a:xfrm>
          <a:prstGeom prst="rect">
            <a:avLst/>
          </a:prstGeom>
          <a:noFill/>
        </p:spPr>
        <p:txBody>
          <a:bodyPr wrap="square" lIns="91440" tIns="45720" rIns="91440" bIns="45720" rtlCol="0" anchor="t">
            <a:spAutoFit/>
          </a:bodyPr>
          <a:lstStyle/>
          <a:p>
            <a:pPr algn="ctr"/>
            <a:r>
              <a:rPr lang="en-US" sz="2000">
                <a:latin typeface="Bahnschrift SemiLight"/>
              </a:rPr>
              <a:t>Output Boundary</a:t>
            </a:r>
          </a:p>
        </p:txBody>
      </p:sp>
    </p:spTree>
    <p:extLst>
      <p:ext uri="{BB962C8B-B14F-4D97-AF65-F5344CB8AC3E}">
        <p14:creationId xmlns:p14="http://schemas.microsoft.com/office/powerpoint/2010/main" val="1765966583"/>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C3E08EFD-2655-9D84-D8A2-EB8C9EF442D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724" r="16724"/>
          <a:stretch>
            <a:fillRect/>
          </a:stretch>
        </p:blipFill>
        <p:spPr/>
      </p:pic>
      <p:sp>
        <p:nvSpPr>
          <p:cNvPr id="14" name="TextBox 13"/>
          <p:cNvSpPr txBox="1"/>
          <p:nvPr userDrawn="1"/>
        </p:nvSpPr>
        <p:spPr>
          <a:xfrm>
            <a:off x="4825437" y="2140423"/>
            <a:ext cx="6132848" cy="646331"/>
          </a:xfrm>
          <a:prstGeom prst="rect">
            <a:avLst/>
          </a:prstGeom>
          <a:noFill/>
        </p:spPr>
        <p:txBody>
          <a:bodyPr wrap="square" rtlCol="0">
            <a:spAutoFit/>
          </a:bodyPr>
          <a:lstStyle/>
          <a:p>
            <a:r>
              <a:rPr lang="en-US" sz="3600" b="1">
                <a:latin typeface="Titillium" panose="00000500000000000000" pitchFamily="50" charset="0"/>
              </a:rPr>
              <a:t>Problem in the </a:t>
            </a:r>
            <a:r>
              <a:rPr lang="en-US" sz="3600" b="1">
                <a:solidFill>
                  <a:schemeClr val="accent2"/>
                </a:solidFill>
                <a:latin typeface="Titillium" panose="00000500000000000000" pitchFamily="50" charset="0"/>
              </a:rPr>
              <a:t>World</a:t>
            </a:r>
          </a:p>
        </p:txBody>
      </p:sp>
      <p:sp>
        <p:nvSpPr>
          <p:cNvPr id="15" name="TextBox 14"/>
          <p:cNvSpPr txBox="1"/>
          <p:nvPr userDrawn="1"/>
        </p:nvSpPr>
        <p:spPr>
          <a:xfrm>
            <a:off x="4825437" y="2860618"/>
            <a:ext cx="6132848" cy="1739772"/>
          </a:xfrm>
          <a:prstGeom prst="rect">
            <a:avLst/>
          </a:prstGeom>
          <a:noFill/>
        </p:spPr>
        <p:txBody>
          <a:bodyPr wrap="square" lIns="91440" tIns="45720" rIns="91440" bIns="45720" rtlCol="0" anchor="t">
            <a:spAutoFit/>
          </a:bodyPr>
          <a:lstStyle/>
          <a:p>
            <a:pPr>
              <a:lnSpc>
                <a:spcPct val="130000"/>
              </a:lnSpc>
            </a:pPr>
            <a:r>
              <a:rPr lang="en-US" sz="1400">
                <a:solidFill>
                  <a:schemeClr val="tx1">
                    <a:alpha val="60000"/>
                  </a:schemeClr>
                </a:solidFill>
                <a:latin typeface="Bahnschrift SemiLight"/>
                <a:ea typeface="Source Sans Pro" charset="0"/>
                <a:cs typeface="Source Sans Pro" charset="0"/>
              </a:rPr>
              <a:t>Students struggle with managing school, careers, hobbies, and time. Students are also under the stress of paying tuition and living costs. After a long day at school, finishing difficult assessments and exams, who would want to come home to buy groceries and make food? To ensure that we can come home to a great meal where you don’t need to pay a fortune for your food, we introduce to you…</a:t>
            </a:r>
          </a:p>
        </p:txBody>
      </p:sp>
      <p:grpSp>
        <p:nvGrpSpPr>
          <p:cNvPr id="17" name="Group 16"/>
          <p:cNvGrpSpPr/>
          <p:nvPr/>
        </p:nvGrpSpPr>
        <p:grpSpPr>
          <a:xfrm rot="2700000">
            <a:off x="1367963" y="1459593"/>
            <a:ext cx="914400" cy="914400"/>
            <a:chOff x="2358572" y="1016001"/>
            <a:chExt cx="856342" cy="856342"/>
          </a:xfrm>
          <a:effectLst/>
        </p:grpSpPr>
        <p:cxnSp>
          <p:nvCxnSpPr>
            <p:cNvPr id="18" name="Straight Connector 17"/>
            <p:cNvCxnSpPr/>
            <p:nvPr/>
          </p:nvCxnSpPr>
          <p:spPr>
            <a:xfrm flipH="1">
              <a:off x="2786743" y="1016001"/>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a:off x="2786743" y="986972"/>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rot="2700000">
            <a:off x="1593224" y="1677235"/>
            <a:ext cx="457200" cy="457200"/>
            <a:chOff x="2358572" y="1016001"/>
            <a:chExt cx="856342" cy="856342"/>
          </a:xfrm>
          <a:effectLst>
            <a:outerShdw blurRad="50800" dist="38100" dir="2700000" algn="tl" rotWithShape="0">
              <a:prstClr val="black">
                <a:alpha val="40000"/>
              </a:prstClr>
            </a:outerShdw>
          </a:effectLst>
        </p:grpSpPr>
        <p:cxnSp>
          <p:nvCxnSpPr>
            <p:cNvPr id="21" name="Straight Connector 20"/>
            <p:cNvCxnSpPr/>
            <p:nvPr/>
          </p:nvCxnSpPr>
          <p:spPr>
            <a:xfrm flipH="1">
              <a:off x="2786743" y="1016001"/>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a:off x="2786743" y="986972"/>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1" name="Picture 10">
            <a:extLst>
              <a:ext uri="{FF2B5EF4-FFF2-40B4-BE49-F238E27FC236}">
                <a16:creationId xmlns:a16="http://schemas.microsoft.com/office/drawing/2014/main" id="{FB6444BE-71DE-2474-0567-4E702E267E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530" y="5778298"/>
            <a:ext cx="1508897" cy="873572"/>
          </a:xfrm>
          <a:prstGeom prst="rect">
            <a:avLst/>
          </a:prstGeom>
        </p:spPr>
      </p:pic>
      <p:pic>
        <p:nvPicPr>
          <p:cNvPr id="12" name="Picture 11">
            <a:extLst>
              <a:ext uri="{FF2B5EF4-FFF2-40B4-BE49-F238E27FC236}">
                <a16:creationId xmlns:a16="http://schemas.microsoft.com/office/drawing/2014/main" id="{36A2C062-B858-8A51-8E54-ED6F839D54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0054" y="5778298"/>
            <a:ext cx="4109915" cy="873572"/>
          </a:xfrm>
          <a:prstGeom prst="rect">
            <a:avLst/>
          </a:prstGeom>
        </p:spPr>
      </p:pic>
    </p:spTree>
    <p:extLst>
      <p:ext uri="{BB962C8B-B14F-4D97-AF65-F5344CB8AC3E}">
        <p14:creationId xmlns:p14="http://schemas.microsoft.com/office/powerpoint/2010/main" val="2563385180"/>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66667">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66667">
                                          <p:cBhvr additive="base">
                                            <p:cTn id="7" dur="750" fill="hold"/>
                                            <p:tgtEl>
                                              <p:spTgt spid="20"/>
                                            </p:tgtEl>
                                            <p:attrNameLst>
                                              <p:attrName>ppt_x</p:attrName>
                                            </p:attrNameLst>
                                          </p:cBhvr>
                                          <p:tavLst>
                                            <p:tav tm="0">
                                              <p:val>
                                                <p:strVal val="0-#ppt_w/2"/>
                                              </p:val>
                                            </p:tav>
                                            <p:tav tm="100000">
                                              <p:val>
                                                <p:strVal val="#ppt_x"/>
                                              </p:val>
                                            </p:tav>
                                          </p:tavLst>
                                        </p:anim>
                                        <p:anim calcmode="lin" valueType="num" p14:bounceEnd="66667">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66667">
                                      <p:stCondLst>
                                        <p:cond delay="250"/>
                                      </p:stCondLst>
                                      <p:childTnLst>
                                        <p:set>
                                          <p:cBhvr>
                                            <p:cTn id="10" dur="1" fill="hold">
                                              <p:stCondLst>
                                                <p:cond delay="0"/>
                                              </p:stCondLst>
                                            </p:cTn>
                                            <p:tgtEl>
                                              <p:spTgt spid="17"/>
                                            </p:tgtEl>
                                            <p:attrNameLst>
                                              <p:attrName>style.visibility</p:attrName>
                                            </p:attrNameLst>
                                          </p:cBhvr>
                                          <p:to>
                                            <p:strVal val="visible"/>
                                          </p:to>
                                        </p:set>
                                        <p:anim calcmode="lin" valueType="num" p14:bounceEnd="66667">
                                          <p:cBhvr additive="base">
                                            <p:cTn id="11" dur="750" fill="hold"/>
                                            <p:tgtEl>
                                              <p:spTgt spid="17"/>
                                            </p:tgtEl>
                                            <p:attrNameLst>
                                              <p:attrName>ppt_x</p:attrName>
                                            </p:attrNameLst>
                                          </p:cBhvr>
                                          <p:tavLst>
                                            <p:tav tm="0">
                                              <p:val>
                                                <p:strVal val="0-#ppt_w/2"/>
                                              </p:val>
                                            </p:tav>
                                            <p:tav tm="100000">
                                              <p:val>
                                                <p:strVal val="#ppt_x"/>
                                              </p:val>
                                            </p:tav>
                                          </p:tavLst>
                                        </p:anim>
                                        <p:anim calcmode="lin" valueType="num" p14:bounceEnd="66667">
                                          <p:cBhvr additive="base">
                                            <p:cTn id="12" dur="75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60000">
                                      <p:stCondLst>
                                        <p:cond delay="250"/>
                                      </p:stCondLst>
                                      <p:childTnLst>
                                        <p:set>
                                          <p:cBhvr>
                                            <p:cTn id="14" dur="1" fill="hold">
                                              <p:stCondLst>
                                                <p:cond delay="0"/>
                                              </p:stCondLst>
                                            </p:cTn>
                                            <p:tgtEl>
                                              <p:spTgt spid="14"/>
                                            </p:tgtEl>
                                            <p:attrNameLst>
                                              <p:attrName>style.visibility</p:attrName>
                                            </p:attrNameLst>
                                          </p:cBhvr>
                                          <p:to>
                                            <p:strVal val="visible"/>
                                          </p:to>
                                        </p:set>
                                        <p:anim calcmode="lin" valueType="num" p14:bounceEnd="60000">
                                          <p:cBhvr additive="base">
                                            <p:cTn id="15" dur="1000" fill="hold"/>
                                            <p:tgtEl>
                                              <p:spTgt spid="14"/>
                                            </p:tgtEl>
                                            <p:attrNameLst>
                                              <p:attrName>ppt_x</p:attrName>
                                            </p:attrNameLst>
                                          </p:cBhvr>
                                          <p:tavLst>
                                            <p:tav tm="0">
                                              <p:val>
                                                <p:strVal val="1+#ppt_w/2"/>
                                              </p:val>
                                            </p:tav>
                                            <p:tav tm="100000">
                                              <p:val>
                                                <p:strVal val="#ppt_x"/>
                                              </p:val>
                                            </p:tav>
                                          </p:tavLst>
                                        </p:anim>
                                        <p:anim calcmode="lin" valueType="num" p14:bounceEnd="60000">
                                          <p:cBhvr additive="base">
                                            <p:cTn id="16" dur="10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0000">
                                      <p:stCondLst>
                                        <p:cond delay="500"/>
                                      </p:stCondLst>
                                      <p:childTnLst>
                                        <p:set>
                                          <p:cBhvr>
                                            <p:cTn id="18" dur="1" fill="hold">
                                              <p:stCondLst>
                                                <p:cond delay="0"/>
                                              </p:stCondLst>
                                            </p:cTn>
                                            <p:tgtEl>
                                              <p:spTgt spid="15"/>
                                            </p:tgtEl>
                                            <p:attrNameLst>
                                              <p:attrName>style.visibility</p:attrName>
                                            </p:attrNameLst>
                                          </p:cBhvr>
                                          <p:to>
                                            <p:strVal val="visible"/>
                                          </p:to>
                                        </p:set>
                                        <p:anim calcmode="lin" valueType="num" p14:bounceEnd="60000">
                                          <p:cBhvr additive="base">
                                            <p:cTn id="19" dur="1000" fill="hold"/>
                                            <p:tgtEl>
                                              <p:spTgt spid="15"/>
                                            </p:tgtEl>
                                            <p:attrNameLst>
                                              <p:attrName>ppt_x</p:attrName>
                                            </p:attrNameLst>
                                          </p:cBhvr>
                                          <p:tavLst>
                                            <p:tav tm="0">
                                              <p:val>
                                                <p:strVal val="1+#ppt_w/2"/>
                                              </p:val>
                                            </p:tav>
                                            <p:tav tm="100000">
                                              <p:val>
                                                <p:strVal val="#ppt_x"/>
                                              </p:val>
                                            </p:tav>
                                          </p:tavLst>
                                        </p:anim>
                                        <p:anim calcmode="lin" valueType="num" p14:bounceEnd="60000">
                                          <p:cBhvr additive="base">
                                            <p:cTn id="20" dur="1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2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000" fill="hold"/>
                                            <p:tgtEl>
                                              <p:spTgt spid="14"/>
                                            </p:tgtEl>
                                            <p:attrNameLst>
                                              <p:attrName>ppt_x</p:attrName>
                                            </p:attrNameLst>
                                          </p:cBhvr>
                                          <p:tavLst>
                                            <p:tav tm="0">
                                              <p:val>
                                                <p:strVal val="1+#ppt_w/2"/>
                                              </p:val>
                                            </p:tav>
                                            <p:tav tm="100000">
                                              <p:val>
                                                <p:strVal val="#ppt_x"/>
                                              </p:val>
                                            </p:tav>
                                          </p:tavLst>
                                        </p:anim>
                                        <p:anim calcmode="lin" valueType="num">
                                          <p:cBhvr additive="base">
                                            <p:cTn id="16" dur="10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5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000" fill="hold"/>
                                            <p:tgtEl>
                                              <p:spTgt spid="15"/>
                                            </p:tgtEl>
                                            <p:attrNameLst>
                                              <p:attrName>ppt_x</p:attrName>
                                            </p:attrNameLst>
                                          </p:cBhvr>
                                          <p:tavLst>
                                            <p:tav tm="0">
                                              <p:val>
                                                <p:strVal val="1+#ppt_w/2"/>
                                              </p:val>
                                            </p:tav>
                                            <p:tav tm="100000">
                                              <p:val>
                                                <p:strVal val="#ppt_x"/>
                                              </p:val>
                                            </p:tav>
                                          </p:tavLst>
                                        </p:anim>
                                        <p:anim calcmode="lin" valueType="num">
                                          <p:cBhvr additive="base">
                                            <p:cTn id="20" dur="1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grpSp>
        <p:nvGrpSpPr>
          <p:cNvPr id="52" name="Group 51"/>
          <p:cNvGrpSpPr/>
          <p:nvPr/>
        </p:nvGrpSpPr>
        <p:grpSpPr>
          <a:xfrm rot="2700000">
            <a:off x="66695" y="50657"/>
            <a:ext cx="2743200" cy="2743200"/>
            <a:chOff x="2358572" y="1016001"/>
            <a:chExt cx="856342" cy="856342"/>
          </a:xfrm>
          <a:effectLst>
            <a:glow rad="152400">
              <a:schemeClr val="tx1">
                <a:alpha val="10000"/>
              </a:schemeClr>
            </a:glow>
          </a:effectLst>
        </p:grpSpPr>
        <p:cxnSp>
          <p:nvCxnSpPr>
            <p:cNvPr id="53" name="Straight Connector 52"/>
            <p:cNvCxnSpPr/>
            <p:nvPr/>
          </p:nvCxnSpPr>
          <p:spPr>
            <a:xfrm flipH="1">
              <a:off x="2786743" y="1016001"/>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a:off x="2786743" y="986972"/>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0" y="24780"/>
            <a:ext cx="12191999" cy="6857999"/>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408163" y="1333435"/>
            <a:ext cx="8080181" cy="1200329"/>
          </a:xfrm>
          <a:prstGeom prst="rect">
            <a:avLst/>
          </a:prstGeom>
          <a:noFill/>
        </p:spPr>
        <p:txBody>
          <a:bodyPr wrap="square" lIns="91440" tIns="45720" rIns="91440" bIns="45720" rtlCol="0" anchor="t">
            <a:spAutoFit/>
          </a:bodyPr>
          <a:lstStyle/>
          <a:p>
            <a:pPr algn="ctr"/>
            <a:r>
              <a:rPr lang="en-US" sz="3600" b="1">
                <a:solidFill>
                  <a:schemeClr val="bg1"/>
                </a:solidFill>
                <a:latin typeface="Titillium"/>
              </a:rPr>
              <a:t>Challenges Faced When Implementing: </a:t>
            </a:r>
            <a:r>
              <a:rPr lang="en-US" sz="3600" b="1">
                <a:solidFill>
                  <a:schemeClr val="accent2"/>
                </a:solidFill>
                <a:latin typeface="Titillium"/>
              </a:rPr>
              <a:t>Food Suggestions</a:t>
            </a:r>
            <a:endParaRPr lang="en-US" sz="3600" b="1">
              <a:solidFill>
                <a:schemeClr val="accent2"/>
              </a:solidFill>
              <a:latin typeface="Titillium" panose="00000500000000000000" pitchFamily="50" charset="0"/>
            </a:endParaRPr>
          </a:p>
        </p:txBody>
      </p:sp>
      <p:sp>
        <p:nvSpPr>
          <p:cNvPr id="38" name="Rectangle 37"/>
          <p:cNvSpPr/>
          <p:nvPr/>
        </p:nvSpPr>
        <p:spPr>
          <a:xfrm>
            <a:off x="907142" y="693056"/>
            <a:ext cx="10377714" cy="54718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514439" y="3219829"/>
            <a:ext cx="2696291" cy="460126"/>
          </a:xfrm>
          <a:prstGeom prst="rect">
            <a:avLst/>
          </a:prstGeom>
          <a:noFill/>
        </p:spPr>
        <p:txBody>
          <a:bodyPr wrap="square" lIns="91440" tIns="45720" rIns="91440" bIns="45720" rtlCol="0" anchor="t">
            <a:spAutoFit/>
          </a:bodyPr>
          <a:lstStyle/>
          <a:p>
            <a:pPr algn="ctr">
              <a:lnSpc>
                <a:spcPct val="130000"/>
              </a:lnSpc>
            </a:pPr>
            <a:endParaRPr lang="en-CA" sz="2000">
              <a:solidFill>
                <a:schemeClr val="bg2"/>
              </a:solidFill>
              <a:ea typeface="Source Sans Pro" charset="0"/>
              <a:cs typeface="Source Sans Pro" charset="0"/>
            </a:endParaRPr>
          </a:p>
        </p:txBody>
      </p:sp>
      <p:sp>
        <p:nvSpPr>
          <p:cNvPr id="49" name="TextBox 48"/>
          <p:cNvSpPr txBox="1"/>
          <p:nvPr/>
        </p:nvSpPr>
        <p:spPr>
          <a:xfrm>
            <a:off x="1105896" y="2880189"/>
            <a:ext cx="4536770" cy="1260345"/>
          </a:xfrm>
          <a:prstGeom prst="rect">
            <a:avLst/>
          </a:prstGeom>
          <a:noFill/>
        </p:spPr>
        <p:txBody>
          <a:bodyPr wrap="square" lIns="91440" tIns="45720" rIns="91440" bIns="45720" rtlCol="0" anchor="t">
            <a:spAutoFit/>
          </a:bodyPr>
          <a:lstStyle/>
          <a:p>
            <a:pPr algn="ctr">
              <a:lnSpc>
                <a:spcPct val="130000"/>
              </a:lnSpc>
            </a:pPr>
            <a:r>
              <a:rPr lang="en-CA" sz="2000">
                <a:solidFill>
                  <a:schemeClr val="accent2"/>
                </a:solidFill>
                <a:ea typeface="Source Sans Pro" charset="0"/>
                <a:cs typeface="Source Sans Pro" charset="0"/>
              </a:rPr>
              <a:t>Challenge:</a:t>
            </a:r>
          </a:p>
          <a:p>
            <a:pPr marL="342900" indent="-342900" algn="ctr">
              <a:lnSpc>
                <a:spcPct val="130000"/>
              </a:lnSpc>
              <a:buFont typeface="Arial"/>
              <a:buChar char="•"/>
            </a:pPr>
            <a:r>
              <a:rPr lang="en-CA" sz="2000">
                <a:solidFill>
                  <a:schemeClr val="bg2"/>
                </a:solidFill>
              </a:rPr>
              <a:t>Code smells: Change Preventers</a:t>
            </a:r>
          </a:p>
          <a:p>
            <a:pPr marL="342900" indent="-342900" algn="ctr">
              <a:lnSpc>
                <a:spcPct val="130000"/>
              </a:lnSpc>
              <a:buFont typeface="Arial"/>
              <a:buChar char="•"/>
            </a:pPr>
            <a:r>
              <a:rPr lang="en-CA" sz="2000">
                <a:solidFill>
                  <a:schemeClr val="bg2"/>
                </a:solidFill>
                <a:ea typeface="Source Sans Pro" charset="0"/>
                <a:cs typeface="Source Sans Pro" charset="0"/>
              </a:rPr>
              <a:t>Hard Dependencies</a:t>
            </a:r>
          </a:p>
        </p:txBody>
      </p:sp>
      <p:grpSp>
        <p:nvGrpSpPr>
          <p:cNvPr id="64" name="Group 63"/>
          <p:cNvGrpSpPr/>
          <p:nvPr/>
        </p:nvGrpSpPr>
        <p:grpSpPr>
          <a:xfrm rot="2700000">
            <a:off x="589481" y="1127609"/>
            <a:ext cx="1280160" cy="1280160"/>
            <a:chOff x="2358572" y="1016001"/>
            <a:chExt cx="856342" cy="856342"/>
          </a:xfrm>
          <a:effectLst>
            <a:glow rad="152400">
              <a:schemeClr val="tx1">
                <a:alpha val="10000"/>
              </a:schemeClr>
            </a:glow>
          </a:effectLst>
        </p:grpSpPr>
        <p:cxnSp>
          <p:nvCxnSpPr>
            <p:cNvPr id="65" name="Straight Connector 64"/>
            <p:cNvCxnSpPr/>
            <p:nvPr/>
          </p:nvCxnSpPr>
          <p:spPr>
            <a:xfrm flipH="1">
              <a:off x="2786743" y="1016001"/>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flipH="1">
              <a:off x="2786743" y="986972"/>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rot="2700000">
            <a:off x="1358611" y="898153"/>
            <a:ext cx="914400" cy="914400"/>
            <a:chOff x="2358572" y="1016001"/>
            <a:chExt cx="856342" cy="856342"/>
          </a:xfrm>
          <a:effectLst/>
        </p:grpSpPr>
        <p:cxnSp>
          <p:nvCxnSpPr>
            <p:cNvPr id="68" name="Straight Connector 67"/>
            <p:cNvCxnSpPr/>
            <p:nvPr/>
          </p:nvCxnSpPr>
          <p:spPr>
            <a:xfrm flipH="1">
              <a:off x="2786743" y="1016001"/>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flipH="1">
              <a:off x="2786743" y="986972"/>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rot="2700000">
            <a:off x="1295493" y="1115794"/>
            <a:ext cx="457200" cy="457200"/>
            <a:chOff x="2358572" y="1016001"/>
            <a:chExt cx="856342" cy="856342"/>
          </a:xfrm>
          <a:effectLst>
            <a:outerShdw blurRad="50800" dist="38100" dir="2700000" algn="tl" rotWithShape="0">
              <a:prstClr val="black">
                <a:alpha val="40000"/>
              </a:prstClr>
            </a:outerShdw>
          </a:effectLst>
        </p:grpSpPr>
        <p:cxnSp>
          <p:nvCxnSpPr>
            <p:cNvPr id="71" name="Straight Connector 70"/>
            <p:cNvCxnSpPr/>
            <p:nvPr/>
          </p:nvCxnSpPr>
          <p:spPr>
            <a:xfrm flipH="1">
              <a:off x="2786743" y="1016001"/>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flipH="1">
              <a:off x="2786743" y="986972"/>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B7FDE0E4-A8D7-DD53-DE09-CCC689A44C6D}"/>
              </a:ext>
            </a:extLst>
          </p:cNvPr>
          <p:cNvSpPr txBox="1"/>
          <p:nvPr/>
        </p:nvSpPr>
        <p:spPr>
          <a:xfrm>
            <a:off x="5895610" y="2880188"/>
            <a:ext cx="3714294" cy="1260345"/>
          </a:xfrm>
          <a:prstGeom prst="rect">
            <a:avLst/>
          </a:prstGeom>
          <a:noFill/>
        </p:spPr>
        <p:txBody>
          <a:bodyPr wrap="square" lIns="91440" tIns="45720" rIns="91440" bIns="45720" rtlCol="0" anchor="t">
            <a:spAutoFit/>
          </a:bodyPr>
          <a:lstStyle/>
          <a:p>
            <a:pPr algn="ctr">
              <a:lnSpc>
                <a:spcPct val="130000"/>
              </a:lnSpc>
            </a:pPr>
            <a:r>
              <a:rPr lang="en-CA" sz="2000">
                <a:solidFill>
                  <a:schemeClr val="accent2"/>
                </a:solidFill>
                <a:ea typeface="Source Sans Pro" charset="0"/>
                <a:cs typeface="Source Sans Pro" charset="0"/>
              </a:rPr>
              <a:t>Solution:</a:t>
            </a:r>
          </a:p>
          <a:p>
            <a:pPr marL="342900" indent="-342900" algn="ctr">
              <a:lnSpc>
                <a:spcPct val="130000"/>
              </a:lnSpc>
              <a:buFont typeface="Arial"/>
              <a:buChar char="•"/>
            </a:pPr>
            <a:r>
              <a:rPr lang="en-CA" sz="2000">
                <a:solidFill>
                  <a:schemeClr val="bg2"/>
                </a:solidFill>
                <a:ea typeface="+mn-lt"/>
                <a:cs typeface="+mn-lt"/>
              </a:rPr>
              <a:t>Dependency Injection</a:t>
            </a:r>
          </a:p>
          <a:p>
            <a:pPr marL="342900" indent="-342900" algn="ctr">
              <a:lnSpc>
                <a:spcPct val="130000"/>
              </a:lnSpc>
              <a:buFont typeface="Arial"/>
              <a:buChar char="•"/>
            </a:pPr>
            <a:r>
              <a:rPr lang="en-CA" sz="2000">
                <a:solidFill>
                  <a:schemeClr val="bg2"/>
                </a:solidFill>
                <a:ea typeface="+mn-lt"/>
                <a:cs typeface="+mn-lt"/>
              </a:rPr>
              <a:t>MVC Model</a:t>
            </a:r>
            <a:r>
              <a:rPr lang="en-CA" sz="2000">
                <a:solidFill>
                  <a:schemeClr val="bg2"/>
                </a:solidFill>
                <a:ea typeface="Source Sans Pro" charset="0"/>
                <a:cs typeface="Source Sans Pro" charset="0"/>
              </a:rPr>
              <a:t> </a:t>
            </a:r>
            <a:endParaRPr lang="en-CA">
              <a:solidFill>
                <a:schemeClr val="bg2"/>
              </a:solidFill>
            </a:endParaRPr>
          </a:p>
        </p:txBody>
      </p:sp>
      <p:pic>
        <p:nvPicPr>
          <p:cNvPr id="21506" name="Picture 2" descr="Suggestion - Free communications icons">
            <a:extLst>
              <a:ext uri="{FF2B5EF4-FFF2-40B4-BE49-F238E27FC236}">
                <a16:creationId xmlns:a16="http://schemas.microsoft.com/office/drawing/2014/main" id="{C12F0560-0743-DB10-BB07-7BEBB13CD61F}"/>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9710246" y="4537329"/>
            <a:ext cx="1375858" cy="1375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15310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userDrawn="1"/>
        </p:nvSpPr>
        <p:spPr>
          <a:xfrm>
            <a:off x="1051722" y="2551837"/>
            <a:ext cx="5044278" cy="1754326"/>
          </a:xfrm>
          <a:prstGeom prst="rect">
            <a:avLst/>
          </a:prstGeom>
          <a:noFill/>
        </p:spPr>
        <p:txBody>
          <a:bodyPr wrap="square" lIns="91440" tIns="45720" rIns="91440" bIns="45720" rtlCol="0" anchor="t">
            <a:spAutoFit/>
          </a:bodyPr>
          <a:lstStyle/>
          <a:p>
            <a:r>
              <a:rPr lang="en-US" sz="5400" b="1">
                <a:latin typeface="Titillium"/>
              </a:rPr>
              <a:t>Major Design</a:t>
            </a:r>
            <a:endParaRPr lang="en-US" sz="5400" b="1">
              <a:solidFill>
                <a:srgbClr val="3CBEB4"/>
              </a:solidFill>
              <a:latin typeface="Titillium" panose="00000500000000000000" pitchFamily="50" charset="0"/>
            </a:endParaRPr>
          </a:p>
          <a:p>
            <a:r>
              <a:rPr lang="en-US" sz="5400" b="1">
                <a:solidFill>
                  <a:schemeClr val="accent2"/>
                </a:solidFill>
                <a:latin typeface="Titillium"/>
              </a:rPr>
              <a:t>Decisions</a:t>
            </a:r>
            <a:endParaRPr lang="en-US" sz="5400" b="1">
              <a:solidFill>
                <a:schemeClr val="accent2"/>
              </a:solidFill>
              <a:latin typeface="Titillium" panose="00000500000000000000" pitchFamily="50" charset="0"/>
            </a:endParaRPr>
          </a:p>
        </p:txBody>
      </p:sp>
      <p:grpSp>
        <p:nvGrpSpPr>
          <p:cNvPr id="16" name="Group 15"/>
          <p:cNvGrpSpPr/>
          <p:nvPr/>
        </p:nvGrpSpPr>
        <p:grpSpPr>
          <a:xfrm>
            <a:off x="7136774" y="1029097"/>
            <a:ext cx="3756066" cy="822960"/>
            <a:chOff x="7223860" y="1309772"/>
            <a:chExt cx="3756066" cy="822960"/>
          </a:xfrm>
        </p:grpSpPr>
        <p:grpSp>
          <p:nvGrpSpPr>
            <p:cNvPr id="15" name="Group 14"/>
            <p:cNvGrpSpPr/>
            <p:nvPr/>
          </p:nvGrpSpPr>
          <p:grpSpPr>
            <a:xfrm>
              <a:off x="7223860" y="1309772"/>
              <a:ext cx="822960" cy="822960"/>
              <a:chOff x="6651430" y="1309772"/>
              <a:chExt cx="822960" cy="822960"/>
            </a:xfrm>
          </p:grpSpPr>
          <p:sp>
            <p:nvSpPr>
              <p:cNvPr id="10" name="Oval 9"/>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rot="2700000">
                <a:off x="6880029" y="1538371"/>
                <a:ext cx="365760" cy="365760"/>
                <a:chOff x="2358572" y="1016001"/>
                <a:chExt cx="856342" cy="856342"/>
              </a:xfrm>
              <a:effectLst/>
            </p:grpSpPr>
            <p:cxnSp>
              <p:nvCxnSpPr>
                <p:cNvPr id="12" name="Straight Connector 11"/>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4" name="TextBox 13"/>
            <p:cNvSpPr txBox="1"/>
            <p:nvPr/>
          </p:nvSpPr>
          <p:spPr>
            <a:xfrm>
              <a:off x="8328983" y="1481651"/>
              <a:ext cx="2650943" cy="461665"/>
            </a:xfrm>
            <a:prstGeom prst="rect">
              <a:avLst/>
            </a:prstGeom>
            <a:noFill/>
          </p:spPr>
          <p:txBody>
            <a:bodyPr wrap="square" rtlCol="0">
              <a:spAutoFit/>
            </a:bodyPr>
            <a:lstStyle/>
            <a:p>
              <a:r>
                <a:rPr lang="en-US" sz="2400" b="1">
                  <a:latin typeface="Titillium" panose="00000500000000000000" pitchFamily="50" charset="0"/>
                </a:rPr>
                <a:t>Use of MongoDB</a:t>
              </a:r>
              <a:endParaRPr lang="en-US" sz="2400" b="1">
                <a:solidFill>
                  <a:schemeClr val="accent2"/>
                </a:solidFill>
                <a:latin typeface="Titillium" panose="00000500000000000000" pitchFamily="50" charset="0"/>
              </a:endParaRPr>
            </a:p>
          </p:txBody>
        </p:sp>
      </p:grpSp>
      <p:grpSp>
        <p:nvGrpSpPr>
          <p:cNvPr id="17" name="Group 16"/>
          <p:cNvGrpSpPr/>
          <p:nvPr/>
        </p:nvGrpSpPr>
        <p:grpSpPr>
          <a:xfrm>
            <a:off x="7136774" y="2200482"/>
            <a:ext cx="3756066" cy="822960"/>
            <a:chOff x="7223860" y="1309772"/>
            <a:chExt cx="3756066" cy="822960"/>
          </a:xfrm>
        </p:grpSpPr>
        <p:grpSp>
          <p:nvGrpSpPr>
            <p:cNvPr id="18" name="Group 17"/>
            <p:cNvGrpSpPr/>
            <p:nvPr/>
          </p:nvGrpSpPr>
          <p:grpSpPr>
            <a:xfrm>
              <a:off x="7223860" y="1309772"/>
              <a:ext cx="822960" cy="822960"/>
              <a:chOff x="6651430" y="1309772"/>
              <a:chExt cx="822960" cy="822960"/>
            </a:xfrm>
          </p:grpSpPr>
          <p:sp>
            <p:nvSpPr>
              <p:cNvPr id="20" name="Oval 19"/>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rot="2700000">
                <a:off x="6880029" y="1538371"/>
                <a:ext cx="365760" cy="365760"/>
                <a:chOff x="2358572" y="1016001"/>
                <a:chExt cx="856342" cy="856342"/>
              </a:xfrm>
              <a:effectLst/>
            </p:grpSpPr>
            <p:cxnSp>
              <p:nvCxnSpPr>
                <p:cNvPr id="22" name="Straight Connector 21"/>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9" name="TextBox 18"/>
            <p:cNvSpPr txBox="1"/>
            <p:nvPr/>
          </p:nvSpPr>
          <p:spPr>
            <a:xfrm>
              <a:off x="8328983" y="1481651"/>
              <a:ext cx="2650943" cy="461665"/>
            </a:xfrm>
            <a:prstGeom prst="rect">
              <a:avLst/>
            </a:prstGeom>
            <a:noFill/>
          </p:spPr>
          <p:txBody>
            <a:bodyPr wrap="square" rtlCol="0">
              <a:spAutoFit/>
            </a:bodyPr>
            <a:lstStyle/>
            <a:p>
              <a:r>
                <a:rPr lang="en-US" sz="2400" b="1">
                  <a:latin typeface="Titillium" panose="00000500000000000000" pitchFamily="50" charset="0"/>
                </a:rPr>
                <a:t>MVC Architecture</a:t>
              </a:r>
              <a:endParaRPr lang="en-US" sz="2400" b="1">
                <a:solidFill>
                  <a:schemeClr val="accent2"/>
                </a:solidFill>
                <a:latin typeface="Titillium" panose="00000500000000000000" pitchFamily="50" charset="0"/>
              </a:endParaRPr>
            </a:p>
          </p:txBody>
        </p:sp>
      </p:grpSp>
      <p:grpSp>
        <p:nvGrpSpPr>
          <p:cNvPr id="24" name="Group 23"/>
          <p:cNvGrpSpPr/>
          <p:nvPr/>
        </p:nvGrpSpPr>
        <p:grpSpPr>
          <a:xfrm>
            <a:off x="7136774" y="3392502"/>
            <a:ext cx="4765416" cy="822960"/>
            <a:chOff x="7223860" y="1309772"/>
            <a:chExt cx="4765416" cy="822960"/>
          </a:xfrm>
        </p:grpSpPr>
        <p:grpSp>
          <p:nvGrpSpPr>
            <p:cNvPr id="25" name="Group 24"/>
            <p:cNvGrpSpPr/>
            <p:nvPr/>
          </p:nvGrpSpPr>
          <p:grpSpPr>
            <a:xfrm>
              <a:off x="7223860" y="1309772"/>
              <a:ext cx="822960" cy="822960"/>
              <a:chOff x="6651430" y="1309772"/>
              <a:chExt cx="822960" cy="822960"/>
            </a:xfrm>
          </p:grpSpPr>
          <p:sp>
            <p:nvSpPr>
              <p:cNvPr id="27" name="Oval 26"/>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rot="2700000">
                <a:off x="6880029" y="1538371"/>
                <a:ext cx="365760" cy="365760"/>
                <a:chOff x="2358572" y="1016001"/>
                <a:chExt cx="856342" cy="856342"/>
              </a:xfrm>
              <a:effectLst/>
            </p:grpSpPr>
            <p:cxnSp>
              <p:nvCxnSpPr>
                <p:cNvPr id="29" name="Straight Connector 28"/>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6" name="TextBox 25"/>
            <p:cNvSpPr txBox="1"/>
            <p:nvPr/>
          </p:nvSpPr>
          <p:spPr>
            <a:xfrm>
              <a:off x="8328983" y="1481651"/>
              <a:ext cx="3660293" cy="400110"/>
            </a:xfrm>
            <a:prstGeom prst="rect">
              <a:avLst/>
            </a:prstGeom>
            <a:noFill/>
          </p:spPr>
          <p:txBody>
            <a:bodyPr wrap="square" rtlCol="0">
              <a:spAutoFit/>
            </a:bodyPr>
            <a:lstStyle/>
            <a:p>
              <a:r>
                <a:rPr lang="en-US" sz="2000" b="1" err="1">
                  <a:latin typeface="Titillium" panose="00000500000000000000" pitchFamily="50" charset="0"/>
                </a:rPr>
                <a:t>ItemCart</a:t>
              </a:r>
              <a:r>
                <a:rPr lang="en-US" sz="2000" b="1">
                  <a:latin typeface="Titillium" panose="00000500000000000000" pitchFamily="50" charset="0"/>
                </a:rPr>
                <a:t> + </a:t>
              </a:r>
              <a:r>
                <a:rPr lang="en-US" sz="2000" b="1" err="1">
                  <a:latin typeface="Titillium" panose="00000500000000000000" pitchFamily="50" charset="0"/>
                </a:rPr>
                <a:t>PastOrder</a:t>
              </a:r>
              <a:r>
                <a:rPr lang="en-US" sz="2000" b="1">
                  <a:latin typeface="Titillium" panose="00000500000000000000" pitchFamily="50" charset="0"/>
                </a:rPr>
                <a:t> Entity</a:t>
              </a:r>
              <a:endParaRPr lang="en-US" sz="2000" b="1">
                <a:solidFill>
                  <a:schemeClr val="accent2"/>
                </a:solidFill>
                <a:latin typeface="Titillium" panose="00000500000000000000" pitchFamily="50" charset="0"/>
              </a:endParaRPr>
            </a:p>
          </p:txBody>
        </p:sp>
      </p:grpSp>
      <p:grpSp>
        <p:nvGrpSpPr>
          <p:cNvPr id="31" name="Group 30"/>
          <p:cNvGrpSpPr/>
          <p:nvPr/>
        </p:nvGrpSpPr>
        <p:grpSpPr>
          <a:xfrm>
            <a:off x="7136774" y="4584522"/>
            <a:ext cx="3756066" cy="822960"/>
            <a:chOff x="7223860" y="1309772"/>
            <a:chExt cx="3756066" cy="822960"/>
          </a:xfrm>
        </p:grpSpPr>
        <p:grpSp>
          <p:nvGrpSpPr>
            <p:cNvPr id="32" name="Group 31"/>
            <p:cNvGrpSpPr/>
            <p:nvPr/>
          </p:nvGrpSpPr>
          <p:grpSpPr>
            <a:xfrm>
              <a:off x="7223860" y="1309772"/>
              <a:ext cx="822960" cy="822960"/>
              <a:chOff x="6651430" y="1309772"/>
              <a:chExt cx="822960" cy="822960"/>
            </a:xfrm>
          </p:grpSpPr>
          <p:sp>
            <p:nvSpPr>
              <p:cNvPr id="34" name="Oval 33"/>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rot="2700000">
                <a:off x="6880029" y="1538371"/>
                <a:ext cx="365760" cy="365760"/>
                <a:chOff x="2358572" y="1016001"/>
                <a:chExt cx="856342" cy="856342"/>
              </a:xfrm>
              <a:effectLst/>
            </p:grpSpPr>
            <p:cxnSp>
              <p:nvCxnSpPr>
                <p:cNvPr id="36" name="Straight Connector 35"/>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3" name="TextBox 32"/>
            <p:cNvSpPr txBox="1"/>
            <p:nvPr/>
          </p:nvSpPr>
          <p:spPr>
            <a:xfrm>
              <a:off x="8328983" y="1481651"/>
              <a:ext cx="2650943" cy="461665"/>
            </a:xfrm>
            <a:prstGeom prst="rect">
              <a:avLst/>
            </a:prstGeom>
            <a:noFill/>
          </p:spPr>
          <p:txBody>
            <a:bodyPr wrap="square" rtlCol="0">
              <a:spAutoFit/>
            </a:bodyPr>
            <a:lstStyle/>
            <a:p>
              <a:r>
                <a:rPr lang="en-US" sz="2400" b="1">
                  <a:latin typeface="Titillium" panose="00000500000000000000" pitchFamily="50" charset="0"/>
                </a:rPr>
                <a:t>Use of </a:t>
              </a:r>
              <a:r>
                <a:rPr lang="en-US" sz="2400" b="1" err="1">
                  <a:latin typeface="Titillium" panose="00000500000000000000" pitchFamily="50" charset="0"/>
                </a:rPr>
                <a:t>Javaswing</a:t>
              </a:r>
              <a:endParaRPr lang="en-US" sz="2400" b="1">
                <a:solidFill>
                  <a:schemeClr val="accent2"/>
                </a:solidFill>
                <a:latin typeface="Titillium" panose="00000500000000000000" pitchFamily="50" charset="0"/>
              </a:endParaRPr>
            </a:p>
          </p:txBody>
        </p:sp>
      </p:grpSp>
      <p:pic>
        <p:nvPicPr>
          <p:cNvPr id="38" name="Picture 37">
            <a:extLst>
              <a:ext uri="{FF2B5EF4-FFF2-40B4-BE49-F238E27FC236}">
                <a16:creationId xmlns:a16="http://schemas.microsoft.com/office/drawing/2014/main" id="{20602F7B-776B-99D4-F6FB-4EE21293E3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922" y="6264222"/>
            <a:ext cx="1680652" cy="534753"/>
          </a:xfrm>
          <a:prstGeom prst="rect">
            <a:avLst/>
          </a:prstGeom>
        </p:spPr>
      </p:pic>
      <p:pic>
        <p:nvPicPr>
          <p:cNvPr id="39" name="Picture 38">
            <a:extLst>
              <a:ext uri="{FF2B5EF4-FFF2-40B4-BE49-F238E27FC236}">
                <a16:creationId xmlns:a16="http://schemas.microsoft.com/office/drawing/2014/main" id="{F5E4B79D-C5B0-B77F-8891-40A136911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7952" y="6264221"/>
            <a:ext cx="3701782" cy="534753"/>
          </a:xfrm>
          <a:prstGeom prst="rect">
            <a:avLst/>
          </a:prstGeom>
        </p:spPr>
      </p:pic>
    </p:spTree>
    <p:extLst>
      <p:ext uri="{BB962C8B-B14F-4D97-AF65-F5344CB8AC3E}">
        <p14:creationId xmlns:p14="http://schemas.microsoft.com/office/powerpoint/2010/main" val="2790711224"/>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6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60000">
                                          <p:cBhvr additive="base">
                                            <p:cTn id="7" dur="1000" fill="hold"/>
                                            <p:tgtEl>
                                              <p:spTgt spid="16"/>
                                            </p:tgtEl>
                                            <p:attrNameLst>
                                              <p:attrName>ppt_x</p:attrName>
                                            </p:attrNameLst>
                                          </p:cBhvr>
                                          <p:tavLst>
                                            <p:tav tm="0">
                                              <p:val>
                                                <p:strVal val="1+#ppt_w/2"/>
                                              </p:val>
                                            </p:tav>
                                            <p:tav tm="100000">
                                              <p:val>
                                                <p:strVal val="#ppt_x"/>
                                              </p:val>
                                            </p:tav>
                                          </p:tavLst>
                                        </p:anim>
                                        <p:anim calcmode="lin" valueType="num" p14:bounceEnd="60000">
                                          <p:cBhvr additive="base">
                                            <p:cTn id="8" dur="1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60000">
                                      <p:stCondLst>
                                        <p:cond delay="250"/>
                                      </p:stCondLst>
                                      <p:childTnLst>
                                        <p:set>
                                          <p:cBhvr>
                                            <p:cTn id="10" dur="1" fill="hold">
                                              <p:stCondLst>
                                                <p:cond delay="0"/>
                                              </p:stCondLst>
                                            </p:cTn>
                                            <p:tgtEl>
                                              <p:spTgt spid="17"/>
                                            </p:tgtEl>
                                            <p:attrNameLst>
                                              <p:attrName>style.visibility</p:attrName>
                                            </p:attrNameLst>
                                          </p:cBhvr>
                                          <p:to>
                                            <p:strVal val="visible"/>
                                          </p:to>
                                        </p:set>
                                        <p:anim calcmode="lin" valueType="num" p14:bounceEnd="60000">
                                          <p:cBhvr additive="base">
                                            <p:cTn id="11" dur="1000" fill="hold"/>
                                            <p:tgtEl>
                                              <p:spTgt spid="17"/>
                                            </p:tgtEl>
                                            <p:attrNameLst>
                                              <p:attrName>ppt_x</p:attrName>
                                            </p:attrNameLst>
                                          </p:cBhvr>
                                          <p:tavLst>
                                            <p:tav tm="0">
                                              <p:val>
                                                <p:strVal val="1+#ppt_w/2"/>
                                              </p:val>
                                            </p:tav>
                                            <p:tav tm="100000">
                                              <p:val>
                                                <p:strVal val="#ppt_x"/>
                                              </p:val>
                                            </p:tav>
                                          </p:tavLst>
                                        </p:anim>
                                        <p:anim calcmode="lin" valueType="num" p14:bounceEnd="60000">
                                          <p:cBhvr additive="base">
                                            <p:cTn id="12" dur="10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60000">
                                      <p:stCondLst>
                                        <p:cond delay="500"/>
                                      </p:stCondLst>
                                      <p:childTnLst>
                                        <p:set>
                                          <p:cBhvr>
                                            <p:cTn id="14" dur="1" fill="hold">
                                              <p:stCondLst>
                                                <p:cond delay="0"/>
                                              </p:stCondLst>
                                            </p:cTn>
                                            <p:tgtEl>
                                              <p:spTgt spid="24"/>
                                            </p:tgtEl>
                                            <p:attrNameLst>
                                              <p:attrName>style.visibility</p:attrName>
                                            </p:attrNameLst>
                                          </p:cBhvr>
                                          <p:to>
                                            <p:strVal val="visible"/>
                                          </p:to>
                                        </p:set>
                                        <p:anim calcmode="lin" valueType="num" p14:bounceEnd="60000">
                                          <p:cBhvr additive="base">
                                            <p:cTn id="15" dur="100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16" dur="10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60000">
                                      <p:stCondLst>
                                        <p:cond delay="750"/>
                                      </p:stCondLst>
                                      <p:childTnLst>
                                        <p:set>
                                          <p:cBhvr>
                                            <p:cTn id="18" dur="1" fill="hold">
                                              <p:stCondLst>
                                                <p:cond delay="0"/>
                                              </p:stCondLst>
                                            </p:cTn>
                                            <p:tgtEl>
                                              <p:spTgt spid="31"/>
                                            </p:tgtEl>
                                            <p:attrNameLst>
                                              <p:attrName>style.visibility</p:attrName>
                                            </p:attrNameLst>
                                          </p:cBhvr>
                                          <p:to>
                                            <p:strVal val="visible"/>
                                          </p:to>
                                        </p:set>
                                        <p:anim calcmode="lin" valueType="num" p14:bounceEnd="60000">
                                          <p:cBhvr additive="base">
                                            <p:cTn id="19" dur="1000" fill="hold"/>
                                            <p:tgtEl>
                                              <p:spTgt spid="31"/>
                                            </p:tgtEl>
                                            <p:attrNameLst>
                                              <p:attrName>ppt_x</p:attrName>
                                            </p:attrNameLst>
                                          </p:cBhvr>
                                          <p:tavLst>
                                            <p:tav tm="0">
                                              <p:val>
                                                <p:strVal val="1+#ppt_w/2"/>
                                              </p:val>
                                            </p:tav>
                                            <p:tav tm="100000">
                                              <p:val>
                                                <p:strVal val="#ppt_x"/>
                                              </p:val>
                                            </p:tav>
                                          </p:tavLst>
                                        </p:anim>
                                        <p:anim calcmode="lin" valueType="num" p14:bounceEnd="60000">
                                          <p:cBhvr additive="base">
                                            <p:cTn id="20" dur="10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1+#ppt_w/2"/>
                                              </p:val>
                                            </p:tav>
                                            <p:tav tm="100000">
                                              <p:val>
                                                <p:strVal val="#ppt_x"/>
                                              </p:val>
                                            </p:tav>
                                          </p:tavLst>
                                        </p:anim>
                                        <p:anim calcmode="lin" valueType="num">
                                          <p:cBhvr additive="base">
                                            <p:cTn id="8" dur="1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1+#ppt_w/2"/>
                                              </p:val>
                                            </p:tav>
                                            <p:tav tm="100000">
                                              <p:val>
                                                <p:strVal val="#ppt_x"/>
                                              </p:val>
                                            </p:tav>
                                          </p:tavLst>
                                        </p:anim>
                                        <p:anim calcmode="lin" valueType="num">
                                          <p:cBhvr additive="base">
                                            <p:cTn id="12" dur="10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000" fill="hold"/>
                                            <p:tgtEl>
                                              <p:spTgt spid="24"/>
                                            </p:tgtEl>
                                            <p:attrNameLst>
                                              <p:attrName>ppt_x</p:attrName>
                                            </p:attrNameLst>
                                          </p:cBhvr>
                                          <p:tavLst>
                                            <p:tav tm="0">
                                              <p:val>
                                                <p:strVal val="1+#ppt_w/2"/>
                                              </p:val>
                                            </p:tav>
                                            <p:tav tm="100000">
                                              <p:val>
                                                <p:strVal val="#ppt_x"/>
                                              </p:val>
                                            </p:tav>
                                          </p:tavLst>
                                        </p:anim>
                                        <p:anim calcmode="lin" valueType="num">
                                          <p:cBhvr additive="base">
                                            <p:cTn id="16" dur="10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1000" fill="hold"/>
                                            <p:tgtEl>
                                              <p:spTgt spid="31"/>
                                            </p:tgtEl>
                                            <p:attrNameLst>
                                              <p:attrName>ppt_x</p:attrName>
                                            </p:attrNameLst>
                                          </p:cBhvr>
                                          <p:tavLst>
                                            <p:tav tm="0">
                                              <p:val>
                                                <p:strVal val="1+#ppt_w/2"/>
                                              </p:val>
                                            </p:tav>
                                            <p:tav tm="100000">
                                              <p:val>
                                                <p:strVal val="#ppt_x"/>
                                              </p:val>
                                            </p:tav>
                                          </p:tavLst>
                                        </p:anim>
                                        <p:anim calcmode="lin" valueType="num">
                                          <p:cBhvr additive="base">
                                            <p:cTn id="20" dur="10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3750061" y="1215448"/>
            <a:ext cx="2116652" cy="4576884"/>
            <a:chOff x="3735684" y="3735195"/>
            <a:chExt cx="2116652" cy="2321154"/>
          </a:xfrm>
        </p:grpSpPr>
        <p:sp>
          <p:nvSpPr>
            <p:cNvPr id="2" name="Subtitle 2"/>
            <p:cNvSpPr txBox="1">
              <a:spLocks/>
            </p:cNvSpPr>
            <p:nvPr/>
          </p:nvSpPr>
          <p:spPr>
            <a:xfrm>
              <a:off x="3735684" y="4022375"/>
              <a:ext cx="2116652" cy="2033974"/>
            </a:xfrm>
            <a:prstGeom prst="rect">
              <a:avLst/>
            </a:prstGeom>
          </p:spPr>
          <p:txBody>
            <a:bodyPr vert="horz" wrap="square" lIns="108745" tIns="54373" rIns="108745" bIns="54373"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1600" dirty="0">
                  <a:latin typeface="Titillium Bd"/>
                  <a:ea typeface="Open Sans Light"/>
                </a:rPr>
                <a:t>Code is organized in a meaningful way. Easy to follow package structure.</a:t>
              </a:r>
              <a:endParaRPr lang="en-US" dirty="0">
                <a:latin typeface="Titillium Bd"/>
              </a:endParaRPr>
            </a:p>
            <a:p>
              <a:pPr>
                <a:lnSpc>
                  <a:spcPts val="2020"/>
                </a:lnSpc>
              </a:pPr>
              <a:endParaRPr lang="en-US" sz="1600">
                <a:solidFill>
                  <a:schemeClr val="tx1"/>
                </a:solidFill>
                <a:latin typeface="Titillium Bd"/>
                <a:ea typeface="Lato Light"/>
                <a:cs typeface="Lato Light"/>
              </a:endParaRPr>
            </a:p>
            <a:p>
              <a:r>
                <a:rPr lang="en-US" sz="1600" dirty="0">
                  <a:latin typeface="Titillium Bd"/>
                  <a:ea typeface="Open Sans Light"/>
                </a:rPr>
                <a:t>Implemented a By Layer packaging by use case structure where code is </a:t>
              </a:r>
              <a:r>
                <a:rPr lang="en-US" sz="1600" dirty="0" err="1">
                  <a:latin typeface="Titillium Bd"/>
                  <a:ea typeface="Open Sans Light"/>
                </a:rPr>
                <a:t>organised</a:t>
              </a:r>
              <a:r>
                <a:rPr lang="en-US" sz="1600" dirty="0">
                  <a:latin typeface="Titillium Bd"/>
                  <a:ea typeface="Open Sans Light"/>
                </a:rPr>
                <a:t> with respect to the clean architecture layer it belongs to.</a:t>
              </a:r>
              <a:endParaRPr lang="en-US" dirty="0">
                <a:latin typeface="Titillium Bd"/>
              </a:endParaRPr>
            </a:p>
            <a:p>
              <a:pPr>
                <a:lnSpc>
                  <a:spcPts val="2020"/>
                </a:lnSpc>
              </a:pPr>
              <a:endParaRPr lang="en-US" sz="1600">
                <a:solidFill>
                  <a:schemeClr val="tx1"/>
                </a:solidFill>
                <a:latin typeface="Titillium Bd"/>
                <a:ea typeface="Lato Light"/>
                <a:cs typeface="Lato Light"/>
              </a:endParaRPr>
            </a:p>
          </p:txBody>
        </p:sp>
        <p:sp>
          <p:nvSpPr>
            <p:cNvPr id="3" name="TextBox 2"/>
            <p:cNvSpPr txBox="1"/>
            <p:nvPr/>
          </p:nvSpPr>
          <p:spPr>
            <a:xfrm>
              <a:off x="4055250" y="3735195"/>
              <a:ext cx="1322478" cy="187306"/>
            </a:xfrm>
            <a:prstGeom prst="rect">
              <a:avLst/>
            </a:prstGeom>
            <a:noFill/>
          </p:spPr>
          <p:txBody>
            <a:bodyPr wrap="none" lIns="91440" tIns="45720" rIns="91440" bIns="45720" rtlCol="0" anchor="ctr" anchorCtr="0">
              <a:spAutoFit/>
            </a:bodyPr>
            <a:lstStyle/>
            <a:p>
              <a:pPr algn="ctr"/>
              <a:r>
                <a:rPr lang="en-US" b="1">
                  <a:latin typeface="Titillium Bd"/>
                </a:rPr>
                <a:t>PACKAGING</a:t>
              </a:r>
            </a:p>
          </p:txBody>
        </p:sp>
      </p:grpSp>
      <p:grpSp>
        <p:nvGrpSpPr>
          <p:cNvPr id="23" name="Group 22"/>
          <p:cNvGrpSpPr/>
          <p:nvPr/>
        </p:nvGrpSpPr>
        <p:grpSpPr>
          <a:xfrm>
            <a:off x="9255671" y="1219198"/>
            <a:ext cx="2116652" cy="4868243"/>
            <a:chOff x="9008802" y="3735197"/>
            <a:chExt cx="2116652" cy="2468914"/>
          </a:xfrm>
        </p:grpSpPr>
        <p:sp>
          <p:nvSpPr>
            <p:cNvPr id="5" name="Subtitle 2"/>
            <p:cNvSpPr txBox="1">
              <a:spLocks/>
            </p:cNvSpPr>
            <p:nvPr/>
          </p:nvSpPr>
          <p:spPr>
            <a:xfrm>
              <a:off x="9008802" y="4022375"/>
              <a:ext cx="2116652" cy="2181736"/>
            </a:xfrm>
            <a:prstGeom prst="rect">
              <a:avLst/>
            </a:prstGeom>
          </p:spPr>
          <p:txBody>
            <a:bodyPr vert="horz" wrap="square" lIns="108745" tIns="54373" rIns="108745" bIns="54373"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n-US" sz="1600">
                  <a:solidFill>
                    <a:schemeClr val="tx1"/>
                  </a:solidFill>
                  <a:latin typeface="+mn-lt"/>
                  <a:ea typeface="Lato Light"/>
                  <a:cs typeface="Lato Light"/>
                </a:rPr>
                <a:t>Thoroughly followed the 7 principles of universal design to account for the accessibility needs of our audience. </a:t>
              </a:r>
            </a:p>
            <a:p>
              <a:pPr>
                <a:lnSpc>
                  <a:spcPts val="2020"/>
                </a:lnSpc>
              </a:pPr>
              <a:endParaRPr lang="en-US" sz="1600">
                <a:solidFill>
                  <a:schemeClr val="tx1"/>
                </a:solidFill>
                <a:latin typeface="+mn-lt"/>
                <a:ea typeface="Lato Light"/>
                <a:cs typeface="Lato Light"/>
              </a:endParaRPr>
            </a:p>
            <a:p>
              <a:pPr>
                <a:lnSpc>
                  <a:spcPts val="2020"/>
                </a:lnSpc>
              </a:pPr>
              <a:r>
                <a:rPr lang="en-US" sz="1600">
                  <a:solidFill>
                    <a:schemeClr val="tx1"/>
                  </a:solidFill>
                  <a:latin typeface="+mn-lt"/>
                  <a:ea typeface="Lato Light"/>
                  <a:cs typeface="Lato Light"/>
                </a:rPr>
                <a:t>Some of such features include flexibility in user preferences, user-friendly UI. Contrast between information and background, back buttons in case of </a:t>
              </a:r>
              <a:r>
                <a:rPr lang="en-US" sz="1600" err="1">
                  <a:solidFill>
                    <a:schemeClr val="tx1"/>
                  </a:solidFill>
                  <a:latin typeface="+mn-lt"/>
                  <a:ea typeface="Lato Light"/>
                  <a:cs typeface="Lato Light"/>
                </a:rPr>
                <a:t>misclicks</a:t>
              </a:r>
              <a:r>
                <a:rPr lang="en-US" sz="1600">
                  <a:solidFill>
                    <a:schemeClr val="tx1"/>
                  </a:solidFill>
                  <a:latin typeface="+mn-lt"/>
                  <a:ea typeface="Lato Light"/>
                  <a:cs typeface="Lato Light"/>
                </a:rPr>
                <a:t>, etc. </a:t>
              </a:r>
              <a:endParaRPr lang="en-US" sz="1600">
                <a:solidFill>
                  <a:schemeClr val="tx1"/>
                </a:solidFill>
                <a:latin typeface="Titillium"/>
                <a:ea typeface="Lato Light"/>
                <a:cs typeface="Lato Light"/>
              </a:endParaRPr>
            </a:p>
          </p:txBody>
        </p:sp>
        <p:sp>
          <p:nvSpPr>
            <p:cNvPr id="6" name="TextBox 5"/>
            <p:cNvSpPr txBox="1"/>
            <p:nvPr/>
          </p:nvSpPr>
          <p:spPr>
            <a:xfrm>
              <a:off x="9289015" y="3735197"/>
              <a:ext cx="1537473" cy="187306"/>
            </a:xfrm>
            <a:prstGeom prst="rect">
              <a:avLst/>
            </a:prstGeom>
            <a:noFill/>
          </p:spPr>
          <p:txBody>
            <a:bodyPr wrap="none" lIns="91440" tIns="45720" rIns="91440" bIns="45720" rtlCol="0" anchor="ctr" anchorCtr="0">
              <a:spAutoFit/>
            </a:bodyPr>
            <a:lstStyle/>
            <a:p>
              <a:pPr algn="ctr"/>
              <a:r>
                <a:rPr lang="id-ID" b="1">
                  <a:latin typeface="+mj-lt"/>
                </a:rPr>
                <a:t>ACCESSIBILITY</a:t>
              </a:r>
              <a:endParaRPr lang="en-US"/>
            </a:p>
          </p:txBody>
        </p:sp>
      </p:grpSp>
      <p:grpSp>
        <p:nvGrpSpPr>
          <p:cNvPr id="20" name="Group 19"/>
          <p:cNvGrpSpPr/>
          <p:nvPr/>
        </p:nvGrpSpPr>
        <p:grpSpPr>
          <a:xfrm>
            <a:off x="931780" y="1215447"/>
            <a:ext cx="2116652" cy="4874801"/>
            <a:chOff x="1075905" y="2466485"/>
            <a:chExt cx="2116652" cy="2472244"/>
          </a:xfrm>
        </p:grpSpPr>
        <p:sp>
          <p:nvSpPr>
            <p:cNvPr id="8" name="Subtitle 2"/>
            <p:cNvSpPr txBox="1">
              <a:spLocks/>
            </p:cNvSpPr>
            <p:nvPr/>
          </p:nvSpPr>
          <p:spPr>
            <a:xfrm>
              <a:off x="1075905" y="2695334"/>
              <a:ext cx="2116652" cy="2243395"/>
            </a:xfrm>
            <a:prstGeom prst="rect">
              <a:avLst/>
            </a:prstGeom>
          </p:spPr>
          <p:txBody>
            <a:bodyPr vert="horz" wrap="square" lIns="108745" tIns="54373" rIns="108745" bIns="54373"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1600">
                  <a:ea typeface="Open Sans Light"/>
                </a:rPr>
                <a:t> </a:t>
              </a:r>
              <a:r>
                <a:rPr lang="en-US" sz="1600">
                  <a:latin typeface="Titillium Bd"/>
                  <a:ea typeface="Open Sans Light"/>
                </a:rPr>
                <a:t>All warnings were resolved.</a:t>
              </a:r>
              <a:endParaRPr lang="en-US">
                <a:latin typeface="Titillium Bd"/>
                <a:ea typeface="Open Sans Light"/>
              </a:endParaRPr>
            </a:p>
            <a:p>
              <a:endParaRPr lang="en-US" sz="1600">
                <a:latin typeface="Titillium Bd"/>
                <a:ea typeface="Open Sans Light"/>
              </a:endParaRPr>
            </a:p>
            <a:p>
              <a:r>
                <a:rPr lang="en-US" sz="1600">
                  <a:latin typeface="Titillium Bd"/>
                  <a:ea typeface="Open Sans Light"/>
                </a:rPr>
                <a:t> Documented all necessary methods using </a:t>
              </a:r>
              <a:r>
                <a:rPr lang="en-US" sz="1600" err="1">
                  <a:latin typeface="Titillium Bd"/>
                  <a:ea typeface="Open Sans Light"/>
                </a:rPr>
                <a:t>Javadocs</a:t>
              </a:r>
              <a:r>
                <a:rPr lang="en-US" sz="1600">
                  <a:latin typeface="Titillium Bd"/>
                  <a:ea typeface="Open Sans Light"/>
                </a:rPr>
                <a:t> and added comments in non-trivial or hard to understand code.</a:t>
              </a:r>
            </a:p>
            <a:p>
              <a:endParaRPr lang="en-US" sz="1600">
                <a:latin typeface="Titillium Bd"/>
                <a:ea typeface="Open Sans Light"/>
              </a:endParaRPr>
            </a:p>
            <a:p>
              <a:r>
                <a:rPr lang="en-US" sz="1600">
                  <a:latin typeface="Titillium Bd"/>
                  <a:ea typeface="Open Sans Light"/>
                </a:rPr>
                <a:t>Followed consistent Java naming conventions based on Milestone 4 feedback</a:t>
              </a:r>
            </a:p>
          </p:txBody>
        </p:sp>
        <p:sp>
          <p:nvSpPr>
            <p:cNvPr id="9" name="TextBox 8"/>
            <p:cNvSpPr txBox="1"/>
            <p:nvPr/>
          </p:nvSpPr>
          <p:spPr>
            <a:xfrm>
              <a:off x="1262525" y="2466485"/>
              <a:ext cx="1322093" cy="187306"/>
            </a:xfrm>
            <a:prstGeom prst="rect">
              <a:avLst/>
            </a:prstGeom>
            <a:noFill/>
          </p:spPr>
          <p:txBody>
            <a:bodyPr wrap="none" lIns="91440" tIns="45720" rIns="91440" bIns="45720" rtlCol="0" anchor="ctr" anchorCtr="0">
              <a:spAutoFit/>
            </a:bodyPr>
            <a:lstStyle/>
            <a:p>
              <a:pPr algn="ctr"/>
              <a:r>
                <a:rPr lang="en-US" b="1">
                  <a:latin typeface="+mj-lt"/>
                </a:rPr>
                <a:t>CODE STYLE</a:t>
              </a:r>
              <a:endParaRPr lang="en-US"/>
            </a:p>
          </p:txBody>
        </p:sp>
      </p:grpSp>
      <p:grpSp>
        <p:nvGrpSpPr>
          <p:cNvPr id="22" name="Group 21"/>
          <p:cNvGrpSpPr/>
          <p:nvPr/>
        </p:nvGrpSpPr>
        <p:grpSpPr>
          <a:xfrm>
            <a:off x="6556654" y="1108382"/>
            <a:ext cx="2116652" cy="5428402"/>
            <a:chOff x="6395463" y="3735195"/>
            <a:chExt cx="2116652" cy="2752997"/>
          </a:xfrm>
        </p:grpSpPr>
        <p:sp>
          <p:nvSpPr>
            <p:cNvPr id="11" name="Subtitle 2"/>
            <p:cNvSpPr txBox="1">
              <a:spLocks/>
            </p:cNvSpPr>
            <p:nvPr/>
          </p:nvSpPr>
          <p:spPr>
            <a:xfrm>
              <a:off x="6395463" y="4022375"/>
              <a:ext cx="2116652" cy="2465817"/>
            </a:xfrm>
            <a:prstGeom prst="rect">
              <a:avLst/>
            </a:prstGeom>
          </p:spPr>
          <p:txBody>
            <a:bodyPr vert="horz" wrap="square" lIns="108745" tIns="54373" rIns="108745" bIns="54373"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n-US" sz="1600">
                  <a:latin typeface="Titillium Bd"/>
                  <a:ea typeface="Open Sans Light"/>
                </a:rPr>
                <a:t>Used several GitHub features such as pull requests, actions, issues, project to optimize the team's workflow.</a:t>
              </a:r>
            </a:p>
            <a:p>
              <a:pPr>
                <a:lnSpc>
                  <a:spcPts val="2020"/>
                </a:lnSpc>
              </a:pPr>
              <a:endParaRPr lang="en-US" sz="1600">
                <a:latin typeface="Titillium Bd"/>
                <a:ea typeface="Open Sans Light"/>
              </a:endParaRPr>
            </a:p>
            <a:p>
              <a:pPr>
                <a:lnSpc>
                  <a:spcPts val="2020"/>
                </a:lnSpc>
              </a:pPr>
              <a:r>
                <a:rPr lang="en-US" sz="1600">
                  <a:latin typeface="Titillium Bd"/>
                  <a:ea typeface="Open Sans Light"/>
                </a:rPr>
                <a:t>All PRs followed consistent title style and included a list of modifications made.</a:t>
              </a:r>
            </a:p>
            <a:p>
              <a:pPr>
                <a:lnSpc>
                  <a:spcPts val="2020"/>
                </a:lnSpc>
              </a:pPr>
              <a:endParaRPr lang="en-US" sz="1600">
                <a:latin typeface="Titillium Bd"/>
                <a:ea typeface="Open Sans Light"/>
              </a:endParaRPr>
            </a:p>
            <a:p>
              <a:r>
                <a:rPr lang="en-US" sz="1600">
                  <a:latin typeface="Titillium Bd"/>
                  <a:ea typeface="Open Sans Light"/>
                </a:rPr>
                <a:t>Mainly used issues, project and branches to resolve conflicts, and track changes.</a:t>
              </a:r>
              <a:endParaRPr lang="en-US">
                <a:latin typeface="Titillium Bd"/>
              </a:endParaRPr>
            </a:p>
            <a:p>
              <a:pPr>
                <a:lnSpc>
                  <a:spcPts val="2020"/>
                </a:lnSpc>
              </a:pPr>
              <a:endParaRPr lang="en-US" sz="1600">
                <a:latin typeface="Titillium Bd"/>
                <a:ea typeface="Open Sans Light"/>
              </a:endParaRPr>
            </a:p>
          </p:txBody>
        </p:sp>
        <p:sp>
          <p:nvSpPr>
            <p:cNvPr id="12" name="TextBox 11"/>
            <p:cNvSpPr txBox="1"/>
            <p:nvPr/>
          </p:nvSpPr>
          <p:spPr>
            <a:xfrm>
              <a:off x="6977777" y="3735195"/>
              <a:ext cx="933269" cy="187306"/>
            </a:xfrm>
            <a:prstGeom prst="rect">
              <a:avLst/>
            </a:prstGeom>
            <a:noFill/>
          </p:spPr>
          <p:txBody>
            <a:bodyPr wrap="none" lIns="91440" tIns="45720" rIns="91440" bIns="45720" rtlCol="0" anchor="ctr" anchorCtr="0">
              <a:spAutoFit/>
            </a:bodyPr>
            <a:lstStyle/>
            <a:p>
              <a:pPr algn="ctr"/>
              <a:r>
                <a:rPr lang="en-US" b="1">
                  <a:latin typeface="+mj-lt"/>
                  <a:ea typeface="Lato Heavy" charset="0"/>
                  <a:cs typeface="Lato Heavy" charset="0"/>
                </a:rPr>
                <a:t>GITHUB</a:t>
              </a:r>
            </a:p>
          </p:txBody>
        </p:sp>
      </p:grpSp>
      <p:pic>
        <p:nvPicPr>
          <p:cNvPr id="25" name="Picture 24">
            <a:extLst>
              <a:ext uri="{FF2B5EF4-FFF2-40B4-BE49-F238E27FC236}">
                <a16:creationId xmlns:a16="http://schemas.microsoft.com/office/drawing/2014/main" id="{DB7C6A59-43E8-C32D-E60B-092768FA9E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417340" y="6203907"/>
            <a:ext cx="2116652" cy="465834"/>
          </a:xfrm>
          <a:prstGeom prst="rect">
            <a:avLst/>
          </a:prstGeom>
        </p:spPr>
      </p:pic>
      <p:pic>
        <p:nvPicPr>
          <p:cNvPr id="26" name="Picture 25">
            <a:extLst>
              <a:ext uri="{FF2B5EF4-FFF2-40B4-BE49-F238E27FC236}">
                <a16:creationId xmlns:a16="http://schemas.microsoft.com/office/drawing/2014/main" id="{20C13147-31C6-D532-1653-591E7A5D7A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4278810" y="6350971"/>
            <a:ext cx="3161895" cy="422702"/>
          </a:xfrm>
          <a:prstGeom prst="rect">
            <a:avLst/>
          </a:prstGeom>
        </p:spPr>
      </p:pic>
    </p:spTree>
    <p:extLst>
      <p:ext uri="{BB962C8B-B14F-4D97-AF65-F5344CB8AC3E}">
        <p14:creationId xmlns:p14="http://schemas.microsoft.com/office/powerpoint/2010/main" val="1874180944"/>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60000">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60000">
                                          <p:cBhvr additive="base">
                                            <p:cTn id="7" dur="1000" fill="hold"/>
                                            <p:tgtEl>
                                              <p:spTgt spid="20"/>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60000">
                                      <p:stCondLst>
                                        <p:cond delay="250"/>
                                      </p:stCondLst>
                                      <p:childTnLst>
                                        <p:set>
                                          <p:cBhvr>
                                            <p:cTn id="10" dur="1" fill="hold">
                                              <p:stCondLst>
                                                <p:cond delay="0"/>
                                              </p:stCondLst>
                                            </p:cTn>
                                            <p:tgtEl>
                                              <p:spTgt spid="21"/>
                                            </p:tgtEl>
                                            <p:attrNameLst>
                                              <p:attrName>style.visibility</p:attrName>
                                            </p:attrNameLst>
                                          </p:cBhvr>
                                          <p:to>
                                            <p:strVal val="visible"/>
                                          </p:to>
                                        </p:set>
                                        <p:anim calcmode="lin" valueType="num" p14:bounceEnd="60000">
                                          <p:cBhvr additive="base">
                                            <p:cTn id="11" dur="1000" fill="hold"/>
                                            <p:tgtEl>
                                              <p:spTgt spid="21"/>
                                            </p:tgtEl>
                                            <p:attrNameLst>
                                              <p:attrName>ppt_x</p:attrName>
                                            </p:attrNameLst>
                                          </p:cBhvr>
                                          <p:tavLst>
                                            <p:tav tm="0">
                                              <p:val>
                                                <p:strVal val="#ppt_x"/>
                                              </p:val>
                                            </p:tav>
                                            <p:tav tm="100000">
                                              <p:val>
                                                <p:strVal val="#ppt_x"/>
                                              </p:val>
                                            </p:tav>
                                          </p:tavLst>
                                        </p:anim>
                                        <p:anim calcmode="lin" valueType="num" p14:bounceEnd="60000">
                                          <p:cBhvr additive="base">
                                            <p:cTn id="12" dur="10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60000">
                                      <p:stCondLst>
                                        <p:cond delay="500"/>
                                      </p:stCondLst>
                                      <p:childTnLst>
                                        <p:set>
                                          <p:cBhvr>
                                            <p:cTn id="14" dur="1" fill="hold">
                                              <p:stCondLst>
                                                <p:cond delay="0"/>
                                              </p:stCondLst>
                                            </p:cTn>
                                            <p:tgtEl>
                                              <p:spTgt spid="22"/>
                                            </p:tgtEl>
                                            <p:attrNameLst>
                                              <p:attrName>style.visibility</p:attrName>
                                            </p:attrNameLst>
                                          </p:cBhvr>
                                          <p:to>
                                            <p:strVal val="visible"/>
                                          </p:to>
                                        </p:set>
                                        <p:anim calcmode="lin" valueType="num" p14:bounceEnd="60000">
                                          <p:cBhvr additive="base">
                                            <p:cTn id="15" dur="1000" fill="hold"/>
                                            <p:tgtEl>
                                              <p:spTgt spid="22"/>
                                            </p:tgtEl>
                                            <p:attrNameLst>
                                              <p:attrName>ppt_x</p:attrName>
                                            </p:attrNameLst>
                                          </p:cBhvr>
                                          <p:tavLst>
                                            <p:tav tm="0">
                                              <p:val>
                                                <p:strVal val="#ppt_x"/>
                                              </p:val>
                                            </p:tav>
                                            <p:tav tm="100000">
                                              <p:val>
                                                <p:strVal val="#ppt_x"/>
                                              </p:val>
                                            </p:tav>
                                          </p:tavLst>
                                        </p:anim>
                                        <p:anim calcmode="lin" valueType="num" p14:bounceEnd="60000">
                                          <p:cBhvr additive="base">
                                            <p:cTn id="16" dur="10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60000">
                                      <p:stCondLst>
                                        <p:cond delay="750"/>
                                      </p:stCondLst>
                                      <p:childTnLst>
                                        <p:set>
                                          <p:cBhvr>
                                            <p:cTn id="18" dur="1" fill="hold">
                                              <p:stCondLst>
                                                <p:cond delay="0"/>
                                              </p:stCondLst>
                                            </p:cTn>
                                            <p:tgtEl>
                                              <p:spTgt spid="23"/>
                                            </p:tgtEl>
                                            <p:attrNameLst>
                                              <p:attrName>style.visibility</p:attrName>
                                            </p:attrNameLst>
                                          </p:cBhvr>
                                          <p:to>
                                            <p:strVal val="visible"/>
                                          </p:to>
                                        </p:set>
                                        <p:anim calcmode="lin" valueType="num" p14:bounceEnd="60000">
                                          <p:cBhvr additive="base">
                                            <p:cTn id="19" dur="1000" fill="hold"/>
                                            <p:tgtEl>
                                              <p:spTgt spid="23"/>
                                            </p:tgtEl>
                                            <p:attrNameLst>
                                              <p:attrName>ppt_x</p:attrName>
                                            </p:attrNameLst>
                                          </p:cBhvr>
                                          <p:tavLst>
                                            <p:tav tm="0">
                                              <p:val>
                                                <p:strVal val="#ppt_x"/>
                                              </p:val>
                                            </p:tav>
                                            <p:tav tm="100000">
                                              <p:val>
                                                <p:strVal val="#ppt_x"/>
                                              </p:val>
                                            </p:tav>
                                          </p:tavLst>
                                        </p:anim>
                                        <p:anim calcmode="lin" valueType="num" p14:bounceEnd="60000">
                                          <p:cBhvr additive="base">
                                            <p:cTn id="20"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ppt_x"/>
                                              </p:val>
                                            </p:tav>
                                            <p:tav tm="100000">
                                              <p:val>
                                                <p:strVal val="#ppt_x"/>
                                              </p:val>
                                            </p:tav>
                                          </p:tavLst>
                                        </p:anim>
                                        <p:anim calcmode="lin" valueType="num">
                                          <p:cBhvr additive="base">
                                            <p:cTn id="8" dur="10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000" fill="hold"/>
                                            <p:tgtEl>
                                              <p:spTgt spid="21"/>
                                            </p:tgtEl>
                                            <p:attrNameLst>
                                              <p:attrName>ppt_x</p:attrName>
                                            </p:attrNameLst>
                                          </p:cBhvr>
                                          <p:tavLst>
                                            <p:tav tm="0">
                                              <p:val>
                                                <p:strVal val="#ppt_x"/>
                                              </p:val>
                                            </p:tav>
                                            <p:tav tm="100000">
                                              <p:val>
                                                <p:strVal val="#ppt_x"/>
                                              </p:val>
                                            </p:tav>
                                          </p:tavLst>
                                        </p:anim>
                                        <p:anim calcmode="lin" valueType="num">
                                          <p:cBhvr additive="base">
                                            <p:cTn id="12" dur="10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000" fill="hold"/>
                                            <p:tgtEl>
                                              <p:spTgt spid="22"/>
                                            </p:tgtEl>
                                            <p:attrNameLst>
                                              <p:attrName>ppt_x</p:attrName>
                                            </p:attrNameLst>
                                          </p:cBhvr>
                                          <p:tavLst>
                                            <p:tav tm="0">
                                              <p:val>
                                                <p:strVal val="#ppt_x"/>
                                              </p:val>
                                            </p:tav>
                                            <p:tav tm="100000">
                                              <p:val>
                                                <p:strVal val="#ppt_x"/>
                                              </p:val>
                                            </p:tav>
                                          </p:tavLst>
                                        </p:anim>
                                        <p:anim calcmode="lin" valueType="num">
                                          <p:cBhvr additive="base">
                                            <p:cTn id="16" dur="10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1000" fill="hold"/>
                                            <p:tgtEl>
                                              <p:spTgt spid="23"/>
                                            </p:tgtEl>
                                            <p:attrNameLst>
                                              <p:attrName>ppt_x</p:attrName>
                                            </p:attrNameLst>
                                          </p:cBhvr>
                                          <p:tavLst>
                                            <p:tav tm="0">
                                              <p:val>
                                                <p:strVal val="#ppt_x"/>
                                              </p:val>
                                            </p:tav>
                                            <p:tav tm="100000">
                                              <p:val>
                                                <p:strVal val="#ppt_x"/>
                                              </p:val>
                                            </p:tav>
                                          </p:tavLst>
                                        </p:anim>
                                        <p:anim calcmode="lin" valueType="num">
                                          <p:cBhvr additive="base">
                                            <p:cTn id="20"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054157" y="1131309"/>
            <a:ext cx="6132848" cy="646331"/>
          </a:xfrm>
          <a:prstGeom prst="rect">
            <a:avLst/>
          </a:prstGeom>
          <a:noFill/>
        </p:spPr>
        <p:txBody>
          <a:bodyPr wrap="square" rtlCol="0">
            <a:spAutoFit/>
          </a:bodyPr>
          <a:lstStyle/>
          <a:p>
            <a:pPr algn="ctr"/>
            <a:r>
              <a:rPr lang="en-US" sz="3600" b="1">
                <a:latin typeface="Titillium" panose="00000500000000000000" pitchFamily="50" charset="0"/>
              </a:rPr>
              <a:t>Testing</a:t>
            </a:r>
            <a:endParaRPr lang="en-US" sz="3600" b="1">
              <a:solidFill>
                <a:schemeClr val="accent2"/>
              </a:solidFill>
              <a:latin typeface="Titillium" panose="00000500000000000000" pitchFamily="50" charset="0"/>
            </a:endParaRPr>
          </a:p>
        </p:txBody>
      </p:sp>
      <p:sp>
        <p:nvSpPr>
          <p:cNvPr id="33" name="Title 1"/>
          <p:cNvSpPr txBox="1">
            <a:spLocks/>
          </p:cNvSpPr>
          <p:nvPr/>
        </p:nvSpPr>
        <p:spPr>
          <a:xfrm>
            <a:off x="2182338" y="5212305"/>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800" b="0" spc="400">
                <a:solidFill>
                  <a:schemeClr val="bg1"/>
                </a:solidFill>
                <a:latin typeface="+mn-lt"/>
              </a:rPr>
              <a:t>William</a:t>
            </a:r>
          </a:p>
        </p:txBody>
      </p:sp>
      <p:sp>
        <p:nvSpPr>
          <p:cNvPr id="34" name="TextBox 33"/>
          <p:cNvSpPr txBox="1"/>
          <p:nvPr/>
        </p:nvSpPr>
        <p:spPr>
          <a:xfrm>
            <a:off x="5472635" y="2769470"/>
            <a:ext cx="5285012" cy="1863715"/>
          </a:xfrm>
          <a:prstGeom prst="rect">
            <a:avLst/>
          </a:prstGeom>
          <a:noFill/>
        </p:spPr>
        <p:txBody>
          <a:bodyPr wrap="square" lIns="91440" tIns="45720" rIns="91440" bIns="45720" rtlCol="0" anchor="t">
            <a:spAutoFit/>
          </a:bodyPr>
          <a:lstStyle/>
          <a:p>
            <a:pPr marL="171450" indent="-171450">
              <a:lnSpc>
                <a:spcPct val="130000"/>
              </a:lnSpc>
              <a:buFontTx/>
              <a:buChar char="-"/>
            </a:pPr>
            <a:r>
              <a:rPr lang="en-US">
                <a:solidFill>
                  <a:schemeClr val="tx1">
                    <a:alpha val="60000"/>
                  </a:schemeClr>
                </a:solidFill>
                <a:ea typeface="Source Sans Pro" charset="0"/>
                <a:cs typeface="Source Sans Pro" charset="0"/>
              </a:rPr>
              <a:t>Provided extensive testing</a:t>
            </a:r>
          </a:p>
          <a:p>
            <a:pPr marL="171450" indent="-171450">
              <a:lnSpc>
                <a:spcPct val="130000"/>
              </a:lnSpc>
              <a:buFontTx/>
              <a:buChar char="-"/>
            </a:pPr>
            <a:r>
              <a:rPr lang="en-US">
                <a:solidFill>
                  <a:schemeClr val="tx1">
                    <a:alpha val="60000"/>
                  </a:schemeClr>
                </a:solidFill>
                <a:ea typeface="Source Sans Pro" charset="0"/>
                <a:cs typeface="Source Sans Pro" charset="0"/>
              </a:rPr>
              <a:t>Tested corner cases</a:t>
            </a:r>
          </a:p>
          <a:p>
            <a:pPr marL="171450" indent="-171450">
              <a:lnSpc>
                <a:spcPct val="130000"/>
              </a:lnSpc>
              <a:buFontTx/>
              <a:buChar char="-"/>
            </a:pPr>
            <a:r>
              <a:rPr lang="en-US">
                <a:solidFill>
                  <a:schemeClr val="tx1">
                    <a:alpha val="60000"/>
                  </a:schemeClr>
                </a:solidFill>
                <a:ea typeface="Source Sans Pro" charset="0"/>
                <a:cs typeface="Source Sans Pro" charset="0"/>
              </a:rPr>
              <a:t>Ensured to check cases that not only pass but also fail</a:t>
            </a:r>
          </a:p>
          <a:p>
            <a:pPr marL="171450" indent="-171450">
              <a:lnSpc>
                <a:spcPct val="130000"/>
              </a:lnSpc>
              <a:buFontTx/>
              <a:buChar char="-"/>
            </a:pPr>
            <a:r>
              <a:rPr lang="en-US">
                <a:solidFill>
                  <a:schemeClr val="tx1">
                    <a:alpha val="60000"/>
                  </a:schemeClr>
                </a:solidFill>
                <a:ea typeface="Source Sans Pro" charset="0"/>
                <a:cs typeface="Source Sans Pro" charset="0"/>
              </a:rPr>
              <a:t>Tested all entities through getter and setter methods</a:t>
            </a:r>
          </a:p>
        </p:txBody>
      </p:sp>
      <p:grpSp>
        <p:nvGrpSpPr>
          <p:cNvPr id="36" name="Group 35"/>
          <p:cNvGrpSpPr/>
          <p:nvPr/>
        </p:nvGrpSpPr>
        <p:grpSpPr>
          <a:xfrm rot="2700000">
            <a:off x="2939118" y="2284443"/>
            <a:ext cx="640080" cy="640080"/>
            <a:chOff x="2358572" y="1016001"/>
            <a:chExt cx="856342" cy="856342"/>
          </a:xfrm>
          <a:effectLst/>
        </p:grpSpPr>
        <p:cxnSp>
          <p:nvCxnSpPr>
            <p:cNvPr id="37" name="Straight Connector 36"/>
            <p:cNvCxnSpPr/>
            <p:nvPr/>
          </p:nvCxnSpPr>
          <p:spPr>
            <a:xfrm flipH="1">
              <a:off x="2786743" y="1016001"/>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flipH="1">
              <a:off x="2786743" y="986972"/>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098" name="Picture 2" descr="Testing Icons - Free SVG &amp; PNG Testing Images - Noun Project">
            <a:extLst>
              <a:ext uri="{FF2B5EF4-FFF2-40B4-BE49-F238E27FC236}">
                <a16:creationId xmlns:a16="http://schemas.microsoft.com/office/drawing/2014/main" id="{60CF50CC-D01B-7293-802B-995DE5F07365}"/>
              </a:ext>
            </a:extLst>
          </p:cNvPr>
          <p:cNvPicPr>
            <a:picLocks noGrp="1" noChangeAspect="1" noChangeArrowheads="1"/>
          </p:cNvPicPr>
          <p:nvPr>
            <p:ph type="pic" sz="quarter" idx="11"/>
          </p:nvPr>
        </p:nvPicPr>
        <p:blipFill>
          <a:blip r:embed="rId3">
            <a:extLst>
              <a:ext uri="{28A0092B-C50C-407E-A947-70E740481C1C}">
                <a14:useLocalDpi xmlns:a14="http://schemas.microsoft.com/office/drawing/2010/main" val="0"/>
              </a:ext>
            </a:extLst>
          </a:blip>
          <a:srcRect t="1719" b="171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0348E8A-76D6-39BB-24DE-BB14007C74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662640" y="6055075"/>
            <a:ext cx="1829547" cy="781685"/>
          </a:xfrm>
          <a:prstGeom prst="rect">
            <a:avLst/>
          </a:prstGeom>
        </p:spPr>
      </p:pic>
      <p:pic>
        <p:nvPicPr>
          <p:cNvPr id="7" name="Picture 6">
            <a:extLst>
              <a:ext uri="{FF2B5EF4-FFF2-40B4-BE49-F238E27FC236}">
                <a16:creationId xmlns:a16="http://schemas.microsoft.com/office/drawing/2014/main" id="{6B3AA48C-4422-ED1E-F334-2D9F7D1F32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4266453" y="5935223"/>
            <a:ext cx="3443194" cy="781685"/>
          </a:xfrm>
          <a:prstGeom prst="rect">
            <a:avLst/>
          </a:prstGeom>
        </p:spPr>
      </p:pic>
    </p:spTree>
    <p:extLst>
      <p:ext uri="{BB962C8B-B14F-4D97-AF65-F5344CB8AC3E}">
        <p14:creationId xmlns:p14="http://schemas.microsoft.com/office/powerpoint/2010/main" val="36007436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grpSp>
        <p:nvGrpSpPr>
          <p:cNvPr id="52" name="Group 51"/>
          <p:cNvGrpSpPr/>
          <p:nvPr/>
        </p:nvGrpSpPr>
        <p:grpSpPr>
          <a:xfrm rot="2700000">
            <a:off x="66695" y="50657"/>
            <a:ext cx="2743200" cy="2743200"/>
            <a:chOff x="2358572" y="1016001"/>
            <a:chExt cx="856342" cy="856342"/>
          </a:xfrm>
          <a:effectLst>
            <a:glow rad="152400">
              <a:schemeClr val="tx1">
                <a:alpha val="10000"/>
              </a:schemeClr>
            </a:glow>
          </a:effectLst>
        </p:grpSpPr>
        <p:cxnSp>
          <p:nvCxnSpPr>
            <p:cNvPr id="53" name="Straight Connector 52"/>
            <p:cNvCxnSpPr/>
            <p:nvPr/>
          </p:nvCxnSpPr>
          <p:spPr>
            <a:xfrm flipH="1">
              <a:off x="2786743" y="1016001"/>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a:off x="2786743" y="986972"/>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0" y="0"/>
            <a:ext cx="12191999" cy="6857999"/>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989879" y="1703327"/>
            <a:ext cx="6132848" cy="646331"/>
          </a:xfrm>
          <a:prstGeom prst="rect">
            <a:avLst/>
          </a:prstGeom>
          <a:noFill/>
        </p:spPr>
        <p:txBody>
          <a:bodyPr wrap="square" rtlCol="0">
            <a:spAutoFit/>
          </a:bodyPr>
          <a:lstStyle/>
          <a:p>
            <a:pPr algn="ctr"/>
            <a:r>
              <a:rPr lang="en-US" sz="3600" b="1">
                <a:solidFill>
                  <a:schemeClr val="bg1"/>
                </a:solidFill>
                <a:latin typeface="Titillium" panose="00000500000000000000" pitchFamily="50" charset="0"/>
              </a:rPr>
              <a:t>USE OF GITHUB FEATURES</a:t>
            </a:r>
          </a:p>
        </p:txBody>
      </p:sp>
      <p:sp>
        <p:nvSpPr>
          <p:cNvPr id="38" name="Rectangle 37"/>
          <p:cNvSpPr/>
          <p:nvPr/>
        </p:nvSpPr>
        <p:spPr>
          <a:xfrm>
            <a:off x="907142" y="693056"/>
            <a:ext cx="10377714" cy="54718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1600212" y="2807995"/>
            <a:ext cx="2347532" cy="2225175"/>
            <a:chOff x="1677598" y="2555102"/>
            <a:chExt cx="2347532" cy="2225175"/>
          </a:xfrm>
        </p:grpSpPr>
        <p:sp>
          <p:nvSpPr>
            <p:cNvPr id="40" name="TextBox 39"/>
            <p:cNvSpPr txBox="1"/>
            <p:nvPr/>
          </p:nvSpPr>
          <p:spPr>
            <a:xfrm>
              <a:off x="2329427" y="2555102"/>
              <a:ext cx="1043876" cy="1107996"/>
            </a:xfrm>
            <a:prstGeom prst="rect">
              <a:avLst/>
            </a:prstGeom>
            <a:noFill/>
          </p:spPr>
          <p:txBody>
            <a:bodyPr wrap="none" lIns="91440" tIns="45720" rIns="91440" bIns="45720" rtlCol="0" anchor="t">
              <a:spAutoFit/>
            </a:bodyPr>
            <a:lstStyle/>
            <a:p>
              <a:pPr algn="ctr"/>
              <a:r>
                <a:rPr lang="en-US" sz="6600" dirty="0">
                  <a:solidFill>
                    <a:schemeClr val="bg1"/>
                  </a:solidFill>
                </a:rPr>
                <a:t>72</a:t>
              </a:r>
            </a:p>
          </p:txBody>
        </p:sp>
        <p:sp>
          <p:nvSpPr>
            <p:cNvPr id="41" name="TextBox 40"/>
            <p:cNvSpPr txBox="1"/>
            <p:nvPr/>
          </p:nvSpPr>
          <p:spPr>
            <a:xfrm>
              <a:off x="1677598" y="4227177"/>
              <a:ext cx="2347532" cy="553100"/>
            </a:xfrm>
            <a:prstGeom prst="rect">
              <a:avLst/>
            </a:prstGeom>
            <a:noFill/>
          </p:spPr>
          <p:txBody>
            <a:bodyPr wrap="square" rtlCol="0">
              <a:spAutoFit/>
            </a:bodyPr>
            <a:lstStyle/>
            <a:p>
              <a:pPr algn="ctr">
                <a:lnSpc>
                  <a:spcPct val="130000"/>
                </a:lnSpc>
              </a:pPr>
              <a:r>
                <a:rPr lang="en-US" sz="1200">
                  <a:solidFill>
                    <a:schemeClr val="bg1"/>
                  </a:solidFill>
                  <a:ea typeface="Source Sans Pro" charset="0"/>
                  <a:cs typeface="Source Sans Pro" charset="0"/>
                </a:rPr>
                <a:t>We created issues to split the project in big tasks</a:t>
              </a:r>
            </a:p>
          </p:txBody>
        </p:sp>
        <p:sp>
          <p:nvSpPr>
            <p:cNvPr id="42" name="Title 1"/>
            <p:cNvSpPr txBox="1">
              <a:spLocks/>
            </p:cNvSpPr>
            <p:nvPr/>
          </p:nvSpPr>
          <p:spPr>
            <a:xfrm>
              <a:off x="1677598" y="3851124"/>
              <a:ext cx="2347532"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600" spc="400">
                  <a:solidFill>
                    <a:schemeClr val="bg1"/>
                  </a:solidFill>
                  <a:latin typeface="+mj-lt"/>
                </a:rPr>
                <a:t>ISSUSES</a:t>
              </a:r>
            </a:p>
          </p:txBody>
        </p:sp>
      </p:grpSp>
      <p:grpSp>
        <p:nvGrpSpPr>
          <p:cNvPr id="43" name="Group 42"/>
          <p:cNvGrpSpPr/>
          <p:nvPr/>
        </p:nvGrpSpPr>
        <p:grpSpPr>
          <a:xfrm>
            <a:off x="8083964" y="2807995"/>
            <a:ext cx="2561608" cy="2225175"/>
            <a:chOff x="1517309" y="2555102"/>
            <a:chExt cx="2561608" cy="2225175"/>
          </a:xfrm>
        </p:grpSpPr>
        <p:sp>
          <p:nvSpPr>
            <p:cNvPr id="44" name="TextBox 43"/>
            <p:cNvSpPr txBox="1"/>
            <p:nvPr/>
          </p:nvSpPr>
          <p:spPr>
            <a:xfrm>
              <a:off x="2329426" y="2555102"/>
              <a:ext cx="1043877" cy="1107996"/>
            </a:xfrm>
            <a:prstGeom prst="rect">
              <a:avLst/>
            </a:prstGeom>
            <a:noFill/>
          </p:spPr>
          <p:txBody>
            <a:bodyPr wrap="none" lIns="91440" tIns="45720" rIns="91440" bIns="45720" rtlCol="0" anchor="t">
              <a:spAutoFit/>
            </a:bodyPr>
            <a:lstStyle/>
            <a:p>
              <a:pPr algn="ctr"/>
              <a:r>
                <a:rPr lang="en-US" sz="6600" dirty="0">
                  <a:solidFill>
                    <a:schemeClr val="bg1"/>
                  </a:solidFill>
                </a:rPr>
                <a:t>89</a:t>
              </a:r>
            </a:p>
          </p:txBody>
        </p:sp>
        <p:sp>
          <p:nvSpPr>
            <p:cNvPr id="45" name="TextBox 44"/>
            <p:cNvSpPr txBox="1"/>
            <p:nvPr/>
          </p:nvSpPr>
          <p:spPr>
            <a:xfrm>
              <a:off x="1517309" y="4227177"/>
              <a:ext cx="2561608" cy="553100"/>
            </a:xfrm>
            <a:prstGeom prst="rect">
              <a:avLst/>
            </a:prstGeom>
            <a:noFill/>
          </p:spPr>
          <p:txBody>
            <a:bodyPr wrap="square" lIns="91440" tIns="45720" rIns="91440" bIns="45720" rtlCol="0" anchor="t">
              <a:spAutoFit/>
            </a:bodyPr>
            <a:lstStyle/>
            <a:p>
              <a:pPr algn="ctr">
                <a:lnSpc>
                  <a:spcPct val="130000"/>
                </a:lnSpc>
              </a:pPr>
              <a:r>
                <a:rPr lang="en-CA" sz="1200" dirty="0">
                  <a:solidFill>
                    <a:schemeClr val="bg1"/>
                  </a:solidFill>
                </a:rPr>
                <a:t>were</a:t>
              </a:r>
              <a:r>
                <a:rPr lang="en-CA" sz="1200" b="0" i="0" u="none" strike="noStrike" dirty="0">
                  <a:solidFill>
                    <a:schemeClr val="bg1"/>
                  </a:solidFill>
                  <a:effectLst/>
                </a:rPr>
                <a:t> used to combine individual work into a group app</a:t>
              </a:r>
              <a:endParaRPr lang="en-US" sz="1200">
                <a:solidFill>
                  <a:schemeClr val="bg1"/>
                </a:solidFill>
                <a:ea typeface="Source Sans Pro" charset="0"/>
                <a:cs typeface="Source Sans Pro" charset="0"/>
              </a:endParaRPr>
            </a:p>
          </p:txBody>
        </p:sp>
        <p:sp>
          <p:nvSpPr>
            <p:cNvPr id="46" name="Title 1"/>
            <p:cNvSpPr txBox="1">
              <a:spLocks/>
            </p:cNvSpPr>
            <p:nvPr/>
          </p:nvSpPr>
          <p:spPr>
            <a:xfrm>
              <a:off x="1677596" y="3851124"/>
              <a:ext cx="2347533"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600" spc="400">
                  <a:solidFill>
                    <a:schemeClr val="bg1"/>
                  </a:solidFill>
                  <a:latin typeface="+mj-lt"/>
                </a:rPr>
                <a:t>PULL REQUESTS</a:t>
              </a:r>
            </a:p>
          </p:txBody>
        </p:sp>
      </p:grpSp>
      <p:grpSp>
        <p:nvGrpSpPr>
          <p:cNvPr id="47" name="Group 46"/>
          <p:cNvGrpSpPr/>
          <p:nvPr/>
        </p:nvGrpSpPr>
        <p:grpSpPr>
          <a:xfrm>
            <a:off x="4775499" y="2807995"/>
            <a:ext cx="2561608" cy="2182488"/>
            <a:chOff x="1463522" y="2555102"/>
            <a:chExt cx="2561608" cy="2182488"/>
          </a:xfrm>
        </p:grpSpPr>
        <p:sp>
          <p:nvSpPr>
            <p:cNvPr id="48" name="TextBox 47"/>
            <p:cNvSpPr txBox="1"/>
            <p:nvPr/>
          </p:nvSpPr>
          <p:spPr>
            <a:xfrm>
              <a:off x="2396740" y="2555102"/>
              <a:ext cx="614272" cy="1107996"/>
            </a:xfrm>
            <a:prstGeom prst="rect">
              <a:avLst/>
            </a:prstGeom>
            <a:noFill/>
          </p:spPr>
          <p:txBody>
            <a:bodyPr wrap="none" lIns="91440" tIns="45720" rIns="91440" bIns="45720" rtlCol="0" anchor="t">
              <a:spAutoFit/>
            </a:bodyPr>
            <a:lstStyle/>
            <a:p>
              <a:pPr algn="ctr"/>
              <a:r>
                <a:rPr lang="en-US" sz="6600" dirty="0">
                  <a:solidFill>
                    <a:schemeClr val="bg1"/>
                  </a:solidFill>
                </a:rPr>
                <a:t>6</a:t>
              </a:r>
            </a:p>
          </p:txBody>
        </p:sp>
        <p:sp>
          <p:nvSpPr>
            <p:cNvPr id="49" name="TextBox 48"/>
            <p:cNvSpPr txBox="1"/>
            <p:nvPr/>
          </p:nvSpPr>
          <p:spPr>
            <a:xfrm>
              <a:off x="1530111" y="4275925"/>
              <a:ext cx="2347532" cy="461665"/>
            </a:xfrm>
            <a:prstGeom prst="rect">
              <a:avLst/>
            </a:prstGeom>
            <a:noFill/>
          </p:spPr>
          <p:txBody>
            <a:bodyPr wrap="square" rtlCol="0">
              <a:spAutoFit/>
            </a:bodyPr>
            <a:lstStyle/>
            <a:p>
              <a:pPr algn="ctr" rtl="0" fontAlgn="base">
                <a:spcBef>
                  <a:spcPts val="0"/>
                </a:spcBef>
                <a:spcAft>
                  <a:spcPts val="1200"/>
                </a:spcAft>
              </a:pPr>
              <a:r>
                <a:rPr lang="en-CA" sz="1200" b="0" i="0" u="none" strike="noStrike">
                  <a:solidFill>
                    <a:schemeClr val="bg1"/>
                  </a:solidFill>
                  <a:effectLst/>
                </a:rPr>
                <a:t>Used to discuss design </a:t>
              </a:r>
              <a:r>
                <a:rPr lang="en-CA" sz="1200">
                  <a:solidFill>
                    <a:schemeClr val="bg1"/>
                  </a:solidFill>
                </a:rPr>
                <a:t>decisions and implementation changes</a:t>
              </a:r>
              <a:endParaRPr lang="en-CA" sz="1200" b="0" i="0" u="none" strike="noStrike">
                <a:solidFill>
                  <a:schemeClr val="bg1"/>
                </a:solidFill>
                <a:effectLst/>
              </a:endParaRPr>
            </a:p>
          </p:txBody>
        </p:sp>
        <p:sp>
          <p:nvSpPr>
            <p:cNvPr id="50" name="Title 1"/>
            <p:cNvSpPr txBox="1">
              <a:spLocks/>
            </p:cNvSpPr>
            <p:nvPr/>
          </p:nvSpPr>
          <p:spPr>
            <a:xfrm>
              <a:off x="1463522" y="3851125"/>
              <a:ext cx="2561608" cy="290786"/>
            </a:xfrm>
            <a:prstGeom prst="rect">
              <a:avLst/>
            </a:prstGeom>
          </p:spPr>
          <p:txBody>
            <a:bodyPr lIns="91440" tIns="45720" rIns="91440" bIns="45720" anchor="t"/>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200" spc="400" dirty="0">
                  <a:solidFill>
                    <a:schemeClr val="bg1"/>
                  </a:solidFill>
                  <a:latin typeface="+mj-lt"/>
                  <a:ea typeface="Source Sans Pro Black"/>
                </a:rPr>
                <a:t>MAJOR DISCUSSIONS</a:t>
              </a:r>
              <a:endParaRPr lang="en-US" sz="1200" spc="400" dirty="0">
                <a:solidFill>
                  <a:schemeClr val="bg1"/>
                </a:solidFill>
                <a:latin typeface="+mj-lt"/>
              </a:endParaRPr>
            </a:p>
          </p:txBody>
        </p:sp>
      </p:grpSp>
      <p:grpSp>
        <p:nvGrpSpPr>
          <p:cNvPr id="64" name="Group 63"/>
          <p:cNvGrpSpPr/>
          <p:nvPr/>
        </p:nvGrpSpPr>
        <p:grpSpPr>
          <a:xfrm rot="2700000">
            <a:off x="589481" y="1127609"/>
            <a:ext cx="1280160" cy="1280160"/>
            <a:chOff x="2358572" y="1016001"/>
            <a:chExt cx="856342" cy="856342"/>
          </a:xfrm>
          <a:effectLst>
            <a:glow rad="152400">
              <a:schemeClr val="tx1">
                <a:alpha val="10000"/>
              </a:schemeClr>
            </a:glow>
          </a:effectLst>
        </p:grpSpPr>
        <p:cxnSp>
          <p:nvCxnSpPr>
            <p:cNvPr id="65" name="Straight Connector 64"/>
            <p:cNvCxnSpPr/>
            <p:nvPr/>
          </p:nvCxnSpPr>
          <p:spPr>
            <a:xfrm flipH="1">
              <a:off x="2786743" y="1016001"/>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flipH="1">
              <a:off x="2786743" y="986972"/>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rot="2700000">
            <a:off x="1358611" y="898153"/>
            <a:ext cx="914400" cy="914400"/>
            <a:chOff x="2358572" y="1016001"/>
            <a:chExt cx="856342" cy="856342"/>
          </a:xfrm>
          <a:effectLst/>
        </p:grpSpPr>
        <p:cxnSp>
          <p:nvCxnSpPr>
            <p:cNvPr id="68" name="Straight Connector 67"/>
            <p:cNvCxnSpPr/>
            <p:nvPr/>
          </p:nvCxnSpPr>
          <p:spPr>
            <a:xfrm flipH="1">
              <a:off x="2786743" y="1016001"/>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flipH="1">
              <a:off x="2786743" y="986972"/>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rot="2700000">
            <a:off x="1295493" y="1115794"/>
            <a:ext cx="457200" cy="457200"/>
            <a:chOff x="2358572" y="1016001"/>
            <a:chExt cx="856342" cy="856342"/>
          </a:xfrm>
          <a:effectLst>
            <a:outerShdw blurRad="50800" dist="38100" dir="2700000" algn="tl" rotWithShape="0">
              <a:prstClr val="black">
                <a:alpha val="40000"/>
              </a:prstClr>
            </a:outerShdw>
          </a:effectLst>
        </p:grpSpPr>
        <p:cxnSp>
          <p:nvCxnSpPr>
            <p:cNvPr id="71" name="Straight Connector 70"/>
            <p:cNvCxnSpPr/>
            <p:nvPr/>
          </p:nvCxnSpPr>
          <p:spPr>
            <a:xfrm flipH="1">
              <a:off x="2786743" y="1016001"/>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flipH="1">
              <a:off x="2786743" y="986972"/>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74346417"/>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66667">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14:bounceEnd="66667">
                                          <p:cBhvr additive="base">
                                            <p:cTn id="7" dur="750" fill="hold"/>
                                            <p:tgtEl>
                                              <p:spTgt spid="39"/>
                                            </p:tgtEl>
                                            <p:attrNameLst>
                                              <p:attrName>ppt_x</p:attrName>
                                            </p:attrNameLst>
                                          </p:cBhvr>
                                          <p:tavLst>
                                            <p:tav tm="0">
                                              <p:val>
                                                <p:strVal val="#ppt_x"/>
                                              </p:val>
                                            </p:tav>
                                            <p:tav tm="100000">
                                              <p:val>
                                                <p:strVal val="#ppt_x"/>
                                              </p:val>
                                            </p:tav>
                                          </p:tavLst>
                                        </p:anim>
                                        <p:anim calcmode="lin" valueType="num" p14:bounceEnd="66667">
                                          <p:cBhvr additive="base">
                                            <p:cTn id="8" dur="750" fill="hold"/>
                                            <p:tgtEl>
                                              <p:spTgt spid="3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66667">
                                      <p:stCondLst>
                                        <p:cond delay="250"/>
                                      </p:stCondLst>
                                      <p:childTnLst>
                                        <p:set>
                                          <p:cBhvr>
                                            <p:cTn id="10" dur="1" fill="hold">
                                              <p:stCondLst>
                                                <p:cond delay="0"/>
                                              </p:stCondLst>
                                            </p:cTn>
                                            <p:tgtEl>
                                              <p:spTgt spid="47"/>
                                            </p:tgtEl>
                                            <p:attrNameLst>
                                              <p:attrName>style.visibility</p:attrName>
                                            </p:attrNameLst>
                                          </p:cBhvr>
                                          <p:to>
                                            <p:strVal val="visible"/>
                                          </p:to>
                                        </p:set>
                                        <p:anim calcmode="lin" valueType="num" p14:bounceEnd="66667">
                                          <p:cBhvr additive="base">
                                            <p:cTn id="11" dur="750" fill="hold"/>
                                            <p:tgtEl>
                                              <p:spTgt spid="47"/>
                                            </p:tgtEl>
                                            <p:attrNameLst>
                                              <p:attrName>ppt_x</p:attrName>
                                            </p:attrNameLst>
                                          </p:cBhvr>
                                          <p:tavLst>
                                            <p:tav tm="0">
                                              <p:val>
                                                <p:strVal val="#ppt_x"/>
                                              </p:val>
                                            </p:tav>
                                            <p:tav tm="100000">
                                              <p:val>
                                                <p:strVal val="#ppt_x"/>
                                              </p:val>
                                            </p:tav>
                                          </p:tavLst>
                                        </p:anim>
                                        <p:anim calcmode="lin" valueType="num" p14:bounceEnd="66667">
                                          <p:cBhvr additive="base">
                                            <p:cTn id="12" dur="750" fill="hold"/>
                                            <p:tgtEl>
                                              <p:spTgt spid="4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66667">
                                      <p:stCondLst>
                                        <p:cond delay="500"/>
                                      </p:stCondLst>
                                      <p:childTnLst>
                                        <p:set>
                                          <p:cBhvr>
                                            <p:cTn id="14" dur="1" fill="hold">
                                              <p:stCondLst>
                                                <p:cond delay="0"/>
                                              </p:stCondLst>
                                            </p:cTn>
                                            <p:tgtEl>
                                              <p:spTgt spid="43"/>
                                            </p:tgtEl>
                                            <p:attrNameLst>
                                              <p:attrName>style.visibility</p:attrName>
                                            </p:attrNameLst>
                                          </p:cBhvr>
                                          <p:to>
                                            <p:strVal val="visible"/>
                                          </p:to>
                                        </p:set>
                                        <p:anim calcmode="lin" valueType="num" p14:bounceEnd="66667">
                                          <p:cBhvr additive="base">
                                            <p:cTn id="15" dur="750" fill="hold"/>
                                            <p:tgtEl>
                                              <p:spTgt spid="43"/>
                                            </p:tgtEl>
                                            <p:attrNameLst>
                                              <p:attrName>ppt_x</p:attrName>
                                            </p:attrNameLst>
                                          </p:cBhvr>
                                          <p:tavLst>
                                            <p:tav tm="0">
                                              <p:val>
                                                <p:strVal val="#ppt_x"/>
                                              </p:val>
                                            </p:tav>
                                            <p:tav tm="100000">
                                              <p:val>
                                                <p:strVal val="#ppt_x"/>
                                              </p:val>
                                            </p:tav>
                                          </p:tavLst>
                                        </p:anim>
                                        <p:anim calcmode="lin" valueType="num" p14:bounceEnd="66667">
                                          <p:cBhvr additive="base">
                                            <p:cTn id="16" dur="75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ppt_x"/>
                                              </p:val>
                                            </p:tav>
                                            <p:tav tm="100000">
                                              <p:val>
                                                <p:strVal val="#ppt_x"/>
                                              </p:val>
                                            </p:tav>
                                          </p:tavLst>
                                        </p:anim>
                                        <p:anim calcmode="lin" valueType="num">
                                          <p:cBhvr additive="base">
                                            <p:cTn id="8" dur="750" fill="hold"/>
                                            <p:tgtEl>
                                              <p:spTgt spid="3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750" fill="hold"/>
                                            <p:tgtEl>
                                              <p:spTgt spid="47"/>
                                            </p:tgtEl>
                                            <p:attrNameLst>
                                              <p:attrName>ppt_x</p:attrName>
                                            </p:attrNameLst>
                                          </p:cBhvr>
                                          <p:tavLst>
                                            <p:tav tm="0">
                                              <p:val>
                                                <p:strVal val="#ppt_x"/>
                                              </p:val>
                                            </p:tav>
                                            <p:tav tm="100000">
                                              <p:val>
                                                <p:strVal val="#ppt_x"/>
                                              </p:val>
                                            </p:tav>
                                          </p:tavLst>
                                        </p:anim>
                                        <p:anim calcmode="lin" valueType="num">
                                          <p:cBhvr additive="base">
                                            <p:cTn id="12" dur="750" fill="hold"/>
                                            <p:tgtEl>
                                              <p:spTgt spid="4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750" fill="hold"/>
                                            <p:tgtEl>
                                              <p:spTgt spid="43"/>
                                            </p:tgtEl>
                                            <p:attrNameLst>
                                              <p:attrName>ppt_x</p:attrName>
                                            </p:attrNameLst>
                                          </p:cBhvr>
                                          <p:tavLst>
                                            <p:tav tm="0">
                                              <p:val>
                                                <p:strVal val="#ppt_x"/>
                                              </p:val>
                                            </p:tav>
                                            <p:tav tm="100000">
                                              <p:val>
                                                <p:strVal val="#ppt_x"/>
                                              </p:val>
                                            </p:tav>
                                          </p:tavLst>
                                        </p:anim>
                                        <p:anim calcmode="lin" valueType="num">
                                          <p:cBhvr additive="base">
                                            <p:cTn id="16" dur="75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990617" y="1146226"/>
            <a:ext cx="2245660" cy="4546315"/>
            <a:chOff x="18223908" y="3214668"/>
            <a:chExt cx="7266425" cy="14710811"/>
          </a:xfrm>
          <a:effectLst>
            <a:reflection blurRad="6350" stA="35000" endPos="15000" dir="5400000" sy="-100000" algn="bl" rotWithShape="0"/>
          </a:effectLst>
        </p:grpSpPr>
        <p:sp>
          <p:nvSpPr>
            <p:cNvPr id="4" name="Shape 6"/>
            <p:cNvSpPr/>
            <p:nvPr/>
          </p:nvSpPr>
          <p:spPr>
            <a:xfrm>
              <a:off x="18287967" y="3225345"/>
              <a:ext cx="7127581" cy="14691957"/>
            </a:xfrm>
            <a:custGeom>
              <a:avLst/>
              <a:gdLst/>
              <a:ahLst/>
              <a:cxnLst>
                <a:cxn ang="0">
                  <a:pos x="wd2" y="hd2"/>
                </a:cxn>
                <a:cxn ang="5400000">
                  <a:pos x="wd2" y="hd2"/>
                </a:cxn>
                <a:cxn ang="10800000">
                  <a:pos x="wd2" y="hd2"/>
                </a:cxn>
                <a:cxn ang="16200000">
                  <a:pos x="wd2" y="hd2"/>
                </a:cxn>
              </a:cxnLst>
              <a:rect l="0" t="0" r="r" b="b"/>
              <a:pathLst>
                <a:path w="21600" h="21600" extrusionOk="0">
                  <a:moveTo>
                    <a:pt x="20214" y="18917"/>
                  </a:moveTo>
                  <a:lnTo>
                    <a:pt x="1239" y="18917"/>
                  </a:lnTo>
                  <a:lnTo>
                    <a:pt x="1239" y="2586"/>
                  </a:lnTo>
                  <a:lnTo>
                    <a:pt x="20214" y="2586"/>
                  </a:lnTo>
                  <a:cubicBezTo>
                    <a:pt x="20214" y="2586"/>
                    <a:pt x="20214" y="18917"/>
                    <a:pt x="20214" y="18917"/>
                  </a:cubicBezTo>
                  <a:close/>
                  <a:moveTo>
                    <a:pt x="18332" y="0"/>
                  </a:moveTo>
                  <a:lnTo>
                    <a:pt x="3268" y="0"/>
                  </a:lnTo>
                  <a:cubicBezTo>
                    <a:pt x="1466" y="0"/>
                    <a:pt x="0" y="711"/>
                    <a:pt x="0" y="1586"/>
                  </a:cubicBezTo>
                  <a:lnTo>
                    <a:pt x="0" y="20014"/>
                  </a:lnTo>
                  <a:cubicBezTo>
                    <a:pt x="0" y="20889"/>
                    <a:pt x="1466" y="21600"/>
                    <a:pt x="3268" y="21600"/>
                  </a:cubicBezTo>
                  <a:lnTo>
                    <a:pt x="18332" y="21600"/>
                  </a:lnTo>
                  <a:cubicBezTo>
                    <a:pt x="20134" y="21600"/>
                    <a:pt x="21600" y="20889"/>
                    <a:pt x="21600" y="20014"/>
                  </a:cubicBezTo>
                  <a:lnTo>
                    <a:pt x="21600" y="1586"/>
                  </a:lnTo>
                  <a:cubicBezTo>
                    <a:pt x="21600" y="711"/>
                    <a:pt x="20134" y="0"/>
                    <a:pt x="18332" y="0"/>
                  </a:cubicBezTo>
                  <a:close/>
                </a:path>
              </a:pathLst>
            </a:custGeom>
            <a:solidFill>
              <a:srgbClr val="F3DCB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5" name="Shape 7"/>
            <p:cNvSpPr/>
            <p:nvPr/>
          </p:nvSpPr>
          <p:spPr>
            <a:xfrm>
              <a:off x="18405409" y="3342786"/>
              <a:ext cx="6893836" cy="14458167"/>
            </a:xfrm>
            <a:custGeom>
              <a:avLst/>
              <a:gdLst/>
              <a:ahLst/>
              <a:cxnLst>
                <a:cxn ang="0">
                  <a:pos x="wd2" y="hd2"/>
                </a:cxn>
                <a:cxn ang="5400000">
                  <a:pos x="wd2" y="hd2"/>
                </a:cxn>
                <a:cxn ang="10800000">
                  <a:pos x="wd2" y="hd2"/>
                </a:cxn>
                <a:cxn ang="16200000">
                  <a:pos x="wd2" y="hd2"/>
                </a:cxn>
              </a:cxnLst>
              <a:rect l="0" t="0" r="r" b="b"/>
              <a:pathLst>
                <a:path w="21600" h="21600" extrusionOk="0">
                  <a:moveTo>
                    <a:pt x="20533" y="19049"/>
                  </a:moveTo>
                  <a:lnTo>
                    <a:pt x="914" y="19049"/>
                  </a:lnTo>
                  <a:lnTo>
                    <a:pt x="914" y="2453"/>
                  </a:lnTo>
                  <a:lnTo>
                    <a:pt x="20533" y="2453"/>
                  </a:lnTo>
                  <a:cubicBezTo>
                    <a:pt x="20533" y="2453"/>
                    <a:pt x="20533" y="19049"/>
                    <a:pt x="20533" y="19049"/>
                  </a:cubicBezTo>
                  <a:close/>
                  <a:moveTo>
                    <a:pt x="18587" y="0"/>
                  </a:moveTo>
                  <a:lnTo>
                    <a:pt x="3013" y="0"/>
                  </a:lnTo>
                  <a:cubicBezTo>
                    <a:pt x="1349" y="0"/>
                    <a:pt x="0" y="643"/>
                    <a:pt x="0" y="1437"/>
                  </a:cubicBezTo>
                  <a:lnTo>
                    <a:pt x="0" y="20163"/>
                  </a:lnTo>
                  <a:cubicBezTo>
                    <a:pt x="0" y="20957"/>
                    <a:pt x="1349" y="21600"/>
                    <a:pt x="3013" y="21600"/>
                  </a:cubicBezTo>
                  <a:lnTo>
                    <a:pt x="18587" y="21600"/>
                  </a:lnTo>
                  <a:cubicBezTo>
                    <a:pt x="20251" y="21600"/>
                    <a:pt x="21600" y="20957"/>
                    <a:pt x="21600" y="20163"/>
                  </a:cubicBezTo>
                  <a:lnTo>
                    <a:pt x="21600" y="1437"/>
                  </a:lnTo>
                  <a:cubicBezTo>
                    <a:pt x="21600" y="643"/>
                    <a:pt x="20251" y="0"/>
                    <a:pt x="18587" y="0"/>
                  </a:cubicBezTo>
                  <a:close/>
                </a:path>
              </a:pathLst>
            </a:custGeom>
            <a:solidFill>
              <a:srgbClr val="F5F6F7"/>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 name="Shape 8"/>
            <p:cNvSpPr/>
            <p:nvPr/>
          </p:nvSpPr>
          <p:spPr>
            <a:xfrm>
              <a:off x="18490821" y="3428198"/>
              <a:ext cx="6726856" cy="14291214"/>
            </a:xfrm>
            <a:custGeom>
              <a:avLst/>
              <a:gdLst/>
              <a:ahLst/>
              <a:cxnLst>
                <a:cxn ang="0">
                  <a:pos x="wd2" y="hd2"/>
                </a:cxn>
                <a:cxn ang="5400000">
                  <a:pos x="wd2" y="hd2"/>
                </a:cxn>
                <a:cxn ang="10800000">
                  <a:pos x="wd2" y="hd2"/>
                </a:cxn>
                <a:cxn ang="16200000">
                  <a:pos x="wd2" y="hd2"/>
                </a:cxn>
              </a:cxnLst>
              <a:rect l="0" t="0" r="r" b="b"/>
              <a:pathLst>
                <a:path w="21600" h="21600" extrusionOk="0">
                  <a:moveTo>
                    <a:pt x="21278" y="20273"/>
                  </a:moveTo>
                  <a:cubicBezTo>
                    <a:pt x="21278" y="20921"/>
                    <a:pt x="20158" y="21449"/>
                    <a:pt x="18780" y="21449"/>
                  </a:cubicBezTo>
                  <a:lnTo>
                    <a:pt x="2820" y="21449"/>
                  </a:lnTo>
                  <a:cubicBezTo>
                    <a:pt x="1442" y="21449"/>
                    <a:pt x="322" y="20921"/>
                    <a:pt x="322" y="20273"/>
                  </a:cubicBezTo>
                  <a:lnTo>
                    <a:pt x="322" y="1327"/>
                  </a:lnTo>
                  <a:cubicBezTo>
                    <a:pt x="322" y="679"/>
                    <a:pt x="1442" y="151"/>
                    <a:pt x="2820" y="151"/>
                  </a:cubicBezTo>
                  <a:lnTo>
                    <a:pt x="18780" y="151"/>
                  </a:lnTo>
                  <a:cubicBezTo>
                    <a:pt x="20158" y="151"/>
                    <a:pt x="21278" y="679"/>
                    <a:pt x="21278" y="1327"/>
                  </a:cubicBezTo>
                  <a:cubicBezTo>
                    <a:pt x="21278" y="1327"/>
                    <a:pt x="21278" y="20273"/>
                    <a:pt x="21278" y="20273"/>
                  </a:cubicBezTo>
                  <a:close/>
                  <a:moveTo>
                    <a:pt x="18780" y="0"/>
                  </a:moveTo>
                  <a:lnTo>
                    <a:pt x="2820" y="0"/>
                  </a:lnTo>
                  <a:cubicBezTo>
                    <a:pt x="1265" y="0"/>
                    <a:pt x="0" y="595"/>
                    <a:pt x="0" y="1327"/>
                  </a:cubicBezTo>
                  <a:lnTo>
                    <a:pt x="0" y="20273"/>
                  </a:lnTo>
                  <a:cubicBezTo>
                    <a:pt x="0" y="21005"/>
                    <a:pt x="1265" y="21600"/>
                    <a:pt x="2820" y="21600"/>
                  </a:cubicBezTo>
                  <a:lnTo>
                    <a:pt x="18780" y="21600"/>
                  </a:lnTo>
                  <a:cubicBezTo>
                    <a:pt x="20335" y="21600"/>
                    <a:pt x="21600" y="21005"/>
                    <a:pt x="21600" y="20273"/>
                  </a:cubicBezTo>
                  <a:lnTo>
                    <a:pt x="21600" y="1327"/>
                  </a:lnTo>
                  <a:cubicBezTo>
                    <a:pt x="21600" y="595"/>
                    <a:pt x="20335" y="0"/>
                    <a:pt x="18780" y="0"/>
                  </a:cubicBezTo>
                  <a:close/>
                </a:path>
              </a:pathLst>
            </a:custGeom>
            <a:gradFill>
              <a:gsLst>
                <a:gs pos="4000">
                  <a:srgbClr val="EDE6D8"/>
                </a:gs>
                <a:gs pos="24000">
                  <a:srgbClr val="F5F0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7" name="Shape 9"/>
            <p:cNvSpPr/>
            <p:nvPr/>
          </p:nvSpPr>
          <p:spPr>
            <a:xfrm>
              <a:off x="21298748" y="16421528"/>
              <a:ext cx="1118365" cy="1118365"/>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3" y="1036"/>
                    <a:pt x="20564" y="5408"/>
                    <a:pt x="20564" y="10800"/>
                  </a:cubicBezTo>
                  <a:cubicBezTo>
                    <a:pt x="20564" y="16193"/>
                    <a:pt x="16193"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solidFill>
              <a:srgbClr val="A38A5C"/>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8" name="Shape 10"/>
            <p:cNvSpPr/>
            <p:nvPr/>
          </p:nvSpPr>
          <p:spPr>
            <a:xfrm>
              <a:off x="21341454" y="16421528"/>
              <a:ext cx="914946" cy="363826"/>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8" y="6227"/>
                    <a:pt x="20297" y="11195"/>
                  </a:cubicBezTo>
                  <a:lnTo>
                    <a:pt x="21600" y="9940"/>
                  </a:lnTo>
                  <a:cubicBezTo>
                    <a:pt x="19205" y="3808"/>
                    <a:pt x="15872" y="0"/>
                    <a:pt x="12183" y="0"/>
                  </a:cubicBezTo>
                  <a:cubicBezTo>
                    <a:pt x="6697" y="0"/>
                    <a:pt x="1993" y="8418"/>
                    <a:pt x="0" y="20398"/>
                  </a:cubicBezTo>
                  <a:cubicBezTo>
                    <a:pt x="0" y="20398"/>
                    <a:pt x="1173" y="21600"/>
                    <a:pt x="1173" y="21600"/>
                  </a:cubicBezTo>
                  <a:close/>
                </a:path>
              </a:pathLst>
            </a:custGeom>
            <a:gradFill>
              <a:gsLst>
                <a:gs pos="4000">
                  <a:srgbClr val="A38A5C"/>
                </a:gs>
                <a:gs pos="58000">
                  <a:srgbClr val="ECDCAA"/>
                </a:gs>
              </a:gsLst>
              <a:lin ang="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9" name="Shape 11"/>
            <p:cNvSpPr/>
            <p:nvPr/>
          </p:nvSpPr>
          <p:spPr>
            <a:xfrm>
              <a:off x="21715132" y="17435797"/>
              <a:ext cx="392475" cy="107914"/>
            </a:xfrm>
            <a:custGeom>
              <a:avLst/>
              <a:gdLst/>
              <a:ahLst/>
              <a:cxnLst>
                <a:cxn ang="0">
                  <a:pos x="wd2" y="hd2"/>
                </a:cxn>
                <a:cxn ang="5400000">
                  <a:pos x="wd2" y="hd2"/>
                </a:cxn>
                <a:cxn ang="10800000">
                  <a:pos x="wd2" y="hd2"/>
                </a:cxn>
                <a:cxn ang="16200000">
                  <a:pos x="wd2" y="hd2"/>
                </a:cxn>
              </a:cxnLst>
              <a:rect l="0" t="0" r="r" b="b"/>
              <a:pathLst>
                <a:path w="21600" h="21600" extrusionOk="0">
                  <a:moveTo>
                    <a:pt x="20124" y="0"/>
                  </a:moveTo>
                  <a:cubicBezTo>
                    <a:pt x="16358" y="6931"/>
                    <a:pt x="12100" y="10861"/>
                    <a:pt x="7589" y="10861"/>
                  </a:cubicBezTo>
                  <a:cubicBezTo>
                    <a:pt x="5232" y="10861"/>
                    <a:pt x="2944" y="9787"/>
                    <a:pt x="759" y="7778"/>
                  </a:cubicBezTo>
                  <a:lnTo>
                    <a:pt x="0" y="18164"/>
                  </a:lnTo>
                  <a:cubicBezTo>
                    <a:pt x="2428" y="20403"/>
                    <a:pt x="4971" y="21600"/>
                    <a:pt x="7589" y="21600"/>
                  </a:cubicBezTo>
                  <a:cubicBezTo>
                    <a:pt x="12639" y="21600"/>
                    <a:pt x="17397" y="17153"/>
                    <a:pt x="21600" y="9315"/>
                  </a:cubicBezTo>
                  <a:cubicBezTo>
                    <a:pt x="21600" y="9315"/>
                    <a:pt x="20124" y="0"/>
                    <a:pt x="20124" y="0"/>
                  </a:cubicBezTo>
                  <a:close/>
                </a:path>
              </a:pathLst>
            </a:custGeom>
            <a:gradFill>
              <a:gsLst>
                <a:gs pos="4000">
                  <a:srgbClr val="A38A5C"/>
                </a:gs>
                <a:gs pos="58000">
                  <a:srgbClr val="ECDCAA"/>
                </a:gs>
              </a:gsLst>
              <a:lin ang="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0" name="Shape 12"/>
            <p:cNvSpPr/>
            <p:nvPr/>
          </p:nvSpPr>
          <p:spPr>
            <a:xfrm>
              <a:off x="18277291" y="3214668"/>
              <a:ext cx="7146526" cy="14710811"/>
            </a:xfrm>
            <a:custGeom>
              <a:avLst/>
              <a:gdLst/>
              <a:ahLst/>
              <a:cxnLst>
                <a:cxn ang="0">
                  <a:pos x="wd2" y="hd2"/>
                </a:cxn>
                <a:cxn ang="5400000">
                  <a:pos x="wd2" y="hd2"/>
                </a:cxn>
                <a:cxn ang="10800000">
                  <a:pos x="wd2" y="hd2"/>
                </a:cxn>
                <a:cxn ang="16200000">
                  <a:pos x="wd2" y="hd2"/>
                </a:cxn>
              </a:cxnLst>
              <a:rect l="0" t="0" r="r" b="b"/>
              <a:pathLst>
                <a:path w="21600" h="21600" extrusionOk="0">
                  <a:moveTo>
                    <a:pt x="3288" y="199"/>
                  </a:moveTo>
                  <a:cubicBezTo>
                    <a:pt x="1702" y="199"/>
                    <a:pt x="411" y="827"/>
                    <a:pt x="411" y="1597"/>
                  </a:cubicBezTo>
                  <a:lnTo>
                    <a:pt x="411" y="20003"/>
                  </a:lnTo>
                  <a:cubicBezTo>
                    <a:pt x="411" y="20774"/>
                    <a:pt x="1702" y="21401"/>
                    <a:pt x="3288" y="21401"/>
                  </a:cubicBezTo>
                  <a:lnTo>
                    <a:pt x="18312" y="21401"/>
                  </a:lnTo>
                  <a:cubicBezTo>
                    <a:pt x="19899" y="21401"/>
                    <a:pt x="21190" y="20774"/>
                    <a:pt x="21190" y="20003"/>
                  </a:cubicBezTo>
                  <a:lnTo>
                    <a:pt x="21190" y="1597"/>
                  </a:lnTo>
                  <a:cubicBezTo>
                    <a:pt x="21190" y="827"/>
                    <a:pt x="19899" y="199"/>
                    <a:pt x="18312" y="199"/>
                  </a:cubicBezTo>
                  <a:cubicBezTo>
                    <a:pt x="18312" y="199"/>
                    <a:pt x="3288" y="199"/>
                    <a:pt x="3288" y="199"/>
                  </a:cubicBezTo>
                  <a:close/>
                  <a:moveTo>
                    <a:pt x="18312" y="21428"/>
                  </a:moveTo>
                  <a:lnTo>
                    <a:pt x="3288" y="21428"/>
                  </a:lnTo>
                  <a:cubicBezTo>
                    <a:pt x="1670" y="21428"/>
                    <a:pt x="353" y="20789"/>
                    <a:pt x="353" y="20003"/>
                  </a:cubicBezTo>
                  <a:lnTo>
                    <a:pt x="353" y="1597"/>
                  </a:lnTo>
                  <a:cubicBezTo>
                    <a:pt x="353" y="811"/>
                    <a:pt x="1670" y="172"/>
                    <a:pt x="3288" y="172"/>
                  </a:cubicBezTo>
                  <a:lnTo>
                    <a:pt x="18312" y="172"/>
                  </a:lnTo>
                  <a:cubicBezTo>
                    <a:pt x="19930" y="172"/>
                    <a:pt x="21247" y="811"/>
                    <a:pt x="21247" y="1597"/>
                  </a:cubicBezTo>
                  <a:lnTo>
                    <a:pt x="21247" y="20003"/>
                  </a:lnTo>
                  <a:cubicBezTo>
                    <a:pt x="21247" y="20789"/>
                    <a:pt x="19930" y="21428"/>
                    <a:pt x="18312" y="21428"/>
                  </a:cubicBezTo>
                  <a:close/>
                  <a:moveTo>
                    <a:pt x="3288" y="28"/>
                  </a:moveTo>
                  <a:cubicBezTo>
                    <a:pt x="1507" y="28"/>
                    <a:pt x="57" y="732"/>
                    <a:pt x="57" y="1597"/>
                  </a:cubicBezTo>
                  <a:lnTo>
                    <a:pt x="57" y="20003"/>
                  </a:lnTo>
                  <a:cubicBezTo>
                    <a:pt x="57" y="20868"/>
                    <a:pt x="1507" y="21572"/>
                    <a:pt x="3288" y="21572"/>
                  </a:cubicBezTo>
                  <a:lnTo>
                    <a:pt x="18312" y="21572"/>
                  </a:lnTo>
                  <a:cubicBezTo>
                    <a:pt x="20093" y="21572"/>
                    <a:pt x="21543" y="20868"/>
                    <a:pt x="21543" y="20003"/>
                  </a:cubicBezTo>
                  <a:lnTo>
                    <a:pt x="21543" y="1597"/>
                  </a:lnTo>
                  <a:cubicBezTo>
                    <a:pt x="21543" y="732"/>
                    <a:pt x="20093" y="28"/>
                    <a:pt x="18312" y="28"/>
                  </a:cubicBezTo>
                  <a:cubicBezTo>
                    <a:pt x="18312" y="28"/>
                    <a:pt x="3288" y="28"/>
                    <a:pt x="3288" y="28"/>
                  </a:cubicBezTo>
                  <a:close/>
                  <a:moveTo>
                    <a:pt x="18312" y="21600"/>
                  </a:moveTo>
                  <a:lnTo>
                    <a:pt x="3288" y="21600"/>
                  </a:lnTo>
                  <a:cubicBezTo>
                    <a:pt x="1475" y="21600"/>
                    <a:pt x="0" y="20883"/>
                    <a:pt x="0" y="20003"/>
                  </a:cubicBezTo>
                  <a:lnTo>
                    <a:pt x="0" y="1597"/>
                  </a:lnTo>
                  <a:cubicBezTo>
                    <a:pt x="0" y="717"/>
                    <a:pt x="1475" y="0"/>
                    <a:pt x="3288" y="0"/>
                  </a:cubicBezTo>
                  <a:lnTo>
                    <a:pt x="18312" y="0"/>
                  </a:lnTo>
                  <a:cubicBezTo>
                    <a:pt x="20125" y="0"/>
                    <a:pt x="21600" y="717"/>
                    <a:pt x="21600" y="1597"/>
                  </a:cubicBezTo>
                  <a:lnTo>
                    <a:pt x="21600" y="20003"/>
                  </a:lnTo>
                  <a:cubicBezTo>
                    <a:pt x="21600" y="20883"/>
                    <a:pt x="20125" y="21600"/>
                    <a:pt x="18312" y="21600"/>
                  </a:cubicBezTo>
                  <a:close/>
                </a:path>
              </a:pathLst>
            </a:custGeom>
            <a:solidFill>
              <a:srgbClr val="D6B992">
                <a:alpha val="6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1" name="Freeform 94"/>
            <p:cNvSpPr/>
            <p:nvPr/>
          </p:nvSpPr>
          <p:spPr>
            <a:xfrm>
              <a:off x="18832469" y="5104412"/>
              <a:ext cx="6069982" cy="169787"/>
            </a:xfrm>
            <a:custGeom>
              <a:avLst/>
              <a:gdLst>
                <a:gd name="connsiteX0" fmla="*/ 884246 w 7220398"/>
                <a:gd name="connsiteY0" fmla="*/ 101599 h 201966"/>
                <a:gd name="connsiteX1" fmla="*/ 932171 w 7220398"/>
                <a:gd name="connsiteY1" fmla="*/ 121452 h 201966"/>
                <a:gd name="connsiteX2" fmla="*/ 884273 w 7220398"/>
                <a:gd name="connsiteY2" fmla="*/ 169391 h 201966"/>
                <a:gd name="connsiteX3" fmla="*/ 836321 w 7220398"/>
                <a:gd name="connsiteY3" fmla="*/ 121452 h 201966"/>
                <a:gd name="connsiteX4" fmla="*/ 884246 w 7220398"/>
                <a:gd name="connsiteY4" fmla="*/ 101599 h 201966"/>
                <a:gd name="connsiteX5" fmla="*/ 628020 w 7220398"/>
                <a:gd name="connsiteY5" fmla="*/ 50800 h 201966"/>
                <a:gd name="connsiteX6" fmla="*/ 684541 w 7220398"/>
                <a:gd name="connsiteY6" fmla="*/ 107306 h 201966"/>
                <a:gd name="connsiteX7" fmla="*/ 628020 w 7220398"/>
                <a:gd name="connsiteY7" fmla="*/ 163823 h 201966"/>
                <a:gd name="connsiteX8" fmla="*/ 571500 w 7220398"/>
                <a:gd name="connsiteY8" fmla="*/ 107306 h 201966"/>
                <a:gd name="connsiteX9" fmla="*/ 628020 w 7220398"/>
                <a:gd name="connsiteY9" fmla="*/ 50800 h 201966"/>
                <a:gd name="connsiteX10" fmla="*/ 488318 w 7220398"/>
                <a:gd name="connsiteY10" fmla="*/ 50800 h 201966"/>
                <a:gd name="connsiteX11" fmla="*/ 544837 w 7220398"/>
                <a:gd name="connsiteY11" fmla="*/ 107306 h 201966"/>
                <a:gd name="connsiteX12" fmla="*/ 488318 w 7220398"/>
                <a:gd name="connsiteY12" fmla="*/ 163823 h 201966"/>
                <a:gd name="connsiteX13" fmla="*/ 431800 w 7220398"/>
                <a:gd name="connsiteY13" fmla="*/ 107306 h 201966"/>
                <a:gd name="connsiteX14" fmla="*/ 488318 w 7220398"/>
                <a:gd name="connsiteY14" fmla="*/ 50800 h 201966"/>
                <a:gd name="connsiteX15" fmla="*/ 348620 w 7220398"/>
                <a:gd name="connsiteY15" fmla="*/ 50800 h 201966"/>
                <a:gd name="connsiteX16" fmla="*/ 405141 w 7220398"/>
                <a:gd name="connsiteY16" fmla="*/ 107306 h 201966"/>
                <a:gd name="connsiteX17" fmla="*/ 348620 w 7220398"/>
                <a:gd name="connsiteY17" fmla="*/ 163823 h 201966"/>
                <a:gd name="connsiteX18" fmla="*/ 292100 w 7220398"/>
                <a:gd name="connsiteY18" fmla="*/ 107306 h 201966"/>
                <a:gd name="connsiteX19" fmla="*/ 348620 w 7220398"/>
                <a:gd name="connsiteY19" fmla="*/ 50800 h 201966"/>
                <a:gd name="connsiteX20" fmla="*/ 196222 w 7220398"/>
                <a:gd name="connsiteY20" fmla="*/ 50800 h 201966"/>
                <a:gd name="connsiteX21" fmla="*/ 252713 w 7220398"/>
                <a:gd name="connsiteY21" fmla="*/ 107306 h 201966"/>
                <a:gd name="connsiteX22" fmla="*/ 196222 w 7220398"/>
                <a:gd name="connsiteY22" fmla="*/ 163823 h 201966"/>
                <a:gd name="connsiteX23" fmla="*/ 139700 w 7220398"/>
                <a:gd name="connsiteY23" fmla="*/ 107306 h 201966"/>
                <a:gd name="connsiteX24" fmla="*/ 196222 w 7220398"/>
                <a:gd name="connsiteY24" fmla="*/ 50800 h 201966"/>
                <a:gd name="connsiteX25" fmla="*/ 56517 w 7220398"/>
                <a:gd name="connsiteY25" fmla="*/ 50800 h 201966"/>
                <a:gd name="connsiteX26" fmla="*/ 113013 w 7220398"/>
                <a:gd name="connsiteY26" fmla="*/ 107306 h 201966"/>
                <a:gd name="connsiteX27" fmla="*/ 56517 w 7220398"/>
                <a:gd name="connsiteY27" fmla="*/ 163823 h 201966"/>
                <a:gd name="connsiteX28" fmla="*/ 0 w 7220398"/>
                <a:gd name="connsiteY28" fmla="*/ 107306 h 201966"/>
                <a:gd name="connsiteX29" fmla="*/ 56517 w 7220398"/>
                <a:gd name="connsiteY29" fmla="*/ 50800 h 201966"/>
                <a:gd name="connsiteX30" fmla="*/ 884231 w 7220398"/>
                <a:gd name="connsiteY30" fmla="*/ 50799 h 201966"/>
                <a:gd name="connsiteX31" fmla="*/ 968363 w 7220398"/>
                <a:gd name="connsiteY31" fmla="*/ 85665 h 201966"/>
                <a:gd name="connsiteX32" fmla="*/ 949994 w 7220398"/>
                <a:gd name="connsiteY32" fmla="*/ 104064 h 201966"/>
                <a:gd name="connsiteX33" fmla="*/ 818500 w 7220398"/>
                <a:gd name="connsiteY33" fmla="*/ 104064 h 201966"/>
                <a:gd name="connsiteX34" fmla="*/ 800100 w 7220398"/>
                <a:gd name="connsiteY34" fmla="*/ 85665 h 201966"/>
                <a:gd name="connsiteX35" fmla="*/ 884231 w 7220398"/>
                <a:gd name="connsiteY35" fmla="*/ 50799 h 201966"/>
                <a:gd name="connsiteX36" fmla="*/ 6760660 w 7220398"/>
                <a:gd name="connsiteY36" fmla="*/ 36283 h 201966"/>
                <a:gd name="connsiteX37" fmla="*/ 7080614 w 7220398"/>
                <a:gd name="connsiteY37" fmla="*/ 36283 h 201966"/>
                <a:gd name="connsiteX38" fmla="*/ 7088316 w 7220398"/>
                <a:gd name="connsiteY38" fmla="*/ 43991 h 201966"/>
                <a:gd name="connsiteX39" fmla="*/ 7088316 w 7220398"/>
                <a:gd name="connsiteY39" fmla="*/ 153938 h 201966"/>
                <a:gd name="connsiteX40" fmla="*/ 7080614 w 7220398"/>
                <a:gd name="connsiteY40" fmla="*/ 161645 h 201966"/>
                <a:gd name="connsiteX41" fmla="*/ 6760660 w 7220398"/>
                <a:gd name="connsiteY41" fmla="*/ 161645 h 201966"/>
                <a:gd name="connsiteX42" fmla="*/ 6752944 w 7220398"/>
                <a:gd name="connsiteY42" fmla="*/ 153938 h 201966"/>
                <a:gd name="connsiteX43" fmla="*/ 6752944 w 7220398"/>
                <a:gd name="connsiteY43" fmla="*/ 43991 h 201966"/>
                <a:gd name="connsiteX44" fmla="*/ 6760660 w 7220398"/>
                <a:gd name="connsiteY44" fmla="*/ 36283 h 201966"/>
                <a:gd name="connsiteX45" fmla="*/ 6750030 w 7220398"/>
                <a:gd name="connsiteY45" fmla="*/ 8275 h 201966"/>
                <a:gd name="connsiteX46" fmla="*/ 6726576 w 7220398"/>
                <a:gd name="connsiteY46" fmla="*/ 31726 h 201966"/>
                <a:gd name="connsiteX47" fmla="*/ 6726576 w 7220398"/>
                <a:gd name="connsiteY47" fmla="*/ 170241 h 201966"/>
                <a:gd name="connsiteX48" fmla="*/ 6750030 w 7220398"/>
                <a:gd name="connsiteY48" fmla="*/ 193691 h 201966"/>
                <a:gd name="connsiteX49" fmla="*/ 7153150 w 7220398"/>
                <a:gd name="connsiteY49" fmla="*/ 193691 h 201966"/>
                <a:gd name="connsiteX50" fmla="*/ 7176604 w 7220398"/>
                <a:gd name="connsiteY50" fmla="*/ 170241 h 201966"/>
                <a:gd name="connsiteX51" fmla="*/ 7176604 w 7220398"/>
                <a:gd name="connsiteY51" fmla="*/ 31726 h 201966"/>
                <a:gd name="connsiteX52" fmla="*/ 7153150 w 7220398"/>
                <a:gd name="connsiteY52" fmla="*/ 8275 h 201966"/>
                <a:gd name="connsiteX53" fmla="*/ 6750030 w 7220398"/>
                <a:gd name="connsiteY53" fmla="*/ 0 h 201966"/>
                <a:gd name="connsiteX54" fmla="*/ 7153150 w 7220398"/>
                <a:gd name="connsiteY54" fmla="*/ 0 h 201966"/>
                <a:gd name="connsiteX55" fmla="*/ 7184856 w 7220398"/>
                <a:gd name="connsiteY55" fmla="*/ 31726 h 201966"/>
                <a:gd name="connsiteX56" fmla="*/ 7184856 w 7220398"/>
                <a:gd name="connsiteY56" fmla="*/ 64134 h 201966"/>
                <a:gd name="connsiteX57" fmla="*/ 7220398 w 7220398"/>
                <a:gd name="connsiteY57" fmla="*/ 100983 h 201966"/>
                <a:gd name="connsiteX58" fmla="*/ 7184856 w 7220398"/>
                <a:gd name="connsiteY58" fmla="*/ 137833 h 201966"/>
                <a:gd name="connsiteX59" fmla="*/ 7184856 w 7220398"/>
                <a:gd name="connsiteY59" fmla="*/ 170241 h 201966"/>
                <a:gd name="connsiteX60" fmla="*/ 7153150 w 7220398"/>
                <a:gd name="connsiteY60" fmla="*/ 201966 h 201966"/>
                <a:gd name="connsiteX61" fmla="*/ 6750030 w 7220398"/>
                <a:gd name="connsiteY61" fmla="*/ 201966 h 201966"/>
                <a:gd name="connsiteX62" fmla="*/ 6718300 w 7220398"/>
                <a:gd name="connsiteY62" fmla="*/ 170241 h 201966"/>
                <a:gd name="connsiteX63" fmla="*/ 6718300 w 7220398"/>
                <a:gd name="connsiteY63" fmla="*/ 31726 h 201966"/>
                <a:gd name="connsiteX64" fmla="*/ 6750030 w 7220398"/>
                <a:gd name="connsiteY64" fmla="*/ 0 h 201966"/>
                <a:gd name="connsiteX65" fmla="*/ 881329 w 7220398"/>
                <a:gd name="connsiteY65" fmla="*/ 0 h 201966"/>
                <a:gd name="connsiteX66" fmla="*/ 1000659 w 7220398"/>
                <a:gd name="connsiteY66" fmla="*/ 49421 h 201966"/>
                <a:gd name="connsiteX67" fmla="*/ 982307 w 7220398"/>
                <a:gd name="connsiteY67" fmla="*/ 67782 h 201966"/>
                <a:gd name="connsiteX68" fmla="*/ 780319 w 7220398"/>
                <a:gd name="connsiteY68" fmla="*/ 67770 h 201966"/>
                <a:gd name="connsiteX69" fmla="*/ 762000 w 7220398"/>
                <a:gd name="connsiteY69" fmla="*/ 49421 h 201966"/>
                <a:gd name="connsiteX70" fmla="*/ 881329 w 7220398"/>
                <a:gd name="connsiteY70" fmla="*/ 0 h 20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220398" h="201966">
                  <a:moveTo>
                    <a:pt x="884246" y="101599"/>
                  </a:moveTo>
                  <a:cubicBezTo>
                    <a:pt x="901595" y="101599"/>
                    <a:pt x="918943" y="108217"/>
                    <a:pt x="932171" y="121452"/>
                  </a:cubicBezTo>
                  <a:lnTo>
                    <a:pt x="884273" y="169391"/>
                  </a:lnTo>
                  <a:lnTo>
                    <a:pt x="836321" y="121452"/>
                  </a:lnTo>
                  <a:cubicBezTo>
                    <a:pt x="849549" y="108217"/>
                    <a:pt x="866897" y="101599"/>
                    <a:pt x="884246" y="101599"/>
                  </a:cubicBezTo>
                  <a:close/>
                  <a:moveTo>
                    <a:pt x="628020" y="50800"/>
                  </a:moveTo>
                  <a:cubicBezTo>
                    <a:pt x="659217" y="50800"/>
                    <a:pt x="684541" y="76094"/>
                    <a:pt x="684541" y="107306"/>
                  </a:cubicBezTo>
                  <a:cubicBezTo>
                    <a:pt x="684541" y="138529"/>
                    <a:pt x="659217" y="163823"/>
                    <a:pt x="628020" y="163823"/>
                  </a:cubicBezTo>
                  <a:cubicBezTo>
                    <a:pt x="596798" y="163823"/>
                    <a:pt x="571500" y="138529"/>
                    <a:pt x="571500" y="107306"/>
                  </a:cubicBezTo>
                  <a:cubicBezTo>
                    <a:pt x="571500" y="76094"/>
                    <a:pt x="596798" y="50800"/>
                    <a:pt x="628020" y="50800"/>
                  </a:cubicBezTo>
                  <a:close/>
                  <a:moveTo>
                    <a:pt x="488318" y="50800"/>
                  </a:moveTo>
                  <a:cubicBezTo>
                    <a:pt x="519540" y="50800"/>
                    <a:pt x="544837" y="76094"/>
                    <a:pt x="544837" y="107306"/>
                  </a:cubicBezTo>
                  <a:cubicBezTo>
                    <a:pt x="544837" y="138529"/>
                    <a:pt x="519540" y="163823"/>
                    <a:pt x="488318" y="163823"/>
                  </a:cubicBezTo>
                  <a:cubicBezTo>
                    <a:pt x="457123" y="163823"/>
                    <a:pt x="431800" y="138529"/>
                    <a:pt x="431800" y="107306"/>
                  </a:cubicBezTo>
                  <a:cubicBezTo>
                    <a:pt x="431800" y="76094"/>
                    <a:pt x="457123" y="50800"/>
                    <a:pt x="488318" y="50800"/>
                  </a:cubicBezTo>
                  <a:close/>
                  <a:moveTo>
                    <a:pt x="348620" y="50800"/>
                  </a:moveTo>
                  <a:cubicBezTo>
                    <a:pt x="379817" y="50800"/>
                    <a:pt x="405141" y="76094"/>
                    <a:pt x="405141" y="107306"/>
                  </a:cubicBezTo>
                  <a:cubicBezTo>
                    <a:pt x="405141" y="138529"/>
                    <a:pt x="379817" y="163823"/>
                    <a:pt x="348620" y="163823"/>
                  </a:cubicBezTo>
                  <a:cubicBezTo>
                    <a:pt x="317398" y="163823"/>
                    <a:pt x="292100" y="138529"/>
                    <a:pt x="292100" y="107306"/>
                  </a:cubicBezTo>
                  <a:cubicBezTo>
                    <a:pt x="292100" y="76094"/>
                    <a:pt x="317398" y="50800"/>
                    <a:pt x="348620" y="50800"/>
                  </a:cubicBezTo>
                  <a:close/>
                  <a:moveTo>
                    <a:pt x="196222" y="50800"/>
                  </a:moveTo>
                  <a:cubicBezTo>
                    <a:pt x="227416" y="50800"/>
                    <a:pt x="252713" y="76094"/>
                    <a:pt x="252713" y="107306"/>
                  </a:cubicBezTo>
                  <a:cubicBezTo>
                    <a:pt x="252713" y="138529"/>
                    <a:pt x="227416" y="163823"/>
                    <a:pt x="196222" y="163823"/>
                  </a:cubicBezTo>
                  <a:cubicBezTo>
                    <a:pt x="164971" y="163823"/>
                    <a:pt x="139700" y="138529"/>
                    <a:pt x="139700" y="107306"/>
                  </a:cubicBezTo>
                  <a:cubicBezTo>
                    <a:pt x="139700" y="76094"/>
                    <a:pt x="164971" y="50800"/>
                    <a:pt x="196222" y="50800"/>
                  </a:cubicBezTo>
                  <a:close/>
                  <a:moveTo>
                    <a:pt x="56517" y="50800"/>
                  </a:moveTo>
                  <a:cubicBezTo>
                    <a:pt x="87742" y="50800"/>
                    <a:pt x="113013" y="76094"/>
                    <a:pt x="113013" y="107306"/>
                  </a:cubicBezTo>
                  <a:cubicBezTo>
                    <a:pt x="113013" y="138529"/>
                    <a:pt x="87742" y="163823"/>
                    <a:pt x="56517" y="163823"/>
                  </a:cubicBezTo>
                  <a:cubicBezTo>
                    <a:pt x="25297" y="163823"/>
                    <a:pt x="0" y="138529"/>
                    <a:pt x="0" y="107306"/>
                  </a:cubicBezTo>
                  <a:cubicBezTo>
                    <a:pt x="0" y="76094"/>
                    <a:pt x="25297" y="50800"/>
                    <a:pt x="56517" y="50800"/>
                  </a:cubicBezTo>
                  <a:close/>
                  <a:moveTo>
                    <a:pt x="884231" y="50799"/>
                  </a:moveTo>
                  <a:cubicBezTo>
                    <a:pt x="914686" y="50799"/>
                    <a:pt x="945141" y="62421"/>
                    <a:pt x="968363" y="85665"/>
                  </a:cubicBezTo>
                  <a:lnTo>
                    <a:pt x="949994" y="104064"/>
                  </a:lnTo>
                  <a:cubicBezTo>
                    <a:pt x="913678" y="67746"/>
                    <a:pt x="854785" y="67746"/>
                    <a:pt x="818500" y="104064"/>
                  </a:cubicBezTo>
                  <a:lnTo>
                    <a:pt x="800100" y="85665"/>
                  </a:lnTo>
                  <a:cubicBezTo>
                    <a:pt x="823322" y="62421"/>
                    <a:pt x="853777" y="50799"/>
                    <a:pt x="884231" y="50799"/>
                  </a:cubicBezTo>
                  <a:close/>
                  <a:moveTo>
                    <a:pt x="6760660" y="36283"/>
                  </a:moveTo>
                  <a:lnTo>
                    <a:pt x="7080614" y="36283"/>
                  </a:lnTo>
                  <a:cubicBezTo>
                    <a:pt x="7084854" y="36283"/>
                    <a:pt x="7088316" y="39748"/>
                    <a:pt x="7088316" y="43991"/>
                  </a:cubicBezTo>
                  <a:lnTo>
                    <a:pt x="7088316" y="153938"/>
                  </a:lnTo>
                  <a:cubicBezTo>
                    <a:pt x="7088316" y="158180"/>
                    <a:pt x="7084854" y="161645"/>
                    <a:pt x="7080614" y="161645"/>
                  </a:cubicBezTo>
                  <a:cubicBezTo>
                    <a:pt x="7080614" y="161645"/>
                    <a:pt x="6760660" y="161645"/>
                    <a:pt x="6760660" y="161645"/>
                  </a:cubicBezTo>
                  <a:cubicBezTo>
                    <a:pt x="6756406" y="161645"/>
                    <a:pt x="6752944" y="158180"/>
                    <a:pt x="6752944" y="153938"/>
                  </a:cubicBezTo>
                  <a:lnTo>
                    <a:pt x="6752944" y="43991"/>
                  </a:lnTo>
                  <a:cubicBezTo>
                    <a:pt x="6752944" y="39748"/>
                    <a:pt x="6756406" y="36283"/>
                    <a:pt x="6760660" y="36283"/>
                  </a:cubicBezTo>
                  <a:close/>
                  <a:moveTo>
                    <a:pt x="6750030" y="8275"/>
                  </a:moveTo>
                  <a:cubicBezTo>
                    <a:pt x="6737106" y="8275"/>
                    <a:pt x="6726576" y="18785"/>
                    <a:pt x="6726576" y="31726"/>
                  </a:cubicBezTo>
                  <a:lnTo>
                    <a:pt x="6726576" y="170241"/>
                  </a:lnTo>
                  <a:cubicBezTo>
                    <a:pt x="6726576" y="183172"/>
                    <a:pt x="6737106" y="193691"/>
                    <a:pt x="6750030" y="193691"/>
                  </a:cubicBezTo>
                  <a:lnTo>
                    <a:pt x="7153150" y="193691"/>
                  </a:lnTo>
                  <a:cubicBezTo>
                    <a:pt x="7166098" y="193691"/>
                    <a:pt x="7176604" y="183172"/>
                    <a:pt x="7176604" y="170241"/>
                  </a:cubicBezTo>
                  <a:cubicBezTo>
                    <a:pt x="7176604" y="170241"/>
                    <a:pt x="7176604" y="31726"/>
                    <a:pt x="7176604" y="31726"/>
                  </a:cubicBezTo>
                  <a:cubicBezTo>
                    <a:pt x="7176604" y="18785"/>
                    <a:pt x="7166098" y="8275"/>
                    <a:pt x="7153150" y="8275"/>
                  </a:cubicBezTo>
                  <a:close/>
                  <a:moveTo>
                    <a:pt x="6750030" y="0"/>
                  </a:moveTo>
                  <a:lnTo>
                    <a:pt x="7153150" y="0"/>
                  </a:lnTo>
                  <a:cubicBezTo>
                    <a:pt x="7170630" y="0"/>
                    <a:pt x="7184856" y="14222"/>
                    <a:pt x="7184856" y="31726"/>
                  </a:cubicBezTo>
                  <a:lnTo>
                    <a:pt x="7184856" y="64134"/>
                  </a:lnTo>
                  <a:cubicBezTo>
                    <a:pt x="7204614" y="65031"/>
                    <a:pt x="7220398" y="81030"/>
                    <a:pt x="7220398" y="100983"/>
                  </a:cubicBezTo>
                  <a:cubicBezTo>
                    <a:pt x="7220398" y="120927"/>
                    <a:pt x="7204614" y="136935"/>
                    <a:pt x="7184856" y="137833"/>
                  </a:cubicBezTo>
                  <a:lnTo>
                    <a:pt x="7184856" y="170241"/>
                  </a:lnTo>
                  <a:cubicBezTo>
                    <a:pt x="7184856" y="187744"/>
                    <a:pt x="7170630" y="201966"/>
                    <a:pt x="7153150" y="201966"/>
                  </a:cubicBezTo>
                  <a:lnTo>
                    <a:pt x="6750030" y="201966"/>
                  </a:lnTo>
                  <a:cubicBezTo>
                    <a:pt x="6732526" y="201966"/>
                    <a:pt x="6718300" y="187744"/>
                    <a:pt x="6718300" y="170241"/>
                  </a:cubicBezTo>
                  <a:lnTo>
                    <a:pt x="6718300" y="31726"/>
                  </a:lnTo>
                  <a:cubicBezTo>
                    <a:pt x="6718300" y="14222"/>
                    <a:pt x="6732526" y="0"/>
                    <a:pt x="6750030" y="0"/>
                  </a:cubicBezTo>
                  <a:close/>
                  <a:moveTo>
                    <a:pt x="881329" y="0"/>
                  </a:moveTo>
                  <a:cubicBezTo>
                    <a:pt x="924520" y="0"/>
                    <a:pt x="967711" y="16474"/>
                    <a:pt x="1000659" y="49421"/>
                  </a:cubicBezTo>
                  <a:lnTo>
                    <a:pt x="982307" y="67782"/>
                  </a:lnTo>
                  <a:cubicBezTo>
                    <a:pt x="926553" y="12002"/>
                    <a:pt x="836106" y="12002"/>
                    <a:pt x="780319" y="67770"/>
                  </a:cubicBezTo>
                  <a:cubicBezTo>
                    <a:pt x="780319" y="67770"/>
                    <a:pt x="762000" y="49421"/>
                    <a:pt x="762000" y="49421"/>
                  </a:cubicBezTo>
                  <a:cubicBezTo>
                    <a:pt x="794948" y="16474"/>
                    <a:pt x="838139" y="0"/>
                    <a:pt x="881329" y="0"/>
                  </a:cubicBezTo>
                  <a:close/>
                </a:path>
              </a:pathLst>
            </a:custGeom>
            <a:solidFill>
              <a:srgbClr val="000000"/>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12" name="Shape 23"/>
            <p:cNvSpPr/>
            <p:nvPr/>
          </p:nvSpPr>
          <p:spPr>
            <a:xfrm>
              <a:off x="18245261" y="6353566"/>
              <a:ext cx="46382" cy="10899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gradFill>
              <a:gsLst>
                <a:gs pos="18000">
                  <a:srgbClr val="D6B992"/>
                </a:gs>
                <a:gs pos="71000">
                  <a:srgbClr val="D6B992"/>
                </a:gs>
                <a:gs pos="3000">
                  <a:srgbClr val="9D7F5B"/>
                </a:gs>
                <a:gs pos="90000">
                  <a:srgbClr val="9D7F5B"/>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3" name="Shape 24"/>
            <p:cNvSpPr/>
            <p:nvPr/>
          </p:nvSpPr>
          <p:spPr>
            <a:xfrm>
              <a:off x="18223908" y="6353566"/>
              <a:ext cx="23191" cy="10895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041"/>
                  </a:lnTo>
                  <a:lnTo>
                    <a:pt x="0" y="559"/>
                  </a:lnTo>
                  <a:cubicBezTo>
                    <a:pt x="0" y="559"/>
                    <a:pt x="21600" y="0"/>
                    <a:pt x="21600" y="0"/>
                  </a:cubicBezTo>
                  <a:close/>
                </a:path>
              </a:pathLst>
            </a:custGeom>
            <a:gradFill>
              <a:gsLst>
                <a:gs pos="0">
                  <a:srgbClr val="9D7F5B"/>
                </a:gs>
                <a:gs pos="100000">
                  <a:srgbClr val="9D7F5B"/>
                </a:gs>
                <a:gs pos="49000">
                  <a:srgbClr val="ECDCAA"/>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4" name="Shape 25"/>
            <p:cNvSpPr/>
            <p:nvPr/>
          </p:nvSpPr>
          <p:spPr>
            <a:xfrm>
              <a:off x="18266614" y="5093736"/>
              <a:ext cx="26590" cy="57825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gradFill>
              <a:gsLst>
                <a:gs pos="18000">
                  <a:srgbClr val="D6B992"/>
                </a:gs>
                <a:gs pos="71000">
                  <a:srgbClr val="D6B992"/>
                </a:gs>
                <a:gs pos="3000">
                  <a:srgbClr val="9D7F5B"/>
                </a:gs>
                <a:gs pos="90000">
                  <a:srgbClr val="9D7F5B"/>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5" name="Shape 26"/>
            <p:cNvSpPr/>
            <p:nvPr/>
          </p:nvSpPr>
          <p:spPr>
            <a:xfrm>
              <a:off x="18255938" y="5093736"/>
              <a:ext cx="13295" cy="5779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0997"/>
                  </a:lnTo>
                  <a:lnTo>
                    <a:pt x="0" y="604"/>
                  </a:lnTo>
                  <a:cubicBezTo>
                    <a:pt x="0" y="604"/>
                    <a:pt x="21600" y="0"/>
                    <a:pt x="21600" y="0"/>
                  </a:cubicBezTo>
                  <a:close/>
                </a:path>
              </a:pathLst>
            </a:custGeom>
            <a:gradFill>
              <a:gsLst>
                <a:gs pos="0">
                  <a:srgbClr val="9D7F5B"/>
                </a:gs>
                <a:gs pos="100000">
                  <a:srgbClr val="9D7F5B"/>
                </a:gs>
                <a:gs pos="49000">
                  <a:srgbClr val="ECDCAA"/>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6" name="Shape 27"/>
            <p:cNvSpPr/>
            <p:nvPr/>
          </p:nvSpPr>
          <p:spPr>
            <a:xfrm>
              <a:off x="18245261" y="7698808"/>
              <a:ext cx="46382" cy="10899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gradFill>
              <a:gsLst>
                <a:gs pos="18000">
                  <a:srgbClr val="D6B992"/>
                </a:gs>
                <a:gs pos="71000">
                  <a:srgbClr val="D6B992"/>
                </a:gs>
                <a:gs pos="3000">
                  <a:srgbClr val="9D7F5B"/>
                </a:gs>
                <a:gs pos="90000">
                  <a:srgbClr val="9D7F5B"/>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7" name="Shape 28"/>
            <p:cNvSpPr/>
            <p:nvPr/>
          </p:nvSpPr>
          <p:spPr>
            <a:xfrm>
              <a:off x="18223908" y="7698808"/>
              <a:ext cx="23191" cy="10895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041"/>
                  </a:lnTo>
                  <a:lnTo>
                    <a:pt x="0" y="559"/>
                  </a:lnTo>
                  <a:cubicBezTo>
                    <a:pt x="0" y="559"/>
                    <a:pt x="21600" y="0"/>
                    <a:pt x="21600" y="0"/>
                  </a:cubicBezTo>
                  <a:close/>
                </a:path>
              </a:pathLst>
            </a:custGeom>
            <a:gradFill>
              <a:gsLst>
                <a:gs pos="0">
                  <a:srgbClr val="9D7F5B"/>
                </a:gs>
                <a:gs pos="100000">
                  <a:srgbClr val="9D7F5B"/>
                </a:gs>
                <a:gs pos="49000">
                  <a:srgbClr val="ECDCAA"/>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8" name="Shape 29"/>
            <p:cNvSpPr/>
            <p:nvPr/>
          </p:nvSpPr>
          <p:spPr>
            <a:xfrm>
              <a:off x="25419887" y="6353566"/>
              <a:ext cx="46382" cy="10899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gradFill>
              <a:gsLst>
                <a:gs pos="18000">
                  <a:srgbClr val="D6B992"/>
                </a:gs>
                <a:gs pos="71000">
                  <a:srgbClr val="D6B992"/>
                </a:gs>
                <a:gs pos="3000">
                  <a:srgbClr val="9D7F5B"/>
                </a:gs>
                <a:gs pos="90000">
                  <a:srgbClr val="9D7F5B"/>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9" name="Shape 30"/>
            <p:cNvSpPr/>
            <p:nvPr/>
          </p:nvSpPr>
          <p:spPr>
            <a:xfrm>
              <a:off x="25467142" y="6355146"/>
              <a:ext cx="23191" cy="1089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559"/>
                  </a:lnTo>
                  <a:lnTo>
                    <a:pt x="21600" y="21041"/>
                  </a:lnTo>
                  <a:cubicBezTo>
                    <a:pt x="21600" y="21041"/>
                    <a:pt x="0" y="21600"/>
                    <a:pt x="0" y="21600"/>
                  </a:cubicBezTo>
                  <a:close/>
                </a:path>
              </a:pathLst>
            </a:custGeom>
            <a:gradFill>
              <a:gsLst>
                <a:gs pos="0">
                  <a:srgbClr val="9D7F5B"/>
                </a:gs>
                <a:gs pos="100000">
                  <a:srgbClr val="9D7F5B"/>
                </a:gs>
                <a:gs pos="49000">
                  <a:srgbClr val="ECDCAA"/>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0" name="Shape 31"/>
            <p:cNvSpPr/>
            <p:nvPr/>
          </p:nvSpPr>
          <p:spPr>
            <a:xfrm>
              <a:off x="20594097" y="4036760"/>
              <a:ext cx="241079" cy="24109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7" y="21600"/>
                    <a:pt x="10801" y="21600"/>
                  </a:cubicBezTo>
                  <a:cubicBezTo>
                    <a:pt x="4836" y="21600"/>
                    <a:pt x="0" y="16765"/>
                    <a:pt x="0" y="10800"/>
                  </a:cubicBezTo>
                  <a:cubicBezTo>
                    <a:pt x="0" y="4835"/>
                    <a:pt x="4836" y="0"/>
                    <a:pt x="10801" y="0"/>
                  </a:cubicBezTo>
                  <a:cubicBezTo>
                    <a:pt x="16767" y="0"/>
                    <a:pt x="21600" y="4835"/>
                    <a:pt x="21600" y="10800"/>
                  </a:cubicBezTo>
                  <a:close/>
                </a:path>
              </a:pathLst>
            </a:custGeom>
            <a:gradFill>
              <a:gsLst>
                <a:gs pos="5000">
                  <a:srgbClr val="222729"/>
                </a:gs>
                <a:gs pos="96010">
                  <a:srgbClr val="7D7F7F"/>
                </a:gs>
              </a:gsLst>
              <a:lin ang="326536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1" name="Shape 32"/>
            <p:cNvSpPr/>
            <p:nvPr/>
          </p:nvSpPr>
          <p:spPr>
            <a:xfrm>
              <a:off x="20658156" y="4090143"/>
              <a:ext cx="129247" cy="129237"/>
            </a:xfrm>
            <a:custGeom>
              <a:avLst/>
              <a:gdLst/>
              <a:ahLst/>
              <a:cxnLst>
                <a:cxn ang="0">
                  <a:pos x="wd2" y="hd2"/>
                </a:cxn>
                <a:cxn ang="5400000">
                  <a:pos x="wd2" y="hd2"/>
                </a:cxn>
                <a:cxn ang="10800000">
                  <a:pos x="wd2" y="hd2"/>
                </a:cxn>
                <a:cxn ang="16200000">
                  <a:pos x="wd2" y="hd2"/>
                </a:cxn>
              </a:cxnLst>
              <a:rect l="0" t="0" r="r" b="b"/>
              <a:pathLst>
                <a:path w="21600" h="21600" extrusionOk="0">
                  <a:moveTo>
                    <a:pt x="21600" y="10801"/>
                  </a:moveTo>
                  <a:cubicBezTo>
                    <a:pt x="21600" y="16764"/>
                    <a:pt x="16767" y="21600"/>
                    <a:pt x="10802" y="21600"/>
                  </a:cubicBezTo>
                  <a:cubicBezTo>
                    <a:pt x="4837" y="21600"/>
                    <a:pt x="0" y="16764"/>
                    <a:pt x="0" y="10801"/>
                  </a:cubicBezTo>
                  <a:cubicBezTo>
                    <a:pt x="0" y="4836"/>
                    <a:pt x="4837" y="0"/>
                    <a:pt x="10802" y="0"/>
                  </a:cubicBezTo>
                  <a:cubicBezTo>
                    <a:pt x="16767" y="0"/>
                    <a:pt x="21600" y="4836"/>
                    <a:pt x="21600" y="10801"/>
                  </a:cubicBezTo>
                  <a:close/>
                </a:path>
              </a:pathLst>
            </a:custGeom>
            <a:solidFill>
              <a:srgbClr val="080A0A"/>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2" name="Shape 33"/>
            <p:cNvSpPr/>
            <p:nvPr/>
          </p:nvSpPr>
          <p:spPr>
            <a:xfrm>
              <a:off x="20668833" y="4100819"/>
              <a:ext cx="111876" cy="11187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4"/>
                    <a:pt x="16764" y="21600"/>
                    <a:pt x="10800" y="21600"/>
                  </a:cubicBezTo>
                  <a:cubicBezTo>
                    <a:pt x="4836" y="21600"/>
                    <a:pt x="0" y="16764"/>
                    <a:pt x="0" y="10800"/>
                  </a:cubicBezTo>
                  <a:cubicBezTo>
                    <a:pt x="0" y="4836"/>
                    <a:pt x="4836" y="0"/>
                    <a:pt x="10800" y="0"/>
                  </a:cubicBezTo>
                  <a:cubicBezTo>
                    <a:pt x="16764" y="0"/>
                    <a:pt x="21600" y="4836"/>
                    <a:pt x="21600" y="10800"/>
                  </a:cubicBezTo>
                  <a:close/>
                </a:path>
              </a:pathLst>
            </a:custGeom>
            <a:gradFill>
              <a:gsLst>
                <a:gs pos="7000">
                  <a:srgbClr val="39669E"/>
                </a:gs>
                <a:gs pos="90979">
                  <a:srgbClr val="294C7E"/>
                </a:gs>
              </a:gsLst>
              <a:lin ang="27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3" name="Shape 34"/>
            <p:cNvSpPr/>
            <p:nvPr/>
          </p:nvSpPr>
          <p:spPr>
            <a:xfrm>
              <a:off x="21277395" y="4090143"/>
              <a:ext cx="1159539" cy="133347"/>
            </a:xfrm>
            <a:custGeom>
              <a:avLst/>
              <a:gdLst/>
              <a:ahLst/>
              <a:cxnLst>
                <a:cxn ang="0">
                  <a:pos x="wd2" y="hd2"/>
                </a:cxn>
                <a:cxn ang="5400000">
                  <a:pos x="wd2" y="hd2"/>
                </a:cxn>
                <a:cxn ang="10800000">
                  <a:pos x="wd2" y="hd2"/>
                </a:cxn>
                <a:cxn ang="16200000">
                  <a:pos x="wd2" y="hd2"/>
                </a:cxn>
              </a:cxnLst>
              <a:rect l="0" t="0" r="r" b="b"/>
              <a:pathLst>
                <a:path w="21600" h="21600" extrusionOk="0">
                  <a:moveTo>
                    <a:pt x="20358" y="0"/>
                  </a:moveTo>
                  <a:lnTo>
                    <a:pt x="1242" y="0"/>
                  </a:lnTo>
                  <a:cubicBezTo>
                    <a:pt x="556" y="0"/>
                    <a:pt x="0" y="4835"/>
                    <a:pt x="0" y="10800"/>
                  </a:cubicBezTo>
                  <a:cubicBezTo>
                    <a:pt x="0" y="16765"/>
                    <a:pt x="556" y="21600"/>
                    <a:pt x="1242" y="21600"/>
                  </a:cubicBezTo>
                  <a:lnTo>
                    <a:pt x="20358" y="21600"/>
                  </a:lnTo>
                  <a:cubicBezTo>
                    <a:pt x="21044" y="21600"/>
                    <a:pt x="21600" y="16765"/>
                    <a:pt x="21600" y="10800"/>
                  </a:cubicBezTo>
                  <a:cubicBezTo>
                    <a:pt x="21600" y="4835"/>
                    <a:pt x="21044" y="0"/>
                    <a:pt x="20358" y="0"/>
                  </a:cubicBezTo>
                  <a:close/>
                </a:path>
              </a:pathLst>
            </a:custGeom>
            <a:solidFill>
              <a:srgbClr val="00000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4" name="Shape 35"/>
            <p:cNvSpPr/>
            <p:nvPr/>
          </p:nvSpPr>
          <p:spPr>
            <a:xfrm>
              <a:off x="21277395" y="4100819"/>
              <a:ext cx="1159539" cy="116724"/>
            </a:xfrm>
            <a:custGeom>
              <a:avLst/>
              <a:gdLst/>
              <a:ahLst/>
              <a:cxnLst>
                <a:cxn ang="0">
                  <a:pos x="wd2" y="hd2"/>
                </a:cxn>
                <a:cxn ang="5400000">
                  <a:pos x="wd2" y="hd2"/>
                </a:cxn>
                <a:cxn ang="10800000">
                  <a:pos x="wd2" y="hd2"/>
                </a:cxn>
                <a:cxn ang="16200000">
                  <a:pos x="wd2" y="hd2"/>
                </a:cxn>
              </a:cxnLst>
              <a:rect l="0" t="0" r="r" b="b"/>
              <a:pathLst>
                <a:path w="21600" h="21600" extrusionOk="0">
                  <a:moveTo>
                    <a:pt x="20358" y="18895"/>
                  </a:moveTo>
                  <a:lnTo>
                    <a:pt x="1242" y="18895"/>
                  </a:lnTo>
                  <a:cubicBezTo>
                    <a:pt x="729" y="18895"/>
                    <a:pt x="311" y="15264"/>
                    <a:pt x="311" y="10800"/>
                  </a:cubicBezTo>
                  <a:cubicBezTo>
                    <a:pt x="311" y="6337"/>
                    <a:pt x="729" y="2705"/>
                    <a:pt x="1242" y="2705"/>
                  </a:cubicBezTo>
                  <a:lnTo>
                    <a:pt x="20358" y="2705"/>
                  </a:lnTo>
                  <a:cubicBezTo>
                    <a:pt x="20871" y="2705"/>
                    <a:pt x="21289" y="6337"/>
                    <a:pt x="21289" y="10800"/>
                  </a:cubicBezTo>
                  <a:cubicBezTo>
                    <a:pt x="21289" y="15264"/>
                    <a:pt x="20871" y="18895"/>
                    <a:pt x="20358" y="18895"/>
                  </a:cubicBezTo>
                  <a:close/>
                  <a:moveTo>
                    <a:pt x="20358" y="0"/>
                  </a:moveTo>
                  <a:lnTo>
                    <a:pt x="1242" y="0"/>
                  </a:lnTo>
                  <a:cubicBezTo>
                    <a:pt x="556" y="0"/>
                    <a:pt x="0" y="4834"/>
                    <a:pt x="0" y="10800"/>
                  </a:cubicBezTo>
                  <a:cubicBezTo>
                    <a:pt x="0" y="16766"/>
                    <a:pt x="556" y="21600"/>
                    <a:pt x="1242" y="21600"/>
                  </a:cubicBezTo>
                  <a:lnTo>
                    <a:pt x="20358" y="21600"/>
                  </a:lnTo>
                  <a:cubicBezTo>
                    <a:pt x="21044" y="21600"/>
                    <a:pt x="21600" y="16766"/>
                    <a:pt x="21600" y="10800"/>
                  </a:cubicBezTo>
                  <a:cubicBezTo>
                    <a:pt x="21600" y="4834"/>
                    <a:pt x="21044" y="0"/>
                    <a:pt x="20358" y="0"/>
                  </a:cubicBezTo>
                  <a:close/>
                </a:path>
              </a:pathLst>
            </a:custGeom>
            <a:gradFill>
              <a:gsLst>
                <a:gs pos="18000">
                  <a:srgbClr val="A38A5C"/>
                </a:gs>
                <a:gs pos="58000">
                  <a:srgbClr val="D6B992"/>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5" name="Shape 36"/>
            <p:cNvSpPr/>
            <p:nvPr/>
          </p:nvSpPr>
          <p:spPr>
            <a:xfrm>
              <a:off x="21277395" y="4090143"/>
              <a:ext cx="1159539" cy="133347"/>
            </a:xfrm>
            <a:custGeom>
              <a:avLst/>
              <a:gdLst/>
              <a:ahLst/>
              <a:cxnLst>
                <a:cxn ang="0">
                  <a:pos x="wd2" y="hd2"/>
                </a:cxn>
                <a:cxn ang="5400000">
                  <a:pos x="wd2" y="hd2"/>
                </a:cxn>
                <a:cxn ang="10800000">
                  <a:pos x="wd2" y="hd2"/>
                </a:cxn>
                <a:cxn ang="16200000">
                  <a:pos x="wd2" y="hd2"/>
                </a:cxn>
              </a:cxnLst>
              <a:rect l="0" t="0" r="r" b="b"/>
              <a:pathLst>
                <a:path w="21600" h="21600" extrusionOk="0">
                  <a:moveTo>
                    <a:pt x="20358" y="18895"/>
                  </a:moveTo>
                  <a:lnTo>
                    <a:pt x="1242" y="18895"/>
                  </a:lnTo>
                  <a:cubicBezTo>
                    <a:pt x="729" y="18895"/>
                    <a:pt x="311" y="15265"/>
                    <a:pt x="311" y="10800"/>
                  </a:cubicBezTo>
                  <a:cubicBezTo>
                    <a:pt x="311" y="6335"/>
                    <a:pt x="729" y="2705"/>
                    <a:pt x="1242" y="2705"/>
                  </a:cubicBezTo>
                  <a:lnTo>
                    <a:pt x="20358" y="2705"/>
                  </a:lnTo>
                  <a:cubicBezTo>
                    <a:pt x="20871" y="2705"/>
                    <a:pt x="21289" y="6335"/>
                    <a:pt x="21289" y="10800"/>
                  </a:cubicBezTo>
                  <a:cubicBezTo>
                    <a:pt x="21289" y="15265"/>
                    <a:pt x="20871" y="18895"/>
                    <a:pt x="20358" y="18895"/>
                  </a:cubicBezTo>
                  <a:close/>
                  <a:moveTo>
                    <a:pt x="20358" y="0"/>
                  </a:moveTo>
                  <a:lnTo>
                    <a:pt x="1242" y="0"/>
                  </a:lnTo>
                  <a:cubicBezTo>
                    <a:pt x="556" y="0"/>
                    <a:pt x="0" y="4835"/>
                    <a:pt x="0" y="10800"/>
                  </a:cubicBezTo>
                  <a:cubicBezTo>
                    <a:pt x="0" y="16765"/>
                    <a:pt x="556" y="21600"/>
                    <a:pt x="1242" y="21600"/>
                  </a:cubicBezTo>
                  <a:lnTo>
                    <a:pt x="20358" y="21600"/>
                  </a:lnTo>
                  <a:cubicBezTo>
                    <a:pt x="21044" y="21600"/>
                    <a:pt x="21600" y="16765"/>
                    <a:pt x="21600" y="10800"/>
                  </a:cubicBezTo>
                  <a:cubicBezTo>
                    <a:pt x="21600" y="4835"/>
                    <a:pt x="21044" y="0"/>
                    <a:pt x="20358" y="0"/>
                  </a:cubicBezTo>
                  <a:close/>
                </a:path>
              </a:pathLst>
            </a:custGeom>
            <a:gradFill>
              <a:gsLst>
                <a:gs pos="18000">
                  <a:srgbClr val="A38A5C"/>
                </a:gs>
                <a:gs pos="58000">
                  <a:srgbClr val="D6B992"/>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6" name="Shape 37"/>
            <p:cNvSpPr/>
            <p:nvPr/>
          </p:nvSpPr>
          <p:spPr>
            <a:xfrm>
              <a:off x="18287967" y="16528293"/>
              <a:ext cx="116882" cy="21243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6B99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Oval 26"/>
            <p:cNvSpPr/>
            <p:nvPr/>
          </p:nvSpPr>
          <p:spPr>
            <a:xfrm>
              <a:off x="21720541" y="3713462"/>
              <a:ext cx="146946" cy="146946"/>
            </a:xfrm>
            <a:prstGeom prst="ellipse">
              <a:avLst/>
            </a:prstGeom>
            <a:solidFill>
              <a:srgbClr val="000000"/>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grpSp>
      <p:sp>
        <p:nvSpPr>
          <p:cNvPr id="28" name="TextBox 27"/>
          <p:cNvSpPr txBox="1"/>
          <p:nvPr/>
        </p:nvSpPr>
        <p:spPr>
          <a:xfrm>
            <a:off x="958959" y="2793149"/>
            <a:ext cx="3716986" cy="1200329"/>
          </a:xfrm>
          <a:prstGeom prst="rect">
            <a:avLst/>
          </a:prstGeom>
          <a:noFill/>
        </p:spPr>
        <p:txBody>
          <a:bodyPr wrap="square" rtlCol="0">
            <a:spAutoFit/>
          </a:bodyPr>
          <a:lstStyle/>
          <a:p>
            <a:r>
              <a:rPr lang="en-US" sz="3600" b="1">
                <a:latin typeface="Titillium" panose="00000500000000000000" pitchFamily="50" charset="0"/>
              </a:rPr>
              <a:t>FUTURE OF BUDGETBITES</a:t>
            </a:r>
          </a:p>
        </p:txBody>
      </p:sp>
      <p:grpSp>
        <p:nvGrpSpPr>
          <p:cNvPr id="44" name="Group 43"/>
          <p:cNvGrpSpPr/>
          <p:nvPr/>
        </p:nvGrpSpPr>
        <p:grpSpPr>
          <a:xfrm>
            <a:off x="8446601" y="1571865"/>
            <a:ext cx="2482605" cy="1672309"/>
            <a:chOff x="8446601" y="1571865"/>
            <a:chExt cx="2482605" cy="1672309"/>
          </a:xfrm>
        </p:grpSpPr>
        <p:sp>
          <p:nvSpPr>
            <p:cNvPr id="35" name="Rectangle 34"/>
            <p:cNvSpPr/>
            <p:nvPr/>
          </p:nvSpPr>
          <p:spPr>
            <a:xfrm>
              <a:off x="8446601" y="1571865"/>
              <a:ext cx="2482605" cy="167230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itle 1"/>
            <p:cNvSpPr txBox="1">
              <a:spLocks/>
            </p:cNvSpPr>
            <p:nvPr/>
          </p:nvSpPr>
          <p:spPr>
            <a:xfrm>
              <a:off x="8675843" y="1804629"/>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r"/>
              <a:r>
                <a:rPr lang="en-US" sz="1600" b="0" spc="400">
                  <a:latin typeface="+mn-lt"/>
                </a:rPr>
                <a:t>Accessibility</a:t>
              </a:r>
            </a:p>
          </p:txBody>
        </p:sp>
        <p:sp>
          <p:nvSpPr>
            <p:cNvPr id="43" name="TextBox 42"/>
            <p:cNvSpPr txBox="1"/>
            <p:nvPr/>
          </p:nvSpPr>
          <p:spPr>
            <a:xfrm>
              <a:off x="8449928" y="2100859"/>
              <a:ext cx="2423819" cy="1033232"/>
            </a:xfrm>
            <a:prstGeom prst="rect">
              <a:avLst/>
            </a:prstGeom>
            <a:noFill/>
          </p:spPr>
          <p:txBody>
            <a:bodyPr wrap="square" lIns="91440" tIns="45720" rIns="91440" bIns="45720" rtlCol="0" anchor="t">
              <a:spAutoFit/>
            </a:bodyPr>
            <a:lstStyle/>
            <a:p>
              <a:pPr algn="r">
                <a:lnSpc>
                  <a:spcPct val="130000"/>
                </a:lnSpc>
              </a:pPr>
              <a:r>
                <a:rPr lang="en-US" sz="1200" i="1">
                  <a:solidFill>
                    <a:schemeClr val="tx1">
                      <a:alpha val="60000"/>
                    </a:schemeClr>
                  </a:solidFill>
                  <a:ea typeface="Source Sans Pro" charset="0"/>
                  <a:cs typeface="Source Sans Pro" charset="0"/>
                </a:rPr>
                <a:t>Increase the target audience</a:t>
              </a:r>
            </a:p>
            <a:p>
              <a:pPr algn="r">
                <a:lnSpc>
                  <a:spcPct val="130000"/>
                </a:lnSpc>
              </a:pPr>
              <a:r>
                <a:rPr lang="en-US" sz="1200" i="1">
                  <a:solidFill>
                    <a:schemeClr val="tx1">
                      <a:alpha val="60000"/>
                    </a:schemeClr>
                  </a:solidFill>
                  <a:ea typeface="Source Sans Pro" charset="0"/>
                  <a:cs typeface="Source Sans Pro" charset="0"/>
                </a:rPr>
                <a:t>Make application simple and intuitive</a:t>
              </a:r>
            </a:p>
            <a:p>
              <a:pPr algn="r">
                <a:lnSpc>
                  <a:spcPct val="130000"/>
                </a:lnSpc>
              </a:pPr>
              <a:r>
                <a:rPr lang="en-US" sz="1200" i="1">
                  <a:solidFill>
                    <a:schemeClr val="tx1">
                      <a:alpha val="60000"/>
                    </a:schemeClr>
                  </a:solidFill>
                  <a:ea typeface="Source Sans Pro" charset="0"/>
                  <a:cs typeface="Source Sans Pro" charset="0"/>
                </a:rPr>
                <a:t>Add Text to Speech Functionality</a:t>
              </a:r>
            </a:p>
          </p:txBody>
        </p:sp>
      </p:grpSp>
      <p:grpSp>
        <p:nvGrpSpPr>
          <p:cNvPr id="45" name="Group 44"/>
          <p:cNvGrpSpPr/>
          <p:nvPr/>
        </p:nvGrpSpPr>
        <p:grpSpPr>
          <a:xfrm>
            <a:off x="8446600" y="3956548"/>
            <a:ext cx="2482605" cy="1871657"/>
            <a:chOff x="8446601" y="1571865"/>
            <a:chExt cx="2482605" cy="1672309"/>
          </a:xfrm>
        </p:grpSpPr>
        <p:sp>
          <p:nvSpPr>
            <p:cNvPr id="46" name="Rectangle 45"/>
            <p:cNvSpPr/>
            <p:nvPr/>
          </p:nvSpPr>
          <p:spPr>
            <a:xfrm>
              <a:off x="8446601" y="1571865"/>
              <a:ext cx="2482605" cy="167230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itle 1"/>
            <p:cNvSpPr txBox="1">
              <a:spLocks/>
            </p:cNvSpPr>
            <p:nvPr/>
          </p:nvSpPr>
          <p:spPr>
            <a:xfrm>
              <a:off x="8675844" y="1867203"/>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r"/>
              <a:r>
                <a:rPr lang="en-US" sz="1600" b="0" spc="400">
                  <a:latin typeface="+mn-lt"/>
                </a:rPr>
                <a:t>Functionality</a:t>
              </a:r>
            </a:p>
          </p:txBody>
        </p:sp>
        <p:sp>
          <p:nvSpPr>
            <p:cNvPr id="50" name="TextBox 49"/>
            <p:cNvSpPr txBox="1"/>
            <p:nvPr/>
          </p:nvSpPr>
          <p:spPr>
            <a:xfrm>
              <a:off x="8520915" y="2138860"/>
              <a:ext cx="2323557" cy="1033232"/>
            </a:xfrm>
            <a:prstGeom prst="rect">
              <a:avLst/>
            </a:prstGeom>
            <a:noFill/>
          </p:spPr>
          <p:txBody>
            <a:bodyPr wrap="square" rtlCol="0">
              <a:spAutoFit/>
            </a:bodyPr>
            <a:lstStyle/>
            <a:p>
              <a:pPr algn="r">
                <a:lnSpc>
                  <a:spcPct val="130000"/>
                </a:lnSpc>
              </a:pPr>
              <a:r>
                <a:rPr lang="en-US" sz="1200" i="1">
                  <a:solidFill>
                    <a:schemeClr val="tx1">
                      <a:alpha val="60000"/>
                    </a:schemeClr>
                  </a:solidFill>
                  <a:ea typeface="Source Sans Pro" charset="0"/>
                  <a:cs typeface="Source Sans Pro" charset="0"/>
                </a:rPr>
                <a:t>Add more functions and improve </a:t>
              </a:r>
            </a:p>
            <a:p>
              <a:pPr algn="r">
                <a:lnSpc>
                  <a:spcPct val="130000"/>
                </a:lnSpc>
              </a:pPr>
              <a:r>
                <a:rPr lang="en-US" sz="1200" i="1">
                  <a:solidFill>
                    <a:schemeClr val="tx1">
                      <a:alpha val="60000"/>
                    </a:schemeClr>
                  </a:solidFill>
                  <a:ea typeface="Source Sans Pro" charset="0"/>
                  <a:cs typeface="Source Sans Pro" charset="0"/>
                </a:rPr>
                <a:t>existing functions</a:t>
              </a:r>
              <a:br>
                <a:rPr lang="en-US" sz="1200" i="1">
                  <a:solidFill>
                    <a:schemeClr val="tx1">
                      <a:alpha val="60000"/>
                    </a:schemeClr>
                  </a:solidFill>
                  <a:ea typeface="Source Sans Pro" charset="0"/>
                  <a:cs typeface="Source Sans Pro" charset="0"/>
                </a:rPr>
              </a:br>
              <a:r>
                <a:rPr lang="en-US" sz="1200" i="1">
                  <a:solidFill>
                    <a:schemeClr val="tx1">
                      <a:alpha val="60000"/>
                    </a:schemeClr>
                  </a:solidFill>
                  <a:ea typeface="Source Sans Pro" charset="0"/>
                  <a:cs typeface="Source Sans Pro" charset="0"/>
                </a:rPr>
                <a:t>Take runtime into consideration</a:t>
              </a:r>
            </a:p>
            <a:p>
              <a:pPr algn="r">
                <a:lnSpc>
                  <a:spcPct val="130000"/>
                </a:lnSpc>
              </a:pPr>
              <a:r>
                <a:rPr lang="en-US" sz="1200" i="1">
                  <a:solidFill>
                    <a:schemeClr val="tx1">
                      <a:alpha val="60000"/>
                    </a:schemeClr>
                  </a:solidFill>
                  <a:ea typeface="Source Sans Pro" charset="0"/>
                  <a:cs typeface="Source Sans Pro" charset="0"/>
                </a:rPr>
                <a:t>Open Close Principle</a:t>
              </a:r>
            </a:p>
          </p:txBody>
        </p:sp>
      </p:grpSp>
      <p:pic>
        <p:nvPicPr>
          <p:cNvPr id="29" name="Picture Placeholder 28">
            <a:extLst>
              <a:ext uri="{FF2B5EF4-FFF2-40B4-BE49-F238E27FC236}">
                <a16:creationId xmlns:a16="http://schemas.microsoft.com/office/drawing/2014/main" id="{04340E3A-E8BE-EA8F-8B0D-D3DAC63D2D90}"/>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9479" b="9479"/>
          <a:stretch>
            <a:fillRect/>
          </a:stretch>
        </p:blipFill>
        <p:spPr/>
      </p:pic>
      <p:pic>
        <p:nvPicPr>
          <p:cNvPr id="31" name="Picture 30">
            <a:extLst>
              <a:ext uri="{FF2B5EF4-FFF2-40B4-BE49-F238E27FC236}">
                <a16:creationId xmlns:a16="http://schemas.microsoft.com/office/drawing/2014/main" id="{D279E5B7-892F-473B-64B0-9609328A22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259" y="6318250"/>
            <a:ext cx="1657988" cy="369421"/>
          </a:xfrm>
          <a:prstGeom prst="rect">
            <a:avLst/>
          </a:prstGeom>
        </p:spPr>
      </p:pic>
      <p:pic>
        <p:nvPicPr>
          <p:cNvPr id="32" name="Picture 31">
            <a:extLst>
              <a:ext uri="{FF2B5EF4-FFF2-40B4-BE49-F238E27FC236}">
                <a16:creationId xmlns:a16="http://schemas.microsoft.com/office/drawing/2014/main" id="{3470E468-6FDA-6B64-3685-752D5453F1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2896" y="6329947"/>
            <a:ext cx="3128722" cy="369421"/>
          </a:xfrm>
          <a:prstGeom prst="rect">
            <a:avLst/>
          </a:prstGeom>
        </p:spPr>
      </p:pic>
    </p:spTree>
    <p:extLst>
      <p:ext uri="{BB962C8B-B14F-4D97-AF65-F5344CB8AC3E}">
        <p14:creationId xmlns:p14="http://schemas.microsoft.com/office/powerpoint/2010/main" val="3064297360"/>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70000">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14:bounceEnd="70000">
                                          <p:cBhvr additive="base">
                                            <p:cTn id="7" dur="1000" fill="hold"/>
                                            <p:tgtEl>
                                              <p:spTgt spid="44"/>
                                            </p:tgtEl>
                                            <p:attrNameLst>
                                              <p:attrName>ppt_x</p:attrName>
                                            </p:attrNameLst>
                                          </p:cBhvr>
                                          <p:tavLst>
                                            <p:tav tm="0">
                                              <p:val>
                                                <p:strVal val="#ppt_x"/>
                                              </p:val>
                                            </p:tav>
                                            <p:tav tm="100000">
                                              <p:val>
                                                <p:strVal val="#ppt_x"/>
                                              </p:val>
                                            </p:tav>
                                          </p:tavLst>
                                        </p:anim>
                                        <p:anim calcmode="lin" valueType="num" p14:bounceEnd="70000">
                                          <p:cBhvr additive="base">
                                            <p:cTn id="8" dur="10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70000">
                                      <p:stCondLst>
                                        <p:cond delay="250"/>
                                      </p:stCondLst>
                                      <p:childTnLst>
                                        <p:set>
                                          <p:cBhvr>
                                            <p:cTn id="10" dur="1" fill="hold">
                                              <p:stCondLst>
                                                <p:cond delay="0"/>
                                              </p:stCondLst>
                                            </p:cTn>
                                            <p:tgtEl>
                                              <p:spTgt spid="45"/>
                                            </p:tgtEl>
                                            <p:attrNameLst>
                                              <p:attrName>style.visibility</p:attrName>
                                            </p:attrNameLst>
                                          </p:cBhvr>
                                          <p:to>
                                            <p:strVal val="visible"/>
                                          </p:to>
                                        </p:set>
                                        <p:anim calcmode="lin" valueType="num" p14:bounceEnd="70000">
                                          <p:cBhvr additive="base">
                                            <p:cTn id="11" dur="1000" fill="hold"/>
                                            <p:tgtEl>
                                              <p:spTgt spid="45"/>
                                            </p:tgtEl>
                                            <p:attrNameLst>
                                              <p:attrName>ppt_x</p:attrName>
                                            </p:attrNameLst>
                                          </p:cBhvr>
                                          <p:tavLst>
                                            <p:tav tm="0">
                                              <p:val>
                                                <p:strVal val="#ppt_x"/>
                                              </p:val>
                                            </p:tav>
                                            <p:tav tm="100000">
                                              <p:val>
                                                <p:strVal val="#ppt_x"/>
                                              </p:val>
                                            </p:tav>
                                          </p:tavLst>
                                        </p:anim>
                                        <p:anim calcmode="lin" valueType="num" p14:bounceEnd="70000">
                                          <p:cBhvr additive="base">
                                            <p:cTn id="12" dur="10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ppt_x"/>
                                              </p:val>
                                            </p:tav>
                                            <p:tav tm="100000">
                                              <p:val>
                                                <p:strVal val="#ppt_x"/>
                                              </p:val>
                                            </p:tav>
                                          </p:tavLst>
                                        </p:anim>
                                        <p:anim calcmode="lin" valueType="num">
                                          <p:cBhvr additive="base">
                                            <p:cTn id="8" dur="10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1000" fill="hold"/>
                                            <p:tgtEl>
                                              <p:spTgt spid="45"/>
                                            </p:tgtEl>
                                            <p:attrNameLst>
                                              <p:attrName>ppt_x</p:attrName>
                                            </p:attrNameLst>
                                          </p:cBhvr>
                                          <p:tavLst>
                                            <p:tav tm="0">
                                              <p:val>
                                                <p:strVal val="#ppt_x"/>
                                              </p:val>
                                            </p:tav>
                                            <p:tav tm="100000">
                                              <p:val>
                                                <p:strVal val="#ppt_x"/>
                                              </p:val>
                                            </p:tav>
                                          </p:tavLst>
                                        </p:anim>
                                        <p:anim calcmode="lin" valueType="num">
                                          <p:cBhvr additive="base">
                                            <p:cTn id="12" dur="10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7136774" y="1029097"/>
            <a:ext cx="822960" cy="822960"/>
            <a:chOff x="6651430" y="1309772"/>
            <a:chExt cx="822960" cy="822960"/>
          </a:xfrm>
        </p:grpSpPr>
        <p:sp>
          <p:nvSpPr>
            <p:cNvPr id="10" name="Oval 9"/>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rot="2700000">
              <a:off x="6880029" y="1538371"/>
              <a:ext cx="365760" cy="365760"/>
              <a:chOff x="2358572" y="1016001"/>
              <a:chExt cx="856342" cy="856342"/>
            </a:xfrm>
            <a:effectLst/>
          </p:grpSpPr>
          <p:cxnSp>
            <p:nvCxnSpPr>
              <p:cNvPr id="12" name="Straight Connector 11"/>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18" name="Group 17"/>
          <p:cNvGrpSpPr/>
          <p:nvPr/>
        </p:nvGrpSpPr>
        <p:grpSpPr>
          <a:xfrm>
            <a:off x="7136774" y="2200482"/>
            <a:ext cx="822960" cy="822960"/>
            <a:chOff x="6651430" y="1309772"/>
            <a:chExt cx="822960" cy="822960"/>
          </a:xfrm>
        </p:grpSpPr>
        <p:sp>
          <p:nvSpPr>
            <p:cNvPr id="20" name="Oval 19"/>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rot="2700000">
              <a:off x="6880029" y="1538371"/>
              <a:ext cx="365760" cy="365760"/>
              <a:chOff x="2358572" y="1016001"/>
              <a:chExt cx="856342" cy="856342"/>
            </a:xfrm>
            <a:effectLst/>
          </p:grpSpPr>
          <p:cxnSp>
            <p:nvCxnSpPr>
              <p:cNvPr id="22" name="Straight Connector 21"/>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25" name="Group 24"/>
          <p:cNvGrpSpPr/>
          <p:nvPr/>
        </p:nvGrpSpPr>
        <p:grpSpPr>
          <a:xfrm>
            <a:off x="7136774" y="3392502"/>
            <a:ext cx="822960" cy="822960"/>
            <a:chOff x="6651430" y="1309772"/>
            <a:chExt cx="822960" cy="822960"/>
          </a:xfrm>
        </p:grpSpPr>
        <p:sp>
          <p:nvSpPr>
            <p:cNvPr id="27" name="Oval 26"/>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rot="2700000">
              <a:off x="6880029" y="1538371"/>
              <a:ext cx="365760" cy="365760"/>
              <a:chOff x="2358572" y="1016001"/>
              <a:chExt cx="856342" cy="856342"/>
            </a:xfrm>
            <a:effectLst/>
          </p:grpSpPr>
          <p:cxnSp>
            <p:nvCxnSpPr>
              <p:cNvPr id="29" name="Straight Connector 28"/>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2" name="Group 31"/>
          <p:cNvGrpSpPr/>
          <p:nvPr/>
        </p:nvGrpSpPr>
        <p:grpSpPr>
          <a:xfrm>
            <a:off x="7136774" y="4584522"/>
            <a:ext cx="822960" cy="822960"/>
            <a:chOff x="6651430" y="1309772"/>
            <a:chExt cx="822960" cy="822960"/>
          </a:xfrm>
        </p:grpSpPr>
        <p:sp>
          <p:nvSpPr>
            <p:cNvPr id="34" name="Oval 33"/>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rot="2700000">
              <a:off x="6880029" y="1538371"/>
              <a:ext cx="365760" cy="365760"/>
              <a:chOff x="2358572" y="1016001"/>
              <a:chExt cx="856342" cy="856342"/>
            </a:xfrm>
            <a:effectLst/>
          </p:grpSpPr>
          <p:cxnSp>
            <p:nvCxnSpPr>
              <p:cNvPr id="36" name="Straight Connector 35"/>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6" name="TextBox 5">
            <a:extLst>
              <a:ext uri="{FF2B5EF4-FFF2-40B4-BE49-F238E27FC236}">
                <a16:creationId xmlns:a16="http://schemas.microsoft.com/office/drawing/2014/main" id="{24B0AA3D-9761-9505-E045-80F63A16A755}"/>
              </a:ext>
            </a:extLst>
          </p:cNvPr>
          <p:cNvSpPr txBox="1"/>
          <p:nvPr/>
        </p:nvSpPr>
        <p:spPr>
          <a:xfrm>
            <a:off x="1051722" y="2673144"/>
            <a:ext cx="5044278" cy="923330"/>
          </a:xfrm>
          <a:prstGeom prst="rect">
            <a:avLst/>
          </a:prstGeom>
          <a:noFill/>
        </p:spPr>
        <p:txBody>
          <a:bodyPr wrap="square" rtlCol="0">
            <a:spAutoFit/>
          </a:bodyPr>
          <a:lstStyle/>
          <a:p>
            <a:r>
              <a:rPr lang="en-US" sz="5400" b="1" err="1">
                <a:latin typeface="Titillium" panose="00000500000000000000" pitchFamily="50" charset="0"/>
              </a:rPr>
              <a:t>BudgetBites</a:t>
            </a:r>
            <a:endParaRPr lang="en-US" sz="5400" b="1">
              <a:solidFill>
                <a:schemeClr val="accent2"/>
              </a:solidFill>
              <a:latin typeface="Titillium" panose="00000500000000000000" pitchFamily="50" charset="0"/>
            </a:endParaRPr>
          </a:p>
        </p:txBody>
      </p:sp>
      <p:sp>
        <p:nvSpPr>
          <p:cNvPr id="38" name="TextBox 37">
            <a:extLst>
              <a:ext uri="{FF2B5EF4-FFF2-40B4-BE49-F238E27FC236}">
                <a16:creationId xmlns:a16="http://schemas.microsoft.com/office/drawing/2014/main" id="{64182A27-5D04-BF04-E012-0EBF71F284B8}"/>
              </a:ext>
            </a:extLst>
          </p:cNvPr>
          <p:cNvSpPr txBox="1"/>
          <p:nvPr/>
        </p:nvSpPr>
        <p:spPr>
          <a:xfrm>
            <a:off x="776827" y="3644182"/>
            <a:ext cx="5044278" cy="880369"/>
          </a:xfrm>
          <a:prstGeom prst="rect">
            <a:avLst/>
          </a:prstGeom>
          <a:noFill/>
        </p:spPr>
        <p:txBody>
          <a:bodyPr wrap="square" rtlCol="0">
            <a:spAutoFit/>
          </a:bodyPr>
          <a:lstStyle/>
          <a:p>
            <a:pPr>
              <a:lnSpc>
                <a:spcPct val="150000"/>
              </a:lnSpc>
            </a:pPr>
            <a:r>
              <a:rPr lang="en-US" err="1"/>
              <a:t>UofT</a:t>
            </a:r>
            <a:r>
              <a:rPr lang="en-US"/>
              <a:t>-based Java Desktop application that allows its users to find budget-friendly food options.</a:t>
            </a:r>
          </a:p>
        </p:txBody>
      </p:sp>
      <p:sp>
        <p:nvSpPr>
          <p:cNvPr id="40" name="TextBox 39">
            <a:extLst>
              <a:ext uri="{FF2B5EF4-FFF2-40B4-BE49-F238E27FC236}">
                <a16:creationId xmlns:a16="http://schemas.microsoft.com/office/drawing/2014/main" id="{EB19A58F-113A-2087-5A36-6BC080BF05E0}"/>
              </a:ext>
            </a:extLst>
          </p:cNvPr>
          <p:cNvSpPr txBox="1"/>
          <p:nvPr/>
        </p:nvSpPr>
        <p:spPr>
          <a:xfrm>
            <a:off x="8241897" y="1200976"/>
            <a:ext cx="2874338" cy="461665"/>
          </a:xfrm>
          <a:prstGeom prst="rect">
            <a:avLst/>
          </a:prstGeom>
          <a:noFill/>
        </p:spPr>
        <p:txBody>
          <a:bodyPr wrap="square" rtlCol="0">
            <a:spAutoFit/>
          </a:bodyPr>
          <a:lstStyle/>
          <a:p>
            <a:r>
              <a:rPr lang="en-US" sz="2400" b="1">
                <a:latin typeface="Titillium" panose="00000500000000000000" pitchFamily="50" charset="0"/>
              </a:rPr>
              <a:t>User Sign Up or Login</a:t>
            </a:r>
            <a:endParaRPr lang="en-US" sz="2400" b="1">
              <a:solidFill>
                <a:schemeClr val="accent2"/>
              </a:solidFill>
              <a:latin typeface="Titillium" panose="00000500000000000000" pitchFamily="50" charset="0"/>
            </a:endParaRPr>
          </a:p>
        </p:txBody>
      </p:sp>
      <p:sp>
        <p:nvSpPr>
          <p:cNvPr id="41" name="TextBox 40">
            <a:extLst>
              <a:ext uri="{FF2B5EF4-FFF2-40B4-BE49-F238E27FC236}">
                <a16:creationId xmlns:a16="http://schemas.microsoft.com/office/drawing/2014/main" id="{CDC56AB5-8BAD-3B80-3721-4AD63909D52E}"/>
              </a:ext>
            </a:extLst>
          </p:cNvPr>
          <p:cNvSpPr txBox="1"/>
          <p:nvPr/>
        </p:nvSpPr>
        <p:spPr>
          <a:xfrm>
            <a:off x="8241897" y="2372361"/>
            <a:ext cx="2650943" cy="461665"/>
          </a:xfrm>
          <a:prstGeom prst="rect">
            <a:avLst/>
          </a:prstGeom>
          <a:noFill/>
        </p:spPr>
        <p:txBody>
          <a:bodyPr wrap="square" rtlCol="0">
            <a:spAutoFit/>
          </a:bodyPr>
          <a:lstStyle/>
          <a:p>
            <a:r>
              <a:rPr lang="en-US" sz="2400" b="1">
                <a:latin typeface="Titillium" panose="00000500000000000000" pitchFamily="50" charset="0"/>
              </a:rPr>
              <a:t>User Preferences</a:t>
            </a:r>
            <a:endParaRPr lang="en-US" sz="2400" b="1">
              <a:solidFill>
                <a:schemeClr val="accent2"/>
              </a:solidFill>
              <a:latin typeface="Titillium" panose="00000500000000000000" pitchFamily="50" charset="0"/>
            </a:endParaRPr>
          </a:p>
        </p:txBody>
      </p:sp>
      <p:sp>
        <p:nvSpPr>
          <p:cNvPr id="43" name="TextBox 42">
            <a:extLst>
              <a:ext uri="{FF2B5EF4-FFF2-40B4-BE49-F238E27FC236}">
                <a16:creationId xmlns:a16="http://schemas.microsoft.com/office/drawing/2014/main" id="{9C81450A-294D-CF0F-A9E0-9152F0053929}"/>
              </a:ext>
            </a:extLst>
          </p:cNvPr>
          <p:cNvSpPr txBox="1"/>
          <p:nvPr/>
        </p:nvSpPr>
        <p:spPr>
          <a:xfrm>
            <a:off x="8241897" y="3462045"/>
            <a:ext cx="2650943" cy="461665"/>
          </a:xfrm>
          <a:prstGeom prst="rect">
            <a:avLst/>
          </a:prstGeom>
          <a:noFill/>
        </p:spPr>
        <p:txBody>
          <a:bodyPr wrap="square" rtlCol="0">
            <a:spAutoFit/>
          </a:bodyPr>
          <a:lstStyle/>
          <a:p>
            <a:r>
              <a:rPr lang="en-US" sz="2400" b="1">
                <a:latin typeface="Titillium" panose="00000500000000000000" pitchFamily="50" charset="0"/>
              </a:rPr>
              <a:t>Food Suggestion</a:t>
            </a:r>
            <a:endParaRPr lang="en-US" sz="2400" b="1">
              <a:solidFill>
                <a:schemeClr val="accent2"/>
              </a:solidFill>
              <a:latin typeface="Titillium" panose="00000500000000000000" pitchFamily="50" charset="0"/>
            </a:endParaRPr>
          </a:p>
        </p:txBody>
      </p:sp>
      <p:sp>
        <p:nvSpPr>
          <p:cNvPr id="45" name="TextBox 44">
            <a:extLst>
              <a:ext uri="{FF2B5EF4-FFF2-40B4-BE49-F238E27FC236}">
                <a16:creationId xmlns:a16="http://schemas.microsoft.com/office/drawing/2014/main" id="{BF29FB7E-93D6-B5A0-585C-02B402A8F91F}"/>
              </a:ext>
            </a:extLst>
          </p:cNvPr>
          <p:cNvSpPr txBox="1"/>
          <p:nvPr/>
        </p:nvSpPr>
        <p:spPr>
          <a:xfrm>
            <a:off x="8241897" y="4754354"/>
            <a:ext cx="3660293" cy="461665"/>
          </a:xfrm>
          <a:prstGeom prst="rect">
            <a:avLst/>
          </a:prstGeom>
          <a:noFill/>
        </p:spPr>
        <p:txBody>
          <a:bodyPr wrap="square" rtlCol="0">
            <a:spAutoFit/>
          </a:bodyPr>
          <a:lstStyle/>
          <a:p>
            <a:r>
              <a:rPr lang="en-US" sz="2400" b="1">
                <a:latin typeface="Titillium" panose="00000500000000000000" pitchFamily="50" charset="0"/>
              </a:rPr>
              <a:t>Managing Budget</a:t>
            </a:r>
          </a:p>
        </p:txBody>
      </p:sp>
      <p:pic>
        <p:nvPicPr>
          <p:cNvPr id="46" name="Picture 45">
            <a:extLst>
              <a:ext uri="{FF2B5EF4-FFF2-40B4-BE49-F238E27FC236}">
                <a16:creationId xmlns:a16="http://schemas.microsoft.com/office/drawing/2014/main" id="{C18F64ED-7A9E-2279-7436-B2C51D27E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054" y="5778298"/>
            <a:ext cx="4109915" cy="873572"/>
          </a:xfrm>
          <a:prstGeom prst="rect">
            <a:avLst/>
          </a:prstGeom>
        </p:spPr>
      </p:pic>
      <p:pic>
        <p:nvPicPr>
          <p:cNvPr id="47" name="Picture 46">
            <a:extLst>
              <a:ext uri="{FF2B5EF4-FFF2-40B4-BE49-F238E27FC236}">
                <a16:creationId xmlns:a16="http://schemas.microsoft.com/office/drawing/2014/main" id="{179F6F6B-5A25-F536-14DA-AF3A65306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31" y="5914544"/>
            <a:ext cx="4109915" cy="873572"/>
          </a:xfrm>
          <a:prstGeom prst="rect">
            <a:avLst/>
          </a:prstGeom>
        </p:spPr>
      </p:pic>
    </p:spTree>
    <p:extLst>
      <p:ext uri="{BB962C8B-B14F-4D97-AF65-F5344CB8AC3E}">
        <p14:creationId xmlns:p14="http://schemas.microsoft.com/office/powerpoint/2010/main" val="2327300891"/>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6487886" cy="6858000"/>
          </a:xfrm>
          <a:prstGeom prst="rect">
            <a:avLst/>
          </a:prstGeom>
          <a:solidFill>
            <a:schemeClr val="tx1"/>
          </a:solidFill>
          <a:ln>
            <a:noFill/>
          </a:ln>
          <a:effectLst>
            <a:outerShdw blurRad="50800" dist="38100" dir="4140000" algn="tl" rotWithShape="0">
              <a:prstClr val="black">
                <a:alpha val="6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extBox 3"/>
          <p:cNvSpPr txBox="1"/>
          <p:nvPr/>
        </p:nvSpPr>
        <p:spPr>
          <a:xfrm>
            <a:off x="751015" y="554887"/>
            <a:ext cx="5005316" cy="1446550"/>
          </a:xfrm>
          <a:prstGeom prst="rect">
            <a:avLst/>
          </a:prstGeom>
          <a:noFill/>
        </p:spPr>
        <p:txBody>
          <a:bodyPr wrap="square" rtlCol="0">
            <a:spAutoFit/>
          </a:bodyPr>
          <a:lstStyle/>
          <a:p>
            <a:pPr algn="ctr">
              <a:spcAft>
                <a:spcPts val="1200"/>
              </a:spcAft>
            </a:pPr>
            <a:r>
              <a:rPr lang="en-US" sz="4400" b="1">
                <a:solidFill>
                  <a:schemeClr val="bg1"/>
                </a:solidFill>
                <a:latin typeface="+mj-lt"/>
              </a:rPr>
              <a:t>BACKEND SPECIFICATIONS</a:t>
            </a:r>
          </a:p>
        </p:txBody>
      </p:sp>
      <p:grpSp>
        <p:nvGrpSpPr>
          <p:cNvPr id="5" name="Group 4"/>
          <p:cNvGrpSpPr/>
          <p:nvPr/>
        </p:nvGrpSpPr>
        <p:grpSpPr>
          <a:xfrm rot="2700000">
            <a:off x="4962614" y="2056656"/>
            <a:ext cx="2743200" cy="2743200"/>
            <a:chOff x="2358572" y="1016001"/>
            <a:chExt cx="856342" cy="856342"/>
          </a:xfrm>
          <a:effectLst>
            <a:glow rad="152400">
              <a:schemeClr val="tx1">
                <a:alpha val="10000"/>
              </a:schemeClr>
            </a:glow>
          </a:effectLst>
        </p:grpSpPr>
        <p:cxnSp>
          <p:nvCxnSpPr>
            <p:cNvPr id="6" name="Straight Connector 5"/>
            <p:cNvCxnSpPr/>
            <p:nvPr/>
          </p:nvCxnSpPr>
          <p:spPr>
            <a:xfrm flipH="1">
              <a:off x="2786743" y="1016001"/>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flipH="1">
              <a:off x="2786743" y="986972"/>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4840768" y="6245523"/>
            <a:ext cx="2684956" cy="369333"/>
            <a:chOff x="4768792" y="6219521"/>
            <a:chExt cx="2684956" cy="369333"/>
          </a:xfrm>
        </p:grpSpPr>
        <p:grpSp>
          <p:nvGrpSpPr>
            <p:cNvPr id="9" name="Group 8"/>
            <p:cNvGrpSpPr/>
            <p:nvPr userDrawn="1"/>
          </p:nvGrpSpPr>
          <p:grpSpPr>
            <a:xfrm>
              <a:off x="5418565" y="6219521"/>
              <a:ext cx="1339322" cy="369333"/>
              <a:chOff x="5567150" y="6153190"/>
              <a:chExt cx="1339322" cy="369333"/>
            </a:xfrm>
          </p:grpSpPr>
          <p:sp>
            <p:nvSpPr>
              <p:cNvPr id="12" name="TextBox 11"/>
              <p:cNvSpPr txBox="1"/>
              <p:nvPr userDrawn="1"/>
            </p:nvSpPr>
            <p:spPr>
              <a:xfrm>
                <a:off x="5567150" y="6153191"/>
                <a:ext cx="285971" cy="369332"/>
              </a:xfrm>
              <a:prstGeom prst="rect">
                <a:avLst/>
              </a:prstGeom>
              <a:noFill/>
            </p:spPr>
            <p:txBody>
              <a:bodyPr wrap="square" rtlCol="0">
                <a:spAutoFit/>
              </a:bodyPr>
              <a:lstStyle/>
              <a:p>
                <a:r>
                  <a:rPr lang="en-US" sz="1800">
                    <a:solidFill>
                      <a:schemeClr val="bg1"/>
                    </a:solidFill>
                    <a:latin typeface="Socialico" pitchFamily="2" charset="0"/>
                  </a:rPr>
                  <a:t>F</a:t>
                </a:r>
              </a:p>
            </p:txBody>
          </p:sp>
          <p:sp>
            <p:nvSpPr>
              <p:cNvPr id="13" name="TextBox 12"/>
              <p:cNvSpPr txBox="1"/>
              <p:nvPr userDrawn="1"/>
            </p:nvSpPr>
            <p:spPr>
              <a:xfrm>
                <a:off x="6063317" y="6153191"/>
                <a:ext cx="328168" cy="369332"/>
              </a:xfrm>
              <a:prstGeom prst="rect">
                <a:avLst/>
              </a:prstGeom>
              <a:noFill/>
            </p:spPr>
            <p:txBody>
              <a:bodyPr wrap="square" rtlCol="0">
                <a:spAutoFit/>
              </a:bodyPr>
              <a:lstStyle/>
              <a:p>
                <a:r>
                  <a:rPr lang="en-US" sz="1800">
                    <a:solidFill>
                      <a:schemeClr val="bg1"/>
                    </a:solidFill>
                    <a:latin typeface="Socialico" pitchFamily="2" charset="0"/>
                  </a:rPr>
                  <a:t>I</a:t>
                </a:r>
              </a:p>
            </p:txBody>
          </p:sp>
          <p:sp>
            <p:nvSpPr>
              <p:cNvPr id="14" name="TextBox 13"/>
              <p:cNvSpPr txBox="1"/>
              <p:nvPr userDrawn="1"/>
            </p:nvSpPr>
            <p:spPr>
              <a:xfrm>
                <a:off x="6539352" y="6153190"/>
                <a:ext cx="367120" cy="369332"/>
              </a:xfrm>
              <a:prstGeom prst="rect">
                <a:avLst/>
              </a:prstGeom>
              <a:noFill/>
            </p:spPr>
            <p:txBody>
              <a:bodyPr wrap="square" rtlCol="0">
                <a:spAutoFit/>
              </a:bodyPr>
              <a:lstStyle/>
              <a:p>
                <a:r>
                  <a:rPr lang="en-US" sz="1800">
                    <a:latin typeface="Socialico" pitchFamily="2" charset="0"/>
                  </a:rPr>
                  <a:t>L</a:t>
                </a:r>
              </a:p>
            </p:txBody>
          </p:sp>
        </p:grpSp>
        <p:sp>
          <p:nvSpPr>
            <p:cNvPr id="10" name="TextBox 9"/>
            <p:cNvSpPr txBox="1"/>
            <p:nvPr userDrawn="1"/>
          </p:nvSpPr>
          <p:spPr>
            <a:xfrm>
              <a:off x="4768792" y="6281077"/>
              <a:ext cx="425117" cy="307777"/>
            </a:xfrm>
            <a:prstGeom prst="rect">
              <a:avLst/>
            </a:prstGeom>
            <a:noFill/>
          </p:spPr>
          <p:txBody>
            <a:bodyPr wrap="none" rtlCol="0">
              <a:spAutoFit/>
            </a:bodyPr>
            <a:lstStyle/>
            <a:p>
              <a:pPr algn="ctr"/>
              <a:r>
                <a:rPr lang="en-US" sz="1400" b="1" spc="400">
                  <a:solidFill>
                    <a:schemeClr val="bg1"/>
                  </a:solidFill>
                  <a:latin typeface="+mj-lt"/>
                </a:rPr>
                <a:t>-[</a:t>
              </a:r>
            </a:p>
          </p:txBody>
        </p:sp>
        <p:sp>
          <p:nvSpPr>
            <p:cNvPr id="11" name="TextBox 10"/>
            <p:cNvSpPr txBox="1"/>
            <p:nvPr userDrawn="1"/>
          </p:nvSpPr>
          <p:spPr>
            <a:xfrm>
              <a:off x="7028631" y="6281077"/>
              <a:ext cx="425117" cy="307777"/>
            </a:xfrm>
            <a:prstGeom prst="rect">
              <a:avLst/>
            </a:prstGeom>
            <a:noFill/>
          </p:spPr>
          <p:txBody>
            <a:bodyPr wrap="none" rtlCol="0">
              <a:spAutoFit/>
            </a:bodyPr>
            <a:lstStyle/>
            <a:p>
              <a:pPr algn="ctr"/>
              <a:r>
                <a:rPr lang="en-US" sz="1400" b="1" spc="400">
                  <a:solidFill>
                    <a:schemeClr val="tx1"/>
                  </a:solidFill>
                  <a:latin typeface="+mj-lt"/>
                </a:rPr>
                <a:t>]-</a:t>
              </a:r>
            </a:p>
          </p:txBody>
        </p:sp>
      </p:grpSp>
      <p:sp>
        <p:nvSpPr>
          <p:cNvPr id="15" name="TextBox 14"/>
          <p:cNvSpPr txBox="1"/>
          <p:nvPr/>
        </p:nvSpPr>
        <p:spPr>
          <a:xfrm>
            <a:off x="641052" y="6353246"/>
            <a:ext cx="1426994" cy="261610"/>
          </a:xfrm>
          <a:prstGeom prst="rect">
            <a:avLst/>
          </a:prstGeom>
          <a:noFill/>
        </p:spPr>
        <p:txBody>
          <a:bodyPr wrap="none" rtlCol="0">
            <a:spAutoFit/>
          </a:bodyPr>
          <a:lstStyle/>
          <a:p>
            <a:pPr algn="ctr"/>
            <a:r>
              <a:rPr lang="en-US" sz="1100" spc="400">
                <a:solidFill>
                  <a:schemeClr val="bg1"/>
                </a:solidFill>
                <a:latin typeface="+mj-lt"/>
              </a:rPr>
              <a:t>BY</a:t>
            </a:r>
            <a:r>
              <a:rPr lang="en-US" sz="1100" spc="400" baseline="0">
                <a:solidFill>
                  <a:schemeClr val="bg1"/>
                </a:solidFill>
                <a:latin typeface="+mj-lt"/>
              </a:rPr>
              <a:t> MIKOKIT</a:t>
            </a:r>
            <a:endParaRPr lang="en-US" sz="1100" spc="400">
              <a:solidFill>
                <a:schemeClr val="bg1"/>
              </a:solidFill>
              <a:latin typeface="+mj-lt"/>
            </a:endParaRPr>
          </a:p>
        </p:txBody>
      </p:sp>
      <p:sp>
        <p:nvSpPr>
          <p:cNvPr id="17" name="TextBox 16"/>
          <p:cNvSpPr txBox="1"/>
          <p:nvPr userDrawn="1"/>
        </p:nvSpPr>
        <p:spPr>
          <a:xfrm>
            <a:off x="7748811" y="760302"/>
            <a:ext cx="3965263" cy="954107"/>
          </a:xfrm>
          <a:prstGeom prst="rect">
            <a:avLst/>
          </a:prstGeom>
          <a:noFill/>
        </p:spPr>
        <p:txBody>
          <a:bodyPr wrap="square" rtlCol="0">
            <a:spAutoFit/>
          </a:bodyPr>
          <a:lstStyle/>
          <a:p>
            <a:pPr algn="ctr"/>
            <a:r>
              <a:rPr lang="en-US" sz="2800" b="1" spc="400">
                <a:latin typeface="+mj-lt"/>
              </a:rPr>
              <a:t>FRONTEND SPECIFICATIONS</a:t>
            </a:r>
            <a:endParaRPr lang="en-US" sz="2800" b="1" spc="400">
              <a:solidFill>
                <a:schemeClr val="accent2"/>
              </a:solidFill>
              <a:latin typeface="+mj-lt"/>
            </a:endParaRPr>
          </a:p>
        </p:txBody>
      </p:sp>
      <p:grpSp>
        <p:nvGrpSpPr>
          <p:cNvPr id="22" name="Group 21"/>
          <p:cNvGrpSpPr/>
          <p:nvPr/>
        </p:nvGrpSpPr>
        <p:grpSpPr>
          <a:xfrm rot="2700000">
            <a:off x="6169502" y="3131524"/>
            <a:ext cx="457200" cy="457200"/>
            <a:chOff x="2358572" y="1016001"/>
            <a:chExt cx="856342" cy="856342"/>
          </a:xfrm>
          <a:effectLst>
            <a:outerShdw blurRad="50800" dist="38100" dir="2700000" algn="tl" rotWithShape="0">
              <a:prstClr val="black">
                <a:alpha val="40000"/>
              </a:prstClr>
            </a:outerShdw>
          </a:effectLst>
        </p:grpSpPr>
        <p:cxnSp>
          <p:nvCxnSpPr>
            <p:cNvPr id="23" name="Straight Connector 22"/>
            <p:cNvCxnSpPr/>
            <p:nvPr/>
          </p:nvCxnSpPr>
          <p:spPr>
            <a:xfrm flipH="1">
              <a:off x="2786743" y="1016001"/>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a:off x="2786743" y="986972"/>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rot="2700000">
            <a:off x="5947550" y="1544024"/>
            <a:ext cx="1280160" cy="1280160"/>
            <a:chOff x="2358572" y="1016001"/>
            <a:chExt cx="856342" cy="856342"/>
          </a:xfrm>
          <a:effectLst>
            <a:glow rad="152400">
              <a:schemeClr val="tx1">
                <a:alpha val="10000"/>
              </a:schemeClr>
            </a:glow>
          </a:effectLst>
        </p:grpSpPr>
        <p:cxnSp>
          <p:nvCxnSpPr>
            <p:cNvPr id="26" name="Straight Connector 25"/>
            <p:cNvCxnSpPr/>
            <p:nvPr/>
          </p:nvCxnSpPr>
          <p:spPr>
            <a:xfrm flipH="1">
              <a:off x="2786743" y="1016001"/>
              <a:ext cx="0" cy="856342"/>
            </a:xfrm>
            <a:prstGeom prst="line">
              <a:avLst/>
            </a:prstGeom>
            <a:ln w="254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a:off x="2786743" y="986972"/>
              <a:ext cx="0" cy="856342"/>
            </a:xfrm>
            <a:prstGeom prst="line">
              <a:avLst/>
            </a:prstGeom>
            <a:ln w="2540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rot="2700000">
            <a:off x="6757218" y="2056631"/>
            <a:ext cx="914400" cy="914400"/>
            <a:chOff x="2358572" y="1016001"/>
            <a:chExt cx="856342" cy="856342"/>
          </a:xfrm>
          <a:effectLst/>
        </p:grpSpPr>
        <p:cxnSp>
          <p:nvCxnSpPr>
            <p:cNvPr id="20" name="Straight Connector 19"/>
            <p:cNvCxnSpPr/>
            <p:nvPr/>
          </p:nvCxnSpPr>
          <p:spPr>
            <a:xfrm flipH="1">
              <a:off x="2786743" y="1016001"/>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a:off x="2786743" y="986972"/>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3074" name="Picture 2">
            <a:extLst>
              <a:ext uri="{FF2B5EF4-FFF2-40B4-BE49-F238E27FC236}">
                <a16:creationId xmlns:a16="http://schemas.microsoft.com/office/drawing/2014/main" id="{C3289FD2-5685-EE0B-DD5D-0665B6EBC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2870" y="2768144"/>
            <a:ext cx="2365634" cy="359084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7149A954-F1B1-7C20-E5C1-C82D5D180F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5072" y="6307078"/>
            <a:ext cx="917512" cy="512727"/>
          </a:xfrm>
          <a:prstGeom prst="rect">
            <a:avLst/>
          </a:prstGeom>
        </p:spPr>
      </p:pic>
      <p:pic>
        <p:nvPicPr>
          <p:cNvPr id="29" name="Picture 28">
            <a:extLst>
              <a:ext uri="{FF2B5EF4-FFF2-40B4-BE49-F238E27FC236}">
                <a16:creationId xmlns:a16="http://schemas.microsoft.com/office/drawing/2014/main" id="{269DB553-360D-FFD4-CDC5-E74EEB1278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4840768" y="6109066"/>
            <a:ext cx="1477482" cy="488360"/>
          </a:xfrm>
          <a:prstGeom prst="rect">
            <a:avLst/>
          </a:prstGeom>
        </p:spPr>
      </p:pic>
      <p:pic>
        <p:nvPicPr>
          <p:cNvPr id="30" name="Picture 29">
            <a:extLst>
              <a:ext uri="{FF2B5EF4-FFF2-40B4-BE49-F238E27FC236}">
                <a16:creationId xmlns:a16="http://schemas.microsoft.com/office/drawing/2014/main" id="{6ADBA0BB-415C-A6AF-30B5-BF7BF3C119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499411" y="6127790"/>
            <a:ext cx="1477482" cy="488360"/>
          </a:xfrm>
          <a:prstGeom prst="rect">
            <a:avLst/>
          </a:prstGeom>
        </p:spPr>
      </p:pic>
      <p:sp>
        <p:nvSpPr>
          <p:cNvPr id="31" name="TextBox 30">
            <a:extLst>
              <a:ext uri="{FF2B5EF4-FFF2-40B4-BE49-F238E27FC236}">
                <a16:creationId xmlns:a16="http://schemas.microsoft.com/office/drawing/2014/main" id="{1E7029C1-EC1D-7531-91A4-9DEEE362BB21}"/>
              </a:ext>
            </a:extLst>
          </p:cNvPr>
          <p:cNvSpPr txBox="1"/>
          <p:nvPr/>
        </p:nvSpPr>
        <p:spPr>
          <a:xfrm>
            <a:off x="641052" y="2740809"/>
            <a:ext cx="4042790" cy="3894592"/>
          </a:xfrm>
          <a:prstGeom prst="rect">
            <a:avLst/>
          </a:prstGeom>
          <a:noFill/>
        </p:spPr>
        <p:txBody>
          <a:bodyPr wrap="square" rtlCol="0">
            <a:spAutoFit/>
          </a:bodyPr>
          <a:lstStyle/>
          <a:p>
            <a:pPr>
              <a:lnSpc>
                <a:spcPct val="130000"/>
              </a:lnSpc>
            </a:pPr>
            <a:r>
              <a:rPr lang="en-US" sz="2400">
                <a:solidFill>
                  <a:schemeClr val="bg2"/>
                </a:solidFill>
                <a:ea typeface="Source Sans Pro" charset="0"/>
                <a:cs typeface="Source Sans Pro" charset="0"/>
              </a:rPr>
              <a:t>User Registration</a:t>
            </a:r>
          </a:p>
          <a:p>
            <a:pPr>
              <a:lnSpc>
                <a:spcPct val="130000"/>
              </a:lnSpc>
            </a:pPr>
            <a:r>
              <a:rPr lang="en-US" sz="2400">
                <a:solidFill>
                  <a:schemeClr val="bg2"/>
                </a:solidFill>
                <a:ea typeface="Source Sans Pro" charset="0"/>
                <a:cs typeface="Source Sans Pro" charset="0"/>
              </a:rPr>
              <a:t>User Login</a:t>
            </a:r>
          </a:p>
          <a:p>
            <a:pPr>
              <a:lnSpc>
                <a:spcPct val="130000"/>
              </a:lnSpc>
            </a:pPr>
            <a:r>
              <a:rPr lang="en-US" sz="2400">
                <a:solidFill>
                  <a:schemeClr val="bg2"/>
                </a:solidFill>
                <a:ea typeface="Source Sans Pro" charset="0"/>
                <a:cs typeface="Source Sans Pro" charset="0"/>
              </a:rPr>
              <a:t>Restaurant Filtering</a:t>
            </a:r>
          </a:p>
          <a:p>
            <a:pPr>
              <a:lnSpc>
                <a:spcPct val="130000"/>
              </a:lnSpc>
            </a:pPr>
            <a:r>
              <a:rPr lang="en-US" sz="2400">
                <a:solidFill>
                  <a:schemeClr val="bg2"/>
                </a:solidFill>
                <a:ea typeface="Source Sans Pro" charset="0"/>
                <a:cs typeface="Source Sans Pro" charset="0"/>
              </a:rPr>
              <a:t>Price Filtering</a:t>
            </a:r>
          </a:p>
          <a:p>
            <a:pPr>
              <a:lnSpc>
                <a:spcPct val="130000"/>
              </a:lnSpc>
            </a:pPr>
            <a:r>
              <a:rPr lang="en-US" sz="2400">
                <a:solidFill>
                  <a:schemeClr val="bg2"/>
                </a:solidFill>
                <a:ea typeface="Source Sans Pro" charset="0"/>
                <a:cs typeface="Source Sans Pro" charset="0"/>
              </a:rPr>
              <a:t>Item Cart </a:t>
            </a:r>
          </a:p>
          <a:p>
            <a:pPr>
              <a:lnSpc>
                <a:spcPct val="130000"/>
              </a:lnSpc>
            </a:pPr>
            <a:r>
              <a:rPr lang="en-US" sz="2400">
                <a:solidFill>
                  <a:schemeClr val="bg2"/>
                </a:solidFill>
                <a:ea typeface="Source Sans Pro" charset="0"/>
                <a:cs typeface="Source Sans Pro" charset="0"/>
              </a:rPr>
              <a:t>Ordering</a:t>
            </a:r>
          </a:p>
          <a:p>
            <a:pPr>
              <a:lnSpc>
                <a:spcPct val="130000"/>
              </a:lnSpc>
            </a:pPr>
            <a:r>
              <a:rPr lang="en-US" sz="2400">
                <a:solidFill>
                  <a:schemeClr val="bg2"/>
                </a:solidFill>
                <a:ea typeface="Source Sans Pro" charset="0"/>
                <a:cs typeface="Source Sans Pro" charset="0"/>
              </a:rPr>
              <a:t>User Budget</a:t>
            </a:r>
          </a:p>
          <a:p>
            <a:pPr>
              <a:lnSpc>
                <a:spcPct val="130000"/>
              </a:lnSpc>
            </a:pPr>
            <a:r>
              <a:rPr lang="en-US" sz="2400">
                <a:solidFill>
                  <a:schemeClr val="bg2"/>
                </a:solidFill>
                <a:ea typeface="Source Sans Pro" charset="0"/>
                <a:cs typeface="Source Sans Pro" charset="0"/>
              </a:rPr>
              <a:t>Food Suggestion</a:t>
            </a:r>
          </a:p>
        </p:txBody>
      </p:sp>
    </p:spTree>
    <p:extLst>
      <p:ext uri="{BB962C8B-B14F-4D97-AF65-F5344CB8AC3E}">
        <p14:creationId xmlns:p14="http://schemas.microsoft.com/office/powerpoint/2010/main" val="418003882"/>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360"/>
                                              </p:val>
                                            </p:tav>
                                            <p:tav tm="100000">
                                              <p:val>
                                                <p:fltVal val="0"/>
                                              </p:val>
                                            </p:tav>
                                          </p:tavLst>
                                        </p:anim>
                                        <p:animEffect transition="in" filter="fade">
                                          <p:cBhvr>
                                            <p:cTn id="10" dur="1000"/>
                                            <p:tgtEl>
                                              <p:spTgt spid="25"/>
                                            </p:tgtEl>
                                          </p:cBhvr>
                                        </p:animEffect>
                                      </p:childTnLst>
                                    </p:cTn>
                                  </p:par>
                                  <p:par>
                                    <p:cTn id="11" presetID="49" presetClass="entr" presetSubtype="0" decel="100000" fill="hold" nodeType="withEffect">
                                      <p:stCondLst>
                                        <p:cond delay="25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360"/>
                                              </p:val>
                                            </p:tav>
                                            <p:tav tm="100000">
                                              <p:val>
                                                <p:fltVal val="0"/>
                                              </p:val>
                                            </p:tav>
                                          </p:tavLst>
                                        </p:anim>
                                        <p:animEffect transition="in" filter="fade">
                                          <p:cBhvr>
                                            <p:cTn id="16" dur="1000"/>
                                            <p:tgtEl>
                                              <p:spTgt spid="19"/>
                                            </p:tgtEl>
                                          </p:cBhvr>
                                        </p:animEffect>
                                      </p:childTnLst>
                                    </p:cTn>
                                  </p:par>
                                  <p:par>
                                    <p:cTn id="17" presetID="49" presetClass="entr" presetSubtype="0" decel="10000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360"/>
                                              </p:val>
                                            </p:tav>
                                            <p:tav tm="100000">
                                              <p:val>
                                                <p:fltVal val="0"/>
                                              </p:val>
                                            </p:tav>
                                          </p:tavLst>
                                        </p:anim>
                                        <p:animEffect transition="in" filter="fade">
                                          <p:cBhvr>
                                            <p:cTn id="22" dur="1000"/>
                                            <p:tgtEl>
                                              <p:spTgt spid="5"/>
                                            </p:tgtEl>
                                          </p:cBhvr>
                                        </p:animEffect>
                                      </p:childTnLst>
                                    </p:cTn>
                                  </p:par>
                                  <p:par>
                                    <p:cTn id="23" presetID="49" presetClass="entr" presetSubtype="0" decel="100000" fill="hold" nodeType="withEffect">
                                      <p:stCondLst>
                                        <p:cond delay="750"/>
                                      </p:stCondLst>
                                      <p:childTnLst>
                                        <p:set>
                                          <p:cBhvr>
                                            <p:cTn id="24" dur="1" fill="hold">
                                              <p:stCondLst>
                                                <p:cond delay="0"/>
                                              </p:stCondLst>
                                            </p:cTn>
                                            <p:tgtEl>
                                              <p:spTgt spid="22"/>
                                            </p:tgtEl>
                                            <p:attrNameLst>
                                              <p:attrName>style.visibility</p:attrName>
                                            </p:attrNameLst>
                                          </p:cBhvr>
                                          <p:to>
                                            <p:strVal val="visible"/>
                                          </p:to>
                                        </p:set>
                                        <p:anim calcmode="lin" valueType="num">
                                          <p:cBhvr>
                                            <p:cTn id="25" dur="1000" fill="hold"/>
                                            <p:tgtEl>
                                              <p:spTgt spid="22"/>
                                            </p:tgtEl>
                                            <p:attrNameLst>
                                              <p:attrName>ppt_w</p:attrName>
                                            </p:attrNameLst>
                                          </p:cBhvr>
                                          <p:tavLst>
                                            <p:tav tm="0">
                                              <p:val>
                                                <p:fltVal val="0"/>
                                              </p:val>
                                            </p:tav>
                                            <p:tav tm="100000">
                                              <p:val>
                                                <p:strVal val="#ppt_w"/>
                                              </p:val>
                                            </p:tav>
                                          </p:tavLst>
                                        </p:anim>
                                        <p:anim calcmode="lin" valueType="num">
                                          <p:cBhvr>
                                            <p:cTn id="26" dur="1000" fill="hold"/>
                                            <p:tgtEl>
                                              <p:spTgt spid="22"/>
                                            </p:tgtEl>
                                            <p:attrNameLst>
                                              <p:attrName>ppt_h</p:attrName>
                                            </p:attrNameLst>
                                          </p:cBhvr>
                                          <p:tavLst>
                                            <p:tav tm="0">
                                              <p:val>
                                                <p:fltVal val="0"/>
                                              </p:val>
                                            </p:tav>
                                            <p:tav tm="100000">
                                              <p:val>
                                                <p:strVal val="#ppt_h"/>
                                              </p:val>
                                            </p:tav>
                                          </p:tavLst>
                                        </p:anim>
                                        <p:anim calcmode="lin" valueType="num">
                                          <p:cBhvr>
                                            <p:cTn id="27" dur="1000" fill="hold"/>
                                            <p:tgtEl>
                                              <p:spTgt spid="22"/>
                                            </p:tgtEl>
                                            <p:attrNameLst>
                                              <p:attrName>style.rotation</p:attrName>
                                            </p:attrNameLst>
                                          </p:cBhvr>
                                          <p:tavLst>
                                            <p:tav tm="0">
                                              <p:val>
                                                <p:fltVal val="360"/>
                                              </p:val>
                                            </p:tav>
                                            <p:tav tm="100000">
                                              <p:val>
                                                <p:fltVal val="0"/>
                                              </p:val>
                                            </p:tav>
                                          </p:tavLst>
                                        </p:anim>
                                        <p:animEffect transition="in" filter="fade">
                                          <p:cBhvr>
                                            <p:cTn id="28" dur="1000"/>
                                            <p:tgtEl>
                                              <p:spTgt spid="22"/>
                                            </p:tgtEl>
                                          </p:cBhvr>
                                        </p:animEffect>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par>
                              <p:cTn id="33" fill="hold">
                                <p:stCondLst>
                                  <p:cond delay="2250"/>
                                </p:stCondLst>
                                <p:childTnLst>
                                  <p:par>
                                    <p:cTn id="34" presetID="10" presetClass="entr" presetSubtype="0"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2" presetClass="entr" presetSubtype="2" fill="hold" grpId="0" nodeType="withEffect" p14:presetBounceEnd="60000">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14:bounceEnd="60000">
                                          <p:cBhvr additive="base">
                                            <p:cTn id="39" dur="1000" fill="hold"/>
                                            <p:tgtEl>
                                              <p:spTgt spid="31"/>
                                            </p:tgtEl>
                                            <p:attrNameLst>
                                              <p:attrName>ppt_x</p:attrName>
                                            </p:attrNameLst>
                                          </p:cBhvr>
                                          <p:tavLst>
                                            <p:tav tm="0">
                                              <p:val>
                                                <p:strVal val="1+#ppt_w/2"/>
                                              </p:val>
                                            </p:tav>
                                            <p:tav tm="100000">
                                              <p:val>
                                                <p:strVal val="#ppt_x"/>
                                              </p:val>
                                            </p:tav>
                                          </p:tavLst>
                                        </p:anim>
                                        <p:anim calcmode="lin" valueType="num" p14:bounceEnd="60000">
                                          <p:cBhvr additive="base">
                                            <p:cTn id="40" dur="10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360"/>
                                              </p:val>
                                            </p:tav>
                                            <p:tav tm="100000">
                                              <p:val>
                                                <p:fltVal val="0"/>
                                              </p:val>
                                            </p:tav>
                                          </p:tavLst>
                                        </p:anim>
                                        <p:animEffect transition="in" filter="fade">
                                          <p:cBhvr>
                                            <p:cTn id="10" dur="1000"/>
                                            <p:tgtEl>
                                              <p:spTgt spid="25"/>
                                            </p:tgtEl>
                                          </p:cBhvr>
                                        </p:animEffect>
                                      </p:childTnLst>
                                    </p:cTn>
                                  </p:par>
                                  <p:par>
                                    <p:cTn id="11" presetID="49" presetClass="entr" presetSubtype="0" decel="100000" fill="hold" nodeType="withEffect">
                                      <p:stCondLst>
                                        <p:cond delay="25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360"/>
                                              </p:val>
                                            </p:tav>
                                            <p:tav tm="100000">
                                              <p:val>
                                                <p:fltVal val="0"/>
                                              </p:val>
                                            </p:tav>
                                          </p:tavLst>
                                        </p:anim>
                                        <p:animEffect transition="in" filter="fade">
                                          <p:cBhvr>
                                            <p:cTn id="16" dur="1000"/>
                                            <p:tgtEl>
                                              <p:spTgt spid="19"/>
                                            </p:tgtEl>
                                          </p:cBhvr>
                                        </p:animEffect>
                                      </p:childTnLst>
                                    </p:cTn>
                                  </p:par>
                                  <p:par>
                                    <p:cTn id="17" presetID="49" presetClass="entr" presetSubtype="0" decel="10000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360"/>
                                              </p:val>
                                            </p:tav>
                                            <p:tav tm="100000">
                                              <p:val>
                                                <p:fltVal val="0"/>
                                              </p:val>
                                            </p:tav>
                                          </p:tavLst>
                                        </p:anim>
                                        <p:animEffect transition="in" filter="fade">
                                          <p:cBhvr>
                                            <p:cTn id="22" dur="1000"/>
                                            <p:tgtEl>
                                              <p:spTgt spid="5"/>
                                            </p:tgtEl>
                                          </p:cBhvr>
                                        </p:animEffect>
                                      </p:childTnLst>
                                    </p:cTn>
                                  </p:par>
                                  <p:par>
                                    <p:cTn id="23" presetID="49" presetClass="entr" presetSubtype="0" decel="100000" fill="hold" nodeType="withEffect">
                                      <p:stCondLst>
                                        <p:cond delay="750"/>
                                      </p:stCondLst>
                                      <p:childTnLst>
                                        <p:set>
                                          <p:cBhvr>
                                            <p:cTn id="24" dur="1" fill="hold">
                                              <p:stCondLst>
                                                <p:cond delay="0"/>
                                              </p:stCondLst>
                                            </p:cTn>
                                            <p:tgtEl>
                                              <p:spTgt spid="22"/>
                                            </p:tgtEl>
                                            <p:attrNameLst>
                                              <p:attrName>style.visibility</p:attrName>
                                            </p:attrNameLst>
                                          </p:cBhvr>
                                          <p:to>
                                            <p:strVal val="visible"/>
                                          </p:to>
                                        </p:set>
                                        <p:anim calcmode="lin" valueType="num">
                                          <p:cBhvr>
                                            <p:cTn id="25" dur="1000" fill="hold"/>
                                            <p:tgtEl>
                                              <p:spTgt spid="22"/>
                                            </p:tgtEl>
                                            <p:attrNameLst>
                                              <p:attrName>ppt_w</p:attrName>
                                            </p:attrNameLst>
                                          </p:cBhvr>
                                          <p:tavLst>
                                            <p:tav tm="0">
                                              <p:val>
                                                <p:fltVal val="0"/>
                                              </p:val>
                                            </p:tav>
                                            <p:tav tm="100000">
                                              <p:val>
                                                <p:strVal val="#ppt_w"/>
                                              </p:val>
                                            </p:tav>
                                          </p:tavLst>
                                        </p:anim>
                                        <p:anim calcmode="lin" valueType="num">
                                          <p:cBhvr>
                                            <p:cTn id="26" dur="1000" fill="hold"/>
                                            <p:tgtEl>
                                              <p:spTgt spid="22"/>
                                            </p:tgtEl>
                                            <p:attrNameLst>
                                              <p:attrName>ppt_h</p:attrName>
                                            </p:attrNameLst>
                                          </p:cBhvr>
                                          <p:tavLst>
                                            <p:tav tm="0">
                                              <p:val>
                                                <p:fltVal val="0"/>
                                              </p:val>
                                            </p:tav>
                                            <p:tav tm="100000">
                                              <p:val>
                                                <p:strVal val="#ppt_h"/>
                                              </p:val>
                                            </p:tav>
                                          </p:tavLst>
                                        </p:anim>
                                        <p:anim calcmode="lin" valueType="num">
                                          <p:cBhvr>
                                            <p:cTn id="27" dur="1000" fill="hold"/>
                                            <p:tgtEl>
                                              <p:spTgt spid="22"/>
                                            </p:tgtEl>
                                            <p:attrNameLst>
                                              <p:attrName>style.rotation</p:attrName>
                                            </p:attrNameLst>
                                          </p:cBhvr>
                                          <p:tavLst>
                                            <p:tav tm="0">
                                              <p:val>
                                                <p:fltVal val="360"/>
                                              </p:val>
                                            </p:tav>
                                            <p:tav tm="100000">
                                              <p:val>
                                                <p:fltVal val="0"/>
                                              </p:val>
                                            </p:tav>
                                          </p:tavLst>
                                        </p:anim>
                                        <p:animEffect transition="in" filter="fade">
                                          <p:cBhvr>
                                            <p:cTn id="28" dur="1000"/>
                                            <p:tgtEl>
                                              <p:spTgt spid="22"/>
                                            </p:tgtEl>
                                          </p:cBhvr>
                                        </p:animEffect>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par>
                              <p:cTn id="33" fill="hold">
                                <p:stCondLst>
                                  <p:cond delay="2250"/>
                                </p:stCondLst>
                                <p:childTnLst>
                                  <p:par>
                                    <p:cTn id="34" presetID="10" presetClass="entr" presetSubtype="0"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2" presetClass="entr" presetSubtype="2" fill="hold" grpId="0" nodeType="withEffect">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1000" fill="hold"/>
                                            <p:tgtEl>
                                              <p:spTgt spid="31"/>
                                            </p:tgtEl>
                                            <p:attrNameLst>
                                              <p:attrName>ppt_x</p:attrName>
                                            </p:attrNameLst>
                                          </p:cBhvr>
                                          <p:tavLst>
                                            <p:tav tm="0">
                                              <p:val>
                                                <p:strVal val="1+#ppt_w/2"/>
                                              </p:val>
                                            </p:tav>
                                            <p:tav tm="100000">
                                              <p:val>
                                                <p:strVal val="#ppt_x"/>
                                              </p:val>
                                            </p:tav>
                                          </p:tavLst>
                                        </p:anim>
                                        <p:anim calcmode="lin" valueType="num">
                                          <p:cBhvr additive="base">
                                            <p:cTn id="40" dur="10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31"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110A28-9927-2D20-E1E8-9A3986570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73" y="6134413"/>
            <a:ext cx="1809229" cy="495300"/>
          </a:xfrm>
          <a:prstGeom prst="rect">
            <a:avLst/>
          </a:prstGeom>
        </p:spPr>
      </p:pic>
      <p:pic>
        <p:nvPicPr>
          <p:cNvPr id="6" name="Picture 5">
            <a:extLst>
              <a:ext uri="{FF2B5EF4-FFF2-40B4-BE49-F238E27FC236}">
                <a16:creationId xmlns:a16="http://schemas.microsoft.com/office/drawing/2014/main" id="{087CEDFD-9954-DCD6-36C1-EB1E2F639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373" y="6134413"/>
            <a:ext cx="3575571" cy="495300"/>
          </a:xfrm>
          <a:prstGeom prst="rect">
            <a:avLst/>
          </a:prstGeom>
        </p:spPr>
      </p:pic>
      <p:sp>
        <p:nvSpPr>
          <p:cNvPr id="8" name="Rounded Rectangle 7">
            <a:extLst>
              <a:ext uri="{FF2B5EF4-FFF2-40B4-BE49-F238E27FC236}">
                <a16:creationId xmlns:a16="http://schemas.microsoft.com/office/drawing/2014/main" id="{3321A1F5-2339-9891-AEFD-21A7118978FB}"/>
              </a:ext>
            </a:extLst>
          </p:cNvPr>
          <p:cNvSpPr/>
          <p:nvPr/>
        </p:nvSpPr>
        <p:spPr>
          <a:xfrm>
            <a:off x="161769" y="1484651"/>
            <a:ext cx="2428406" cy="809469"/>
          </a:xfrm>
          <a:prstGeom prst="roundRect">
            <a:avLst/>
          </a:prstGeom>
          <a:ln/>
        </p:spPr>
        <p:style>
          <a:lnRef idx="1">
            <a:schemeClr val="accent3"/>
          </a:lnRef>
          <a:fillRef idx="3">
            <a:schemeClr val="accent3"/>
          </a:fillRef>
          <a:effectRef idx="2">
            <a:schemeClr val="accent3"/>
          </a:effectRef>
          <a:fontRef idx="minor">
            <a:schemeClr val="lt1"/>
          </a:fontRef>
        </p:style>
        <p:txBody>
          <a:bodyPr lIns="91440" tIns="45720" rIns="91440" bIns="45720" rtlCol="0" anchor="ctr"/>
          <a:lstStyle/>
          <a:p>
            <a:pPr algn="ctr"/>
            <a:r>
              <a:rPr lang="en-US" sz="3000" b="1">
                <a:ln w="0"/>
                <a:solidFill>
                  <a:schemeClr val="bg2"/>
                </a:solidFill>
                <a:effectLst>
                  <a:outerShdw blurRad="38100" dist="19050" dir="2700000" algn="tl" rotWithShape="0">
                    <a:schemeClr val="dk1">
                      <a:alpha val="40000"/>
                    </a:schemeClr>
                  </a:outerShdw>
                </a:effectLst>
                <a:latin typeface="Bahnschrift"/>
              </a:rPr>
              <a:t>Controller</a:t>
            </a:r>
            <a:endParaRPr lang="en-US" sz="3000" b="1">
              <a:solidFill>
                <a:schemeClr val="bg2"/>
              </a:solidFill>
              <a:latin typeface="Bahnschrift"/>
            </a:endParaRPr>
          </a:p>
        </p:txBody>
      </p:sp>
      <p:cxnSp>
        <p:nvCxnSpPr>
          <p:cNvPr id="10" name="Straight Arrow Connector 9">
            <a:extLst>
              <a:ext uri="{FF2B5EF4-FFF2-40B4-BE49-F238E27FC236}">
                <a16:creationId xmlns:a16="http://schemas.microsoft.com/office/drawing/2014/main" id="{6FF27EFD-3A95-2102-4E1A-FADEF821BC8F}"/>
              </a:ext>
            </a:extLst>
          </p:cNvPr>
          <p:cNvCxnSpPr>
            <a:cxnSpLocks/>
          </p:cNvCxnSpPr>
          <p:nvPr/>
        </p:nvCxnSpPr>
        <p:spPr>
          <a:xfrm>
            <a:off x="2725085" y="1888135"/>
            <a:ext cx="210320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2" name="Rounded Rectangle 11">
            <a:extLst>
              <a:ext uri="{FF2B5EF4-FFF2-40B4-BE49-F238E27FC236}">
                <a16:creationId xmlns:a16="http://schemas.microsoft.com/office/drawing/2014/main" id="{4D74D15E-4151-C783-D75E-3612CF3EC4AB}"/>
              </a:ext>
            </a:extLst>
          </p:cNvPr>
          <p:cNvSpPr/>
          <p:nvPr/>
        </p:nvSpPr>
        <p:spPr>
          <a:xfrm>
            <a:off x="5020037" y="1325693"/>
            <a:ext cx="2972633" cy="1124884"/>
          </a:xfrm>
          <a:prstGeom prst="roundRect">
            <a:avLst/>
          </a:prstGeom>
          <a:ln/>
        </p:spPr>
        <p:style>
          <a:lnRef idx="3">
            <a:schemeClr val="lt1"/>
          </a:lnRef>
          <a:fillRef idx="1">
            <a:schemeClr val="accent4"/>
          </a:fillRef>
          <a:effectRef idx="1">
            <a:schemeClr val="accent4"/>
          </a:effectRef>
          <a:fontRef idx="minor">
            <a:schemeClr val="lt1"/>
          </a:fontRef>
        </p:style>
        <p:txBody>
          <a:bodyPr lIns="91440" tIns="45720" rIns="91440" bIns="45720" rtlCol="0" anchor="ctr"/>
          <a:lstStyle/>
          <a:p>
            <a:pPr algn="ctr"/>
            <a:r>
              <a:rPr lang="en-US" sz="2400" b="1" err="1">
                <a:ln w="0"/>
                <a:solidFill>
                  <a:schemeClr val="bg2"/>
                </a:solidFill>
                <a:effectLst>
                  <a:outerShdw blurRad="38100" dist="19050" dir="2700000" algn="tl" rotWithShape="0">
                    <a:schemeClr val="dk1">
                      <a:alpha val="40000"/>
                    </a:schemeClr>
                  </a:outerShdw>
                </a:effectLst>
                <a:latin typeface="Bahnschrift SemiBold"/>
              </a:rPr>
              <a:t>SignUpInteractor</a:t>
            </a:r>
            <a:endParaRPr lang="en-US" sz="2400" b="1">
              <a:ln w="0"/>
              <a:solidFill>
                <a:schemeClr val="bg2"/>
              </a:solidFill>
              <a:effectLst>
                <a:outerShdw blurRad="38100" dist="19050" dir="2700000" algn="tl" rotWithShape="0">
                  <a:srgbClr val="2B2B2B">
                    <a:alpha val="40000"/>
                  </a:srgbClr>
                </a:outerShdw>
              </a:effectLst>
              <a:latin typeface="Bahnschrift SemiBold"/>
            </a:endParaRPr>
          </a:p>
          <a:p>
            <a:pPr algn="ctr"/>
            <a:r>
              <a:rPr lang="en-US" sz="2400" b="1">
                <a:ln w="0"/>
                <a:solidFill>
                  <a:schemeClr val="bg2"/>
                </a:solidFill>
                <a:effectLst>
                  <a:outerShdw blurRad="38100" dist="19050" dir="2700000" algn="tl" rotWithShape="0">
                    <a:schemeClr val="dk1">
                      <a:alpha val="40000"/>
                    </a:schemeClr>
                  </a:outerShdw>
                </a:effectLst>
                <a:latin typeface="Bahnschrift SemiBold"/>
              </a:rPr>
              <a:t>(Use Case)</a:t>
            </a:r>
            <a:endParaRPr lang="en-US" sz="2400" b="1">
              <a:solidFill>
                <a:schemeClr val="bg2"/>
              </a:solidFill>
              <a:latin typeface="Bahnschrift SemiBold"/>
            </a:endParaRPr>
          </a:p>
        </p:txBody>
      </p:sp>
      <p:sp>
        <p:nvSpPr>
          <p:cNvPr id="14" name="Rounded Rectangle 13">
            <a:extLst>
              <a:ext uri="{FF2B5EF4-FFF2-40B4-BE49-F238E27FC236}">
                <a16:creationId xmlns:a16="http://schemas.microsoft.com/office/drawing/2014/main" id="{A79931CE-06E3-3165-9850-EB2F69BA3372}"/>
              </a:ext>
            </a:extLst>
          </p:cNvPr>
          <p:cNvSpPr/>
          <p:nvPr/>
        </p:nvSpPr>
        <p:spPr>
          <a:xfrm>
            <a:off x="3992796" y="5226507"/>
            <a:ext cx="2103204" cy="809469"/>
          </a:xfrm>
          <a:prstGeom prst="roundRect">
            <a:avLst/>
          </a:prstGeom>
          <a:ln/>
        </p:spPr>
        <p:style>
          <a:lnRef idx="1">
            <a:schemeClr val="accent3"/>
          </a:lnRef>
          <a:fillRef idx="3">
            <a:schemeClr val="accent3"/>
          </a:fillRef>
          <a:effectRef idx="2">
            <a:schemeClr val="accent3"/>
          </a:effectRef>
          <a:fontRef idx="minor">
            <a:schemeClr val="lt1"/>
          </a:fontRef>
        </p:style>
        <p:txBody>
          <a:bodyPr lIns="91440" tIns="45720" rIns="91440" bIns="45720" rtlCol="0" anchor="ctr"/>
          <a:lstStyle/>
          <a:p>
            <a:pPr algn="ctr"/>
            <a:r>
              <a:rPr lang="en-US" sz="3000" b="1">
                <a:ln w="0"/>
                <a:solidFill>
                  <a:schemeClr val="bg2"/>
                </a:solidFill>
                <a:effectLst>
                  <a:outerShdw blurRad="38100" dist="19050" dir="2700000" algn="tl" rotWithShape="0">
                    <a:schemeClr val="dk1">
                      <a:alpha val="40000"/>
                    </a:schemeClr>
                  </a:outerShdw>
                </a:effectLst>
                <a:latin typeface="Bahnschrift SemiBold"/>
              </a:rPr>
              <a:t>Presenter</a:t>
            </a:r>
            <a:endParaRPr lang="en-US" sz="3000" b="1">
              <a:solidFill>
                <a:schemeClr val="bg2"/>
              </a:solidFill>
              <a:latin typeface="Bahnschrift SemiBold"/>
            </a:endParaRPr>
          </a:p>
        </p:txBody>
      </p:sp>
      <p:sp>
        <p:nvSpPr>
          <p:cNvPr id="15" name="Rounded Rectangle 14">
            <a:extLst>
              <a:ext uri="{FF2B5EF4-FFF2-40B4-BE49-F238E27FC236}">
                <a16:creationId xmlns:a16="http://schemas.microsoft.com/office/drawing/2014/main" id="{BD6A47D3-5850-2675-1B53-31545F2B63C4}"/>
              </a:ext>
            </a:extLst>
          </p:cNvPr>
          <p:cNvSpPr/>
          <p:nvPr/>
        </p:nvSpPr>
        <p:spPr>
          <a:xfrm>
            <a:off x="6690281" y="5209118"/>
            <a:ext cx="1988096" cy="809469"/>
          </a:xfrm>
          <a:prstGeom prst="roundRect">
            <a:avLst/>
          </a:prstGeom>
        </p:spPr>
        <p:style>
          <a:lnRef idx="1">
            <a:schemeClr val="accent3"/>
          </a:lnRef>
          <a:fillRef idx="3">
            <a:schemeClr val="accent3"/>
          </a:fillRef>
          <a:effectRef idx="2">
            <a:schemeClr val="accent3"/>
          </a:effectRef>
          <a:fontRef idx="minor">
            <a:schemeClr val="lt1"/>
          </a:fontRef>
        </p:style>
        <p:txBody>
          <a:bodyPr lIns="91440" tIns="45720" rIns="91440" bIns="45720" rtlCol="0" anchor="ctr"/>
          <a:lstStyle/>
          <a:p>
            <a:pPr algn="ctr"/>
            <a:r>
              <a:rPr lang="en-US" sz="2000" b="1" err="1">
                <a:ln w="0"/>
                <a:solidFill>
                  <a:schemeClr val="bg2"/>
                </a:solidFill>
                <a:effectLst>
                  <a:outerShdw blurRad="38100" dist="19050" dir="2700000" algn="tl" rotWithShape="0">
                    <a:schemeClr val="dk1">
                      <a:alpha val="40000"/>
                    </a:schemeClr>
                  </a:outerShdw>
                </a:effectLst>
                <a:latin typeface="Bahnschrift"/>
              </a:rPr>
              <a:t>MainMongoDB</a:t>
            </a:r>
            <a:endParaRPr lang="en-US" sz="2000" b="1">
              <a:solidFill>
                <a:schemeClr val="bg2"/>
              </a:solidFill>
              <a:latin typeface="Bahnschrift"/>
            </a:endParaRPr>
          </a:p>
        </p:txBody>
      </p:sp>
      <p:sp>
        <p:nvSpPr>
          <p:cNvPr id="17" name="Rounded Rectangle 16">
            <a:extLst>
              <a:ext uri="{FF2B5EF4-FFF2-40B4-BE49-F238E27FC236}">
                <a16:creationId xmlns:a16="http://schemas.microsoft.com/office/drawing/2014/main" id="{B6E599F5-4EE8-2F5B-2152-25A62BFA64FC}"/>
              </a:ext>
            </a:extLst>
          </p:cNvPr>
          <p:cNvSpPr/>
          <p:nvPr/>
        </p:nvSpPr>
        <p:spPr>
          <a:xfrm>
            <a:off x="9208329" y="1529624"/>
            <a:ext cx="2428406" cy="80946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a:ln w="0"/>
                <a:solidFill>
                  <a:schemeClr val="tx1"/>
                </a:solidFill>
                <a:effectLst>
                  <a:outerShdw blurRad="38100" dist="19050" dir="2700000" algn="tl" rotWithShape="0">
                    <a:schemeClr val="dk1">
                      <a:alpha val="40000"/>
                    </a:schemeClr>
                  </a:outerShdw>
                </a:effectLst>
              </a:rPr>
              <a:t>User</a:t>
            </a:r>
            <a:r>
              <a:rPr lang="en-US" sz="3000">
                <a:ln w="0"/>
                <a:solidFill>
                  <a:schemeClr val="tx1"/>
                </a:solidFill>
                <a:effectLst>
                  <a:outerShdw blurRad="38100" dist="19050" dir="2700000" algn="tl" rotWithShape="0">
                    <a:schemeClr val="dk1">
                      <a:alpha val="40000"/>
                    </a:schemeClr>
                  </a:outerShdw>
                </a:effectLst>
              </a:rPr>
              <a:t> </a:t>
            </a:r>
            <a:r>
              <a:rPr lang="en-US" sz="3000" b="1">
                <a:ln w="0"/>
                <a:solidFill>
                  <a:schemeClr val="tx1"/>
                </a:solidFill>
                <a:effectLst>
                  <a:outerShdw blurRad="38100" dist="19050" dir="2700000" algn="tl" rotWithShape="0">
                    <a:schemeClr val="dk1">
                      <a:alpha val="40000"/>
                    </a:schemeClr>
                  </a:outerShdw>
                </a:effectLst>
              </a:rPr>
              <a:t>Factory</a:t>
            </a:r>
            <a:endParaRPr lang="en-US" sz="3000" b="1"/>
          </a:p>
        </p:txBody>
      </p:sp>
      <p:sp>
        <p:nvSpPr>
          <p:cNvPr id="19" name="TextBox 18">
            <a:extLst>
              <a:ext uri="{FF2B5EF4-FFF2-40B4-BE49-F238E27FC236}">
                <a16:creationId xmlns:a16="http://schemas.microsoft.com/office/drawing/2014/main" id="{E84F3093-42BA-EE14-1217-7E0C14ADFAD8}"/>
              </a:ext>
            </a:extLst>
          </p:cNvPr>
          <p:cNvSpPr txBox="1"/>
          <p:nvPr/>
        </p:nvSpPr>
        <p:spPr>
          <a:xfrm>
            <a:off x="3439929" y="369809"/>
            <a:ext cx="6132848" cy="646331"/>
          </a:xfrm>
          <a:prstGeom prst="rect">
            <a:avLst/>
          </a:prstGeom>
          <a:noFill/>
        </p:spPr>
        <p:txBody>
          <a:bodyPr wrap="square" rtlCol="0">
            <a:spAutoFit/>
          </a:bodyPr>
          <a:lstStyle/>
          <a:p>
            <a:pPr algn="ctr"/>
            <a:r>
              <a:rPr lang="en-US" sz="3600" b="1">
                <a:latin typeface="Titillium" panose="00000500000000000000" pitchFamily="50" charset="0"/>
              </a:rPr>
              <a:t>Sign Up</a:t>
            </a:r>
            <a:endParaRPr lang="en-US" sz="3600" b="1">
              <a:solidFill>
                <a:schemeClr val="accent2"/>
              </a:solidFill>
              <a:latin typeface="Titillium" panose="00000500000000000000" pitchFamily="50" charset="0"/>
            </a:endParaRPr>
          </a:p>
        </p:txBody>
      </p:sp>
      <p:cxnSp>
        <p:nvCxnSpPr>
          <p:cNvPr id="20" name="Straight Arrow Connector 19">
            <a:extLst>
              <a:ext uri="{FF2B5EF4-FFF2-40B4-BE49-F238E27FC236}">
                <a16:creationId xmlns:a16="http://schemas.microsoft.com/office/drawing/2014/main" id="{D392A41C-E9C0-8A72-169D-209D5091C383}"/>
              </a:ext>
            </a:extLst>
          </p:cNvPr>
          <p:cNvCxnSpPr>
            <a:cxnSpLocks/>
          </p:cNvCxnSpPr>
          <p:nvPr/>
        </p:nvCxnSpPr>
        <p:spPr>
          <a:xfrm>
            <a:off x="8208335" y="1888134"/>
            <a:ext cx="76554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501EE33D-E8D6-1548-83AE-0B68EE8FD806}"/>
              </a:ext>
            </a:extLst>
          </p:cNvPr>
          <p:cNvCxnSpPr>
            <a:cxnSpLocks/>
          </p:cNvCxnSpPr>
          <p:nvPr/>
        </p:nvCxnSpPr>
        <p:spPr>
          <a:xfrm flipH="1">
            <a:off x="2005049" y="5680339"/>
            <a:ext cx="1858812"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9D65A693-C426-61E6-6BE1-B67702453F8E}"/>
              </a:ext>
            </a:extLst>
          </p:cNvPr>
          <p:cNvCxnSpPr>
            <a:cxnSpLocks/>
          </p:cNvCxnSpPr>
          <p:nvPr/>
        </p:nvCxnSpPr>
        <p:spPr>
          <a:xfrm>
            <a:off x="8825557" y="5598244"/>
            <a:ext cx="89921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843C12A1-4CBB-4B97-6FBE-B873D1BA731E}"/>
              </a:ext>
            </a:extLst>
          </p:cNvPr>
          <p:cNvCxnSpPr>
            <a:cxnSpLocks/>
          </p:cNvCxnSpPr>
          <p:nvPr/>
        </p:nvCxnSpPr>
        <p:spPr>
          <a:xfrm flipV="1">
            <a:off x="1375972" y="2450577"/>
            <a:ext cx="0" cy="235533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F39BBC7-6358-C770-C608-A4E2AA94CC73}"/>
              </a:ext>
            </a:extLst>
          </p:cNvPr>
          <p:cNvCxnSpPr>
            <a:cxnSpLocks/>
          </p:cNvCxnSpPr>
          <p:nvPr/>
        </p:nvCxnSpPr>
        <p:spPr>
          <a:xfrm>
            <a:off x="5341334" y="2575850"/>
            <a:ext cx="0" cy="252234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668DC8F5-DEED-7EA1-3D7F-F7C2952C1D39}"/>
              </a:ext>
            </a:extLst>
          </p:cNvPr>
          <p:cNvCxnSpPr>
            <a:cxnSpLocks/>
          </p:cNvCxnSpPr>
          <p:nvPr/>
        </p:nvCxnSpPr>
        <p:spPr>
          <a:xfrm>
            <a:off x="7450125" y="2575850"/>
            <a:ext cx="0" cy="252234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2" name="Group 1">
            <a:extLst>
              <a:ext uri="{FF2B5EF4-FFF2-40B4-BE49-F238E27FC236}">
                <a16:creationId xmlns:a16="http://schemas.microsoft.com/office/drawing/2014/main" id="{CB59EE10-416C-4E43-E1E5-956C09E19A8F}"/>
              </a:ext>
            </a:extLst>
          </p:cNvPr>
          <p:cNvGrpSpPr/>
          <p:nvPr/>
        </p:nvGrpSpPr>
        <p:grpSpPr>
          <a:xfrm>
            <a:off x="746890" y="4827181"/>
            <a:ext cx="1350010" cy="1708150"/>
            <a:chOff x="-13560" y="0"/>
            <a:chExt cx="1350335" cy="1708150"/>
          </a:xfrm>
        </p:grpSpPr>
        <p:pic>
          <p:nvPicPr>
            <p:cNvPr id="3" name="Picture 2" descr="56 Best Of Phone Mockup Png - Free Mockup">
              <a:extLst>
                <a:ext uri="{FF2B5EF4-FFF2-40B4-BE49-F238E27FC236}">
                  <a16:creationId xmlns:a16="http://schemas.microsoft.com/office/drawing/2014/main" id="{E72ADB3B-AA4B-7186-B137-AD2C2B6F09F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95" r="27013"/>
            <a:stretch/>
          </p:blipFill>
          <p:spPr bwMode="auto">
            <a:xfrm>
              <a:off x="223284" y="0"/>
              <a:ext cx="839470" cy="1708150"/>
            </a:xfrm>
            <a:prstGeom prst="rect">
              <a:avLst/>
            </a:prstGeom>
            <a:noFill/>
            <a:ln>
              <a:noFill/>
            </a:ln>
            <a:extLst>
              <a:ext uri="{53640926-AAD7-44D8-BBD7-CCE9431645EC}">
                <a14:shadowObscured xmlns:a14="http://schemas.microsoft.com/office/drawing/2010/main"/>
              </a:ext>
            </a:extLst>
          </p:spPr>
        </p:pic>
        <p:sp>
          <p:nvSpPr>
            <p:cNvPr id="4" name="Text Box 8">
              <a:extLst>
                <a:ext uri="{FF2B5EF4-FFF2-40B4-BE49-F238E27FC236}">
                  <a16:creationId xmlns:a16="http://schemas.microsoft.com/office/drawing/2014/main" id="{0DCEE701-B20B-23F9-37D7-95941F9D4831}"/>
                </a:ext>
              </a:extLst>
            </p:cNvPr>
            <p:cNvSpPr txBox="1"/>
            <p:nvPr/>
          </p:nvSpPr>
          <p:spPr>
            <a:xfrm>
              <a:off x="-13560" y="531055"/>
              <a:ext cx="1350335" cy="77617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CA" sz="1400" b="1">
                  <a:effectLst/>
                  <a:latin typeface="Bahnschrift"/>
                  <a:ea typeface="Calibri" panose="020F0502020204030204" pitchFamily="34" charset="0"/>
                  <a:cs typeface="Times New Roman"/>
                </a:rPr>
                <a:t>User</a:t>
              </a:r>
              <a:r>
                <a:rPr lang="en-CA" sz="1400" b="1">
                  <a:latin typeface="Bahnschrift"/>
                  <a:ea typeface="Calibri" panose="020F0502020204030204" pitchFamily="34" charset="0"/>
                  <a:cs typeface="Times New Roman"/>
                </a:rPr>
                <a:t> </a:t>
              </a:r>
              <a:endParaRPr lang="en-CA" sz="1400" b="1">
                <a:effectLst/>
                <a:latin typeface="Bahnschrift"/>
                <a:ea typeface="Calibri" panose="020F0502020204030204" pitchFamily="34" charset="0"/>
                <a:cs typeface="Times New Roman" panose="02020603050405020304" pitchFamily="18" charset="0"/>
              </a:endParaRPr>
            </a:p>
            <a:p>
              <a:pPr algn="ctr"/>
              <a:r>
                <a:rPr lang="en-CA" sz="1400" b="1">
                  <a:effectLst/>
                  <a:latin typeface="Bahnschrift"/>
                  <a:ea typeface="Calibri" panose="020F0502020204030204" pitchFamily="34" charset="0"/>
                  <a:cs typeface="Times New Roman"/>
                </a:rPr>
                <a:t>Interface</a:t>
              </a:r>
            </a:p>
          </p:txBody>
        </p:sp>
      </p:grpSp>
      <p:pic>
        <p:nvPicPr>
          <p:cNvPr id="18" name="Picture 17">
            <a:extLst>
              <a:ext uri="{FF2B5EF4-FFF2-40B4-BE49-F238E27FC236}">
                <a16:creationId xmlns:a16="http://schemas.microsoft.com/office/drawing/2014/main" id="{9047B04F-7894-4422-361E-A5023BCA5087}"/>
              </a:ext>
            </a:extLst>
          </p:cNvPr>
          <p:cNvPicPr>
            <a:picLocks noChangeAspect="1"/>
          </p:cNvPicPr>
          <p:nvPr/>
        </p:nvPicPr>
        <p:blipFill>
          <a:blip r:embed="rId4"/>
          <a:stretch>
            <a:fillRect/>
          </a:stretch>
        </p:blipFill>
        <p:spPr>
          <a:xfrm>
            <a:off x="9813734" y="4526114"/>
            <a:ext cx="1508092" cy="1708145"/>
          </a:xfrm>
          <a:prstGeom prst="rect">
            <a:avLst/>
          </a:prstGeom>
        </p:spPr>
      </p:pic>
      <p:sp>
        <p:nvSpPr>
          <p:cNvPr id="24" name="Rounded Rectangle 23">
            <a:extLst>
              <a:ext uri="{FF2B5EF4-FFF2-40B4-BE49-F238E27FC236}">
                <a16:creationId xmlns:a16="http://schemas.microsoft.com/office/drawing/2014/main" id="{6CD54553-13E0-F7C1-CB6B-6AB374BDC4DE}"/>
              </a:ext>
            </a:extLst>
          </p:cNvPr>
          <p:cNvSpPr/>
          <p:nvPr/>
        </p:nvSpPr>
        <p:spPr>
          <a:xfrm>
            <a:off x="7337398" y="3040444"/>
            <a:ext cx="1869254" cy="865660"/>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TextBox 24">
            <a:extLst>
              <a:ext uri="{FF2B5EF4-FFF2-40B4-BE49-F238E27FC236}">
                <a16:creationId xmlns:a16="http://schemas.microsoft.com/office/drawing/2014/main" id="{81866699-9EB3-D8DC-5582-501822305131}"/>
              </a:ext>
            </a:extLst>
          </p:cNvPr>
          <p:cNvSpPr txBox="1"/>
          <p:nvPr/>
        </p:nvSpPr>
        <p:spPr>
          <a:xfrm>
            <a:off x="7334636" y="3128623"/>
            <a:ext cx="1858812" cy="707886"/>
          </a:xfrm>
          <a:prstGeom prst="rect">
            <a:avLst/>
          </a:prstGeom>
          <a:noFill/>
        </p:spPr>
        <p:txBody>
          <a:bodyPr wrap="square" lIns="91440" tIns="45720" rIns="91440" bIns="45720" rtlCol="0" anchor="t">
            <a:spAutoFit/>
          </a:bodyPr>
          <a:lstStyle/>
          <a:p>
            <a:pPr algn="ctr"/>
            <a:r>
              <a:rPr lang="en-US" sz="2000">
                <a:latin typeface="Bahnschrift SemiLight"/>
              </a:rPr>
              <a:t>Data Access Interface</a:t>
            </a:r>
          </a:p>
        </p:txBody>
      </p:sp>
      <p:sp>
        <p:nvSpPr>
          <p:cNvPr id="27" name="Rounded Rectangle 26">
            <a:extLst>
              <a:ext uri="{FF2B5EF4-FFF2-40B4-BE49-F238E27FC236}">
                <a16:creationId xmlns:a16="http://schemas.microsoft.com/office/drawing/2014/main" id="{7D686180-C3C4-973F-9A1F-5B07237F1235}"/>
              </a:ext>
            </a:extLst>
          </p:cNvPr>
          <p:cNvSpPr/>
          <p:nvPr/>
        </p:nvSpPr>
        <p:spPr>
          <a:xfrm>
            <a:off x="3811991" y="3039345"/>
            <a:ext cx="1658620" cy="871855"/>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 name="TextBox 27">
            <a:extLst>
              <a:ext uri="{FF2B5EF4-FFF2-40B4-BE49-F238E27FC236}">
                <a16:creationId xmlns:a16="http://schemas.microsoft.com/office/drawing/2014/main" id="{B87CB6F4-1E01-4D3D-92C6-B399CDB743F5}"/>
              </a:ext>
            </a:extLst>
          </p:cNvPr>
          <p:cNvSpPr txBox="1"/>
          <p:nvPr/>
        </p:nvSpPr>
        <p:spPr>
          <a:xfrm>
            <a:off x="3711895" y="3104877"/>
            <a:ext cx="1858812" cy="707886"/>
          </a:xfrm>
          <a:prstGeom prst="rect">
            <a:avLst/>
          </a:prstGeom>
          <a:noFill/>
        </p:spPr>
        <p:txBody>
          <a:bodyPr wrap="square" lIns="91440" tIns="45720" rIns="91440" bIns="45720" rtlCol="0" anchor="t">
            <a:spAutoFit/>
          </a:bodyPr>
          <a:lstStyle/>
          <a:p>
            <a:pPr algn="ctr"/>
            <a:r>
              <a:rPr lang="en-US" sz="2000">
                <a:latin typeface="Bahnschrift SemiLight"/>
              </a:rPr>
              <a:t>Output Boundary</a:t>
            </a:r>
          </a:p>
        </p:txBody>
      </p:sp>
      <p:grpSp>
        <p:nvGrpSpPr>
          <p:cNvPr id="31" name="Group 30">
            <a:extLst>
              <a:ext uri="{FF2B5EF4-FFF2-40B4-BE49-F238E27FC236}">
                <a16:creationId xmlns:a16="http://schemas.microsoft.com/office/drawing/2014/main" id="{F064D4E1-CED7-CDC7-CB18-3BC679D3BD56}"/>
              </a:ext>
            </a:extLst>
          </p:cNvPr>
          <p:cNvGrpSpPr/>
          <p:nvPr/>
        </p:nvGrpSpPr>
        <p:grpSpPr>
          <a:xfrm>
            <a:off x="1678999" y="5890055"/>
            <a:ext cx="993046" cy="492552"/>
            <a:chOff x="619072" y="5981072"/>
            <a:chExt cx="993046" cy="871855"/>
          </a:xfrm>
        </p:grpSpPr>
        <p:sp>
          <p:nvSpPr>
            <p:cNvPr id="29" name="Rounded Rectangle 28">
              <a:extLst>
                <a:ext uri="{FF2B5EF4-FFF2-40B4-BE49-F238E27FC236}">
                  <a16:creationId xmlns:a16="http://schemas.microsoft.com/office/drawing/2014/main" id="{E8789BE5-157F-D6CD-5C41-91A829EFE49E}"/>
                </a:ext>
              </a:extLst>
            </p:cNvPr>
            <p:cNvSpPr/>
            <p:nvPr/>
          </p:nvSpPr>
          <p:spPr>
            <a:xfrm>
              <a:off x="619072" y="5981072"/>
              <a:ext cx="911176" cy="87185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0" name="TextBox 29">
              <a:extLst>
                <a:ext uri="{FF2B5EF4-FFF2-40B4-BE49-F238E27FC236}">
                  <a16:creationId xmlns:a16="http://schemas.microsoft.com/office/drawing/2014/main" id="{2FABBD0F-BB9C-481D-7A46-2CBF5CA13E2C}"/>
                </a:ext>
              </a:extLst>
            </p:cNvPr>
            <p:cNvSpPr txBox="1"/>
            <p:nvPr/>
          </p:nvSpPr>
          <p:spPr>
            <a:xfrm>
              <a:off x="657569" y="6108346"/>
              <a:ext cx="954549" cy="599267"/>
            </a:xfrm>
            <a:prstGeom prst="rect">
              <a:avLst/>
            </a:prstGeom>
            <a:noFill/>
          </p:spPr>
          <p:txBody>
            <a:bodyPr wrap="square" rtlCol="0">
              <a:spAutoFit/>
            </a:bodyPr>
            <a:lstStyle/>
            <a:p>
              <a:pPr algn="ctr"/>
              <a:r>
                <a:rPr lang="en-US" sz="1600" err="1">
                  <a:latin typeface="Abadi MT Condensed Light" panose="020B0306030101010103" pitchFamily="34" charset="77"/>
                </a:rPr>
                <a:t>JFrame</a:t>
              </a:r>
              <a:r>
                <a:rPr lang="en-US" sz="1600">
                  <a:latin typeface="Abadi MT Condensed Light" panose="020B0306030101010103" pitchFamily="34" charset="77"/>
                </a:rPr>
                <a:t> </a:t>
              </a:r>
            </a:p>
          </p:txBody>
        </p:sp>
      </p:grpSp>
      <p:sp>
        <p:nvSpPr>
          <p:cNvPr id="33" name="Rounded Rectangle 32">
            <a:extLst>
              <a:ext uri="{FF2B5EF4-FFF2-40B4-BE49-F238E27FC236}">
                <a16:creationId xmlns:a16="http://schemas.microsoft.com/office/drawing/2014/main" id="{71FD1ED9-1920-C787-FDB2-15E7CAE19B14}"/>
              </a:ext>
            </a:extLst>
          </p:cNvPr>
          <p:cNvSpPr/>
          <p:nvPr/>
        </p:nvSpPr>
        <p:spPr>
          <a:xfrm>
            <a:off x="2944400" y="1197428"/>
            <a:ext cx="1658620" cy="871855"/>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TextBox 33">
            <a:extLst>
              <a:ext uri="{FF2B5EF4-FFF2-40B4-BE49-F238E27FC236}">
                <a16:creationId xmlns:a16="http://schemas.microsoft.com/office/drawing/2014/main" id="{DEE20760-3AC0-8855-E2DE-393F42EEE635}"/>
              </a:ext>
            </a:extLst>
          </p:cNvPr>
          <p:cNvSpPr txBox="1"/>
          <p:nvPr/>
        </p:nvSpPr>
        <p:spPr>
          <a:xfrm>
            <a:off x="2726290" y="1265959"/>
            <a:ext cx="2100421" cy="523220"/>
          </a:xfrm>
          <a:prstGeom prst="rect">
            <a:avLst/>
          </a:prstGeom>
          <a:noFill/>
        </p:spPr>
        <p:txBody>
          <a:bodyPr wrap="square" lIns="91440" tIns="45720" rIns="91440" bIns="45720" rtlCol="0" anchor="t">
            <a:spAutoFit/>
          </a:bodyPr>
          <a:lstStyle/>
          <a:p>
            <a:pPr algn="ctr"/>
            <a:r>
              <a:rPr lang="en-US" sz="1400">
                <a:latin typeface="Bahnschrift SemiLight"/>
              </a:rPr>
              <a:t>Calls Use Case Interactor Methods</a:t>
            </a:r>
          </a:p>
        </p:txBody>
      </p:sp>
      <p:sp>
        <p:nvSpPr>
          <p:cNvPr id="35" name="Rounded Rectangle 34">
            <a:extLst>
              <a:ext uri="{FF2B5EF4-FFF2-40B4-BE49-F238E27FC236}">
                <a16:creationId xmlns:a16="http://schemas.microsoft.com/office/drawing/2014/main" id="{4F981D65-0CAA-B882-EC3F-F1E217451A00}"/>
              </a:ext>
            </a:extLst>
          </p:cNvPr>
          <p:cNvSpPr/>
          <p:nvPr/>
        </p:nvSpPr>
        <p:spPr>
          <a:xfrm>
            <a:off x="2357229" y="4970900"/>
            <a:ext cx="1331431" cy="627344"/>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7" name="TextBox 36">
            <a:extLst>
              <a:ext uri="{FF2B5EF4-FFF2-40B4-BE49-F238E27FC236}">
                <a16:creationId xmlns:a16="http://schemas.microsoft.com/office/drawing/2014/main" id="{E6E89D40-4E24-CC28-2E8A-AE5AA1FA40C2}"/>
              </a:ext>
            </a:extLst>
          </p:cNvPr>
          <p:cNvSpPr txBox="1"/>
          <p:nvPr/>
        </p:nvSpPr>
        <p:spPr>
          <a:xfrm>
            <a:off x="2093538" y="5098190"/>
            <a:ext cx="1858812" cy="400110"/>
          </a:xfrm>
          <a:prstGeom prst="rect">
            <a:avLst/>
          </a:prstGeom>
          <a:noFill/>
        </p:spPr>
        <p:txBody>
          <a:bodyPr wrap="square" lIns="91440" tIns="45720" rIns="91440" bIns="45720" rtlCol="0" anchor="t">
            <a:spAutoFit/>
          </a:bodyPr>
          <a:lstStyle/>
          <a:p>
            <a:pPr algn="ctr"/>
            <a:r>
              <a:rPr lang="en-US" sz="2000">
                <a:latin typeface="Bahnschrift SemiLight"/>
              </a:rPr>
              <a:t>Updates</a:t>
            </a:r>
          </a:p>
        </p:txBody>
      </p:sp>
    </p:spTree>
    <p:extLst>
      <p:ext uri="{BB962C8B-B14F-4D97-AF65-F5344CB8AC3E}">
        <p14:creationId xmlns:p14="http://schemas.microsoft.com/office/powerpoint/2010/main" val="163844051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grpSp>
        <p:nvGrpSpPr>
          <p:cNvPr id="52" name="Group 51"/>
          <p:cNvGrpSpPr/>
          <p:nvPr/>
        </p:nvGrpSpPr>
        <p:grpSpPr>
          <a:xfrm rot="2700000">
            <a:off x="66695" y="50657"/>
            <a:ext cx="2743200" cy="2743200"/>
            <a:chOff x="2358572" y="1016001"/>
            <a:chExt cx="856342" cy="856342"/>
          </a:xfrm>
          <a:effectLst>
            <a:glow rad="152400">
              <a:schemeClr val="tx1">
                <a:alpha val="10000"/>
              </a:schemeClr>
            </a:glow>
          </a:effectLst>
        </p:grpSpPr>
        <p:cxnSp>
          <p:nvCxnSpPr>
            <p:cNvPr id="53" name="Straight Connector 52"/>
            <p:cNvCxnSpPr/>
            <p:nvPr/>
          </p:nvCxnSpPr>
          <p:spPr>
            <a:xfrm flipH="1">
              <a:off x="2786743" y="1016001"/>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a:off x="2786743" y="986972"/>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0" y="0"/>
            <a:ext cx="12191999" cy="6857999"/>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07142" y="693056"/>
            <a:ext cx="10377714" cy="54718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p:nvGrpSpPr>
        <p:grpSpPr>
          <a:xfrm rot="2700000">
            <a:off x="589481" y="1127609"/>
            <a:ext cx="1280160" cy="1280160"/>
            <a:chOff x="2358572" y="1016001"/>
            <a:chExt cx="856342" cy="856342"/>
          </a:xfrm>
          <a:effectLst>
            <a:glow rad="152400">
              <a:schemeClr val="tx1">
                <a:alpha val="10000"/>
              </a:schemeClr>
            </a:glow>
          </a:effectLst>
        </p:grpSpPr>
        <p:cxnSp>
          <p:nvCxnSpPr>
            <p:cNvPr id="65" name="Straight Connector 64"/>
            <p:cNvCxnSpPr/>
            <p:nvPr/>
          </p:nvCxnSpPr>
          <p:spPr>
            <a:xfrm flipH="1">
              <a:off x="2786743" y="1016001"/>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flipH="1">
              <a:off x="2786743" y="986972"/>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rot="2700000">
            <a:off x="1358611" y="898153"/>
            <a:ext cx="914400" cy="914400"/>
            <a:chOff x="2358572" y="1016001"/>
            <a:chExt cx="856342" cy="856342"/>
          </a:xfrm>
          <a:effectLst/>
        </p:grpSpPr>
        <p:cxnSp>
          <p:nvCxnSpPr>
            <p:cNvPr id="68" name="Straight Connector 67"/>
            <p:cNvCxnSpPr/>
            <p:nvPr/>
          </p:nvCxnSpPr>
          <p:spPr>
            <a:xfrm flipH="1">
              <a:off x="2786743" y="1016001"/>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flipH="1">
              <a:off x="2786743" y="986972"/>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rot="2700000">
            <a:off x="1295493" y="1115794"/>
            <a:ext cx="457200" cy="457200"/>
            <a:chOff x="2358572" y="1016001"/>
            <a:chExt cx="856342" cy="856342"/>
          </a:xfrm>
          <a:effectLst>
            <a:outerShdw blurRad="50800" dist="38100" dir="2700000" algn="tl" rotWithShape="0">
              <a:prstClr val="black">
                <a:alpha val="40000"/>
              </a:prstClr>
            </a:outerShdw>
          </a:effectLst>
        </p:grpSpPr>
        <p:cxnSp>
          <p:nvCxnSpPr>
            <p:cNvPr id="71" name="Straight Connector 70"/>
            <p:cNvCxnSpPr/>
            <p:nvPr/>
          </p:nvCxnSpPr>
          <p:spPr>
            <a:xfrm flipH="1">
              <a:off x="2786743" y="1016001"/>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flipH="1">
              <a:off x="2786743" y="986972"/>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465EA022-EE4E-D5ED-8BFE-1E61D6378FA7}"/>
              </a:ext>
            </a:extLst>
          </p:cNvPr>
          <p:cNvSpPr txBox="1"/>
          <p:nvPr/>
        </p:nvSpPr>
        <p:spPr>
          <a:xfrm>
            <a:off x="2408163" y="1333435"/>
            <a:ext cx="8080181" cy="1200329"/>
          </a:xfrm>
          <a:prstGeom prst="rect">
            <a:avLst/>
          </a:prstGeom>
          <a:noFill/>
        </p:spPr>
        <p:txBody>
          <a:bodyPr wrap="square" lIns="91440" tIns="45720" rIns="91440" bIns="45720" rtlCol="0" anchor="t">
            <a:spAutoFit/>
          </a:bodyPr>
          <a:lstStyle/>
          <a:p>
            <a:pPr algn="ctr"/>
            <a:r>
              <a:rPr lang="en-US" sz="3600" b="1">
                <a:solidFill>
                  <a:schemeClr val="bg1"/>
                </a:solidFill>
                <a:latin typeface="Titillium"/>
              </a:rPr>
              <a:t>Challenges Faced When Implementing: </a:t>
            </a:r>
            <a:r>
              <a:rPr lang="en-US" sz="3600" b="1">
                <a:solidFill>
                  <a:schemeClr val="accent2"/>
                </a:solidFill>
                <a:latin typeface="Titillium"/>
              </a:rPr>
              <a:t>User Registration</a:t>
            </a:r>
            <a:endParaRPr lang="en-US" sz="3600" b="1">
              <a:solidFill>
                <a:schemeClr val="accent2"/>
              </a:solidFill>
              <a:latin typeface="Titillium" panose="00000500000000000000" pitchFamily="50" charset="0"/>
            </a:endParaRPr>
          </a:p>
        </p:txBody>
      </p:sp>
      <p:sp>
        <p:nvSpPr>
          <p:cNvPr id="2" name="TextBox 1">
            <a:extLst>
              <a:ext uri="{FF2B5EF4-FFF2-40B4-BE49-F238E27FC236}">
                <a16:creationId xmlns:a16="http://schemas.microsoft.com/office/drawing/2014/main" id="{7B41CC07-2426-4D09-EBBE-26497E7F2480}"/>
              </a:ext>
            </a:extLst>
          </p:cNvPr>
          <p:cNvSpPr txBox="1"/>
          <p:nvPr/>
        </p:nvSpPr>
        <p:spPr>
          <a:xfrm>
            <a:off x="1105896" y="2880189"/>
            <a:ext cx="4536770" cy="2460674"/>
          </a:xfrm>
          <a:prstGeom prst="rect">
            <a:avLst/>
          </a:prstGeom>
          <a:noFill/>
        </p:spPr>
        <p:txBody>
          <a:bodyPr wrap="square" lIns="91440" tIns="45720" rIns="91440" bIns="45720" rtlCol="0" anchor="t">
            <a:spAutoFit/>
          </a:bodyPr>
          <a:lstStyle/>
          <a:p>
            <a:pPr algn="ctr">
              <a:lnSpc>
                <a:spcPct val="130000"/>
              </a:lnSpc>
            </a:pPr>
            <a:r>
              <a:rPr lang="en-CA" sz="2000">
                <a:solidFill>
                  <a:schemeClr val="accent2"/>
                </a:solidFill>
                <a:ea typeface="Source Sans Pro" charset="0"/>
                <a:cs typeface="Source Sans Pro" charset="0"/>
              </a:rPr>
              <a:t>Challenge:</a:t>
            </a:r>
          </a:p>
          <a:p>
            <a:pPr marL="342900" indent="-342900" algn="ctr">
              <a:lnSpc>
                <a:spcPct val="130000"/>
              </a:lnSpc>
              <a:buFont typeface="Arial"/>
              <a:buChar char="•"/>
            </a:pPr>
            <a:r>
              <a:rPr lang="en-CA" sz="2000">
                <a:solidFill>
                  <a:schemeClr val="bg2"/>
                </a:solidFill>
                <a:ea typeface="Source Sans Pro" charset="0"/>
                <a:cs typeface="Source Sans Pro" charset="0"/>
              </a:rPr>
              <a:t>No use of design patterns</a:t>
            </a:r>
          </a:p>
          <a:p>
            <a:pPr marL="342900" indent="-342900" algn="ctr">
              <a:lnSpc>
                <a:spcPct val="130000"/>
              </a:lnSpc>
              <a:buFont typeface="Arial"/>
              <a:buChar char="•"/>
            </a:pPr>
            <a:r>
              <a:rPr lang="en-CA" sz="2000">
                <a:solidFill>
                  <a:schemeClr val="bg2"/>
                </a:solidFill>
                <a:ea typeface="Source Sans Pro" charset="0"/>
                <a:cs typeface="Source Sans Pro" charset="0"/>
              </a:rPr>
              <a:t>Disregarding SOLID Principles; specifically open/close principle</a:t>
            </a:r>
          </a:p>
          <a:p>
            <a:pPr marL="342900" indent="-342900" algn="ctr">
              <a:lnSpc>
                <a:spcPct val="130000"/>
              </a:lnSpc>
              <a:buFont typeface="Arial"/>
              <a:buChar char="•"/>
            </a:pPr>
            <a:r>
              <a:rPr lang="en-CA" sz="2000">
                <a:solidFill>
                  <a:schemeClr val="bg2"/>
                </a:solidFill>
                <a:ea typeface="Source Sans Pro" charset="0"/>
                <a:cs typeface="Source Sans Pro" charset="0"/>
              </a:rPr>
              <a:t>Accurately saving all inputs given by user</a:t>
            </a:r>
          </a:p>
        </p:txBody>
      </p:sp>
      <p:sp>
        <p:nvSpPr>
          <p:cNvPr id="6" name="TextBox 5">
            <a:extLst>
              <a:ext uri="{FF2B5EF4-FFF2-40B4-BE49-F238E27FC236}">
                <a16:creationId xmlns:a16="http://schemas.microsoft.com/office/drawing/2014/main" id="{4F7959E5-EB12-F8F4-C3D1-A1F35D5AF887}"/>
              </a:ext>
            </a:extLst>
          </p:cNvPr>
          <p:cNvSpPr txBox="1"/>
          <p:nvPr/>
        </p:nvSpPr>
        <p:spPr>
          <a:xfrm>
            <a:off x="5895610" y="2880188"/>
            <a:ext cx="3714294" cy="2460674"/>
          </a:xfrm>
          <a:prstGeom prst="rect">
            <a:avLst/>
          </a:prstGeom>
          <a:noFill/>
        </p:spPr>
        <p:txBody>
          <a:bodyPr wrap="square" lIns="91440" tIns="45720" rIns="91440" bIns="45720" rtlCol="0" anchor="t">
            <a:spAutoFit/>
          </a:bodyPr>
          <a:lstStyle/>
          <a:p>
            <a:pPr algn="ctr">
              <a:lnSpc>
                <a:spcPct val="130000"/>
              </a:lnSpc>
            </a:pPr>
            <a:r>
              <a:rPr lang="en-CA" sz="2000">
                <a:solidFill>
                  <a:schemeClr val="accent2"/>
                </a:solidFill>
                <a:ea typeface="Source Sans Pro" charset="0"/>
                <a:cs typeface="Source Sans Pro" charset="0"/>
              </a:rPr>
              <a:t>Solution:</a:t>
            </a:r>
          </a:p>
          <a:p>
            <a:pPr marL="342900" indent="-342900" algn="ctr">
              <a:lnSpc>
                <a:spcPct val="130000"/>
              </a:lnSpc>
              <a:buFont typeface="Arial"/>
              <a:buChar char="•"/>
            </a:pPr>
            <a:r>
              <a:rPr lang="en-CA" sz="2000">
                <a:solidFill>
                  <a:schemeClr val="bg2"/>
                </a:solidFill>
                <a:ea typeface="Source Sans Pro" charset="0"/>
                <a:cs typeface="Source Sans Pro" charset="0"/>
              </a:rPr>
              <a:t>Added </a:t>
            </a:r>
            <a:r>
              <a:rPr lang="en-CA" sz="2000" err="1">
                <a:solidFill>
                  <a:schemeClr val="bg2"/>
                </a:solidFill>
                <a:ea typeface="Source Sans Pro" charset="0"/>
                <a:cs typeface="Source Sans Pro" charset="0"/>
              </a:rPr>
              <a:t>UserBuilder</a:t>
            </a:r>
            <a:endParaRPr lang="en-CA" sz="2000">
              <a:solidFill>
                <a:schemeClr val="bg2"/>
              </a:solidFill>
              <a:ea typeface="Source Sans Pro" charset="0"/>
              <a:cs typeface="Source Sans Pro" charset="0"/>
            </a:endParaRPr>
          </a:p>
          <a:p>
            <a:pPr marL="342900" indent="-342900" algn="ctr">
              <a:lnSpc>
                <a:spcPct val="130000"/>
              </a:lnSpc>
              <a:buFont typeface="Arial"/>
              <a:buChar char="•"/>
            </a:pPr>
            <a:r>
              <a:rPr lang="en-CA" sz="2000">
                <a:solidFill>
                  <a:schemeClr val="bg2"/>
                </a:solidFill>
                <a:ea typeface="Source Sans Pro" charset="0"/>
                <a:cs typeface="Source Sans Pro" charset="0"/>
              </a:rPr>
              <a:t>Created such that new classes can be extended in the future</a:t>
            </a:r>
          </a:p>
          <a:p>
            <a:pPr marL="342900" indent="-342900" algn="ctr">
              <a:lnSpc>
                <a:spcPct val="130000"/>
              </a:lnSpc>
              <a:buFont typeface="Arial"/>
              <a:buChar char="•"/>
            </a:pPr>
            <a:r>
              <a:rPr lang="en-CA" sz="2000">
                <a:solidFill>
                  <a:schemeClr val="bg2"/>
                </a:solidFill>
                <a:ea typeface="Source Sans Pro" charset="0"/>
                <a:cs typeface="Source Sans Pro" charset="0"/>
              </a:rPr>
              <a:t>took save user out of conditional</a:t>
            </a:r>
          </a:p>
        </p:txBody>
      </p:sp>
      <p:pic>
        <p:nvPicPr>
          <p:cNvPr id="19458" name="Picture 2" descr="Sign-up Icons - Free SVG &amp; PNG Sign-up Images - Noun Project">
            <a:extLst>
              <a:ext uri="{FF2B5EF4-FFF2-40B4-BE49-F238E27FC236}">
                <a16:creationId xmlns:a16="http://schemas.microsoft.com/office/drawing/2014/main" id="{05721CD1-8B45-70F7-B3E2-1E11E918386F}"/>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0168215" y="5048300"/>
            <a:ext cx="1116642" cy="1116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41554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110A28-9927-2D20-E1E8-9A3986570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73" y="6134413"/>
            <a:ext cx="1809229" cy="495300"/>
          </a:xfrm>
          <a:prstGeom prst="rect">
            <a:avLst/>
          </a:prstGeom>
        </p:spPr>
      </p:pic>
      <p:pic>
        <p:nvPicPr>
          <p:cNvPr id="6" name="Picture 5">
            <a:extLst>
              <a:ext uri="{FF2B5EF4-FFF2-40B4-BE49-F238E27FC236}">
                <a16:creationId xmlns:a16="http://schemas.microsoft.com/office/drawing/2014/main" id="{087CEDFD-9954-DCD6-36C1-EB1E2F639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373" y="6134413"/>
            <a:ext cx="3575571" cy="495300"/>
          </a:xfrm>
          <a:prstGeom prst="rect">
            <a:avLst/>
          </a:prstGeom>
        </p:spPr>
      </p:pic>
      <p:sp>
        <p:nvSpPr>
          <p:cNvPr id="8" name="Rounded Rectangle 7">
            <a:extLst>
              <a:ext uri="{FF2B5EF4-FFF2-40B4-BE49-F238E27FC236}">
                <a16:creationId xmlns:a16="http://schemas.microsoft.com/office/drawing/2014/main" id="{3321A1F5-2339-9891-AEFD-21A7118978FB}"/>
              </a:ext>
            </a:extLst>
          </p:cNvPr>
          <p:cNvSpPr/>
          <p:nvPr/>
        </p:nvSpPr>
        <p:spPr>
          <a:xfrm>
            <a:off x="161769" y="1484651"/>
            <a:ext cx="2428406" cy="809469"/>
          </a:xfrm>
          <a:prstGeom prst="roundRect">
            <a:avLst/>
          </a:prstGeom>
          <a:ln/>
        </p:spPr>
        <p:style>
          <a:lnRef idx="1">
            <a:schemeClr val="accent3"/>
          </a:lnRef>
          <a:fillRef idx="3">
            <a:schemeClr val="accent3"/>
          </a:fillRef>
          <a:effectRef idx="2">
            <a:schemeClr val="accent3"/>
          </a:effectRef>
          <a:fontRef idx="minor">
            <a:schemeClr val="lt1"/>
          </a:fontRef>
        </p:style>
        <p:txBody>
          <a:bodyPr lIns="91440" tIns="45720" rIns="91440" bIns="45720" rtlCol="0" anchor="ctr"/>
          <a:lstStyle/>
          <a:p>
            <a:pPr algn="ctr"/>
            <a:r>
              <a:rPr lang="en-US" sz="2400" b="1" err="1">
                <a:ln w="0"/>
                <a:solidFill>
                  <a:schemeClr val="bg2"/>
                </a:solidFill>
                <a:effectLst>
                  <a:outerShdw blurRad="38100" dist="19050" dir="2700000" algn="tl" rotWithShape="0">
                    <a:schemeClr val="dk1">
                      <a:alpha val="40000"/>
                    </a:schemeClr>
                  </a:outerShdw>
                </a:effectLst>
                <a:latin typeface="Bahnschrift"/>
              </a:rPr>
              <a:t>LoginController</a:t>
            </a:r>
            <a:endParaRPr lang="en-US" sz="2400" b="1">
              <a:solidFill>
                <a:schemeClr val="bg2"/>
              </a:solidFill>
              <a:latin typeface="Bahnschrift"/>
            </a:endParaRPr>
          </a:p>
        </p:txBody>
      </p:sp>
      <p:cxnSp>
        <p:nvCxnSpPr>
          <p:cNvPr id="10" name="Straight Arrow Connector 9">
            <a:extLst>
              <a:ext uri="{FF2B5EF4-FFF2-40B4-BE49-F238E27FC236}">
                <a16:creationId xmlns:a16="http://schemas.microsoft.com/office/drawing/2014/main" id="{6FF27EFD-3A95-2102-4E1A-FADEF821BC8F}"/>
              </a:ext>
            </a:extLst>
          </p:cNvPr>
          <p:cNvCxnSpPr>
            <a:cxnSpLocks/>
          </p:cNvCxnSpPr>
          <p:nvPr/>
        </p:nvCxnSpPr>
        <p:spPr>
          <a:xfrm>
            <a:off x="2725085" y="1888135"/>
            <a:ext cx="210320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2" name="Rounded Rectangle 11">
            <a:extLst>
              <a:ext uri="{FF2B5EF4-FFF2-40B4-BE49-F238E27FC236}">
                <a16:creationId xmlns:a16="http://schemas.microsoft.com/office/drawing/2014/main" id="{4D74D15E-4151-C783-D75E-3612CF3EC4AB}"/>
              </a:ext>
            </a:extLst>
          </p:cNvPr>
          <p:cNvSpPr/>
          <p:nvPr/>
        </p:nvSpPr>
        <p:spPr>
          <a:xfrm>
            <a:off x="5020037" y="1325693"/>
            <a:ext cx="2972633" cy="1124884"/>
          </a:xfrm>
          <a:prstGeom prst="roundRect">
            <a:avLst/>
          </a:prstGeom>
          <a:ln/>
        </p:spPr>
        <p:style>
          <a:lnRef idx="3">
            <a:schemeClr val="lt1"/>
          </a:lnRef>
          <a:fillRef idx="1">
            <a:schemeClr val="accent4"/>
          </a:fillRef>
          <a:effectRef idx="1">
            <a:schemeClr val="accent4"/>
          </a:effectRef>
          <a:fontRef idx="minor">
            <a:schemeClr val="lt1"/>
          </a:fontRef>
        </p:style>
        <p:txBody>
          <a:bodyPr lIns="91440" tIns="45720" rIns="91440" bIns="45720" rtlCol="0" anchor="ctr"/>
          <a:lstStyle/>
          <a:p>
            <a:pPr algn="ctr"/>
            <a:r>
              <a:rPr lang="en-US" sz="2800" b="1" err="1">
                <a:ln w="0"/>
                <a:solidFill>
                  <a:schemeClr val="bg2"/>
                </a:solidFill>
                <a:effectLst>
                  <a:outerShdw blurRad="38100" dist="19050" dir="2700000" algn="tl" rotWithShape="0">
                    <a:schemeClr val="dk1">
                      <a:alpha val="40000"/>
                    </a:schemeClr>
                  </a:outerShdw>
                </a:effectLst>
                <a:latin typeface="Bahnschrift SemiBold"/>
              </a:rPr>
              <a:t>LoginInteractor</a:t>
            </a:r>
            <a:endParaRPr lang="en-US" sz="2800" b="1">
              <a:ln w="0"/>
              <a:solidFill>
                <a:schemeClr val="bg2"/>
              </a:solidFill>
              <a:effectLst>
                <a:outerShdw blurRad="38100" dist="19050" dir="2700000" algn="tl" rotWithShape="0">
                  <a:srgbClr val="2B2B2B">
                    <a:alpha val="40000"/>
                  </a:srgbClr>
                </a:outerShdw>
              </a:effectLst>
              <a:latin typeface="Bahnschrift SemiBold"/>
            </a:endParaRPr>
          </a:p>
          <a:p>
            <a:pPr algn="ctr"/>
            <a:r>
              <a:rPr lang="en-US" sz="2800" b="1">
                <a:ln w="0"/>
                <a:solidFill>
                  <a:schemeClr val="bg2"/>
                </a:solidFill>
                <a:effectLst>
                  <a:outerShdw blurRad="38100" dist="19050" dir="2700000" algn="tl" rotWithShape="0">
                    <a:schemeClr val="dk1">
                      <a:alpha val="40000"/>
                    </a:schemeClr>
                  </a:outerShdw>
                </a:effectLst>
                <a:latin typeface="Bahnschrift SemiBold"/>
              </a:rPr>
              <a:t>(Use Case)</a:t>
            </a:r>
            <a:endParaRPr lang="en-US" sz="2800" b="1">
              <a:solidFill>
                <a:schemeClr val="bg2"/>
              </a:solidFill>
              <a:latin typeface="Bahnschrift SemiBold"/>
            </a:endParaRPr>
          </a:p>
        </p:txBody>
      </p:sp>
      <p:sp>
        <p:nvSpPr>
          <p:cNvPr id="14" name="Rounded Rectangle 13">
            <a:extLst>
              <a:ext uri="{FF2B5EF4-FFF2-40B4-BE49-F238E27FC236}">
                <a16:creationId xmlns:a16="http://schemas.microsoft.com/office/drawing/2014/main" id="{A79931CE-06E3-3165-9850-EB2F69BA3372}"/>
              </a:ext>
            </a:extLst>
          </p:cNvPr>
          <p:cNvSpPr/>
          <p:nvPr/>
        </p:nvSpPr>
        <p:spPr>
          <a:xfrm>
            <a:off x="3992796" y="5226507"/>
            <a:ext cx="2103204" cy="809469"/>
          </a:xfrm>
          <a:prstGeom prst="roundRect">
            <a:avLst/>
          </a:prstGeom>
          <a:ln/>
        </p:spPr>
        <p:style>
          <a:lnRef idx="1">
            <a:schemeClr val="accent3"/>
          </a:lnRef>
          <a:fillRef idx="3">
            <a:schemeClr val="accent3"/>
          </a:fillRef>
          <a:effectRef idx="2">
            <a:schemeClr val="accent3"/>
          </a:effectRef>
          <a:fontRef idx="minor">
            <a:schemeClr val="lt1"/>
          </a:fontRef>
        </p:style>
        <p:txBody>
          <a:bodyPr lIns="91440" tIns="45720" rIns="91440" bIns="45720" rtlCol="0" anchor="ctr"/>
          <a:lstStyle/>
          <a:p>
            <a:pPr algn="ctr"/>
            <a:r>
              <a:rPr lang="en-US" sz="2000" b="1" err="1">
                <a:ln w="0"/>
                <a:solidFill>
                  <a:schemeClr val="bg2"/>
                </a:solidFill>
                <a:effectLst>
                  <a:outerShdw blurRad="38100" dist="19050" dir="2700000" algn="tl" rotWithShape="0">
                    <a:schemeClr val="dk1">
                      <a:alpha val="40000"/>
                    </a:schemeClr>
                  </a:outerShdw>
                </a:effectLst>
                <a:latin typeface="Bahnschrift SemiBold"/>
              </a:rPr>
              <a:t>LoginPresenter</a:t>
            </a:r>
            <a:endParaRPr lang="en-US" sz="2000" b="1">
              <a:solidFill>
                <a:schemeClr val="bg2"/>
              </a:solidFill>
              <a:latin typeface="Bahnschrift SemiBold"/>
            </a:endParaRPr>
          </a:p>
        </p:txBody>
      </p:sp>
      <p:sp>
        <p:nvSpPr>
          <p:cNvPr id="15" name="Rounded Rectangle 14">
            <a:extLst>
              <a:ext uri="{FF2B5EF4-FFF2-40B4-BE49-F238E27FC236}">
                <a16:creationId xmlns:a16="http://schemas.microsoft.com/office/drawing/2014/main" id="{BD6A47D3-5850-2675-1B53-31545F2B63C4}"/>
              </a:ext>
            </a:extLst>
          </p:cNvPr>
          <p:cNvSpPr/>
          <p:nvPr/>
        </p:nvSpPr>
        <p:spPr>
          <a:xfrm>
            <a:off x="6690281" y="5209118"/>
            <a:ext cx="1988096" cy="809469"/>
          </a:xfrm>
          <a:prstGeom prst="roundRect">
            <a:avLst/>
          </a:prstGeom>
        </p:spPr>
        <p:style>
          <a:lnRef idx="1">
            <a:schemeClr val="accent3"/>
          </a:lnRef>
          <a:fillRef idx="3">
            <a:schemeClr val="accent3"/>
          </a:fillRef>
          <a:effectRef idx="2">
            <a:schemeClr val="accent3"/>
          </a:effectRef>
          <a:fontRef idx="minor">
            <a:schemeClr val="lt1"/>
          </a:fontRef>
        </p:style>
        <p:txBody>
          <a:bodyPr lIns="91440" tIns="45720" rIns="91440" bIns="45720" rtlCol="0" anchor="ctr"/>
          <a:lstStyle/>
          <a:p>
            <a:pPr algn="ctr"/>
            <a:r>
              <a:rPr lang="en-US" sz="2000" b="1" err="1">
                <a:ln w="0"/>
                <a:solidFill>
                  <a:schemeClr val="bg2"/>
                </a:solidFill>
                <a:effectLst>
                  <a:outerShdw blurRad="38100" dist="19050" dir="2700000" algn="tl" rotWithShape="0">
                    <a:schemeClr val="dk1">
                      <a:alpha val="40000"/>
                    </a:schemeClr>
                  </a:outerShdw>
                </a:effectLst>
                <a:latin typeface="Bahnschrift"/>
              </a:rPr>
              <a:t>MainMongoDB</a:t>
            </a:r>
            <a:endParaRPr lang="en-US" sz="2000" b="1">
              <a:solidFill>
                <a:schemeClr val="bg2"/>
              </a:solidFill>
              <a:latin typeface="Bahnschrift"/>
            </a:endParaRPr>
          </a:p>
        </p:txBody>
      </p:sp>
      <p:sp>
        <p:nvSpPr>
          <p:cNvPr id="17" name="Rounded Rectangle 16">
            <a:extLst>
              <a:ext uri="{FF2B5EF4-FFF2-40B4-BE49-F238E27FC236}">
                <a16:creationId xmlns:a16="http://schemas.microsoft.com/office/drawing/2014/main" id="{B6E599F5-4EE8-2F5B-2152-25A62BFA64FC}"/>
              </a:ext>
            </a:extLst>
          </p:cNvPr>
          <p:cNvSpPr/>
          <p:nvPr/>
        </p:nvSpPr>
        <p:spPr>
          <a:xfrm>
            <a:off x="9208329" y="1529624"/>
            <a:ext cx="2428406" cy="80946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a:ln w="0"/>
                <a:solidFill>
                  <a:schemeClr val="tx1"/>
                </a:solidFill>
                <a:effectLst>
                  <a:outerShdw blurRad="38100" dist="19050" dir="2700000" algn="tl" rotWithShape="0">
                    <a:schemeClr val="dk1">
                      <a:alpha val="40000"/>
                    </a:schemeClr>
                  </a:outerShdw>
                </a:effectLst>
              </a:rPr>
              <a:t>User</a:t>
            </a:r>
            <a:r>
              <a:rPr lang="en-US" sz="3000">
                <a:ln w="0"/>
                <a:solidFill>
                  <a:schemeClr val="tx1"/>
                </a:solidFill>
                <a:effectLst>
                  <a:outerShdw blurRad="38100" dist="19050" dir="2700000" algn="tl" rotWithShape="0">
                    <a:schemeClr val="dk1">
                      <a:alpha val="40000"/>
                    </a:schemeClr>
                  </a:outerShdw>
                </a:effectLst>
              </a:rPr>
              <a:t> </a:t>
            </a:r>
            <a:r>
              <a:rPr lang="en-US" sz="3000" b="1">
                <a:ln w="0"/>
                <a:solidFill>
                  <a:schemeClr val="tx1"/>
                </a:solidFill>
                <a:effectLst>
                  <a:outerShdw blurRad="38100" dist="19050" dir="2700000" algn="tl" rotWithShape="0">
                    <a:schemeClr val="dk1">
                      <a:alpha val="40000"/>
                    </a:schemeClr>
                  </a:outerShdw>
                </a:effectLst>
              </a:rPr>
              <a:t>Factory</a:t>
            </a:r>
            <a:endParaRPr lang="en-US" sz="3000" b="1"/>
          </a:p>
        </p:txBody>
      </p:sp>
      <p:sp>
        <p:nvSpPr>
          <p:cNvPr id="19" name="TextBox 18">
            <a:extLst>
              <a:ext uri="{FF2B5EF4-FFF2-40B4-BE49-F238E27FC236}">
                <a16:creationId xmlns:a16="http://schemas.microsoft.com/office/drawing/2014/main" id="{E84F3093-42BA-EE14-1217-7E0C14ADFAD8}"/>
              </a:ext>
            </a:extLst>
          </p:cNvPr>
          <p:cNvSpPr txBox="1"/>
          <p:nvPr/>
        </p:nvSpPr>
        <p:spPr>
          <a:xfrm>
            <a:off x="3439929" y="369809"/>
            <a:ext cx="6132848" cy="646331"/>
          </a:xfrm>
          <a:prstGeom prst="rect">
            <a:avLst/>
          </a:prstGeom>
          <a:noFill/>
        </p:spPr>
        <p:txBody>
          <a:bodyPr wrap="square" lIns="91440" tIns="45720" rIns="91440" bIns="45720" rtlCol="0" anchor="t">
            <a:spAutoFit/>
          </a:bodyPr>
          <a:lstStyle/>
          <a:p>
            <a:pPr algn="ctr"/>
            <a:r>
              <a:rPr lang="en-US" sz="3600" b="1">
                <a:latin typeface="Titillium"/>
              </a:rPr>
              <a:t>Log In</a:t>
            </a:r>
            <a:endParaRPr lang="en-US"/>
          </a:p>
        </p:txBody>
      </p:sp>
      <p:cxnSp>
        <p:nvCxnSpPr>
          <p:cNvPr id="20" name="Straight Arrow Connector 19">
            <a:extLst>
              <a:ext uri="{FF2B5EF4-FFF2-40B4-BE49-F238E27FC236}">
                <a16:creationId xmlns:a16="http://schemas.microsoft.com/office/drawing/2014/main" id="{D392A41C-E9C0-8A72-169D-209D5091C383}"/>
              </a:ext>
            </a:extLst>
          </p:cNvPr>
          <p:cNvCxnSpPr>
            <a:cxnSpLocks/>
          </p:cNvCxnSpPr>
          <p:nvPr/>
        </p:nvCxnSpPr>
        <p:spPr>
          <a:xfrm>
            <a:off x="8208335" y="1888134"/>
            <a:ext cx="76554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501EE33D-E8D6-1548-83AE-0B68EE8FD806}"/>
              </a:ext>
            </a:extLst>
          </p:cNvPr>
          <p:cNvCxnSpPr>
            <a:cxnSpLocks/>
          </p:cNvCxnSpPr>
          <p:nvPr/>
        </p:nvCxnSpPr>
        <p:spPr>
          <a:xfrm flipH="1">
            <a:off x="2005049" y="5680339"/>
            <a:ext cx="1858812"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9D65A693-C426-61E6-6BE1-B67702453F8E}"/>
              </a:ext>
            </a:extLst>
          </p:cNvPr>
          <p:cNvCxnSpPr>
            <a:cxnSpLocks/>
          </p:cNvCxnSpPr>
          <p:nvPr/>
        </p:nvCxnSpPr>
        <p:spPr>
          <a:xfrm>
            <a:off x="8825557" y="5598244"/>
            <a:ext cx="89921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843C12A1-4CBB-4B97-6FBE-B873D1BA731E}"/>
              </a:ext>
            </a:extLst>
          </p:cNvPr>
          <p:cNvCxnSpPr>
            <a:cxnSpLocks/>
          </p:cNvCxnSpPr>
          <p:nvPr/>
        </p:nvCxnSpPr>
        <p:spPr>
          <a:xfrm flipV="1">
            <a:off x="1375972" y="2450577"/>
            <a:ext cx="0" cy="235533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F39BBC7-6358-C770-C608-A4E2AA94CC73}"/>
              </a:ext>
            </a:extLst>
          </p:cNvPr>
          <p:cNvCxnSpPr>
            <a:cxnSpLocks/>
          </p:cNvCxnSpPr>
          <p:nvPr/>
        </p:nvCxnSpPr>
        <p:spPr>
          <a:xfrm>
            <a:off x="5341334" y="2575850"/>
            <a:ext cx="0" cy="252234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668DC8F5-DEED-7EA1-3D7F-F7C2952C1D39}"/>
              </a:ext>
            </a:extLst>
          </p:cNvPr>
          <p:cNvCxnSpPr>
            <a:cxnSpLocks/>
          </p:cNvCxnSpPr>
          <p:nvPr/>
        </p:nvCxnSpPr>
        <p:spPr>
          <a:xfrm>
            <a:off x="7450125" y="2575850"/>
            <a:ext cx="0" cy="252234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2" name="Group 1">
            <a:extLst>
              <a:ext uri="{FF2B5EF4-FFF2-40B4-BE49-F238E27FC236}">
                <a16:creationId xmlns:a16="http://schemas.microsoft.com/office/drawing/2014/main" id="{CB59EE10-416C-4E43-E1E5-956C09E19A8F}"/>
              </a:ext>
            </a:extLst>
          </p:cNvPr>
          <p:cNvGrpSpPr/>
          <p:nvPr/>
        </p:nvGrpSpPr>
        <p:grpSpPr>
          <a:xfrm>
            <a:off x="746890" y="4827181"/>
            <a:ext cx="1350010" cy="1708150"/>
            <a:chOff x="-13560" y="0"/>
            <a:chExt cx="1350335" cy="1708150"/>
          </a:xfrm>
        </p:grpSpPr>
        <p:pic>
          <p:nvPicPr>
            <p:cNvPr id="3" name="Picture 2" descr="56 Best Of Phone Mockup Png - Free Mockup">
              <a:extLst>
                <a:ext uri="{FF2B5EF4-FFF2-40B4-BE49-F238E27FC236}">
                  <a16:creationId xmlns:a16="http://schemas.microsoft.com/office/drawing/2014/main" id="{E72ADB3B-AA4B-7186-B137-AD2C2B6F09F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795" r="27013"/>
            <a:stretch/>
          </p:blipFill>
          <p:spPr bwMode="auto">
            <a:xfrm>
              <a:off x="223284" y="0"/>
              <a:ext cx="839470" cy="1708150"/>
            </a:xfrm>
            <a:prstGeom prst="rect">
              <a:avLst/>
            </a:prstGeom>
            <a:noFill/>
            <a:ln>
              <a:noFill/>
            </a:ln>
            <a:extLst>
              <a:ext uri="{53640926-AAD7-44D8-BBD7-CCE9431645EC}">
                <a14:shadowObscured xmlns:a14="http://schemas.microsoft.com/office/drawing/2010/main"/>
              </a:ext>
            </a:extLst>
          </p:spPr>
        </p:pic>
        <p:sp>
          <p:nvSpPr>
            <p:cNvPr id="4" name="Text Box 8">
              <a:extLst>
                <a:ext uri="{FF2B5EF4-FFF2-40B4-BE49-F238E27FC236}">
                  <a16:creationId xmlns:a16="http://schemas.microsoft.com/office/drawing/2014/main" id="{0DCEE701-B20B-23F9-37D7-95941F9D4831}"/>
                </a:ext>
              </a:extLst>
            </p:cNvPr>
            <p:cNvSpPr txBox="1"/>
            <p:nvPr/>
          </p:nvSpPr>
          <p:spPr>
            <a:xfrm>
              <a:off x="-13560" y="531055"/>
              <a:ext cx="1350335" cy="77617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CA" sz="1400" b="1">
                  <a:effectLst/>
                  <a:latin typeface="Bahnschrift"/>
                  <a:ea typeface="Calibri" panose="020F0502020204030204" pitchFamily="34" charset="0"/>
                  <a:cs typeface="Times New Roman"/>
                </a:rPr>
                <a:t>User</a:t>
              </a:r>
              <a:r>
                <a:rPr lang="en-CA" sz="1400" b="1">
                  <a:latin typeface="Bahnschrift"/>
                  <a:ea typeface="Calibri" panose="020F0502020204030204" pitchFamily="34" charset="0"/>
                  <a:cs typeface="Times New Roman"/>
                </a:rPr>
                <a:t> </a:t>
              </a:r>
              <a:endParaRPr lang="en-CA" sz="1400" b="1">
                <a:effectLst/>
                <a:latin typeface="Bahnschrift"/>
                <a:ea typeface="Calibri" panose="020F0502020204030204" pitchFamily="34" charset="0"/>
                <a:cs typeface="Times New Roman" panose="02020603050405020304" pitchFamily="18" charset="0"/>
              </a:endParaRPr>
            </a:p>
            <a:p>
              <a:pPr algn="ctr"/>
              <a:r>
                <a:rPr lang="en-CA" sz="1400" b="1">
                  <a:effectLst/>
                  <a:latin typeface="Bahnschrift"/>
                  <a:ea typeface="Calibri" panose="020F0502020204030204" pitchFamily="34" charset="0"/>
                  <a:cs typeface="Times New Roman"/>
                </a:rPr>
                <a:t>Interface</a:t>
              </a:r>
            </a:p>
          </p:txBody>
        </p:sp>
      </p:grpSp>
      <p:pic>
        <p:nvPicPr>
          <p:cNvPr id="18" name="Picture 17">
            <a:extLst>
              <a:ext uri="{FF2B5EF4-FFF2-40B4-BE49-F238E27FC236}">
                <a16:creationId xmlns:a16="http://schemas.microsoft.com/office/drawing/2014/main" id="{9047B04F-7894-4422-361E-A5023BCA5087}"/>
              </a:ext>
            </a:extLst>
          </p:cNvPr>
          <p:cNvPicPr>
            <a:picLocks noChangeAspect="1"/>
          </p:cNvPicPr>
          <p:nvPr/>
        </p:nvPicPr>
        <p:blipFill>
          <a:blip r:embed="rId5"/>
          <a:stretch>
            <a:fillRect/>
          </a:stretch>
        </p:blipFill>
        <p:spPr>
          <a:xfrm>
            <a:off x="9813734" y="4526114"/>
            <a:ext cx="1508092" cy="1708145"/>
          </a:xfrm>
          <a:prstGeom prst="rect">
            <a:avLst/>
          </a:prstGeom>
        </p:spPr>
      </p:pic>
      <p:sp>
        <p:nvSpPr>
          <p:cNvPr id="24" name="Rounded Rectangle 23">
            <a:extLst>
              <a:ext uri="{FF2B5EF4-FFF2-40B4-BE49-F238E27FC236}">
                <a16:creationId xmlns:a16="http://schemas.microsoft.com/office/drawing/2014/main" id="{6CD54553-13E0-F7C1-CB6B-6AB374BDC4DE}"/>
              </a:ext>
            </a:extLst>
          </p:cNvPr>
          <p:cNvSpPr/>
          <p:nvPr/>
        </p:nvSpPr>
        <p:spPr>
          <a:xfrm>
            <a:off x="7337398" y="3040444"/>
            <a:ext cx="1864174" cy="1114580"/>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TextBox 24">
            <a:extLst>
              <a:ext uri="{FF2B5EF4-FFF2-40B4-BE49-F238E27FC236}">
                <a16:creationId xmlns:a16="http://schemas.microsoft.com/office/drawing/2014/main" id="{81866699-9EB3-D8DC-5582-501822305131}"/>
              </a:ext>
            </a:extLst>
          </p:cNvPr>
          <p:cNvSpPr txBox="1"/>
          <p:nvPr/>
        </p:nvSpPr>
        <p:spPr>
          <a:xfrm>
            <a:off x="7334636" y="3128623"/>
            <a:ext cx="1858812" cy="1015663"/>
          </a:xfrm>
          <a:prstGeom prst="rect">
            <a:avLst/>
          </a:prstGeom>
          <a:noFill/>
        </p:spPr>
        <p:txBody>
          <a:bodyPr wrap="square" lIns="91440" tIns="45720" rIns="91440" bIns="45720" rtlCol="0" anchor="t">
            <a:spAutoFit/>
          </a:bodyPr>
          <a:lstStyle/>
          <a:p>
            <a:pPr algn="ctr"/>
            <a:r>
              <a:rPr lang="en-US" sz="2000">
                <a:latin typeface="Bahnschrift SemiLight"/>
              </a:rPr>
              <a:t>Login Data Access Interface</a:t>
            </a:r>
          </a:p>
        </p:txBody>
      </p:sp>
      <p:grpSp>
        <p:nvGrpSpPr>
          <p:cNvPr id="31" name="Group 30">
            <a:extLst>
              <a:ext uri="{FF2B5EF4-FFF2-40B4-BE49-F238E27FC236}">
                <a16:creationId xmlns:a16="http://schemas.microsoft.com/office/drawing/2014/main" id="{F064D4E1-CED7-CDC7-CB18-3BC679D3BD56}"/>
              </a:ext>
            </a:extLst>
          </p:cNvPr>
          <p:cNvGrpSpPr/>
          <p:nvPr/>
        </p:nvGrpSpPr>
        <p:grpSpPr>
          <a:xfrm>
            <a:off x="1678999" y="5890055"/>
            <a:ext cx="993046" cy="492552"/>
            <a:chOff x="619072" y="5981072"/>
            <a:chExt cx="993046" cy="871855"/>
          </a:xfrm>
        </p:grpSpPr>
        <p:sp>
          <p:nvSpPr>
            <p:cNvPr id="29" name="Rounded Rectangle 28">
              <a:extLst>
                <a:ext uri="{FF2B5EF4-FFF2-40B4-BE49-F238E27FC236}">
                  <a16:creationId xmlns:a16="http://schemas.microsoft.com/office/drawing/2014/main" id="{E8789BE5-157F-D6CD-5C41-91A829EFE49E}"/>
                </a:ext>
              </a:extLst>
            </p:cNvPr>
            <p:cNvSpPr/>
            <p:nvPr/>
          </p:nvSpPr>
          <p:spPr>
            <a:xfrm>
              <a:off x="619072" y="5981072"/>
              <a:ext cx="911176" cy="87185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0" name="TextBox 29">
              <a:extLst>
                <a:ext uri="{FF2B5EF4-FFF2-40B4-BE49-F238E27FC236}">
                  <a16:creationId xmlns:a16="http://schemas.microsoft.com/office/drawing/2014/main" id="{2FABBD0F-BB9C-481D-7A46-2CBF5CA13E2C}"/>
                </a:ext>
              </a:extLst>
            </p:cNvPr>
            <p:cNvSpPr txBox="1"/>
            <p:nvPr/>
          </p:nvSpPr>
          <p:spPr>
            <a:xfrm>
              <a:off x="657569" y="6108346"/>
              <a:ext cx="954549" cy="599267"/>
            </a:xfrm>
            <a:prstGeom prst="rect">
              <a:avLst/>
            </a:prstGeom>
            <a:noFill/>
          </p:spPr>
          <p:txBody>
            <a:bodyPr wrap="square" rtlCol="0">
              <a:spAutoFit/>
            </a:bodyPr>
            <a:lstStyle/>
            <a:p>
              <a:pPr algn="ctr"/>
              <a:r>
                <a:rPr lang="en-US" sz="1600" err="1">
                  <a:latin typeface="Abadi MT Condensed Light" panose="020B0306030101010103" pitchFamily="34" charset="77"/>
                </a:rPr>
                <a:t>JFrame</a:t>
              </a:r>
              <a:r>
                <a:rPr lang="en-US" sz="1600">
                  <a:latin typeface="Abadi MT Condensed Light" panose="020B0306030101010103" pitchFamily="34" charset="77"/>
                </a:rPr>
                <a:t> </a:t>
              </a:r>
            </a:p>
          </p:txBody>
        </p:sp>
      </p:grpSp>
      <p:sp>
        <p:nvSpPr>
          <p:cNvPr id="33" name="Rounded Rectangle 32">
            <a:extLst>
              <a:ext uri="{FF2B5EF4-FFF2-40B4-BE49-F238E27FC236}">
                <a16:creationId xmlns:a16="http://schemas.microsoft.com/office/drawing/2014/main" id="{71FD1ED9-1920-C787-FDB2-15E7CAE19B14}"/>
              </a:ext>
            </a:extLst>
          </p:cNvPr>
          <p:cNvSpPr/>
          <p:nvPr/>
        </p:nvSpPr>
        <p:spPr>
          <a:xfrm>
            <a:off x="2944400" y="1197428"/>
            <a:ext cx="1658620" cy="871855"/>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TextBox 33">
            <a:extLst>
              <a:ext uri="{FF2B5EF4-FFF2-40B4-BE49-F238E27FC236}">
                <a16:creationId xmlns:a16="http://schemas.microsoft.com/office/drawing/2014/main" id="{DEE20760-3AC0-8855-E2DE-393F42EEE635}"/>
              </a:ext>
            </a:extLst>
          </p:cNvPr>
          <p:cNvSpPr txBox="1"/>
          <p:nvPr/>
        </p:nvSpPr>
        <p:spPr>
          <a:xfrm>
            <a:off x="2726290" y="1265959"/>
            <a:ext cx="2100421" cy="523220"/>
          </a:xfrm>
          <a:prstGeom prst="rect">
            <a:avLst/>
          </a:prstGeom>
          <a:noFill/>
        </p:spPr>
        <p:txBody>
          <a:bodyPr wrap="square" lIns="91440" tIns="45720" rIns="91440" bIns="45720" rtlCol="0" anchor="t">
            <a:spAutoFit/>
          </a:bodyPr>
          <a:lstStyle/>
          <a:p>
            <a:pPr algn="ctr"/>
            <a:r>
              <a:rPr lang="en-US" sz="1400">
                <a:latin typeface="Bahnschrift SemiLight"/>
              </a:rPr>
              <a:t>Calls Use Case Interactor Methods</a:t>
            </a:r>
          </a:p>
        </p:txBody>
      </p:sp>
      <p:sp>
        <p:nvSpPr>
          <p:cNvPr id="35" name="Rounded Rectangle 34">
            <a:extLst>
              <a:ext uri="{FF2B5EF4-FFF2-40B4-BE49-F238E27FC236}">
                <a16:creationId xmlns:a16="http://schemas.microsoft.com/office/drawing/2014/main" id="{4F981D65-0CAA-B882-EC3F-F1E217451A00}"/>
              </a:ext>
            </a:extLst>
          </p:cNvPr>
          <p:cNvSpPr/>
          <p:nvPr/>
        </p:nvSpPr>
        <p:spPr>
          <a:xfrm>
            <a:off x="2357229" y="4970900"/>
            <a:ext cx="1331431" cy="627344"/>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7" name="TextBox 36">
            <a:extLst>
              <a:ext uri="{FF2B5EF4-FFF2-40B4-BE49-F238E27FC236}">
                <a16:creationId xmlns:a16="http://schemas.microsoft.com/office/drawing/2014/main" id="{E6E89D40-4E24-CC28-2E8A-AE5AA1FA40C2}"/>
              </a:ext>
            </a:extLst>
          </p:cNvPr>
          <p:cNvSpPr txBox="1"/>
          <p:nvPr/>
        </p:nvSpPr>
        <p:spPr>
          <a:xfrm>
            <a:off x="2093538" y="5098190"/>
            <a:ext cx="1858812" cy="400110"/>
          </a:xfrm>
          <a:prstGeom prst="rect">
            <a:avLst/>
          </a:prstGeom>
          <a:noFill/>
        </p:spPr>
        <p:txBody>
          <a:bodyPr wrap="square" lIns="91440" tIns="45720" rIns="91440" bIns="45720" rtlCol="0" anchor="t">
            <a:spAutoFit/>
          </a:bodyPr>
          <a:lstStyle/>
          <a:p>
            <a:pPr algn="ctr"/>
            <a:r>
              <a:rPr lang="en-US" sz="2000">
                <a:latin typeface="Bahnschrift SemiLight"/>
              </a:rPr>
              <a:t>Updates</a:t>
            </a:r>
          </a:p>
        </p:txBody>
      </p:sp>
      <p:sp>
        <p:nvSpPr>
          <p:cNvPr id="21" name="Rounded Rectangle 26">
            <a:extLst>
              <a:ext uri="{FF2B5EF4-FFF2-40B4-BE49-F238E27FC236}">
                <a16:creationId xmlns:a16="http://schemas.microsoft.com/office/drawing/2014/main" id="{FCC79B90-A757-922C-FBD7-8E1FE6244828}"/>
              </a:ext>
            </a:extLst>
          </p:cNvPr>
          <p:cNvSpPr/>
          <p:nvPr/>
        </p:nvSpPr>
        <p:spPr>
          <a:xfrm>
            <a:off x="3811991" y="3039345"/>
            <a:ext cx="1658620" cy="871855"/>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9" name="TextBox 38">
            <a:extLst>
              <a:ext uri="{FF2B5EF4-FFF2-40B4-BE49-F238E27FC236}">
                <a16:creationId xmlns:a16="http://schemas.microsoft.com/office/drawing/2014/main" id="{85FF1F99-1504-7273-E50A-DBD41249129E}"/>
              </a:ext>
            </a:extLst>
          </p:cNvPr>
          <p:cNvSpPr txBox="1"/>
          <p:nvPr/>
        </p:nvSpPr>
        <p:spPr>
          <a:xfrm>
            <a:off x="3711895" y="3104877"/>
            <a:ext cx="1858812" cy="707886"/>
          </a:xfrm>
          <a:prstGeom prst="rect">
            <a:avLst/>
          </a:prstGeom>
          <a:noFill/>
        </p:spPr>
        <p:txBody>
          <a:bodyPr wrap="square" lIns="91440" tIns="45720" rIns="91440" bIns="45720" rtlCol="0" anchor="t">
            <a:spAutoFit/>
          </a:bodyPr>
          <a:lstStyle/>
          <a:p>
            <a:pPr algn="ctr"/>
            <a:r>
              <a:rPr lang="en-US" sz="2000">
                <a:latin typeface="Bahnschrift SemiLight"/>
              </a:rPr>
              <a:t>Output Boundary</a:t>
            </a:r>
          </a:p>
        </p:txBody>
      </p:sp>
    </p:spTree>
    <p:extLst>
      <p:ext uri="{BB962C8B-B14F-4D97-AF65-F5344CB8AC3E}">
        <p14:creationId xmlns:p14="http://schemas.microsoft.com/office/powerpoint/2010/main" val="259036066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grpSp>
        <p:nvGrpSpPr>
          <p:cNvPr id="52" name="Group 51"/>
          <p:cNvGrpSpPr/>
          <p:nvPr/>
        </p:nvGrpSpPr>
        <p:grpSpPr>
          <a:xfrm rot="2700000">
            <a:off x="66695" y="50657"/>
            <a:ext cx="2743200" cy="2743200"/>
            <a:chOff x="2358572" y="1016001"/>
            <a:chExt cx="856342" cy="856342"/>
          </a:xfrm>
          <a:effectLst>
            <a:glow rad="152400">
              <a:schemeClr val="tx1">
                <a:alpha val="10000"/>
              </a:schemeClr>
            </a:glow>
          </a:effectLst>
        </p:grpSpPr>
        <p:cxnSp>
          <p:nvCxnSpPr>
            <p:cNvPr id="53" name="Straight Connector 52"/>
            <p:cNvCxnSpPr/>
            <p:nvPr/>
          </p:nvCxnSpPr>
          <p:spPr>
            <a:xfrm flipH="1">
              <a:off x="2786743" y="1016001"/>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a:off x="2786743" y="986972"/>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0" y="0"/>
            <a:ext cx="12191999" cy="6857999"/>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07142" y="693056"/>
            <a:ext cx="10377714" cy="54718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006687" y="2117469"/>
            <a:ext cx="3493603" cy="3260893"/>
          </a:xfrm>
          <a:prstGeom prst="rect">
            <a:avLst/>
          </a:prstGeom>
          <a:noFill/>
        </p:spPr>
        <p:txBody>
          <a:bodyPr wrap="square" lIns="91440" tIns="45720" rIns="91440" bIns="45720" rtlCol="0" anchor="t">
            <a:spAutoFit/>
          </a:bodyPr>
          <a:lstStyle/>
          <a:p>
            <a:pPr algn="ctr">
              <a:lnSpc>
                <a:spcPct val="130000"/>
              </a:lnSpc>
            </a:pPr>
            <a:r>
              <a:rPr lang="en-CA" sz="2000">
                <a:solidFill>
                  <a:schemeClr val="accent2"/>
                </a:solidFill>
                <a:ea typeface="Source Sans Pro"/>
                <a:cs typeface="Source Sans Pro" charset="0"/>
              </a:rPr>
              <a:t>Challenge:</a:t>
            </a:r>
            <a:endParaRPr lang="en-CA" sz="2000">
              <a:solidFill>
                <a:schemeClr val="accent2"/>
              </a:solidFill>
              <a:ea typeface="Source Sans Pro"/>
            </a:endParaRPr>
          </a:p>
          <a:p>
            <a:pPr algn="ctr">
              <a:lnSpc>
                <a:spcPct val="130000"/>
              </a:lnSpc>
            </a:pPr>
            <a:r>
              <a:rPr lang="en-CA" sz="2000">
                <a:solidFill>
                  <a:schemeClr val="bg2"/>
                </a:solidFill>
                <a:ea typeface="Source Sans Pro"/>
              </a:rPr>
              <a:t>- Ensuring that User data is used stored throughout the application</a:t>
            </a:r>
          </a:p>
          <a:p>
            <a:pPr algn="ctr">
              <a:lnSpc>
                <a:spcPct val="130000"/>
              </a:lnSpc>
            </a:pPr>
            <a:r>
              <a:rPr lang="en-CA" sz="2000">
                <a:solidFill>
                  <a:schemeClr val="bg2"/>
                </a:solidFill>
                <a:ea typeface="Source Sans Pro"/>
              </a:rPr>
              <a:t>- We were not making use of all the SOLID principle, specifically the Dependency Inversion Principle</a:t>
            </a:r>
          </a:p>
        </p:txBody>
      </p:sp>
      <p:sp>
        <p:nvSpPr>
          <p:cNvPr id="49" name="TextBox 48"/>
          <p:cNvSpPr txBox="1"/>
          <p:nvPr/>
        </p:nvSpPr>
        <p:spPr>
          <a:xfrm>
            <a:off x="4505606" y="2116482"/>
            <a:ext cx="3195892" cy="2860783"/>
          </a:xfrm>
          <a:prstGeom prst="rect">
            <a:avLst/>
          </a:prstGeom>
          <a:noFill/>
        </p:spPr>
        <p:txBody>
          <a:bodyPr wrap="square" lIns="91440" tIns="45720" rIns="91440" bIns="45720" rtlCol="0" anchor="t">
            <a:spAutoFit/>
          </a:bodyPr>
          <a:lstStyle/>
          <a:p>
            <a:pPr algn="ctr">
              <a:lnSpc>
                <a:spcPct val="130000"/>
              </a:lnSpc>
            </a:pPr>
            <a:r>
              <a:rPr lang="en-CA" sz="2000">
                <a:solidFill>
                  <a:schemeClr val="accent2"/>
                </a:solidFill>
                <a:ea typeface="Source Sans Pro"/>
                <a:cs typeface="Source Sans Pro" charset="0"/>
              </a:rPr>
              <a:t>Solution:</a:t>
            </a:r>
          </a:p>
          <a:p>
            <a:pPr algn="ctr">
              <a:lnSpc>
                <a:spcPct val="130000"/>
              </a:lnSpc>
            </a:pPr>
            <a:r>
              <a:rPr lang="en-CA" sz="2000">
                <a:solidFill>
                  <a:schemeClr val="bg2"/>
                </a:solidFill>
                <a:ea typeface="Source Sans Pro"/>
                <a:cs typeface="Source Sans Pro" charset="0"/>
              </a:rPr>
              <a:t>- To fix this, we stored the Username, as an instance attribute on each frame.</a:t>
            </a:r>
            <a:endParaRPr lang="en-CA" sz="2000">
              <a:solidFill>
                <a:schemeClr val="bg2"/>
              </a:solidFill>
              <a:ea typeface="Source Sans Pro" charset="0"/>
              <a:cs typeface="Source Sans Pro" charset="0"/>
            </a:endParaRPr>
          </a:p>
          <a:p>
            <a:pPr algn="ctr">
              <a:lnSpc>
                <a:spcPct val="130000"/>
              </a:lnSpc>
            </a:pPr>
            <a:r>
              <a:rPr lang="en-CA" sz="2000">
                <a:solidFill>
                  <a:schemeClr val="bg2"/>
                </a:solidFill>
                <a:ea typeface="Source Sans Pro"/>
                <a:cs typeface="Source Sans Pro" charset="0"/>
              </a:rPr>
              <a:t>- Added the Login DAI, so that the Use Case does not call the Database directly.</a:t>
            </a:r>
            <a:endParaRPr lang="en-CA" sz="2000">
              <a:solidFill>
                <a:schemeClr val="bg2"/>
              </a:solidFill>
              <a:ea typeface="Source Sans Pro" charset="0"/>
              <a:cs typeface="Source Sans Pro" charset="0"/>
            </a:endParaRPr>
          </a:p>
        </p:txBody>
      </p:sp>
      <p:grpSp>
        <p:nvGrpSpPr>
          <p:cNvPr id="64" name="Group 63"/>
          <p:cNvGrpSpPr/>
          <p:nvPr/>
        </p:nvGrpSpPr>
        <p:grpSpPr>
          <a:xfrm rot="2700000">
            <a:off x="589481" y="1127609"/>
            <a:ext cx="1280160" cy="1280160"/>
            <a:chOff x="2358572" y="1016001"/>
            <a:chExt cx="856342" cy="856342"/>
          </a:xfrm>
          <a:effectLst>
            <a:glow rad="152400">
              <a:schemeClr val="tx1">
                <a:alpha val="10000"/>
              </a:schemeClr>
            </a:glow>
          </a:effectLst>
        </p:grpSpPr>
        <p:cxnSp>
          <p:nvCxnSpPr>
            <p:cNvPr id="65" name="Straight Connector 64"/>
            <p:cNvCxnSpPr/>
            <p:nvPr/>
          </p:nvCxnSpPr>
          <p:spPr>
            <a:xfrm flipH="1">
              <a:off x="2786743" y="1016001"/>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flipH="1">
              <a:off x="2786743" y="986972"/>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rot="2700000">
            <a:off x="1358611" y="898153"/>
            <a:ext cx="914400" cy="914400"/>
            <a:chOff x="2358572" y="1016001"/>
            <a:chExt cx="856342" cy="856342"/>
          </a:xfrm>
          <a:effectLst/>
        </p:grpSpPr>
        <p:cxnSp>
          <p:nvCxnSpPr>
            <p:cNvPr id="68" name="Straight Connector 67"/>
            <p:cNvCxnSpPr/>
            <p:nvPr/>
          </p:nvCxnSpPr>
          <p:spPr>
            <a:xfrm flipH="1">
              <a:off x="2786743" y="1016001"/>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flipH="1">
              <a:off x="2786743" y="986972"/>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rot="2700000">
            <a:off x="1295493" y="1115794"/>
            <a:ext cx="457200" cy="457200"/>
            <a:chOff x="2358572" y="1016001"/>
            <a:chExt cx="856342" cy="856342"/>
          </a:xfrm>
          <a:effectLst>
            <a:outerShdw blurRad="50800" dist="38100" dir="2700000" algn="tl" rotWithShape="0">
              <a:prstClr val="black">
                <a:alpha val="40000"/>
              </a:prstClr>
            </a:outerShdw>
          </a:effectLst>
        </p:grpSpPr>
        <p:cxnSp>
          <p:nvCxnSpPr>
            <p:cNvPr id="71" name="Straight Connector 70"/>
            <p:cNvCxnSpPr/>
            <p:nvPr/>
          </p:nvCxnSpPr>
          <p:spPr>
            <a:xfrm flipH="1">
              <a:off x="2786743" y="1016001"/>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flipH="1">
              <a:off x="2786743" y="986972"/>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F18AEB31-58B8-95D3-0D09-B318BD2F5ECD}"/>
              </a:ext>
            </a:extLst>
          </p:cNvPr>
          <p:cNvSpPr txBox="1"/>
          <p:nvPr/>
        </p:nvSpPr>
        <p:spPr>
          <a:xfrm>
            <a:off x="2418323" y="820355"/>
            <a:ext cx="8080181" cy="1200329"/>
          </a:xfrm>
          <a:prstGeom prst="rect">
            <a:avLst/>
          </a:prstGeom>
          <a:noFill/>
        </p:spPr>
        <p:txBody>
          <a:bodyPr wrap="square" lIns="91440" tIns="45720" rIns="91440" bIns="45720" rtlCol="0" anchor="t">
            <a:spAutoFit/>
          </a:bodyPr>
          <a:lstStyle/>
          <a:p>
            <a:pPr algn="ctr"/>
            <a:r>
              <a:rPr lang="en-US" sz="3600" b="1">
                <a:solidFill>
                  <a:schemeClr val="bg1"/>
                </a:solidFill>
                <a:latin typeface="Titillium"/>
              </a:rPr>
              <a:t>Challenges Faced When Implementing: </a:t>
            </a:r>
            <a:r>
              <a:rPr lang="en-US" sz="3600" b="1">
                <a:solidFill>
                  <a:schemeClr val="accent2"/>
                </a:solidFill>
                <a:latin typeface="Titillium"/>
              </a:rPr>
              <a:t>Log In</a:t>
            </a:r>
            <a:endParaRPr lang="en-US" sz="3600" b="1">
              <a:solidFill>
                <a:schemeClr val="accent2"/>
              </a:solidFill>
              <a:latin typeface="Titillium" panose="00000500000000000000" pitchFamily="50" charset="0"/>
            </a:endParaRPr>
          </a:p>
        </p:txBody>
      </p:sp>
      <p:sp>
        <p:nvSpPr>
          <p:cNvPr id="3" name="Rectangle 2">
            <a:extLst>
              <a:ext uri="{FF2B5EF4-FFF2-40B4-BE49-F238E27FC236}">
                <a16:creationId xmlns:a16="http://schemas.microsoft.com/office/drawing/2014/main" id="{138DF71E-3FB4-BC8F-B7C5-73EC70D246BE}"/>
              </a:ext>
            </a:extLst>
          </p:cNvPr>
          <p:cNvSpPr/>
          <p:nvPr/>
        </p:nvSpPr>
        <p:spPr>
          <a:xfrm>
            <a:off x="7747816" y="2066956"/>
            <a:ext cx="3378377" cy="1779776"/>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744024A-8370-012B-17F8-5D9A73D85799}"/>
              </a:ext>
            </a:extLst>
          </p:cNvPr>
          <p:cNvSpPr txBox="1"/>
          <p:nvPr/>
        </p:nvSpPr>
        <p:spPr>
          <a:xfrm>
            <a:off x="7843732" y="2152214"/>
            <a:ext cx="31865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RestaurantListFrame</a:t>
            </a:r>
          </a:p>
        </p:txBody>
      </p:sp>
      <p:cxnSp>
        <p:nvCxnSpPr>
          <p:cNvPr id="7" name="Straight Arrow Connector 6">
            <a:extLst>
              <a:ext uri="{FF2B5EF4-FFF2-40B4-BE49-F238E27FC236}">
                <a16:creationId xmlns:a16="http://schemas.microsoft.com/office/drawing/2014/main" id="{2996F786-C42A-DCE9-E3F8-56D4995A5823}"/>
              </a:ext>
            </a:extLst>
          </p:cNvPr>
          <p:cNvCxnSpPr/>
          <p:nvPr/>
        </p:nvCxnSpPr>
        <p:spPr>
          <a:xfrm>
            <a:off x="7758541" y="2517294"/>
            <a:ext cx="3354930" cy="852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443D68E-950A-B2DA-B997-6F04BEB07375}"/>
              </a:ext>
            </a:extLst>
          </p:cNvPr>
          <p:cNvSpPr txBox="1"/>
          <p:nvPr/>
        </p:nvSpPr>
        <p:spPr>
          <a:xfrm>
            <a:off x="7806431" y="2562522"/>
            <a:ext cx="318654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currentUser: String</a:t>
            </a:r>
          </a:p>
          <a:p>
            <a:r>
              <a:rPr lang="en-US"/>
              <a:t>…..</a:t>
            </a:r>
          </a:p>
        </p:txBody>
      </p:sp>
      <p:cxnSp>
        <p:nvCxnSpPr>
          <p:cNvPr id="9" name="Straight Arrow Connector 8">
            <a:extLst>
              <a:ext uri="{FF2B5EF4-FFF2-40B4-BE49-F238E27FC236}">
                <a16:creationId xmlns:a16="http://schemas.microsoft.com/office/drawing/2014/main" id="{DF12AA4A-DD55-BC72-95B0-B0C91D02C47E}"/>
              </a:ext>
            </a:extLst>
          </p:cNvPr>
          <p:cNvCxnSpPr>
            <a:cxnSpLocks/>
          </p:cNvCxnSpPr>
          <p:nvPr/>
        </p:nvCxnSpPr>
        <p:spPr>
          <a:xfrm>
            <a:off x="7747884" y="3241993"/>
            <a:ext cx="3354930" cy="852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03D9854-7C93-F407-7377-82D571AF2361}"/>
              </a:ext>
            </a:extLst>
          </p:cNvPr>
          <p:cNvSpPr txBox="1"/>
          <p:nvPr/>
        </p:nvSpPr>
        <p:spPr>
          <a:xfrm>
            <a:off x="7806183" y="3337524"/>
            <a:ext cx="31865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t>
            </a:r>
          </a:p>
        </p:txBody>
      </p:sp>
    </p:spTree>
    <p:extLst>
      <p:ext uri="{BB962C8B-B14F-4D97-AF65-F5344CB8AC3E}">
        <p14:creationId xmlns:p14="http://schemas.microsoft.com/office/powerpoint/2010/main" val="198465895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110A28-9927-2D20-E1E8-9A3986570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73" y="6134413"/>
            <a:ext cx="1809229" cy="495300"/>
          </a:xfrm>
          <a:prstGeom prst="rect">
            <a:avLst/>
          </a:prstGeom>
        </p:spPr>
      </p:pic>
      <p:pic>
        <p:nvPicPr>
          <p:cNvPr id="6" name="Picture 5">
            <a:extLst>
              <a:ext uri="{FF2B5EF4-FFF2-40B4-BE49-F238E27FC236}">
                <a16:creationId xmlns:a16="http://schemas.microsoft.com/office/drawing/2014/main" id="{087CEDFD-9954-DCD6-36C1-EB1E2F639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373" y="6134413"/>
            <a:ext cx="3575571" cy="495300"/>
          </a:xfrm>
          <a:prstGeom prst="rect">
            <a:avLst/>
          </a:prstGeom>
        </p:spPr>
      </p:pic>
      <p:sp>
        <p:nvSpPr>
          <p:cNvPr id="8" name="Rounded Rectangle 7">
            <a:extLst>
              <a:ext uri="{FF2B5EF4-FFF2-40B4-BE49-F238E27FC236}">
                <a16:creationId xmlns:a16="http://schemas.microsoft.com/office/drawing/2014/main" id="{3321A1F5-2339-9891-AEFD-21A7118978FB}"/>
              </a:ext>
            </a:extLst>
          </p:cNvPr>
          <p:cNvSpPr/>
          <p:nvPr/>
        </p:nvSpPr>
        <p:spPr>
          <a:xfrm>
            <a:off x="382348" y="1163809"/>
            <a:ext cx="2428406" cy="809469"/>
          </a:xfrm>
          <a:prstGeom prst="roundRect">
            <a:avLst/>
          </a:prstGeom>
          <a:ln/>
        </p:spPr>
        <p:style>
          <a:lnRef idx="1">
            <a:schemeClr val="accent3"/>
          </a:lnRef>
          <a:fillRef idx="3">
            <a:schemeClr val="accent3"/>
          </a:fillRef>
          <a:effectRef idx="2">
            <a:schemeClr val="accent3"/>
          </a:effectRef>
          <a:fontRef idx="minor">
            <a:schemeClr val="lt1"/>
          </a:fontRef>
        </p:style>
        <p:txBody>
          <a:bodyPr lIns="91440" tIns="45720" rIns="91440" bIns="45720" rtlCol="0" anchor="ctr"/>
          <a:lstStyle/>
          <a:p>
            <a:pPr algn="ctr"/>
            <a:r>
              <a:rPr lang="en-US" sz="1400" b="1" err="1">
                <a:ln w="0"/>
                <a:solidFill>
                  <a:schemeClr val="bg2"/>
                </a:solidFill>
                <a:effectLst>
                  <a:outerShdw blurRad="38100" dist="19050" dir="2700000" algn="tl" rotWithShape="0">
                    <a:schemeClr val="dk1">
                      <a:alpha val="40000"/>
                    </a:schemeClr>
                  </a:outerShdw>
                </a:effectLst>
                <a:latin typeface="Bahnschrift"/>
              </a:rPr>
              <a:t>RestaurantFilterController</a:t>
            </a:r>
            <a:endParaRPr lang="en-US" sz="1400" b="1">
              <a:solidFill>
                <a:schemeClr val="bg2"/>
              </a:solidFill>
              <a:latin typeface="Bahnschrift"/>
            </a:endParaRPr>
          </a:p>
        </p:txBody>
      </p:sp>
      <p:cxnSp>
        <p:nvCxnSpPr>
          <p:cNvPr id="10" name="Straight Arrow Connector 9">
            <a:extLst>
              <a:ext uri="{FF2B5EF4-FFF2-40B4-BE49-F238E27FC236}">
                <a16:creationId xmlns:a16="http://schemas.microsoft.com/office/drawing/2014/main" id="{6FF27EFD-3A95-2102-4E1A-FADEF821BC8F}"/>
              </a:ext>
            </a:extLst>
          </p:cNvPr>
          <p:cNvCxnSpPr>
            <a:cxnSpLocks/>
          </p:cNvCxnSpPr>
          <p:nvPr/>
        </p:nvCxnSpPr>
        <p:spPr>
          <a:xfrm>
            <a:off x="3025874" y="1827977"/>
            <a:ext cx="210320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2" name="Rounded Rectangle 11">
            <a:extLst>
              <a:ext uri="{FF2B5EF4-FFF2-40B4-BE49-F238E27FC236}">
                <a16:creationId xmlns:a16="http://schemas.microsoft.com/office/drawing/2014/main" id="{4D74D15E-4151-C783-D75E-3612CF3EC4AB}"/>
              </a:ext>
            </a:extLst>
          </p:cNvPr>
          <p:cNvSpPr/>
          <p:nvPr/>
        </p:nvSpPr>
        <p:spPr>
          <a:xfrm>
            <a:off x="5340878" y="1165272"/>
            <a:ext cx="2972633" cy="1124884"/>
          </a:xfrm>
          <a:prstGeom prst="roundRect">
            <a:avLst/>
          </a:prstGeom>
          <a:ln/>
        </p:spPr>
        <p:style>
          <a:lnRef idx="3">
            <a:schemeClr val="lt1"/>
          </a:lnRef>
          <a:fillRef idx="1">
            <a:schemeClr val="accent4"/>
          </a:fillRef>
          <a:effectRef idx="1">
            <a:schemeClr val="accent4"/>
          </a:effectRef>
          <a:fontRef idx="minor">
            <a:schemeClr val="lt1"/>
          </a:fontRef>
        </p:style>
        <p:txBody>
          <a:bodyPr lIns="91440" tIns="45720" rIns="91440" bIns="45720" rtlCol="0" anchor="ctr"/>
          <a:lstStyle/>
          <a:p>
            <a:pPr algn="ctr"/>
            <a:r>
              <a:rPr lang="en-US" sz="3000" b="1">
                <a:ln w="0"/>
                <a:solidFill>
                  <a:schemeClr val="bg2"/>
                </a:solidFill>
                <a:effectLst>
                  <a:outerShdw blurRad="38100" dist="19050" dir="2700000" algn="tl" rotWithShape="0">
                    <a:schemeClr val="dk1">
                      <a:alpha val="40000"/>
                    </a:schemeClr>
                  </a:outerShdw>
                </a:effectLst>
                <a:latin typeface="Bahnschrift SemiBold"/>
              </a:rPr>
              <a:t>Restaurant Filter</a:t>
            </a:r>
            <a:endParaRPr lang="en-US" sz="3000" b="1">
              <a:ln w="0"/>
              <a:solidFill>
                <a:schemeClr val="bg2"/>
              </a:solidFill>
              <a:effectLst>
                <a:outerShdw blurRad="38100" dist="19050" dir="2700000" algn="tl" rotWithShape="0">
                  <a:srgbClr val="2B2B2B">
                    <a:alpha val="40000"/>
                  </a:srgbClr>
                </a:outerShdw>
              </a:effectLst>
              <a:latin typeface="Bahnschrift SemiBold"/>
            </a:endParaRPr>
          </a:p>
        </p:txBody>
      </p:sp>
      <p:sp>
        <p:nvSpPr>
          <p:cNvPr id="14" name="Rounded Rectangle 13">
            <a:extLst>
              <a:ext uri="{FF2B5EF4-FFF2-40B4-BE49-F238E27FC236}">
                <a16:creationId xmlns:a16="http://schemas.microsoft.com/office/drawing/2014/main" id="{A79931CE-06E3-3165-9850-EB2F69BA3372}"/>
              </a:ext>
            </a:extLst>
          </p:cNvPr>
          <p:cNvSpPr/>
          <p:nvPr/>
        </p:nvSpPr>
        <p:spPr>
          <a:xfrm>
            <a:off x="483586" y="3050796"/>
            <a:ext cx="2103204" cy="809469"/>
          </a:xfrm>
          <a:prstGeom prst="roundRect">
            <a:avLst/>
          </a:prstGeom>
          <a:ln/>
        </p:spPr>
        <p:style>
          <a:lnRef idx="1">
            <a:schemeClr val="accent3"/>
          </a:lnRef>
          <a:fillRef idx="3">
            <a:schemeClr val="accent3"/>
          </a:fillRef>
          <a:effectRef idx="2">
            <a:schemeClr val="accent3"/>
          </a:effectRef>
          <a:fontRef idx="minor">
            <a:schemeClr val="lt1"/>
          </a:fontRef>
        </p:style>
        <p:txBody>
          <a:bodyPr lIns="91440" tIns="45720" rIns="91440" bIns="45720" rtlCol="0" anchor="ctr"/>
          <a:lstStyle/>
          <a:p>
            <a:pPr algn="ctr"/>
            <a:r>
              <a:rPr lang="en-US" sz="1200" b="1" err="1">
                <a:ln w="0"/>
                <a:solidFill>
                  <a:schemeClr val="bg2"/>
                </a:solidFill>
                <a:effectLst>
                  <a:outerShdw blurRad="38100" dist="19050" dir="2700000" algn="tl" rotWithShape="0">
                    <a:schemeClr val="dk1">
                      <a:alpha val="40000"/>
                    </a:schemeClr>
                  </a:outerShdw>
                </a:effectLst>
                <a:latin typeface="Abadi MT Condensed Extra Bold"/>
              </a:rPr>
              <a:t>RestaurantFilterPresenter</a:t>
            </a:r>
            <a:endParaRPr lang="en-US" sz="1200" b="1">
              <a:solidFill>
                <a:schemeClr val="bg2"/>
              </a:solidFill>
              <a:latin typeface="Abadi MT Condensed Extra Bold" panose="020B0306030101010103" pitchFamily="34" charset="77"/>
            </a:endParaRPr>
          </a:p>
        </p:txBody>
      </p:sp>
      <p:sp>
        <p:nvSpPr>
          <p:cNvPr id="15" name="Rounded Rectangle 14">
            <a:extLst>
              <a:ext uri="{FF2B5EF4-FFF2-40B4-BE49-F238E27FC236}">
                <a16:creationId xmlns:a16="http://schemas.microsoft.com/office/drawing/2014/main" id="{BD6A47D3-5850-2675-1B53-31545F2B63C4}"/>
              </a:ext>
            </a:extLst>
          </p:cNvPr>
          <p:cNvSpPr/>
          <p:nvPr/>
        </p:nvSpPr>
        <p:spPr>
          <a:xfrm>
            <a:off x="7181571" y="4798039"/>
            <a:ext cx="1988096" cy="809469"/>
          </a:xfrm>
          <a:prstGeom prst="roundRect">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2000" b="1" err="1">
                <a:ln w="0"/>
                <a:solidFill>
                  <a:schemeClr val="bg2"/>
                </a:solidFill>
                <a:effectLst>
                  <a:outerShdw blurRad="38100" dist="19050" dir="2700000" algn="tl" rotWithShape="0">
                    <a:schemeClr val="dk1">
                      <a:alpha val="40000"/>
                    </a:schemeClr>
                  </a:outerShdw>
                </a:effectLst>
                <a:latin typeface="Bahnschrift"/>
              </a:rPr>
              <a:t>MainMongoDB</a:t>
            </a:r>
            <a:endParaRPr lang="en-US" sz="2000" b="1">
              <a:solidFill>
                <a:schemeClr val="bg2"/>
              </a:solidFill>
              <a:latin typeface="Bahnschrift"/>
            </a:endParaRPr>
          </a:p>
        </p:txBody>
      </p:sp>
      <p:sp>
        <p:nvSpPr>
          <p:cNvPr id="19" name="TextBox 18">
            <a:extLst>
              <a:ext uri="{FF2B5EF4-FFF2-40B4-BE49-F238E27FC236}">
                <a16:creationId xmlns:a16="http://schemas.microsoft.com/office/drawing/2014/main" id="{E84F3093-42BA-EE14-1217-7E0C14ADFAD8}"/>
              </a:ext>
            </a:extLst>
          </p:cNvPr>
          <p:cNvSpPr txBox="1"/>
          <p:nvPr/>
        </p:nvSpPr>
        <p:spPr>
          <a:xfrm>
            <a:off x="3439929" y="369809"/>
            <a:ext cx="6132848" cy="646331"/>
          </a:xfrm>
          <a:prstGeom prst="rect">
            <a:avLst/>
          </a:prstGeom>
          <a:noFill/>
        </p:spPr>
        <p:txBody>
          <a:bodyPr wrap="square" lIns="91440" tIns="45720" rIns="91440" bIns="45720" rtlCol="0" anchor="t">
            <a:spAutoFit/>
          </a:bodyPr>
          <a:lstStyle/>
          <a:p>
            <a:pPr algn="ctr"/>
            <a:r>
              <a:rPr lang="en-US" sz="3600" b="1">
                <a:latin typeface="Titillium"/>
              </a:rPr>
              <a:t>Restaurant Filtering</a:t>
            </a:r>
            <a:endParaRPr lang="en-US"/>
          </a:p>
        </p:txBody>
      </p:sp>
      <p:cxnSp>
        <p:nvCxnSpPr>
          <p:cNvPr id="23" name="Straight Arrow Connector 22">
            <a:extLst>
              <a:ext uri="{FF2B5EF4-FFF2-40B4-BE49-F238E27FC236}">
                <a16:creationId xmlns:a16="http://schemas.microsoft.com/office/drawing/2014/main" id="{501EE33D-E8D6-1548-83AE-0B68EE8FD806}"/>
              </a:ext>
            </a:extLst>
          </p:cNvPr>
          <p:cNvCxnSpPr>
            <a:cxnSpLocks/>
          </p:cNvCxnSpPr>
          <p:nvPr/>
        </p:nvCxnSpPr>
        <p:spPr>
          <a:xfrm flipH="1" flipV="1">
            <a:off x="621417" y="2060839"/>
            <a:ext cx="3944" cy="85223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9D65A693-C426-61E6-6BE1-B67702453F8E}"/>
              </a:ext>
            </a:extLst>
          </p:cNvPr>
          <p:cNvCxnSpPr>
            <a:cxnSpLocks/>
          </p:cNvCxnSpPr>
          <p:nvPr/>
        </p:nvCxnSpPr>
        <p:spPr>
          <a:xfrm>
            <a:off x="9316847" y="5187165"/>
            <a:ext cx="89921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843C12A1-4CBB-4B97-6FBE-B873D1BA731E}"/>
              </a:ext>
            </a:extLst>
          </p:cNvPr>
          <p:cNvCxnSpPr>
            <a:cxnSpLocks/>
          </p:cNvCxnSpPr>
          <p:nvPr/>
        </p:nvCxnSpPr>
        <p:spPr>
          <a:xfrm flipV="1">
            <a:off x="1426104" y="3984603"/>
            <a:ext cx="0" cy="81128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668DC8F5-DEED-7EA1-3D7F-F7C2952C1D39}"/>
              </a:ext>
            </a:extLst>
          </p:cNvPr>
          <p:cNvCxnSpPr>
            <a:cxnSpLocks/>
          </p:cNvCxnSpPr>
          <p:nvPr/>
        </p:nvCxnSpPr>
        <p:spPr>
          <a:xfrm>
            <a:off x="2787888" y="2014377"/>
            <a:ext cx="4150893" cy="267273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2" name="Group 1">
            <a:extLst>
              <a:ext uri="{FF2B5EF4-FFF2-40B4-BE49-F238E27FC236}">
                <a16:creationId xmlns:a16="http://schemas.microsoft.com/office/drawing/2014/main" id="{CB59EE10-416C-4E43-E1E5-956C09E19A8F}"/>
              </a:ext>
            </a:extLst>
          </p:cNvPr>
          <p:cNvGrpSpPr/>
          <p:nvPr/>
        </p:nvGrpSpPr>
        <p:grpSpPr>
          <a:xfrm>
            <a:off x="746890" y="4827181"/>
            <a:ext cx="1350010" cy="1708150"/>
            <a:chOff x="-13560" y="0"/>
            <a:chExt cx="1350335" cy="1708150"/>
          </a:xfrm>
        </p:grpSpPr>
        <p:pic>
          <p:nvPicPr>
            <p:cNvPr id="3" name="Picture 2" descr="56 Best Of Phone Mockup Png - Free Mockup">
              <a:extLst>
                <a:ext uri="{FF2B5EF4-FFF2-40B4-BE49-F238E27FC236}">
                  <a16:creationId xmlns:a16="http://schemas.microsoft.com/office/drawing/2014/main" id="{E72ADB3B-AA4B-7186-B137-AD2C2B6F09F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795" r="27013"/>
            <a:stretch/>
          </p:blipFill>
          <p:spPr bwMode="auto">
            <a:xfrm>
              <a:off x="223284" y="0"/>
              <a:ext cx="839470" cy="1708150"/>
            </a:xfrm>
            <a:prstGeom prst="rect">
              <a:avLst/>
            </a:prstGeom>
            <a:noFill/>
            <a:ln>
              <a:noFill/>
            </a:ln>
            <a:extLst>
              <a:ext uri="{53640926-AAD7-44D8-BBD7-CCE9431645EC}">
                <a14:shadowObscured xmlns:a14="http://schemas.microsoft.com/office/drawing/2010/main"/>
              </a:ext>
            </a:extLst>
          </p:spPr>
        </p:pic>
        <p:sp>
          <p:nvSpPr>
            <p:cNvPr id="4" name="Text Box 8">
              <a:extLst>
                <a:ext uri="{FF2B5EF4-FFF2-40B4-BE49-F238E27FC236}">
                  <a16:creationId xmlns:a16="http://schemas.microsoft.com/office/drawing/2014/main" id="{0DCEE701-B20B-23F9-37D7-95941F9D4831}"/>
                </a:ext>
              </a:extLst>
            </p:cNvPr>
            <p:cNvSpPr txBox="1"/>
            <p:nvPr/>
          </p:nvSpPr>
          <p:spPr>
            <a:xfrm>
              <a:off x="-13560" y="531055"/>
              <a:ext cx="1350335" cy="77617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CA" sz="1400" b="1">
                  <a:effectLst/>
                  <a:latin typeface="Bahnschrift"/>
                  <a:ea typeface="Calibri" panose="020F0502020204030204" pitchFamily="34" charset="0"/>
                  <a:cs typeface="Times New Roman"/>
                </a:rPr>
                <a:t>User</a:t>
              </a:r>
              <a:r>
                <a:rPr lang="en-CA" sz="1400" b="1">
                  <a:latin typeface="Bahnschrift"/>
                  <a:ea typeface="Calibri" panose="020F0502020204030204" pitchFamily="34" charset="0"/>
                  <a:cs typeface="Times New Roman"/>
                </a:rPr>
                <a:t> </a:t>
              </a:r>
              <a:endParaRPr lang="en-CA" sz="1400" b="1">
                <a:effectLst/>
                <a:latin typeface="Bahnschrift"/>
                <a:ea typeface="Calibri" panose="020F0502020204030204" pitchFamily="34" charset="0"/>
                <a:cs typeface="Times New Roman" panose="02020603050405020304" pitchFamily="18" charset="0"/>
              </a:endParaRPr>
            </a:p>
            <a:p>
              <a:pPr algn="ctr"/>
              <a:r>
                <a:rPr lang="en-CA" sz="1400" b="1">
                  <a:effectLst/>
                  <a:latin typeface="Bahnschrift"/>
                  <a:ea typeface="Calibri" panose="020F0502020204030204" pitchFamily="34" charset="0"/>
                  <a:cs typeface="Times New Roman"/>
                </a:rPr>
                <a:t>Interface</a:t>
              </a:r>
            </a:p>
          </p:txBody>
        </p:sp>
      </p:grpSp>
      <p:pic>
        <p:nvPicPr>
          <p:cNvPr id="18" name="Picture 17">
            <a:extLst>
              <a:ext uri="{FF2B5EF4-FFF2-40B4-BE49-F238E27FC236}">
                <a16:creationId xmlns:a16="http://schemas.microsoft.com/office/drawing/2014/main" id="{9047B04F-7894-4422-361E-A5023BCA5087}"/>
              </a:ext>
            </a:extLst>
          </p:cNvPr>
          <p:cNvPicPr>
            <a:picLocks noChangeAspect="1"/>
          </p:cNvPicPr>
          <p:nvPr/>
        </p:nvPicPr>
        <p:blipFill>
          <a:blip r:embed="rId5"/>
          <a:stretch>
            <a:fillRect/>
          </a:stretch>
        </p:blipFill>
        <p:spPr>
          <a:xfrm>
            <a:off x="10485498" y="4135087"/>
            <a:ext cx="1508092" cy="1708145"/>
          </a:xfrm>
          <a:prstGeom prst="rect">
            <a:avLst/>
          </a:prstGeom>
        </p:spPr>
      </p:pic>
      <p:sp>
        <p:nvSpPr>
          <p:cNvPr id="24" name="Rounded Rectangle 23">
            <a:extLst>
              <a:ext uri="{FF2B5EF4-FFF2-40B4-BE49-F238E27FC236}">
                <a16:creationId xmlns:a16="http://schemas.microsoft.com/office/drawing/2014/main" id="{6CD54553-13E0-F7C1-CB6B-6AB374BDC4DE}"/>
              </a:ext>
            </a:extLst>
          </p:cNvPr>
          <p:cNvSpPr/>
          <p:nvPr/>
        </p:nvSpPr>
        <p:spPr>
          <a:xfrm>
            <a:off x="5181741" y="3030418"/>
            <a:ext cx="1869254" cy="865660"/>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TextBox 24">
            <a:extLst>
              <a:ext uri="{FF2B5EF4-FFF2-40B4-BE49-F238E27FC236}">
                <a16:creationId xmlns:a16="http://schemas.microsoft.com/office/drawing/2014/main" id="{81866699-9EB3-D8DC-5582-501822305131}"/>
              </a:ext>
            </a:extLst>
          </p:cNvPr>
          <p:cNvSpPr txBox="1"/>
          <p:nvPr/>
        </p:nvSpPr>
        <p:spPr>
          <a:xfrm>
            <a:off x="5189005" y="3148676"/>
            <a:ext cx="1858812" cy="707886"/>
          </a:xfrm>
          <a:prstGeom prst="rect">
            <a:avLst/>
          </a:prstGeom>
          <a:noFill/>
        </p:spPr>
        <p:txBody>
          <a:bodyPr wrap="square" lIns="91440" tIns="45720" rIns="91440" bIns="45720" rtlCol="0" anchor="t">
            <a:spAutoFit/>
          </a:bodyPr>
          <a:lstStyle/>
          <a:p>
            <a:pPr algn="ctr"/>
            <a:r>
              <a:rPr lang="en-US" sz="2000">
                <a:latin typeface="Bahnschrift SemiLight"/>
              </a:rPr>
              <a:t>Data Access Interface</a:t>
            </a:r>
          </a:p>
        </p:txBody>
      </p:sp>
      <p:grpSp>
        <p:nvGrpSpPr>
          <p:cNvPr id="31" name="Group 30">
            <a:extLst>
              <a:ext uri="{FF2B5EF4-FFF2-40B4-BE49-F238E27FC236}">
                <a16:creationId xmlns:a16="http://schemas.microsoft.com/office/drawing/2014/main" id="{F064D4E1-CED7-CDC7-CB18-3BC679D3BD56}"/>
              </a:ext>
            </a:extLst>
          </p:cNvPr>
          <p:cNvGrpSpPr/>
          <p:nvPr/>
        </p:nvGrpSpPr>
        <p:grpSpPr>
          <a:xfrm>
            <a:off x="1678999" y="5890055"/>
            <a:ext cx="993046" cy="492552"/>
            <a:chOff x="619072" y="5981072"/>
            <a:chExt cx="993046" cy="871855"/>
          </a:xfrm>
        </p:grpSpPr>
        <p:sp>
          <p:nvSpPr>
            <p:cNvPr id="29" name="Rounded Rectangle 28">
              <a:extLst>
                <a:ext uri="{FF2B5EF4-FFF2-40B4-BE49-F238E27FC236}">
                  <a16:creationId xmlns:a16="http://schemas.microsoft.com/office/drawing/2014/main" id="{E8789BE5-157F-D6CD-5C41-91A829EFE49E}"/>
                </a:ext>
              </a:extLst>
            </p:cNvPr>
            <p:cNvSpPr/>
            <p:nvPr/>
          </p:nvSpPr>
          <p:spPr>
            <a:xfrm>
              <a:off x="619072" y="5981072"/>
              <a:ext cx="911176" cy="87185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0" name="TextBox 29">
              <a:extLst>
                <a:ext uri="{FF2B5EF4-FFF2-40B4-BE49-F238E27FC236}">
                  <a16:creationId xmlns:a16="http://schemas.microsoft.com/office/drawing/2014/main" id="{2FABBD0F-BB9C-481D-7A46-2CBF5CA13E2C}"/>
                </a:ext>
              </a:extLst>
            </p:cNvPr>
            <p:cNvSpPr txBox="1"/>
            <p:nvPr/>
          </p:nvSpPr>
          <p:spPr>
            <a:xfrm>
              <a:off x="657569" y="6108346"/>
              <a:ext cx="954549" cy="599267"/>
            </a:xfrm>
            <a:prstGeom prst="rect">
              <a:avLst/>
            </a:prstGeom>
            <a:noFill/>
          </p:spPr>
          <p:txBody>
            <a:bodyPr wrap="square" rtlCol="0">
              <a:spAutoFit/>
            </a:bodyPr>
            <a:lstStyle/>
            <a:p>
              <a:pPr algn="ctr"/>
              <a:r>
                <a:rPr lang="en-US" sz="1600" err="1">
                  <a:latin typeface="Abadi MT Condensed Light" panose="020B0306030101010103" pitchFamily="34" charset="77"/>
                </a:rPr>
                <a:t>JFrame</a:t>
              </a:r>
              <a:r>
                <a:rPr lang="en-US" sz="1600">
                  <a:latin typeface="Abadi MT Condensed Light" panose="020B0306030101010103" pitchFamily="34" charset="77"/>
                </a:rPr>
                <a:t> </a:t>
              </a:r>
            </a:p>
          </p:txBody>
        </p:sp>
      </p:grpSp>
      <p:sp>
        <p:nvSpPr>
          <p:cNvPr id="33" name="Rounded Rectangle 32">
            <a:extLst>
              <a:ext uri="{FF2B5EF4-FFF2-40B4-BE49-F238E27FC236}">
                <a16:creationId xmlns:a16="http://schemas.microsoft.com/office/drawing/2014/main" id="{71FD1ED9-1920-C787-FDB2-15E7CAE19B14}"/>
              </a:ext>
            </a:extLst>
          </p:cNvPr>
          <p:cNvSpPr/>
          <p:nvPr/>
        </p:nvSpPr>
        <p:spPr>
          <a:xfrm>
            <a:off x="3245189" y="1026980"/>
            <a:ext cx="1658620" cy="871855"/>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TextBox 33">
            <a:extLst>
              <a:ext uri="{FF2B5EF4-FFF2-40B4-BE49-F238E27FC236}">
                <a16:creationId xmlns:a16="http://schemas.microsoft.com/office/drawing/2014/main" id="{DEE20760-3AC0-8855-E2DE-393F42EEE635}"/>
              </a:ext>
            </a:extLst>
          </p:cNvPr>
          <p:cNvSpPr txBox="1"/>
          <p:nvPr/>
        </p:nvSpPr>
        <p:spPr>
          <a:xfrm>
            <a:off x="3027079" y="1205801"/>
            <a:ext cx="2100421" cy="523220"/>
          </a:xfrm>
          <a:prstGeom prst="rect">
            <a:avLst/>
          </a:prstGeom>
          <a:noFill/>
        </p:spPr>
        <p:txBody>
          <a:bodyPr wrap="square" lIns="91440" tIns="45720" rIns="91440" bIns="45720" rtlCol="0" anchor="t">
            <a:spAutoFit/>
          </a:bodyPr>
          <a:lstStyle/>
          <a:p>
            <a:pPr algn="ctr"/>
            <a:r>
              <a:rPr lang="en-US" sz="1400">
                <a:latin typeface="Bahnschrift SemiLight"/>
              </a:rPr>
              <a:t>Calls Use Case Interactor Methods</a:t>
            </a:r>
          </a:p>
        </p:txBody>
      </p:sp>
      <p:sp>
        <p:nvSpPr>
          <p:cNvPr id="35" name="Rounded Rectangle 34">
            <a:extLst>
              <a:ext uri="{FF2B5EF4-FFF2-40B4-BE49-F238E27FC236}">
                <a16:creationId xmlns:a16="http://schemas.microsoft.com/office/drawing/2014/main" id="{4F981D65-0CAA-B882-EC3F-F1E217451A00}"/>
              </a:ext>
            </a:extLst>
          </p:cNvPr>
          <p:cNvSpPr/>
          <p:nvPr/>
        </p:nvSpPr>
        <p:spPr>
          <a:xfrm>
            <a:off x="2467517" y="4519716"/>
            <a:ext cx="1331431" cy="627344"/>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7" name="TextBox 36">
            <a:extLst>
              <a:ext uri="{FF2B5EF4-FFF2-40B4-BE49-F238E27FC236}">
                <a16:creationId xmlns:a16="http://schemas.microsoft.com/office/drawing/2014/main" id="{E6E89D40-4E24-CC28-2E8A-AE5AA1FA40C2}"/>
              </a:ext>
            </a:extLst>
          </p:cNvPr>
          <p:cNvSpPr txBox="1"/>
          <p:nvPr/>
        </p:nvSpPr>
        <p:spPr>
          <a:xfrm>
            <a:off x="2203826" y="4647006"/>
            <a:ext cx="1858812" cy="400110"/>
          </a:xfrm>
          <a:prstGeom prst="rect">
            <a:avLst/>
          </a:prstGeom>
          <a:noFill/>
        </p:spPr>
        <p:txBody>
          <a:bodyPr wrap="square" lIns="91440" tIns="45720" rIns="91440" bIns="45720" rtlCol="0" anchor="t">
            <a:spAutoFit/>
          </a:bodyPr>
          <a:lstStyle/>
          <a:p>
            <a:pPr algn="ctr"/>
            <a:r>
              <a:rPr lang="en-US" sz="2000">
                <a:latin typeface="Bahnschrift SemiLight"/>
              </a:rPr>
              <a:t>Updates</a:t>
            </a:r>
          </a:p>
        </p:txBody>
      </p:sp>
      <p:cxnSp>
        <p:nvCxnSpPr>
          <p:cNvPr id="7" name="Straight Arrow Connector 6">
            <a:extLst>
              <a:ext uri="{FF2B5EF4-FFF2-40B4-BE49-F238E27FC236}">
                <a16:creationId xmlns:a16="http://schemas.microsoft.com/office/drawing/2014/main" id="{2DBD7EEE-5FC5-C7A1-6A83-B56F2C4AF816}"/>
              </a:ext>
            </a:extLst>
          </p:cNvPr>
          <p:cNvCxnSpPr>
            <a:cxnSpLocks/>
          </p:cNvCxnSpPr>
          <p:nvPr/>
        </p:nvCxnSpPr>
        <p:spPr>
          <a:xfrm flipH="1">
            <a:off x="1172864" y="2060838"/>
            <a:ext cx="3944" cy="84221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1" name="Arrow: Curved Left 10">
            <a:extLst>
              <a:ext uri="{FF2B5EF4-FFF2-40B4-BE49-F238E27FC236}">
                <a16:creationId xmlns:a16="http://schemas.microsoft.com/office/drawing/2014/main" id="{B3CAFF19-9DA3-22E0-5239-ED3F3C9862CE}"/>
              </a:ext>
            </a:extLst>
          </p:cNvPr>
          <p:cNvSpPr/>
          <p:nvPr/>
        </p:nvSpPr>
        <p:spPr>
          <a:xfrm>
            <a:off x="1839828" y="4033085"/>
            <a:ext cx="681789" cy="165434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ounded Rectangle 26">
            <a:extLst>
              <a:ext uri="{FF2B5EF4-FFF2-40B4-BE49-F238E27FC236}">
                <a16:creationId xmlns:a16="http://schemas.microsoft.com/office/drawing/2014/main" id="{9339A378-36C3-4FEB-F1F6-CEF4D0C18D93}"/>
              </a:ext>
            </a:extLst>
          </p:cNvPr>
          <p:cNvSpPr/>
          <p:nvPr/>
        </p:nvSpPr>
        <p:spPr>
          <a:xfrm>
            <a:off x="1094670" y="2032930"/>
            <a:ext cx="1658620" cy="871855"/>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TextBox 16">
            <a:extLst>
              <a:ext uri="{FF2B5EF4-FFF2-40B4-BE49-F238E27FC236}">
                <a16:creationId xmlns:a16="http://schemas.microsoft.com/office/drawing/2014/main" id="{64E90F48-A357-5D0A-E16A-41825EB1A02E}"/>
              </a:ext>
            </a:extLst>
          </p:cNvPr>
          <p:cNvSpPr txBox="1"/>
          <p:nvPr/>
        </p:nvSpPr>
        <p:spPr>
          <a:xfrm>
            <a:off x="1023329" y="2055330"/>
            <a:ext cx="1858812" cy="707886"/>
          </a:xfrm>
          <a:prstGeom prst="rect">
            <a:avLst/>
          </a:prstGeom>
          <a:noFill/>
        </p:spPr>
        <p:txBody>
          <a:bodyPr wrap="square" lIns="91440" tIns="45720" rIns="91440" bIns="45720" rtlCol="0" anchor="t">
            <a:spAutoFit/>
          </a:bodyPr>
          <a:lstStyle/>
          <a:p>
            <a:pPr algn="ctr"/>
            <a:r>
              <a:rPr lang="en-US" sz="2000">
                <a:latin typeface="Bahnschrift SemiLight"/>
              </a:rPr>
              <a:t>Output Boundary</a:t>
            </a:r>
          </a:p>
        </p:txBody>
      </p:sp>
    </p:spTree>
    <p:extLst>
      <p:ext uri="{BB962C8B-B14F-4D97-AF65-F5344CB8AC3E}">
        <p14:creationId xmlns:p14="http://schemas.microsoft.com/office/powerpoint/2010/main" val="3608004572"/>
      </p:ext>
    </p:extLst>
  </p:cSld>
  <p:clrMapOvr>
    <a:masterClrMapping/>
  </p:clrMapOvr>
  <p:transition spd="slow">
    <p:cover/>
  </p:transition>
</p:sld>
</file>

<file path=ppt/theme/theme1.xml><?xml version="1.0" encoding="utf-8"?>
<a:theme xmlns:a="http://schemas.openxmlformats.org/drawingml/2006/main" name="Office Theme">
  <a:themeElements>
    <a:clrScheme name="Doodles Light">
      <a:dk1>
        <a:srgbClr val="2B2B2B"/>
      </a:dk1>
      <a:lt1>
        <a:srgbClr val="F6F8F8"/>
      </a:lt1>
      <a:dk2>
        <a:srgbClr val="2B2B2B"/>
      </a:dk2>
      <a:lt2>
        <a:srgbClr val="FFFFFF"/>
      </a:lt2>
      <a:accent1>
        <a:srgbClr val="14B487"/>
      </a:accent1>
      <a:accent2>
        <a:srgbClr val="3CBEB4"/>
      </a:accent2>
      <a:accent3>
        <a:srgbClr val="96C83C"/>
      </a:accent3>
      <a:accent4>
        <a:srgbClr val="FFAF28"/>
      </a:accent4>
      <a:accent5>
        <a:srgbClr val="FA5552"/>
      </a:accent5>
      <a:accent6>
        <a:srgbClr val="9696D2"/>
      </a:accent6>
      <a:hlink>
        <a:srgbClr val="5B9BD5"/>
      </a:hlink>
      <a:folHlink>
        <a:srgbClr val="70AD47"/>
      </a:folHlink>
    </a:clrScheme>
    <a:fontScheme name="Titilium">
      <a:majorFont>
        <a:latin typeface="Titillium Bd"/>
        <a:ea typeface=""/>
        <a:cs typeface=""/>
      </a:majorFont>
      <a:minorFont>
        <a:latin typeface="Titill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25</Slides>
  <Notes>19</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Asus</dc:creator>
  <cp:keywords/>
  <dc:description/>
  <cp:revision>19</cp:revision>
  <dcterms:created xsi:type="dcterms:W3CDTF">2016-11-12T04:56:49Z</dcterms:created>
  <dcterms:modified xsi:type="dcterms:W3CDTF">2022-12-09T04:57:32Z</dcterms:modified>
  <cp:category/>
</cp:coreProperties>
</file>