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9" r:id="rId3"/>
    <p:sldId id="267" r:id="rId4"/>
    <p:sldId id="258" r:id="rId5"/>
    <p:sldId id="259" r:id="rId6"/>
    <p:sldId id="271" r:id="rId7"/>
    <p:sldId id="261" r:id="rId8"/>
    <p:sldId id="260" r:id="rId9"/>
    <p:sldId id="262" r:id="rId10"/>
    <p:sldId id="263" r:id="rId11"/>
    <p:sldId id="264" r:id="rId12"/>
    <p:sldId id="272" r:id="rId13"/>
    <p:sldId id="268" r:id="rId14"/>
    <p:sldId id="266"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2ABFB-1F89-2FCC-EDC5-15713D0D7E7A}" v="3677" dt="2021-12-07T00:44:02.887"/>
    <p1510:client id="{1EF0B2C0-23E3-050B-A66A-149471A9EF58}" v="19" dt="2021-12-11T02:26:51.703"/>
    <p1510:client id="{236C2E19-6796-4729-9A01-15A3A09A962F}" v="477" dt="2021-12-06T22:24:06.228"/>
    <p1510:client id="{81A94038-CB9C-5DF3-B946-B0B67B7AA61A}" v="190" dt="2021-12-06T21:38:45.097"/>
    <p1510:client id="{87A6ED45-829A-CECA-3E6B-0ABF00E87D1B}" v="523" dt="2021-12-07T00:30:16.087"/>
    <p1510:client id="{AFF0FC8A-A54B-E657-2A70-A9234F33C99C}" v="1479" dt="2021-12-06T22:44:11.936"/>
    <p1510:client id="{C066A533-DE2F-A08D-647D-BA98A6A9A60E}" v="807" dt="2021-12-06T22:55:10.494"/>
    <p1510:client id="{E7570221-46AC-C0BE-CDCB-8A7C3FC3710A}" v="1742" dt="2021-12-07T00:11:50.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5D8C9F-54B8-4BDD-9B8D-14803941B7DF}"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793F79A9-4867-4F9E-9749-103A7BE7E1A6}">
      <dgm:prSet/>
      <dgm:spPr/>
      <dgm:t>
        <a:bodyPr/>
        <a:lstStyle/>
        <a:p>
          <a:r>
            <a:rPr lang="zh-CN"/>
            <a:t>Add Night mode for Android Interface</a:t>
          </a:r>
          <a:endParaRPr lang="en-US"/>
        </a:p>
      </dgm:t>
    </dgm:pt>
    <dgm:pt modelId="{3797F58C-73D2-4419-8409-DD7B5902679D}" type="parTrans" cxnId="{85A68B5C-8AA1-42BD-B5EB-C4251C755AE1}">
      <dgm:prSet/>
      <dgm:spPr/>
      <dgm:t>
        <a:bodyPr/>
        <a:lstStyle/>
        <a:p>
          <a:endParaRPr lang="en-US"/>
        </a:p>
      </dgm:t>
    </dgm:pt>
    <dgm:pt modelId="{B1C047C1-1908-4D0A-B478-F6513AD158F8}" type="sibTrans" cxnId="{85A68B5C-8AA1-42BD-B5EB-C4251C755AE1}">
      <dgm:prSet phldrT="01" phldr="0"/>
      <dgm:spPr/>
      <dgm:t>
        <a:bodyPr/>
        <a:lstStyle/>
        <a:p>
          <a:r>
            <a:rPr lang="en-US"/>
            <a:t>01</a:t>
          </a:r>
        </a:p>
      </dgm:t>
    </dgm:pt>
    <dgm:pt modelId="{8D7FE7DA-AB31-488F-8669-CC198E7601BE}">
      <dgm:prSet/>
      <dgm:spPr/>
      <dgm:t>
        <a:bodyPr/>
        <a:lstStyle/>
        <a:p>
          <a:r>
            <a:rPr lang="zh-CN"/>
            <a:t>Add language select for Android Interface</a:t>
          </a:r>
          <a:endParaRPr lang="en-US"/>
        </a:p>
      </dgm:t>
    </dgm:pt>
    <dgm:pt modelId="{F285B6C3-4846-40F8-A1C9-ED95870E9FB3}" type="parTrans" cxnId="{CBEF292F-5B4C-42AC-AE8C-61513A53870D}">
      <dgm:prSet/>
      <dgm:spPr/>
      <dgm:t>
        <a:bodyPr/>
        <a:lstStyle/>
        <a:p>
          <a:endParaRPr lang="en-US"/>
        </a:p>
      </dgm:t>
    </dgm:pt>
    <dgm:pt modelId="{88ADD30A-FB2D-44B5-80F0-EAF46FFB5035}" type="sibTrans" cxnId="{CBEF292F-5B4C-42AC-AE8C-61513A53870D}">
      <dgm:prSet phldrT="02" phldr="0"/>
      <dgm:spPr/>
      <dgm:t>
        <a:bodyPr/>
        <a:lstStyle/>
        <a:p>
          <a:r>
            <a:rPr lang="en-US"/>
            <a:t>02</a:t>
          </a:r>
        </a:p>
      </dgm:t>
    </dgm:pt>
    <dgm:pt modelId="{64189F13-8EEE-485D-9F91-F3995B6DCE37}">
      <dgm:prSet phldr="0"/>
      <dgm:spPr/>
      <dgm:t>
        <a:bodyPr/>
        <a:lstStyle/>
        <a:p>
          <a:pPr rtl="0"/>
          <a:r>
            <a:rPr lang="en-US" altLang="zh-CN">
              <a:latin typeface="Century Gothic" panose="020B0502020202020204"/>
            </a:rPr>
            <a:t>Make our Android app more fashion and beautiful</a:t>
          </a:r>
          <a:endParaRPr lang="en-US" altLang="zh-CN"/>
        </a:p>
      </dgm:t>
    </dgm:pt>
    <dgm:pt modelId="{0CDEA3BA-567E-46F2-8C21-D88DE9CCD6BC}" type="parTrans" cxnId="{4FB80987-0F0A-4396-8B0C-B00369094B5E}">
      <dgm:prSet/>
      <dgm:spPr/>
      <dgm:t>
        <a:bodyPr/>
        <a:lstStyle/>
        <a:p>
          <a:endParaRPr lang="en-US"/>
        </a:p>
      </dgm:t>
    </dgm:pt>
    <dgm:pt modelId="{9A6B9E12-673D-41BD-997F-78B73774DFA8}" type="sibTrans" cxnId="{4FB80987-0F0A-4396-8B0C-B00369094B5E}">
      <dgm:prSet phldrT="03" phldr="0"/>
      <dgm:spPr/>
      <dgm:t>
        <a:bodyPr/>
        <a:lstStyle/>
        <a:p>
          <a:r>
            <a:rPr lang="en-US"/>
            <a:t>03</a:t>
          </a:r>
        </a:p>
      </dgm:t>
    </dgm:pt>
    <dgm:pt modelId="{3905D671-AC18-41C8-891F-D83B1C92DB76}" type="pres">
      <dgm:prSet presAssocID="{8B5D8C9F-54B8-4BDD-9B8D-14803941B7DF}" presName="Name0" presStyleCnt="0">
        <dgm:presLayoutVars>
          <dgm:animLvl val="lvl"/>
          <dgm:resizeHandles val="exact"/>
        </dgm:presLayoutVars>
      </dgm:prSet>
      <dgm:spPr/>
    </dgm:pt>
    <dgm:pt modelId="{15EF3409-BFC5-40E0-A7B1-C980718DAA87}" type="pres">
      <dgm:prSet presAssocID="{793F79A9-4867-4F9E-9749-103A7BE7E1A6}" presName="compositeNode" presStyleCnt="0">
        <dgm:presLayoutVars>
          <dgm:bulletEnabled val="1"/>
        </dgm:presLayoutVars>
      </dgm:prSet>
      <dgm:spPr/>
    </dgm:pt>
    <dgm:pt modelId="{DA8F7D3D-684F-48EF-B377-3A7489F8D931}" type="pres">
      <dgm:prSet presAssocID="{793F79A9-4867-4F9E-9749-103A7BE7E1A6}" presName="bgRect" presStyleLbl="alignNode1" presStyleIdx="0" presStyleCnt="3"/>
      <dgm:spPr/>
    </dgm:pt>
    <dgm:pt modelId="{FFFE42B3-7DB7-44E7-B48E-6EC2713577D3}" type="pres">
      <dgm:prSet presAssocID="{B1C047C1-1908-4D0A-B478-F6513AD158F8}" presName="sibTransNodeRect" presStyleLbl="alignNode1" presStyleIdx="0" presStyleCnt="3">
        <dgm:presLayoutVars>
          <dgm:chMax val="0"/>
          <dgm:bulletEnabled val="1"/>
        </dgm:presLayoutVars>
      </dgm:prSet>
      <dgm:spPr/>
    </dgm:pt>
    <dgm:pt modelId="{4F85FEEF-B71E-4D43-BCB6-7E233317EF6A}" type="pres">
      <dgm:prSet presAssocID="{793F79A9-4867-4F9E-9749-103A7BE7E1A6}" presName="nodeRect" presStyleLbl="alignNode1" presStyleIdx="0" presStyleCnt="3">
        <dgm:presLayoutVars>
          <dgm:bulletEnabled val="1"/>
        </dgm:presLayoutVars>
      </dgm:prSet>
      <dgm:spPr/>
    </dgm:pt>
    <dgm:pt modelId="{FEE18268-AAFF-45BD-A7E2-6463A20D00DA}" type="pres">
      <dgm:prSet presAssocID="{B1C047C1-1908-4D0A-B478-F6513AD158F8}" presName="sibTrans" presStyleCnt="0"/>
      <dgm:spPr/>
    </dgm:pt>
    <dgm:pt modelId="{DBE6CF6D-DA85-4001-BC4A-DDC20E5D4F60}" type="pres">
      <dgm:prSet presAssocID="{8D7FE7DA-AB31-488F-8669-CC198E7601BE}" presName="compositeNode" presStyleCnt="0">
        <dgm:presLayoutVars>
          <dgm:bulletEnabled val="1"/>
        </dgm:presLayoutVars>
      </dgm:prSet>
      <dgm:spPr/>
    </dgm:pt>
    <dgm:pt modelId="{4C8B84AA-43B5-4BD8-9496-F7EFF4950002}" type="pres">
      <dgm:prSet presAssocID="{8D7FE7DA-AB31-488F-8669-CC198E7601BE}" presName="bgRect" presStyleLbl="alignNode1" presStyleIdx="1" presStyleCnt="3"/>
      <dgm:spPr/>
    </dgm:pt>
    <dgm:pt modelId="{FBDBC369-83CF-40DC-90CF-EF6250B980D1}" type="pres">
      <dgm:prSet presAssocID="{88ADD30A-FB2D-44B5-80F0-EAF46FFB5035}" presName="sibTransNodeRect" presStyleLbl="alignNode1" presStyleIdx="1" presStyleCnt="3">
        <dgm:presLayoutVars>
          <dgm:chMax val="0"/>
          <dgm:bulletEnabled val="1"/>
        </dgm:presLayoutVars>
      </dgm:prSet>
      <dgm:spPr/>
    </dgm:pt>
    <dgm:pt modelId="{AE90EEC0-DEEE-4667-9C35-11E1D66F589D}" type="pres">
      <dgm:prSet presAssocID="{8D7FE7DA-AB31-488F-8669-CC198E7601BE}" presName="nodeRect" presStyleLbl="alignNode1" presStyleIdx="1" presStyleCnt="3">
        <dgm:presLayoutVars>
          <dgm:bulletEnabled val="1"/>
        </dgm:presLayoutVars>
      </dgm:prSet>
      <dgm:spPr/>
    </dgm:pt>
    <dgm:pt modelId="{1D576E8F-5D0D-4EDE-AE91-0A5CF285BA56}" type="pres">
      <dgm:prSet presAssocID="{88ADD30A-FB2D-44B5-80F0-EAF46FFB5035}" presName="sibTrans" presStyleCnt="0"/>
      <dgm:spPr/>
    </dgm:pt>
    <dgm:pt modelId="{C0E923B0-464A-4EE4-A315-A28EF119B234}" type="pres">
      <dgm:prSet presAssocID="{64189F13-8EEE-485D-9F91-F3995B6DCE37}" presName="compositeNode" presStyleCnt="0">
        <dgm:presLayoutVars>
          <dgm:bulletEnabled val="1"/>
        </dgm:presLayoutVars>
      </dgm:prSet>
      <dgm:spPr/>
    </dgm:pt>
    <dgm:pt modelId="{6EED2114-4115-4A50-A13D-8FD862FB83C3}" type="pres">
      <dgm:prSet presAssocID="{64189F13-8EEE-485D-9F91-F3995B6DCE37}" presName="bgRect" presStyleLbl="alignNode1" presStyleIdx="2" presStyleCnt="3"/>
      <dgm:spPr/>
    </dgm:pt>
    <dgm:pt modelId="{4AE51ECD-6FEC-4D13-BCFD-504FEC5BC817}" type="pres">
      <dgm:prSet presAssocID="{9A6B9E12-673D-41BD-997F-78B73774DFA8}" presName="sibTransNodeRect" presStyleLbl="alignNode1" presStyleIdx="2" presStyleCnt="3">
        <dgm:presLayoutVars>
          <dgm:chMax val="0"/>
          <dgm:bulletEnabled val="1"/>
        </dgm:presLayoutVars>
      </dgm:prSet>
      <dgm:spPr/>
    </dgm:pt>
    <dgm:pt modelId="{7A76BC21-ABDC-4181-9398-6C0A4A498E50}" type="pres">
      <dgm:prSet presAssocID="{64189F13-8EEE-485D-9F91-F3995B6DCE37}" presName="nodeRect" presStyleLbl="alignNode1" presStyleIdx="2" presStyleCnt="3">
        <dgm:presLayoutVars>
          <dgm:bulletEnabled val="1"/>
        </dgm:presLayoutVars>
      </dgm:prSet>
      <dgm:spPr/>
    </dgm:pt>
  </dgm:ptLst>
  <dgm:cxnLst>
    <dgm:cxn modelId="{CBEF292F-5B4C-42AC-AE8C-61513A53870D}" srcId="{8B5D8C9F-54B8-4BDD-9B8D-14803941B7DF}" destId="{8D7FE7DA-AB31-488F-8669-CC198E7601BE}" srcOrd="1" destOrd="0" parTransId="{F285B6C3-4846-40F8-A1C9-ED95870E9FB3}" sibTransId="{88ADD30A-FB2D-44B5-80F0-EAF46FFB5035}"/>
    <dgm:cxn modelId="{FC19DD32-658F-4DBC-B40A-217DBE4D6A35}" type="presOf" srcId="{88ADD30A-FB2D-44B5-80F0-EAF46FFB5035}" destId="{FBDBC369-83CF-40DC-90CF-EF6250B980D1}" srcOrd="0" destOrd="0" presId="urn:microsoft.com/office/officeart/2016/7/layout/LinearBlockProcessNumbered"/>
    <dgm:cxn modelId="{4A389E40-50AA-4FF1-8A3D-BD094C9C5DD1}" type="presOf" srcId="{8D7FE7DA-AB31-488F-8669-CC198E7601BE}" destId="{AE90EEC0-DEEE-4667-9C35-11E1D66F589D}" srcOrd="1" destOrd="0" presId="urn:microsoft.com/office/officeart/2016/7/layout/LinearBlockProcessNumbered"/>
    <dgm:cxn modelId="{85A68B5C-8AA1-42BD-B5EB-C4251C755AE1}" srcId="{8B5D8C9F-54B8-4BDD-9B8D-14803941B7DF}" destId="{793F79A9-4867-4F9E-9749-103A7BE7E1A6}" srcOrd="0" destOrd="0" parTransId="{3797F58C-73D2-4419-8409-DD7B5902679D}" sibTransId="{B1C047C1-1908-4D0A-B478-F6513AD158F8}"/>
    <dgm:cxn modelId="{B149C774-F08B-4321-A84E-082273077388}" type="presOf" srcId="{64189F13-8EEE-485D-9F91-F3995B6DCE37}" destId="{6EED2114-4115-4A50-A13D-8FD862FB83C3}" srcOrd="0" destOrd="0" presId="urn:microsoft.com/office/officeart/2016/7/layout/LinearBlockProcessNumbered"/>
    <dgm:cxn modelId="{20002582-0580-4AC6-A75F-14063ED1179E}" type="presOf" srcId="{B1C047C1-1908-4D0A-B478-F6513AD158F8}" destId="{FFFE42B3-7DB7-44E7-B48E-6EC2713577D3}" srcOrd="0" destOrd="0" presId="urn:microsoft.com/office/officeart/2016/7/layout/LinearBlockProcessNumbered"/>
    <dgm:cxn modelId="{4FB80987-0F0A-4396-8B0C-B00369094B5E}" srcId="{8B5D8C9F-54B8-4BDD-9B8D-14803941B7DF}" destId="{64189F13-8EEE-485D-9F91-F3995B6DCE37}" srcOrd="2" destOrd="0" parTransId="{0CDEA3BA-567E-46F2-8C21-D88DE9CCD6BC}" sibTransId="{9A6B9E12-673D-41BD-997F-78B73774DFA8}"/>
    <dgm:cxn modelId="{0EDAA69F-93CC-4F6C-8048-79E6EF5D8DC8}" type="presOf" srcId="{8B5D8C9F-54B8-4BDD-9B8D-14803941B7DF}" destId="{3905D671-AC18-41C8-891F-D83B1C92DB76}" srcOrd="0" destOrd="0" presId="urn:microsoft.com/office/officeart/2016/7/layout/LinearBlockProcessNumbered"/>
    <dgm:cxn modelId="{C7969FC1-5F9B-4B58-9D96-D02F6C4C9192}" type="presOf" srcId="{9A6B9E12-673D-41BD-997F-78B73774DFA8}" destId="{4AE51ECD-6FEC-4D13-BCFD-504FEC5BC817}" srcOrd="0" destOrd="0" presId="urn:microsoft.com/office/officeart/2016/7/layout/LinearBlockProcessNumbered"/>
    <dgm:cxn modelId="{E19537D6-F6C8-4EF4-A089-68D207AC00FA}" type="presOf" srcId="{793F79A9-4867-4F9E-9749-103A7BE7E1A6}" destId="{DA8F7D3D-684F-48EF-B377-3A7489F8D931}" srcOrd="0" destOrd="0" presId="urn:microsoft.com/office/officeart/2016/7/layout/LinearBlockProcessNumbered"/>
    <dgm:cxn modelId="{21FF1DEE-A9BC-469B-B3C7-E7D09E130065}" type="presOf" srcId="{8D7FE7DA-AB31-488F-8669-CC198E7601BE}" destId="{4C8B84AA-43B5-4BD8-9496-F7EFF4950002}" srcOrd="0" destOrd="0" presId="urn:microsoft.com/office/officeart/2016/7/layout/LinearBlockProcessNumbered"/>
    <dgm:cxn modelId="{65E9F7F3-9B62-443B-A2C3-7B926C642EBD}" type="presOf" srcId="{793F79A9-4867-4F9E-9749-103A7BE7E1A6}" destId="{4F85FEEF-B71E-4D43-BCB6-7E233317EF6A}" srcOrd="1" destOrd="0" presId="urn:microsoft.com/office/officeart/2016/7/layout/LinearBlockProcessNumbered"/>
    <dgm:cxn modelId="{325E99FC-313C-414B-BC73-C65202B912CC}" type="presOf" srcId="{64189F13-8EEE-485D-9F91-F3995B6DCE37}" destId="{7A76BC21-ABDC-4181-9398-6C0A4A498E50}" srcOrd="1" destOrd="0" presId="urn:microsoft.com/office/officeart/2016/7/layout/LinearBlockProcessNumbered"/>
    <dgm:cxn modelId="{750F2444-6041-4211-8A88-856FD8CFFE77}" type="presParOf" srcId="{3905D671-AC18-41C8-891F-D83B1C92DB76}" destId="{15EF3409-BFC5-40E0-A7B1-C980718DAA87}" srcOrd="0" destOrd="0" presId="urn:microsoft.com/office/officeart/2016/7/layout/LinearBlockProcessNumbered"/>
    <dgm:cxn modelId="{6E239ACD-DC62-43A5-944A-9405DF2DE3FC}" type="presParOf" srcId="{15EF3409-BFC5-40E0-A7B1-C980718DAA87}" destId="{DA8F7D3D-684F-48EF-B377-3A7489F8D931}" srcOrd="0" destOrd="0" presId="urn:microsoft.com/office/officeart/2016/7/layout/LinearBlockProcessNumbered"/>
    <dgm:cxn modelId="{1246302F-4E02-4DFE-A703-AA714754865C}" type="presParOf" srcId="{15EF3409-BFC5-40E0-A7B1-C980718DAA87}" destId="{FFFE42B3-7DB7-44E7-B48E-6EC2713577D3}" srcOrd="1" destOrd="0" presId="urn:microsoft.com/office/officeart/2016/7/layout/LinearBlockProcessNumbered"/>
    <dgm:cxn modelId="{09C5DD30-0A77-4CE0-8D77-8F68804952AF}" type="presParOf" srcId="{15EF3409-BFC5-40E0-A7B1-C980718DAA87}" destId="{4F85FEEF-B71E-4D43-BCB6-7E233317EF6A}" srcOrd="2" destOrd="0" presId="urn:microsoft.com/office/officeart/2016/7/layout/LinearBlockProcessNumbered"/>
    <dgm:cxn modelId="{DBC64E96-4FEE-48D4-A766-6BC98B0CD91B}" type="presParOf" srcId="{3905D671-AC18-41C8-891F-D83B1C92DB76}" destId="{FEE18268-AAFF-45BD-A7E2-6463A20D00DA}" srcOrd="1" destOrd="0" presId="urn:microsoft.com/office/officeart/2016/7/layout/LinearBlockProcessNumbered"/>
    <dgm:cxn modelId="{FED65A3C-F2E4-4A25-8D87-23627DE12E56}" type="presParOf" srcId="{3905D671-AC18-41C8-891F-D83B1C92DB76}" destId="{DBE6CF6D-DA85-4001-BC4A-DDC20E5D4F60}" srcOrd="2" destOrd="0" presId="urn:microsoft.com/office/officeart/2016/7/layout/LinearBlockProcessNumbered"/>
    <dgm:cxn modelId="{B468F3CC-51F2-4FDD-AB51-9C400DA7BA6D}" type="presParOf" srcId="{DBE6CF6D-DA85-4001-BC4A-DDC20E5D4F60}" destId="{4C8B84AA-43B5-4BD8-9496-F7EFF4950002}" srcOrd="0" destOrd="0" presId="urn:microsoft.com/office/officeart/2016/7/layout/LinearBlockProcessNumbered"/>
    <dgm:cxn modelId="{636BC6C8-06C9-4958-B597-69A16CB89E64}" type="presParOf" srcId="{DBE6CF6D-DA85-4001-BC4A-DDC20E5D4F60}" destId="{FBDBC369-83CF-40DC-90CF-EF6250B980D1}" srcOrd="1" destOrd="0" presId="urn:microsoft.com/office/officeart/2016/7/layout/LinearBlockProcessNumbered"/>
    <dgm:cxn modelId="{4C423C71-EA06-44F7-81A9-000D61336D07}" type="presParOf" srcId="{DBE6CF6D-DA85-4001-BC4A-DDC20E5D4F60}" destId="{AE90EEC0-DEEE-4667-9C35-11E1D66F589D}" srcOrd="2" destOrd="0" presId="urn:microsoft.com/office/officeart/2016/7/layout/LinearBlockProcessNumbered"/>
    <dgm:cxn modelId="{AF85347E-D18F-42C5-96E0-8B2BDA4E8E80}" type="presParOf" srcId="{3905D671-AC18-41C8-891F-D83B1C92DB76}" destId="{1D576E8F-5D0D-4EDE-AE91-0A5CF285BA56}" srcOrd="3" destOrd="0" presId="urn:microsoft.com/office/officeart/2016/7/layout/LinearBlockProcessNumbered"/>
    <dgm:cxn modelId="{7B136E0F-4023-4582-B195-17B773F8F389}" type="presParOf" srcId="{3905D671-AC18-41C8-891F-D83B1C92DB76}" destId="{C0E923B0-464A-4EE4-A315-A28EF119B234}" srcOrd="4" destOrd="0" presId="urn:microsoft.com/office/officeart/2016/7/layout/LinearBlockProcessNumbered"/>
    <dgm:cxn modelId="{FAF3A7ED-0D03-48E8-B3AA-F5C13C6D40E5}" type="presParOf" srcId="{C0E923B0-464A-4EE4-A315-A28EF119B234}" destId="{6EED2114-4115-4A50-A13D-8FD862FB83C3}" srcOrd="0" destOrd="0" presId="urn:microsoft.com/office/officeart/2016/7/layout/LinearBlockProcessNumbered"/>
    <dgm:cxn modelId="{B1AA77EA-07C0-40AA-AE55-310A7F124238}" type="presParOf" srcId="{C0E923B0-464A-4EE4-A315-A28EF119B234}" destId="{4AE51ECD-6FEC-4D13-BCFD-504FEC5BC817}" srcOrd="1" destOrd="0" presId="urn:microsoft.com/office/officeart/2016/7/layout/LinearBlockProcessNumbered"/>
    <dgm:cxn modelId="{F12374F8-8671-4EC5-9293-14AF3C52282E}" type="presParOf" srcId="{C0E923B0-464A-4EE4-A315-A28EF119B234}" destId="{7A76BC21-ABDC-4181-9398-6C0A4A498E50}"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F7D3D-684F-48EF-B377-3A7489F8D931}">
      <dsp:nvSpPr>
        <dsp:cNvPr id="0" name=""/>
        <dsp:cNvSpPr/>
      </dsp:nvSpPr>
      <dsp:spPr>
        <a:xfrm>
          <a:off x="851" y="0"/>
          <a:ext cx="3447363" cy="3404277"/>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0523" tIns="0" rIns="340523" bIns="330200" numCol="1" spcCol="1270" anchor="t" anchorCtr="0">
          <a:noAutofit/>
        </a:bodyPr>
        <a:lstStyle/>
        <a:p>
          <a:pPr marL="0" lvl="0" indent="0" algn="l" defTabSz="1155700">
            <a:lnSpc>
              <a:spcPct val="90000"/>
            </a:lnSpc>
            <a:spcBef>
              <a:spcPct val="0"/>
            </a:spcBef>
            <a:spcAft>
              <a:spcPct val="35000"/>
            </a:spcAft>
            <a:buNone/>
          </a:pPr>
          <a:r>
            <a:rPr lang="zh-CN" sz="2600" kern="1200"/>
            <a:t>Add Night mode for Android Interface</a:t>
          </a:r>
          <a:endParaRPr lang="en-US" sz="2600" kern="1200"/>
        </a:p>
      </dsp:txBody>
      <dsp:txXfrm>
        <a:off x="851" y="1361710"/>
        <a:ext cx="3447363" cy="2042566"/>
      </dsp:txXfrm>
    </dsp:sp>
    <dsp:sp modelId="{FFFE42B3-7DB7-44E7-B48E-6EC2713577D3}">
      <dsp:nvSpPr>
        <dsp:cNvPr id="0" name=""/>
        <dsp:cNvSpPr/>
      </dsp:nvSpPr>
      <dsp:spPr>
        <a:xfrm>
          <a:off x="851" y="0"/>
          <a:ext cx="3447363" cy="136171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523" tIns="165100" rIns="34052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51" y="0"/>
        <a:ext cx="3447363" cy="1361710"/>
      </dsp:txXfrm>
    </dsp:sp>
    <dsp:sp modelId="{4C8B84AA-43B5-4BD8-9496-F7EFF4950002}">
      <dsp:nvSpPr>
        <dsp:cNvPr id="0" name=""/>
        <dsp:cNvSpPr/>
      </dsp:nvSpPr>
      <dsp:spPr>
        <a:xfrm>
          <a:off x="3724003" y="0"/>
          <a:ext cx="3447363" cy="3404277"/>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0523" tIns="0" rIns="340523" bIns="330200" numCol="1" spcCol="1270" anchor="t" anchorCtr="0">
          <a:noAutofit/>
        </a:bodyPr>
        <a:lstStyle/>
        <a:p>
          <a:pPr marL="0" lvl="0" indent="0" algn="l" defTabSz="1155700">
            <a:lnSpc>
              <a:spcPct val="90000"/>
            </a:lnSpc>
            <a:spcBef>
              <a:spcPct val="0"/>
            </a:spcBef>
            <a:spcAft>
              <a:spcPct val="35000"/>
            </a:spcAft>
            <a:buNone/>
          </a:pPr>
          <a:r>
            <a:rPr lang="zh-CN" sz="2600" kern="1200"/>
            <a:t>Add language select for Android Interface</a:t>
          </a:r>
          <a:endParaRPr lang="en-US" sz="2600" kern="1200"/>
        </a:p>
      </dsp:txBody>
      <dsp:txXfrm>
        <a:off x="3724003" y="1361710"/>
        <a:ext cx="3447363" cy="2042566"/>
      </dsp:txXfrm>
    </dsp:sp>
    <dsp:sp modelId="{FBDBC369-83CF-40DC-90CF-EF6250B980D1}">
      <dsp:nvSpPr>
        <dsp:cNvPr id="0" name=""/>
        <dsp:cNvSpPr/>
      </dsp:nvSpPr>
      <dsp:spPr>
        <a:xfrm>
          <a:off x="3724003" y="0"/>
          <a:ext cx="3447363" cy="136171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523" tIns="165100" rIns="34052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24003" y="0"/>
        <a:ext cx="3447363" cy="1361710"/>
      </dsp:txXfrm>
    </dsp:sp>
    <dsp:sp modelId="{6EED2114-4115-4A50-A13D-8FD862FB83C3}">
      <dsp:nvSpPr>
        <dsp:cNvPr id="0" name=""/>
        <dsp:cNvSpPr/>
      </dsp:nvSpPr>
      <dsp:spPr>
        <a:xfrm>
          <a:off x="7447155" y="0"/>
          <a:ext cx="3447363" cy="3404277"/>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0523" tIns="0" rIns="340523" bIns="330200" numCol="1" spcCol="1270" anchor="t" anchorCtr="0">
          <a:noAutofit/>
        </a:bodyPr>
        <a:lstStyle/>
        <a:p>
          <a:pPr marL="0" lvl="0" indent="0" algn="l" defTabSz="1155700" rtl="0">
            <a:lnSpc>
              <a:spcPct val="90000"/>
            </a:lnSpc>
            <a:spcBef>
              <a:spcPct val="0"/>
            </a:spcBef>
            <a:spcAft>
              <a:spcPct val="35000"/>
            </a:spcAft>
            <a:buNone/>
          </a:pPr>
          <a:r>
            <a:rPr lang="en-US" altLang="zh-CN" sz="2600" kern="1200">
              <a:latin typeface="Century Gothic" panose="020B0502020202020204"/>
            </a:rPr>
            <a:t>Make our Android app more fashion and beautiful</a:t>
          </a:r>
          <a:endParaRPr lang="en-US" altLang="zh-CN" sz="2600" kern="1200"/>
        </a:p>
      </dsp:txBody>
      <dsp:txXfrm>
        <a:off x="7447155" y="1361710"/>
        <a:ext cx="3447363" cy="2042566"/>
      </dsp:txXfrm>
    </dsp:sp>
    <dsp:sp modelId="{4AE51ECD-6FEC-4D13-BCFD-504FEC5BC817}">
      <dsp:nvSpPr>
        <dsp:cNvPr id="0" name=""/>
        <dsp:cNvSpPr/>
      </dsp:nvSpPr>
      <dsp:spPr>
        <a:xfrm>
          <a:off x="7447155" y="0"/>
          <a:ext cx="3447363" cy="136171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523" tIns="165100" rIns="34052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447155" y="0"/>
        <a:ext cx="3447363" cy="136171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28621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29923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72860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969336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10596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56129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75331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33152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9701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3573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0642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3576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39603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12/10/2021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01622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12/10/2021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80803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12/10/2021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95550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16220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12/10/2021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28206968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lIns="91440" tIns="45720" rIns="91440" bIns="45720" rtlCol="0" anchor="ctr"/>
          <a:lstStyle/>
          <a:p>
            <a:pPr algn="ctr"/>
            <a:endParaRPr lang="en-US"/>
          </a:p>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p:cNvSpPr>
            <a:spLocks noGrp="1"/>
          </p:cNvSpPr>
          <p:nvPr>
            <p:ph type="subTitle" idx="1"/>
          </p:nvPr>
        </p:nvSpPr>
        <p:spPr>
          <a:xfrm>
            <a:off x="1117785" y="3934844"/>
            <a:ext cx="7012081" cy="2596053"/>
          </a:xfrm>
        </p:spPr>
        <p:txBody>
          <a:bodyPr vert="horz" lIns="91440" tIns="45720" rIns="91440" bIns="45720" rtlCol="0">
            <a:normAutofit fontScale="92500" lnSpcReduction="20000"/>
          </a:bodyPr>
          <a:lstStyle/>
          <a:p>
            <a:r>
              <a:rPr lang="en-US">
                <a:solidFill>
                  <a:schemeClr val="tx1">
                    <a:lumMod val="85000"/>
                    <a:lumOff val="15000"/>
                  </a:schemeClr>
                </a:solidFill>
                <a:cs typeface="Calibri"/>
              </a:rPr>
              <a:t>Group – ASOUL</a:t>
            </a:r>
          </a:p>
          <a:p>
            <a:r>
              <a:rPr lang="en-US">
                <a:solidFill>
                  <a:schemeClr val="tx1">
                    <a:lumMod val="85000"/>
                    <a:lumOff val="15000"/>
                  </a:schemeClr>
                </a:solidFill>
                <a:ea typeface="宋体"/>
                <a:cs typeface="Calibri"/>
              </a:rPr>
              <a:t># </a:t>
            </a:r>
            <a:r>
              <a:rPr lang="en-US" err="1">
                <a:solidFill>
                  <a:schemeClr val="tx1">
                    <a:lumMod val="85000"/>
                    <a:lumOff val="15000"/>
                  </a:schemeClr>
                </a:solidFill>
                <a:ea typeface="宋体"/>
                <a:cs typeface="Calibri"/>
              </a:rPr>
              <a:t>tOM</a:t>
            </a:r>
            <a:r>
              <a:rPr lang="en-US">
                <a:solidFill>
                  <a:schemeClr val="tx1">
                    <a:lumMod val="85000"/>
                    <a:lumOff val="15000"/>
                  </a:schemeClr>
                </a:solidFill>
                <a:ea typeface="宋体"/>
                <a:cs typeface="Calibri"/>
              </a:rPr>
              <a:t> LI</a:t>
            </a:r>
          </a:p>
          <a:p>
            <a:r>
              <a:rPr lang="en-US">
                <a:solidFill>
                  <a:schemeClr val="tx1">
                    <a:lumMod val="85000"/>
                    <a:lumOff val="15000"/>
                  </a:schemeClr>
                </a:solidFill>
                <a:ea typeface="宋体"/>
                <a:cs typeface="Calibri"/>
              </a:rPr>
              <a:t># STEVEN LIU</a:t>
            </a:r>
          </a:p>
          <a:p>
            <a:r>
              <a:rPr lang="en-US">
                <a:solidFill>
                  <a:schemeClr val="tx1">
                    <a:lumMod val="85000"/>
                    <a:lumOff val="15000"/>
                  </a:schemeClr>
                </a:solidFill>
                <a:ea typeface="宋体"/>
                <a:cs typeface="Calibri"/>
              </a:rPr>
              <a:t># YANKE (VECTOR) MAO</a:t>
            </a:r>
          </a:p>
          <a:p>
            <a:r>
              <a:rPr lang="en-US">
                <a:solidFill>
                  <a:schemeClr val="tx1">
                    <a:lumMod val="85000"/>
                    <a:lumOff val="15000"/>
                  </a:schemeClr>
                </a:solidFill>
                <a:ea typeface="宋体"/>
                <a:cs typeface="Calibri"/>
              </a:rPr>
              <a:t># MIKE YUAN</a:t>
            </a:r>
          </a:p>
          <a:p>
            <a:r>
              <a:rPr lang="en-US" altLang="zh-CN">
                <a:solidFill>
                  <a:schemeClr val="tx1">
                    <a:lumMod val="85000"/>
                    <a:lumOff val="15000"/>
                  </a:schemeClr>
                </a:solidFill>
                <a:ea typeface="宋体"/>
                <a:cs typeface="Calibri"/>
              </a:rPr>
              <a:t># William </a:t>
            </a:r>
            <a:r>
              <a:rPr lang="en-US" altLang="zh-CN" err="1">
                <a:solidFill>
                  <a:schemeClr val="tx1">
                    <a:lumMod val="85000"/>
                    <a:lumOff val="15000"/>
                  </a:schemeClr>
                </a:solidFill>
                <a:ea typeface="宋体"/>
                <a:cs typeface="Calibri"/>
              </a:rPr>
              <a:t>zhang</a:t>
            </a:r>
            <a:endParaRPr lang="en-US" altLang="zh-CN">
              <a:solidFill>
                <a:schemeClr val="tx1">
                  <a:lumMod val="85000"/>
                  <a:lumOff val="15000"/>
                </a:schemeClr>
              </a:solidFill>
              <a:ea typeface="宋体"/>
              <a:cs typeface="Calibri"/>
            </a:endParaRPr>
          </a:p>
          <a:p>
            <a:r>
              <a:rPr lang="en-US" altLang="zh-CN">
                <a:solidFill>
                  <a:schemeClr val="tx1">
                    <a:lumMod val="85000"/>
                    <a:lumOff val="15000"/>
                  </a:schemeClr>
                </a:solidFill>
                <a:ea typeface="宋体"/>
                <a:cs typeface="Calibri"/>
              </a:rPr>
              <a:t># HONGSHUO(TONY) ZHOU</a:t>
            </a:r>
          </a:p>
        </p:txBody>
      </p:sp>
      <p:sp>
        <p:nvSpPr>
          <p:cNvPr id="2" name="Title 1"/>
          <p:cNvSpPr>
            <a:spLocks noGrp="1"/>
          </p:cNvSpPr>
          <p:nvPr>
            <p:ph type="ctrTitle"/>
          </p:nvPr>
        </p:nvSpPr>
        <p:spPr>
          <a:xfrm>
            <a:off x="1068223" y="437995"/>
            <a:ext cx="6974915" cy="3329581"/>
          </a:xfrm>
        </p:spPr>
        <p:txBody>
          <a:bodyPr>
            <a:normAutofit/>
          </a:bodyPr>
          <a:lstStyle/>
          <a:p>
            <a:r>
              <a:rPr lang="en-US">
                <a:cs typeface="Calibri Light"/>
              </a:rPr>
              <a:t>Phase 2 Presentation</a:t>
            </a:r>
            <a:endParaRPr lang="en-US"/>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000"/>
                                  </p:stCondLst>
                                  <p:iterate type="lt">
                                    <p:tmPct val="10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4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2000"/>
                                  </p:stCondLst>
                                  <p:iterate type="lt">
                                    <p:tmPct val="10000"/>
                                  </p:iterate>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4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2000"/>
                                  </p:stCondLst>
                                  <p:iterate type="lt">
                                    <p:tmPct val="10000"/>
                                  </p:iterate>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4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标题 1">
            <a:extLst>
              <a:ext uri="{FF2B5EF4-FFF2-40B4-BE49-F238E27FC236}">
                <a16:creationId xmlns:a16="http://schemas.microsoft.com/office/drawing/2014/main" id="{AB17BFA8-23CD-49D1-8DCD-A3E688A055DE}"/>
              </a:ext>
            </a:extLst>
          </p:cNvPr>
          <p:cNvSpPr>
            <a:spLocks noGrp="1"/>
          </p:cNvSpPr>
          <p:nvPr>
            <p:ph type="title"/>
          </p:nvPr>
        </p:nvSpPr>
        <p:spPr>
          <a:xfrm>
            <a:off x="806195" y="804672"/>
            <a:ext cx="3521359" cy="5248656"/>
          </a:xfrm>
        </p:spPr>
        <p:txBody>
          <a:bodyPr anchor="ctr">
            <a:normAutofit/>
          </a:bodyPr>
          <a:lstStyle/>
          <a:p>
            <a:pPr algn="ctr"/>
            <a:r>
              <a:rPr lang="zh-CN" altLang="en-US">
                <a:ea typeface="宋体"/>
                <a:cs typeface="Calibri Light"/>
              </a:rPr>
              <a:t>Design Patterns</a:t>
            </a:r>
            <a:endParaRPr lang="zh-CN" altLang="en-US"/>
          </a:p>
        </p:txBody>
      </p:sp>
      <p:sp>
        <p:nvSpPr>
          <p:cNvPr id="3" name="内容占位符 2">
            <a:extLst>
              <a:ext uri="{FF2B5EF4-FFF2-40B4-BE49-F238E27FC236}">
                <a16:creationId xmlns:a16="http://schemas.microsoft.com/office/drawing/2014/main" id="{39F3FC41-9840-415D-8A97-C0B4E11A9888}"/>
              </a:ext>
            </a:extLst>
          </p:cNvPr>
          <p:cNvSpPr>
            <a:spLocks noGrp="1"/>
          </p:cNvSpPr>
          <p:nvPr>
            <p:ph idx="1"/>
          </p:nvPr>
        </p:nvSpPr>
        <p:spPr>
          <a:xfrm>
            <a:off x="5164675" y="1121608"/>
            <a:ext cx="5867205" cy="4614782"/>
          </a:xfrm>
        </p:spPr>
        <p:txBody>
          <a:bodyPr vert="horz" lIns="91440" tIns="45720" rIns="91440" bIns="45720" rtlCol="0" anchor="ctr">
            <a:normAutofit fontScale="92500" lnSpcReduction="20000"/>
          </a:bodyPr>
          <a:lstStyle/>
          <a:p>
            <a:r>
              <a:rPr lang="zh-CN" altLang="en-US">
                <a:ea typeface="宋体"/>
                <a:cs typeface="Calibri"/>
              </a:rPr>
              <a:t>Facade:</a:t>
            </a:r>
            <a:endParaRPr lang="zh-CN" altLang="en-US">
              <a:ea typeface="宋体"/>
              <a:cs typeface="+mn-lt"/>
            </a:endParaRPr>
          </a:p>
          <a:p>
            <a:pPr lvl="1"/>
            <a:r>
              <a:rPr lang="en-US" altLang="zh-CN">
                <a:ea typeface="+mn-lt"/>
                <a:cs typeface="+mn-lt"/>
              </a:rPr>
              <a:t>SceneBooter</a:t>
            </a:r>
            <a:r>
              <a:rPr lang="zh-CN" altLang="en-US">
                <a:ea typeface="+mn-lt"/>
                <a:cs typeface="+mn-lt"/>
              </a:rPr>
              <a:t> </a:t>
            </a:r>
            <a:r>
              <a:rPr lang="en-US" altLang="zh-CN">
                <a:ea typeface="+mn-lt"/>
                <a:cs typeface="+mn-lt"/>
              </a:rPr>
              <a:t>is</a:t>
            </a:r>
            <a:r>
              <a:rPr lang="zh-CN" altLang="en-US">
                <a:ea typeface="+mn-lt"/>
                <a:cs typeface="+mn-lt"/>
              </a:rPr>
              <a:t> </a:t>
            </a:r>
            <a:r>
              <a:rPr lang="en-US" altLang="zh-CN">
                <a:ea typeface="+mn-lt"/>
                <a:cs typeface="+mn-lt"/>
              </a:rPr>
              <a:t>the</a:t>
            </a:r>
            <a:r>
              <a:rPr lang="zh-CN" altLang="en-US">
                <a:ea typeface="+mn-lt"/>
                <a:cs typeface="+mn-lt"/>
              </a:rPr>
              <a:t> </a:t>
            </a:r>
            <a:r>
              <a:rPr lang="en-US" altLang="zh-CN">
                <a:ea typeface="+mn-lt"/>
                <a:cs typeface="+mn-lt"/>
              </a:rPr>
              <a:t>facade</a:t>
            </a:r>
            <a:r>
              <a:rPr lang="zh-CN" altLang="en-US">
                <a:ea typeface="+mn-lt"/>
                <a:cs typeface="+mn-lt"/>
              </a:rPr>
              <a:t> </a:t>
            </a:r>
            <a:r>
              <a:rPr lang="en-US" altLang="zh-CN">
                <a:ea typeface="+mn-lt"/>
                <a:cs typeface="+mn-lt"/>
              </a:rPr>
              <a:t>which</a:t>
            </a:r>
            <a:r>
              <a:rPr lang="zh-CN" altLang="en-US">
                <a:ea typeface="+mn-lt"/>
                <a:cs typeface="+mn-lt"/>
              </a:rPr>
              <a:t> </a:t>
            </a:r>
            <a:r>
              <a:rPr lang="en-US" altLang="zh-CN">
                <a:ea typeface="+mn-lt"/>
                <a:cs typeface="+mn-lt"/>
              </a:rPr>
              <a:t>interacts</a:t>
            </a:r>
            <a:r>
              <a:rPr lang="zh-CN" altLang="en-US">
                <a:ea typeface="+mn-lt"/>
                <a:cs typeface="+mn-lt"/>
              </a:rPr>
              <a:t> </a:t>
            </a:r>
            <a:r>
              <a:rPr lang="en-US" altLang="zh-CN">
                <a:ea typeface="+mn-lt"/>
                <a:cs typeface="+mn-lt"/>
              </a:rPr>
              <a:t>will</a:t>
            </a:r>
            <a:r>
              <a:rPr lang="zh-CN" altLang="en-US">
                <a:ea typeface="+mn-lt"/>
                <a:cs typeface="+mn-lt"/>
              </a:rPr>
              <a:t> </a:t>
            </a:r>
            <a:r>
              <a:rPr lang="en-US" altLang="zh-CN">
                <a:ea typeface="+mn-lt"/>
                <a:cs typeface="+mn-lt"/>
              </a:rPr>
              <a:t>all</a:t>
            </a:r>
            <a:r>
              <a:rPr lang="zh-CN" altLang="en-US">
                <a:ea typeface="+mn-lt"/>
                <a:cs typeface="+mn-lt"/>
              </a:rPr>
              <a:t> </a:t>
            </a:r>
            <a:r>
              <a:rPr lang="en-US" altLang="zh-CN">
                <a:ea typeface="+mn-lt"/>
                <a:cs typeface="+mn-lt"/>
              </a:rPr>
              <a:t>the</a:t>
            </a:r>
            <a:r>
              <a:rPr lang="zh-CN" altLang="en-US">
                <a:ea typeface="+mn-lt"/>
                <a:cs typeface="+mn-lt"/>
              </a:rPr>
              <a:t> </a:t>
            </a:r>
            <a:r>
              <a:rPr lang="en-US" altLang="zh-CN">
                <a:ea typeface="+mn-lt"/>
                <a:cs typeface="+mn-lt"/>
              </a:rPr>
              <a:t>Scene</a:t>
            </a:r>
            <a:r>
              <a:rPr lang="zh-CN">
                <a:ea typeface="+mn-lt"/>
                <a:cs typeface="+mn-lt"/>
              </a:rPr>
              <a:t> classes. </a:t>
            </a:r>
            <a:endParaRPr lang="zh-CN"/>
          </a:p>
          <a:p>
            <a:r>
              <a:rPr lang="zh-CN" altLang="en-US">
                <a:ea typeface="宋体"/>
                <a:cs typeface="Calibri"/>
              </a:rPr>
              <a:t>Observer: </a:t>
            </a:r>
          </a:p>
          <a:p>
            <a:pPr lvl="1"/>
            <a:r>
              <a:rPr lang="zh-CN" altLang="en-US">
                <a:ea typeface="宋体"/>
                <a:cs typeface="Calibri"/>
              </a:rPr>
              <a:t>CommandLineInterface </a:t>
            </a:r>
            <a:r>
              <a:rPr lang="zh-CN">
                <a:ea typeface="+mn-lt"/>
                <a:cs typeface="+mn-lt"/>
              </a:rPr>
              <a:t>observes the output string of each Scene and print it out.</a:t>
            </a:r>
          </a:p>
          <a:p>
            <a:r>
              <a:rPr lang="zh-CN" altLang="en-US">
                <a:ea typeface="宋体"/>
                <a:cs typeface="Calibri"/>
              </a:rPr>
              <a:t>Template method:</a:t>
            </a:r>
          </a:p>
          <a:p>
            <a:pPr lvl="1"/>
            <a:r>
              <a:rPr lang="zh-CN" altLang="en-US">
                <a:ea typeface="宋体"/>
                <a:cs typeface="Calibri"/>
              </a:rPr>
              <a:t>Sorting algorithms all have similar structure and the only difference is their way of comaring objects.</a:t>
            </a:r>
          </a:p>
          <a:p>
            <a:r>
              <a:rPr lang="zh-CN" altLang="en-US">
                <a:ea typeface="宋体"/>
                <a:cs typeface="Calibri"/>
              </a:rPr>
              <a:t>Singleton:</a:t>
            </a:r>
          </a:p>
          <a:p>
            <a:pPr lvl="1"/>
            <a:r>
              <a:rPr lang="zh-CN" altLang="en-US">
                <a:ea typeface="宋体"/>
                <a:cs typeface="Calibri"/>
              </a:rPr>
              <a:t>Sorters and Scenes will only have one instance.</a:t>
            </a:r>
          </a:p>
          <a:p>
            <a:r>
              <a:rPr lang="zh-CN" altLang="en-US">
                <a:ea typeface="宋体"/>
                <a:cs typeface="Calibri"/>
              </a:rPr>
              <a:t>Simple factory: </a:t>
            </a:r>
          </a:p>
          <a:p>
            <a:pPr lvl="1"/>
            <a:r>
              <a:rPr lang="zh-CN" altLang="en-US">
                <a:ea typeface="宋体"/>
                <a:cs typeface="Calibri"/>
              </a:rPr>
              <a:t>Create specific sorters.</a:t>
            </a:r>
          </a:p>
          <a:p>
            <a:endParaRPr lang="zh-CN" altLang="en-US">
              <a:ea typeface="宋体"/>
              <a:cs typeface="Calibri"/>
            </a:endParaRPr>
          </a:p>
        </p:txBody>
      </p:sp>
    </p:spTree>
    <p:extLst>
      <p:ext uri="{BB962C8B-B14F-4D97-AF65-F5344CB8AC3E}">
        <p14:creationId xmlns:p14="http://schemas.microsoft.com/office/powerpoint/2010/main" val="664717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标题 1">
            <a:extLst>
              <a:ext uri="{FF2B5EF4-FFF2-40B4-BE49-F238E27FC236}">
                <a16:creationId xmlns:a16="http://schemas.microsoft.com/office/drawing/2014/main" id="{FE49C2AA-C446-4F52-B02C-6F253D01CE14}"/>
              </a:ext>
            </a:extLst>
          </p:cNvPr>
          <p:cNvSpPr>
            <a:spLocks noGrp="1"/>
          </p:cNvSpPr>
          <p:nvPr>
            <p:ph type="title"/>
          </p:nvPr>
        </p:nvSpPr>
        <p:spPr>
          <a:xfrm>
            <a:off x="1103312" y="452718"/>
            <a:ext cx="8947522" cy="1400530"/>
          </a:xfrm>
        </p:spPr>
        <p:txBody>
          <a:bodyPr anchor="ctr">
            <a:normAutofit/>
          </a:bodyPr>
          <a:lstStyle/>
          <a:p>
            <a:r>
              <a:rPr lang="zh-CN" altLang="en-US">
                <a:solidFill>
                  <a:srgbClr val="FFFFFF"/>
                </a:solidFill>
                <a:ea typeface="宋体"/>
                <a:cs typeface="Calibri Light"/>
              </a:rPr>
              <a:t>Accessibility</a:t>
            </a:r>
            <a:endParaRPr lang="zh-CN" altLang="en-US">
              <a:solidFill>
                <a:srgbClr val="FFFFFF"/>
              </a:solidFill>
            </a:endParaRPr>
          </a:p>
        </p:txBody>
      </p:sp>
      <p:sp>
        <p:nvSpPr>
          <p:cNvPr id="3" name="内容占位符 2">
            <a:extLst>
              <a:ext uri="{FF2B5EF4-FFF2-40B4-BE49-F238E27FC236}">
                <a16:creationId xmlns:a16="http://schemas.microsoft.com/office/drawing/2014/main" id="{B20E6332-6657-4031-BEA3-85FEF837B985}"/>
              </a:ext>
            </a:extLst>
          </p:cNvPr>
          <p:cNvSpPr>
            <a:spLocks noGrp="1"/>
          </p:cNvSpPr>
          <p:nvPr>
            <p:ph idx="1"/>
          </p:nvPr>
        </p:nvSpPr>
        <p:spPr>
          <a:xfrm>
            <a:off x="1103312" y="2763520"/>
            <a:ext cx="10991909" cy="3484879"/>
          </a:xfrm>
        </p:spPr>
        <p:txBody>
          <a:bodyPr vert="horz" lIns="91440" tIns="45720" rIns="91440" bIns="45720" rtlCol="0" anchor="t">
            <a:normAutofit/>
          </a:bodyPr>
          <a:lstStyle/>
          <a:p>
            <a:r>
              <a:rPr lang="en-US" altLang="zh-CN" b="1">
                <a:ea typeface="+mn-lt"/>
                <a:cs typeface="+mn-lt"/>
              </a:rPr>
              <a:t>Princ</a:t>
            </a:r>
            <a:r>
              <a:rPr lang="zh-CN" b="1">
                <a:ea typeface="+mn-lt"/>
                <a:cs typeface="+mn-lt"/>
              </a:rPr>
              <a:t>iple </a:t>
            </a:r>
            <a:r>
              <a:rPr lang="en-US" altLang="zh-CN" b="1">
                <a:ea typeface="+mn-lt"/>
                <a:cs typeface="+mn-lt"/>
              </a:rPr>
              <a:t>1:</a:t>
            </a:r>
            <a:r>
              <a:rPr lang="zh-CN" altLang="en-US" b="1">
                <a:ea typeface="+mn-lt"/>
                <a:cs typeface="+mn-lt"/>
              </a:rPr>
              <a:t> </a:t>
            </a:r>
            <a:r>
              <a:rPr lang="en-US" altLang="zh-CN" b="1">
                <a:ea typeface="+mn-lt"/>
                <a:cs typeface="+mn-lt"/>
              </a:rPr>
              <a:t>Eq</a:t>
            </a:r>
            <a:r>
              <a:rPr lang="zh-CN" b="1">
                <a:ea typeface="+mn-lt"/>
                <a:cs typeface="+mn-lt"/>
              </a:rPr>
              <a:t>uit</a:t>
            </a:r>
            <a:r>
              <a:rPr lang="en-US" altLang="zh-CN" b="1" err="1">
                <a:ea typeface="+mn-lt"/>
                <a:cs typeface="+mn-lt"/>
              </a:rPr>
              <a:t>abl</a:t>
            </a:r>
            <a:r>
              <a:rPr lang="zh-CN" b="1">
                <a:ea typeface="+mn-lt"/>
                <a:cs typeface="+mn-lt"/>
              </a:rPr>
              <a:t>e Use</a:t>
            </a:r>
            <a:r>
              <a:rPr lang="en-US" altLang="zh-CN" b="1">
                <a:ea typeface="+mn-lt"/>
                <a:cs typeface="+mn-lt"/>
              </a:rPr>
              <a:t>: </a:t>
            </a:r>
            <a:endParaRPr lang="zh-CN" altLang="en-US" b="1">
              <a:ea typeface="宋体"/>
              <a:cs typeface="+mj-lt"/>
            </a:endParaRPr>
          </a:p>
          <a:p>
            <a:pPr>
              <a:buClr>
                <a:srgbClr val="F7F7F7"/>
              </a:buClr>
            </a:pPr>
            <a:r>
              <a:rPr lang="en-US">
                <a:ea typeface="+mj-lt"/>
                <a:cs typeface="+mj-lt"/>
              </a:rPr>
              <a:t>                    equivalent for all users</a:t>
            </a:r>
            <a:endParaRPr lang="zh-CN" b="1">
              <a:ea typeface="宋体"/>
            </a:endParaRPr>
          </a:p>
          <a:p>
            <a:r>
              <a:rPr lang="en-US" b="1">
                <a:ea typeface="+mn-lt"/>
                <a:cs typeface="+mn-lt"/>
              </a:rPr>
              <a:t>Principle 2: Flexibility in Use: </a:t>
            </a:r>
            <a:endParaRPr lang="en-US" b="1">
              <a:ea typeface="+mj-lt"/>
              <a:cs typeface="+mj-lt"/>
            </a:endParaRPr>
          </a:p>
          <a:p>
            <a:pPr>
              <a:buClr>
                <a:srgbClr val="F7F7F7"/>
              </a:buClr>
            </a:pPr>
            <a:r>
              <a:rPr lang="en-US">
                <a:ea typeface="+mj-lt"/>
                <a:cs typeface="+mj-lt"/>
              </a:rPr>
              <a:t>                    language setting, night mode, </a:t>
            </a:r>
            <a:endParaRPr lang="en-US"/>
          </a:p>
          <a:p>
            <a:r>
              <a:rPr lang="en-US" b="1">
                <a:ea typeface="+mn-lt"/>
                <a:cs typeface="+mn-lt"/>
              </a:rPr>
              <a:t>Principle 3: Simple and Intuitive Use:</a:t>
            </a:r>
            <a:r>
              <a:rPr lang="en-US" b="1">
                <a:ea typeface="+mj-lt"/>
                <a:cs typeface="+mj-lt"/>
              </a:rPr>
              <a:t> </a:t>
            </a:r>
          </a:p>
          <a:p>
            <a:pPr>
              <a:buClr>
                <a:srgbClr val="F7F7F7"/>
              </a:buClr>
            </a:pPr>
            <a:r>
              <a:rPr lang="en-US">
                <a:ea typeface="+mj-lt"/>
                <a:cs typeface="+mj-lt"/>
              </a:rPr>
              <a:t>                    hint in the edit text, text on the button, help in command line version, ….</a:t>
            </a:r>
            <a:endParaRPr lang="en-US" b="1">
              <a:ea typeface="+mn-lt"/>
              <a:cs typeface="+mn-lt"/>
            </a:endParaRPr>
          </a:p>
          <a:p>
            <a:endParaRPr lang="en-US">
              <a:ea typeface="+mn-lt"/>
              <a:cs typeface="+mn-lt"/>
            </a:endParaRPr>
          </a:p>
        </p:txBody>
      </p:sp>
    </p:spTree>
    <p:extLst>
      <p:ext uri="{BB962C8B-B14F-4D97-AF65-F5344CB8AC3E}">
        <p14:creationId xmlns:p14="http://schemas.microsoft.com/office/powerpoint/2010/main" val="325422211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标题 1">
            <a:extLst>
              <a:ext uri="{FF2B5EF4-FFF2-40B4-BE49-F238E27FC236}">
                <a16:creationId xmlns:a16="http://schemas.microsoft.com/office/drawing/2014/main" id="{FE49C2AA-C446-4F52-B02C-6F253D01CE14}"/>
              </a:ext>
            </a:extLst>
          </p:cNvPr>
          <p:cNvSpPr>
            <a:spLocks noGrp="1"/>
          </p:cNvSpPr>
          <p:nvPr>
            <p:ph type="title"/>
          </p:nvPr>
        </p:nvSpPr>
        <p:spPr>
          <a:xfrm>
            <a:off x="1103312" y="452718"/>
            <a:ext cx="8947522" cy="1400530"/>
          </a:xfrm>
        </p:spPr>
        <p:txBody>
          <a:bodyPr anchor="ctr">
            <a:normAutofit/>
          </a:bodyPr>
          <a:lstStyle/>
          <a:p>
            <a:r>
              <a:rPr lang="zh-CN" altLang="en-US">
                <a:solidFill>
                  <a:srgbClr val="FFFFFF"/>
                </a:solidFill>
                <a:ea typeface="宋体"/>
                <a:cs typeface="Calibri Light"/>
              </a:rPr>
              <a:t>Accessibility</a:t>
            </a:r>
            <a:endParaRPr lang="zh-CN" altLang="en-US">
              <a:solidFill>
                <a:srgbClr val="FFFFFF"/>
              </a:solidFill>
            </a:endParaRPr>
          </a:p>
        </p:txBody>
      </p:sp>
      <p:sp>
        <p:nvSpPr>
          <p:cNvPr id="3" name="内容占位符 2">
            <a:extLst>
              <a:ext uri="{FF2B5EF4-FFF2-40B4-BE49-F238E27FC236}">
                <a16:creationId xmlns:a16="http://schemas.microsoft.com/office/drawing/2014/main" id="{B20E6332-6657-4031-BEA3-85FEF837B985}"/>
              </a:ext>
            </a:extLst>
          </p:cNvPr>
          <p:cNvSpPr>
            <a:spLocks noGrp="1"/>
          </p:cNvSpPr>
          <p:nvPr>
            <p:ph idx="1"/>
          </p:nvPr>
        </p:nvSpPr>
        <p:spPr>
          <a:xfrm>
            <a:off x="1103312" y="2532915"/>
            <a:ext cx="8946541" cy="3484879"/>
          </a:xfrm>
        </p:spPr>
        <p:txBody>
          <a:bodyPr vert="horz" lIns="91440" tIns="45720" rIns="91440" bIns="45720" rtlCol="0" anchor="t">
            <a:normAutofit/>
          </a:bodyPr>
          <a:lstStyle/>
          <a:p>
            <a:endParaRPr lang="en-US" altLang="zh-CN" b="1">
              <a:ea typeface="+mn-lt"/>
              <a:cs typeface="+mn-lt"/>
            </a:endParaRPr>
          </a:p>
          <a:p>
            <a:r>
              <a:rPr lang="en-US" b="1">
                <a:ea typeface="+mn-lt"/>
                <a:cs typeface="+mn-lt"/>
              </a:rPr>
              <a:t>Principle 4: Perceptible Information: </a:t>
            </a:r>
            <a:endParaRPr lang="en-US" b="1">
              <a:ea typeface="+mj-lt"/>
              <a:cs typeface="+mj-lt"/>
            </a:endParaRPr>
          </a:p>
          <a:p>
            <a:pPr>
              <a:buClr>
                <a:srgbClr val="F7F7F7"/>
              </a:buClr>
            </a:pPr>
            <a:r>
              <a:rPr lang="en-US">
                <a:ea typeface="+mj-lt"/>
                <a:cs typeface="+mj-lt"/>
              </a:rPr>
              <a:t>                    color contrast</a:t>
            </a:r>
            <a:endParaRPr lang="en-US" b="1">
              <a:ea typeface="+mj-lt"/>
              <a:cs typeface="+mj-lt"/>
            </a:endParaRPr>
          </a:p>
          <a:p>
            <a:r>
              <a:rPr lang="en-US" b="1">
                <a:ea typeface="+mn-lt"/>
                <a:cs typeface="+mn-lt"/>
              </a:rPr>
              <a:t>Principle 5: Tolerance for Error: </a:t>
            </a:r>
            <a:endParaRPr lang="en-US" b="1">
              <a:ea typeface="+mj-lt"/>
              <a:cs typeface="+mj-lt"/>
            </a:endParaRPr>
          </a:p>
          <a:p>
            <a:pPr>
              <a:buClr>
                <a:srgbClr val="F7F7F7"/>
              </a:buClr>
            </a:pPr>
            <a:r>
              <a:rPr lang="en-US">
                <a:ea typeface="+mj-lt"/>
                <a:cs typeface="+mj-lt"/>
              </a:rPr>
              <a:t>                    toast and text warning</a:t>
            </a:r>
            <a:endParaRPr lang="en-US" b="1">
              <a:ea typeface="+mn-lt"/>
              <a:cs typeface="+mn-lt"/>
            </a:endParaRPr>
          </a:p>
          <a:p>
            <a:r>
              <a:rPr lang="en-US" b="1">
                <a:ea typeface="+mn-lt"/>
                <a:cs typeface="+mn-lt"/>
              </a:rPr>
              <a:t>Principle 6: Low Physical Effort: </a:t>
            </a:r>
            <a:endParaRPr lang="en-US" b="1">
              <a:ea typeface="+mj-lt"/>
              <a:cs typeface="+mj-lt"/>
            </a:endParaRPr>
          </a:p>
          <a:p>
            <a:pPr>
              <a:buClr>
                <a:srgbClr val="F7F7F7"/>
              </a:buClr>
            </a:pPr>
            <a:r>
              <a:rPr lang="en-US">
                <a:ea typeface="+mj-lt"/>
                <a:cs typeface="+mj-lt"/>
              </a:rPr>
              <a:t>                    automatically switch between activities</a:t>
            </a:r>
            <a:endParaRPr lang="en-US" b="1">
              <a:ea typeface="+mn-lt"/>
              <a:cs typeface="+mn-lt"/>
            </a:endParaRPr>
          </a:p>
          <a:p>
            <a:r>
              <a:rPr lang="en-US" b="1">
                <a:ea typeface="+mn-lt"/>
                <a:cs typeface="+mn-lt"/>
              </a:rPr>
              <a:t>Principle 7: Size and Space for Approach and Use</a:t>
            </a:r>
          </a:p>
        </p:txBody>
      </p:sp>
    </p:spTree>
    <p:extLst>
      <p:ext uri="{BB962C8B-B14F-4D97-AF65-F5344CB8AC3E}">
        <p14:creationId xmlns:p14="http://schemas.microsoft.com/office/powerpoint/2010/main" val="330615994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C34B0-A15E-4DAE-9375-E13AB8553F4F}"/>
              </a:ext>
            </a:extLst>
          </p:cNvPr>
          <p:cNvSpPr>
            <a:spLocks noGrp="1"/>
          </p:cNvSpPr>
          <p:nvPr>
            <p:ph type="title"/>
          </p:nvPr>
        </p:nvSpPr>
        <p:spPr/>
        <p:txBody>
          <a:bodyPr/>
          <a:lstStyle/>
          <a:p>
            <a:r>
              <a:rPr lang="zh-CN">
                <a:cs typeface="Calibri Light"/>
              </a:rPr>
              <a:t>Accessibility</a:t>
            </a:r>
            <a:endParaRPr lang="zh-CN">
              <a:ea typeface="+mj-lt"/>
              <a:cs typeface="+mj-lt"/>
            </a:endParaRPr>
          </a:p>
        </p:txBody>
      </p:sp>
      <p:sp>
        <p:nvSpPr>
          <p:cNvPr id="3" name="内容占位符 2">
            <a:extLst>
              <a:ext uri="{FF2B5EF4-FFF2-40B4-BE49-F238E27FC236}">
                <a16:creationId xmlns:a16="http://schemas.microsoft.com/office/drawing/2014/main" id="{861170FA-F3C2-4D0B-8169-00DA93E5C90E}"/>
              </a:ext>
            </a:extLst>
          </p:cNvPr>
          <p:cNvSpPr>
            <a:spLocks noGrp="1"/>
          </p:cNvSpPr>
          <p:nvPr>
            <p:ph idx="1"/>
          </p:nvPr>
        </p:nvSpPr>
        <p:spPr/>
        <p:txBody>
          <a:bodyPr vert="horz" lIns="91440" tIns="45720" rIns="91440" bIns="45720" rtlCol="0" anchor="t">
            <a:normAutofit/>
          </a:bodyPr>
          <a:lstStyle/>
          <a:p>
            <a:pPr>
              <a:lnSpc>
                <a:spcPct val="150000"/>
              </a:lnSpc>
            </a:pPr>
            <a:r>
              <a:rPr lang="zh-CN" altLang="en-US" sz="3200" b="1">
                <a:ea typeface="宋体"/>
                <a:cs typeface="Calibri"/>
              </a:rPr>
              <a:t>Target user:</a:t>
            </a:r>
            <a:endParaRPr lang="zh-CN" sz="3200"/>
          </a:p>
          <a:p>
            <a:pPr marL="0" indent="0">
              <a:lnSpc>
                <a:spcPct val="150000"/>
              </a:lnSpc>
              <a:buNone/>
            </a:pPr>
            <a:r>
              <a:rPr lang="zh-CN" altLang="en-US">
                <a:ea typeface="宋体"/>
                <a:cs typeface="Calibri"/>
              </a:rPr>
              <a:t>   UofT students</a:t>
            </a:r>
          </a:p>
          <a:p>
            <a:pPr marL="0" indent="0">
              <a:lnSpc>
                <a:spcPct val="150000"/>
              </a:lnSpc>
              <a:buNone/>
            </a:pPr>
            <a:r>
              <a:rPr lang="zh-CN" altLang="en-US">
                <a:ea typeface="宋体"/>
                <a:cs typeface="Calibri"/>
              </a:rPr>
              <a:t>   Workers who usually eat at UofT food truck</a:t>
            </a:r>
          </a:p>
          <a:p>
            <a:pPr>
              <a:lnSpc>
                <a:spcPct val="150000"/>
              </a:lnSpc>
              <a:buFont typeface="Arial"/>
              <a:buChar char="•"/>
            </a:pPr>
            <a:r>
              <a:rPr lang="en-US" altLang="zh-CN" sz="3200" b="1">
                <a:ea typeface="+mn-lt"/>
                <a:cs typeface="Calibri" panose="020F0502020204030204"/>
              </a:rPr>
              <a:t>People who are less likely to use:</a:t>
            </a:r>
            <a:endParaRPr lang="en-US" altLang="zh-CN" sz="3200" b="1">
              <a:ea typeface="+mn-lt"/>
              <a:cs typeface="+mn-lt"/>
            </a:endParaRPr>
          </a:p>
          <a:p>
            <a:pPr marL="0" indent="0">
              <a:lnSpc>
                <a:spcPct val="150000"/>
              </a:lnSpc>
              <a:buNone/>
            </a:pPr>
            <a:r>
              <a:rPr lang="en-US" altLang="zh-CN">
                <a:ea typeface="宋体"/>
                <a:cs typeface="Calibri" panose="020F0502020204030204"/>
              </a:rPr>
              <a:t>   People far away from campus</a:t>
            </a:r>
            <a:endParaRPr lang="en-US" altLang="zh-CN">
              <a:cs typeface="Calibri" panose="020F0502020204030204"/>
            </a:endParaRPr>
          </a:p>
          <a:p>
            <a:pPr>
              <a:lnSpc>
                <a:spcPct val="150000"/>
              </a:lnSpc>
              <a:buFont typeface="Arial"/>
              <a:buChar char="•"/>
            </a:pPr>
            <a:endParaRPr lang="en-US" altLang="zh-CN">
              <a:ea typeface="宋体" panose="02010600030101010101" pitchFamily="2" charset="-122"/>
              <a:cs typeface="Calibri" panose="020F0502020204030204"/>
            </a:endParaRPr>
          </a:p>
        </p:txBody>
      </p:sp>
    </p:spTree>
    <p:extLst>
      <p:ext uri="{BB962C8B-B14F-4D97-AF65-F5344CB8AC3E}">
        <p14:creationId xmlns:p14="http://schemas.microsoft.com/office/powerpoint/2010/main" val="3847391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标题 1">
            <a:extLst>
              <a:ext uri="{FF2B5EF4-FFF2-40B4-BE49-F238E27FC236}">
                <a16:creationId xmlns:a16="http://schemas.microsoft.com/office/drawing/2014/main" id="{6E18B32B-B6E9-4A08-AE0A-85978E0200C3}"/>
              </a:ext>
            </a:extLst>
          </p:cNvPr>
          <p:cNvSpPr>
            <a:spLocks noGrp="1"/>
          </p:cNvSpPr>
          <p:nvPr>
            <p:ph type="title"/>
          </p:nvPr>
        </p:nvSpPr>
        <p:spPr>
          <a:xfrm>
            <a:off x="648930" y="629267"/>
            <a:ext cx="9252154" cy="1016654"/>
          </a:xfrm>
        </p:spPr>
        <p:txBody>
          <a:bodyPr>
            <a:normAutofit/>
          </a:bodyPr>
          <a:lstStyle/>
          <a:p>
            <a:r>
              <a:rPr lang="zh-CN" altLang="en-US">
                <a:solidFill>
                  <a:srgbClr val="EBEBEB"/>
                </a:solidFill>
                <a:ea typeface="宋体"/>
                <a:cs typeface="Calibri Light"/>
              </a:rPr>
              <a:t>Future plan</a:t>
            </a:r>
            <a:endParaRPr lang="zh-CN" altLang="en-US">
              <a:solidFill>
                <a:srgbClr val="EBEBEB"/>
              </a:solidFill>
            </a:endParaRP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内容占位符 2">
            <a:extLst>
              <a:ext uri="{FF2B5EF4-FFF2-40B4-BE49-F238E27FC236}">
                <a16:creationId xmlns:a16="http://schemas.microsoft.com/office/drawing/2014/main" id="{86B96736-B550-49AA-8C0C-7D69259806D5}"/>
              </a:ext>
            </a:extLst>
          </p:cNvPr>
          <p:cNvGraphicFramePr>
            <a:graphicFrameLocks noGrp="1"/>
          </p:cNvGraphicFramePr>
          <p:nvPr>
            <p:ph idx="1"/>
            <p:extLst>
              <p:ext uri="{D42A27DB-BD31-4B8C-83A1-F6EECF244321}">
                <p14:modId xmlns:p14="http://schemas.microsoft.com/office/powerpoint/2010/main" val="145030940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587228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1D507-284E-408C-9375-F6512FD29DE8}"/>
              </a:ext>
            </a:extLst>
          </p:cNvPr>
          <p:cNvSpPr>
            <a:spLocks noGrp="1"/>
          </p:cNvSpPr>
          <p:nvPr>
            <p:ph type="title"/>
          </p:nvPr>
        </p:nvSpPr>
        <p:spPr/>
        <p:txBody>
          <a:bodyPr/>
          <a:lstStyle/>
          <a:p>
            <a:r>
              <a:rPr lang="zh-CN" altLang="en-US">
                <a:ea typeface="宋体"/>
                <a:cs typeface="Calibri Light"/>
              </a:rPr>
              <a:t>Member Contributions - Tom</a:t>
            </a:r>
            <a:endParaRPr lang="zh-CN" altLang="en-US"/>
          </a:p>
        </p:txBody>
      </p:sp>
      <p:sp>
        <p:nvSpPr>
          <p:cNvPr id="3" name="内容占位符 2">
            <a:extLst>
              <a:ext uri="{FF2B5EF4-FFF2-40B4-BE49-F238E27FC236}">
                <a16:creationId xmlns:a16="http://schemas.microsoft.com/office/drawing/2014/main" id="{B64E2609-E9CE-40A1-9420-85D5F21336C0}"/>
              </a:ext>
            </a:extLst>
          </p:cNvPr>
          <p:cNvSpPr>
            <a:spLocks noGrp="1"/>
          </p:cNvSpPr>
          <p:nvPr>
            <p:ph idx="1"/>
          </p:nvPr>
        </p:nvSpPr>
        <p:spPr/>
        <p:txBody>
          <a:bodyPr vert="horz" lIns="91440" tIns="45720" rIns="91440" bIns="45720" rtlCol="0" anchor="t">
            <a:normAutofit lnSpcReduction="10000"/>
          </a:bodyPr>
          <a:lstStyle/>
          <a:p>
            <a:pPr>
              <a:lnSpc>
                <a:spcPct val="150000"/>
              </a:lnSpc>
            </a:pPr>
            <a:r>
              <a:rPr lang="zh-CN" altLang="en-US">
                <a:ea typeface="宋体"/>
                <a:cs typeface="Calibri"/>
              </a:rPr>
              <a:t>William (Entities, rating system, Android, UML diagram)</a:t>
            </a:r>
            <a:endParaRPr lang="zh-CN"/>
          </a:p>
          <a:p>
            <a:pPr>
              <a:lnSpc>
                <a:spcPct val="150000"/>
              </a:lnSpc>
            </a:pPr>
            <a:r>
              <a:rPr lang="zh-CN" altLang="en-US">
                <a:ea typeface="宋体"/>
                <a:cs typeface="Calibri"/>
              </a:rPr>
              <a:t>Tom (Entities, Controllers, Android)</a:t>
            </a:r>
          </a:p>
          <a:p>
            <a:pPr>
              <a:lnSpc>
                <a:spcPct val="150000"/>
              </a:lnSpc>
            </a:pPr>
            <a:r>
              <a:rPr lang="zh-CN" altLang="en-US">
                <a:ea typeface="宋体"/>
                <a:cs typeface="Calibri"/>
              </a:rPr>
              <a:t>Tony (Use case, controllers, design patterns, commadline, final refactoring)</a:t>
            </a:r>
          </a:p>
          <a:p>
            <a:pPr>
              <a:lnSpc>
                <a:spcPct val="150000"/>
              </a:lnSpc>
            </a:pPr>
            <a:r>
              <a:rPr lang="zh-CN" altLang="en-US">
                <a:ea typeface="宋体"/>
                <a:cs typeface="Calibri"/>
              </a:rPr>
              <a:t>Vector (Use case, Android, UML diagram)</a:t>
            </a:r>
          </a:p>
          <a:p>
            <a:pPr>
              <a:lnSpc>
                <a:spcPct val="150000"/>
              </a:lnSpc>
            </a:pPr>
            <a:r>
              <a:rPr lang="zh-CN" altLang="en-US">
                <a:ea typeface="宋体"/>
                <a:cs typeface="Calibri"/>
              </a:rPr>
              <a:t>Mike (Controllers, design patterns, commandline, Use case, ordering system, serialization)</a:t>
            </a:r>
          </a:p>
          <a:p>
            <a:pPr>
              <a:lnSpc>
                <a:spcPct val="150000"/>
              </a:lnSpc>
            </a:pPr>
            <a:r>
              <a:rPr lang="zh-CN" altLang="en-US">
                <a:ea typeface="宋体"/>
                <a:cs typeface="Calibri"/>
              </a:rPr>
              <a:t>Steven (Entities, Android)</a:t>
            </a:r>
          </a:p>
        </p:txBody>
      </p:sp>
    </p:spTree>
    <p:extLst>
      <p:ext uri="{BB962C8B-B14F-4D97-AF65-F5344CB8AC3E}">
        <p14:creationId xmlns:p14="http://schemas.microsoft.com/office/powerpoint/2010/main" val="151641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C35AC-AB1F-4119-A190-3625316E5703}"/>
              </a:ext>
            </a:extLst>
          </p:cNvPr>
          <p:cNvSpPr>
            <a:spLocks noGrp="1"/>
          </p:cNvSpPr>
          <p:nvPr>
            <p:ph type="title"/>
          </p:nvPr>
        </p:nvSpPr>
        <p:spPr/>
        <p:txBody>
          <a:bodyPr/>
          <a:lstStyle/>
          <a:p>
            <a:r>
              <a:rPr lang="zh-CN">
                <a:solidFill>
                  <a:srgbClr val="FFFFFF"/>
                </a:solidFill>
                <a:ea typeface="+mj-lt"/>
                <a:cs typeface="+mj-lt"/>
              </a:rPr>
              <a:t>Specification </a:t>
            </a:r>
            <a:r>
              <a:rPr lang="en-US" altLang="zh-CN">
                <a:solidFill>
                  <a:srgbClr val="FFFFFF"/>
                </a:solidFill>
                <a:ea typeface="+mj-lt"/>
                <a:cs typeface="+mj-lt"/>
              </a:rPr>
              <a:t>(William)</a:t>
            </a:r>
            <a:endParaRPr lang="zh-CN" altLang="en-US"/>
          </a:p>
        </p:txBody>
      </p:sp>
      <p:sp>
        <p:nvSpPr>
          <p:cNvPr id="3" name="内容占位符 2">
            <a:extLst>
              <a:ext uri="{FF2B5EF4-FFF2-40B4-BE49-F238E27FC236}">
                <a16:creationId xmlns:a16="http://schemas.microsoft.com/office/drawing/2014/main" id="{0216DC90-09C1-40B1-8434-33440C5832F6}"/>
              </a:ext>
            </a:extLst>
          </p:cNvPr>
          <p:cNvSpPr>
            <a:spLocks noGrp="1"/>
          </p:cNvSpPr>
          <p:nvPr>
            <p:ph idx="1"/>
          </p:nvPr>
        </p:nvSpPr>
        <p:spPr/>
        <p:txBody>
          <a:bodyPr vert="horz" lIns="91440" tIns="45720" rIns="91440" bIns="45720" rtlCol="0" anchor="t">
            <a:normAutofit/>
          </a:bodyPr>
          <a:lstStyle/>
          <a:p>
            <a:pPr marL="0" indent="0">
              <a:buNone/>
            </a:pPr>
            <a:endParaRPr lang="zh-CN" altLang="en-US">
              <a:ea typeface="宋体"/>
              <a:cs typeface="Calibri"/>
            </a:endParaRPr>
          </a:p>
          <a:p>
            <a:endParaRPr lang="zh-CN" altLang="en-US">
              <a:ea typeface="宋体"/>
              <a:cs typeface="Calibri"/>
            </a:endParaRPr>
          </a:p>
        </p:txBody>
      </p:sp>
      <p:sp>
        <p:nvSpPr>
          <p:cNvPr id="5" name="内容占位符 2">
            <a:extLst>
              <a:ext uri="{FF2B5EF4-FFF2-40B4-BE49-F238E27FC236}">
                <a16:creationId xmlns:a16="http://schemas.microsoft.com/office/drawing/2014/main" id="{EC439019-BB1D-4B05-A4FF-1C23D4CDF043}"/>
              </a:ext>
            </a:extLst>
          </p:cNvPr>
          <p:cNvSpPr txBox="1">
            <a:spLocks/>
          </p:cNvSpPr>
          <p:nvPr/>
        </p:nvSpPr>
        <p:spPr>
          <a:xfrm>
            <a:off x="694435" y="1220935"/>
            <a:ext cx="10334247" cy="517614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90000"/>
              </a:lnSpc>
            </a:pPr>
            <a:r>
              <a:rPr lang="zh-CN" altLang="en-US" sz="1600">
                <a:ea typeface="宋体"/>
                <a:cs typeface="Calibri"/>
              </a:rPr>
              <a:t>We designed a FoodTruck ordering program in which the user can place orders through the program and sell food items through their food truck. </a:t>
            </a:r>
          </a:p>
          <a:p>
            <a:pPr>
              <a:lnSpc>
                <a:spcPct val="90000"/>
              </a:lnSpc>
            </a:pPr>
            <a:r>
              <a:rPr lang="zh-CN" altLang="en-US" sz="1600">
                <a:ea typeface="宋体"/>
                <a:cs typeface="Calibri"/>
              </a:rPr>
              <a:t>Why this? </a:t>
            </a:r>
          </a:p>
          <a:p>
            <a:pPr>
              <a:lnSpc>
                <a:spcPct val="90000"/>
              </a:lnSpc>
            </a:pPr>
            <a:r>
              <a:rPr lang="zh-CN" altLang="en-US" sz="1600">
                <a:ea typeface="宋体"/>
                <a:cs typeface="Calibri"/>
              </a:rPr>
              <a:t>Backend Functionalities: Inclues all the basic functionalities you can expect from an ordering app</a:t>
            </a:r>
          </a:p>
          <a:p>
            <a:pPr lvl="1">
              <a:lnSpc>
                <a:spcPct val="90000"/>
              </a:lnSpc>
            </a:pPr>
            <a:r>
              <a:rPr lang="zh-CN" altLang="en-US" sz="1600">
                <a:ea typeface="宋体"/>
                <a:cs typeface="Calibri"/>
              </a:rPr>
              <a:t>Rating system</a:t>
            </a:r>
          </a:p>
          <a:p>
            <a:pPr lvl="1">
              <a:lnSpc>
                <a:spcPct val="90000"/>
              </a:lnSpc>
            </a:pPr>
            <a:r>
              <a:rPr lang="zh-CN" altLang="en-US" sz="1600">
                <a:ea typeface="宋体"/>
                <a:cs typeface="Calibri"/>
              </a:rPr>
              <a:t>Managing/editing foodtruck and its menu</a:t>
            </a:r>
          </a:p>
          <a:p>
            <a:pPr lvl="1">
              <a:lnSpc>
                <a:spcPct val="90000"/>
              </a:lnSpc>
            </a:pPr>
            <a:r>
              <a:rPr lang="zh-CN" altLang="en-US" sz="1600">
                <a:ea typeface="宋体"/>
                <a:cs typeface="Calibri"/>
              </a:rPr>
              <a:t>Change user infomarion (nickname, password, add money...)</a:t>
            </a:r>
          </a:p>
          <a:p>
            <a:pPr lvl="1">
              <a:lnSpc>
                <a:spcPct val="90000"/>
              </a:lnSpc>
            </a:pPr>
            <a:r>
              <a:rPr lang="zh-CN" altLang="en-US" sz="1600">
                <a:ea typeface="宋体"/>
                <a:cs typeface="Calibri"/>
              </a:rPr>
              <a:t>Review order history lists </a:t>
            </a:r>
          </a:p>
          <a:p>
            <a:pPr lvl="1">
              <a:lnSpc>
                <a:spcPct val="90000"/>
              </a:lnSpc>
            </a:pPr>
            <a:r>
              <a:rPr lang="zh-CN" altLang="en-US" sz="1600">
                <a:ea typeface="宋体"/>
                <a:cs typeface="Calibri"/>
              </a:rPr>
              <a:t>View market (sort foodtrucks by rating, name, default)</a:t>
            </a:r>
          </a:p>
          <a:p>
            <a:pPr>
              <a:lnSpc>
                <a:spcPct val="90000"/>
              </a:lnSpc>
            </a:pPr>
            <a:r>
              <a:rPr lang="zh-CN" altLang="en-US" sz="1600">
                <a:ea typeface="宋体"/>
                <a:cs typeface="Calibri"/>
              </a:rPr>
              <a:t>Front-End: The front-end consists of two seprates parts that will both be demonstrated later. </a:t>
            </a:r>
            <a:endParaRPr lang="zh-CN" sz="1600">
              <a:ea typeface="宋体"/>
              <a:cs typeface="Calibri"/>
            </a:endParaRPr>
          </a:p>
          <a:p>
            <a:pPr lvl="1">
              <a:lnSpc>
                <a:spcPct val="90000"/>
              </a:lnSpc>
            </a:pPr>
            <a:r>
              <a:rPr lang="zh-CN" altLang="en-US" sz="1600">
                <a:ea typeface="宋体"/>
                <a:cs typeface="Calibri"/>
              </a:rPr>
              <a:t>The commandline interface is our primary front-end display which is interacted within the command line in Intellji.</a:t>
            </a:r>
            <a:endParaRPr lang="zh-CN" sz="1600">
              <a:ea typeface="宋体"/>
              <a:cs typeface="Calibri"/>
            </a:endParaRPr>
          </a:p>
          <a:p>
            <a:pPr lvl="1">
              <a:lnSpc>
                <a:spcPct val="90000"/>
              </a:lnSpc>
            </a:pPr>
            <a:r>
              <a:rPr lang="zh-CN" altLang="en-US" sz="1600">
                <a:ea typeface="宋体"/>
                <a:cs typeface="Calibri"/>
              </a:rPr>
              <a:t>The Android interface is our secondary front-end display and is interacted through an emulator, it will include all the features covered by our program (same with commandline), but also in addition including accessibility features, better graphics, and easier user interaction.</a:t>
            </a:r>
          </a:p>
          <a:p>
            <a:pPr>
              <a:lnSpc>
                <a:spcPct val="90000"/>
              </a:lnSpc>
            </a:pPr>
            <a:endParaRPr lang="zh-CN" altLang="en-US" sz="1600">
              <a:ea typeface="宋体"/>
              <a:cs typeface="Calibri"/>
            </a:endParaRPr>
          </a:p>
        </p:txBody>
      </p:sp>
    </p:spTree>
    <p:extLst>
      <p:ext uri="{BB962C8B-B14F-4D97-AF65-F5344CB8AC3E}">
        <p14:creationId xmlns:p14="http://schemas.microsoft.com/office/powerpoint/2010/main" val="37267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C35AC-AB1F-4119-A190-3625316E5703}"/>
              </a:ext>
            </a:extLst>
          </p:cNvPr>
          <p:cNvSpPr>
            <a:spLocks noGrp="1"/>
          </p:cNvSpPr>
          <p:nvPr>
            <p:ph type="title"/>
          </p:nvPr>
        </p:nvSpPr>
        <p:spPr/>
        <p:txBody>
          <a:bodyPr/>
          <a:lstStyle/>
          <a:p>
            <a:r>
              <a:rPr lang="zh-CN" altLang="en-US">
                <a:ea typeface="宋体"/>
                <a:cs typeface="Calibri Light"/>
              </a:rPr>
              <a:t>Demo</a:t>
            </a:r>
            <a:endParaRPr lang="zh-CN" altLang="en-US"/>
          </a:p>
        </p:txBody>
      </p:sp>
      <p:sp>
        <p:nvSpPr>
          <p:cNvPr id="3" name="内容占位符 2">
            <a:extLst>
              <a:ext uri="{FF2B5EF4-FFF2-40B4-BE49-F238E27FC236}">
                <a16:creationId xmlns:a16="http://schemas.microsoft.com/office/drawing/2014/main" id="{0216DC90-09C1-40B1-8434-33440C5832F6}"/>
              </a:ext>
            </a:extLst>
          </p:cNvPr>
          <p:cNvSpPr>
            <a:spLocks noGrp="1"/>
          </p:cNvSpPr>
          <p:nvPr>
            <p:ph idx="1"/>
          </p:nvPr>
        </p:nvSpPr>
        <p:spPr/>
        <p:txBody>
          <a:bodyPr vert="horz" lIns="91440" tIns="45720" rIns="91440" bIns="45720" rtlCol="0" anchor="t">
            <a:normAutofit/>
          </a:bodyPr>
          <a:lstStyle/>
          <a:p>
            <a:pPr marL="0" indent="0">
              <a:buNone/>
            </a:pPr>
            <a:endParaRPr lang="zh-CN" altLang="en-US">
              <a:ea typeface="宋体"/>
              <a:cs typeface="Calibri"/>
            </a:endParaRPr>
          </a:p>
          <a:p>
            <a:endParaRPr lang="zh-CN" altLang="en-US">
              <a:ea typeface="宋体"/>
              <a:cs typeface="Calibri"/>
            </a:endParaRPr>
          </a:p>
        </p:txBody>
      </p:sp>
    </p:spTree>
    <p:extLst>
      <p:ext uri="{BB962C8B-B14F-4D97-AF65-F5344CB8AC3E}">
        <p14:creationId xmlns:p14="http://schemas.microsoft.com/office/powerpoint/2010/main" val="208304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7F02A-5269-4C8F-BD67-670D99A94455}"/>
              </a:ext>
            </a:extLst>
          </p:cNvPr>
          <p:cNvSpPr>
            <a:spLocks noGrp="1"/>
          </p:cNvSpPr>
          <p:nvPr>
            <p:ph type="title"/>
          </p:nvPr>
        </p:nvSpPr>
        <p:spPr/>
        <p:txBody>
          <a:bodyPr/>
          <a:lstStyle/>
          <a:p>
            <a:r>
              <a:rPr lang="zh-CN" altLang="en-US">
                <a:ea typeface="宋体"/>
                <a:cs typeface="Calibri Light"/>
              </a:rPr>
              <a:t>Progress report (Steven Liu)</a:t>
            </a:r>
          </a:p>
        </p:txBody>
      </p:sp>
      <p:sp>
        <p:nvSpPr>
          <p:cNvPr id="3" name="内容占位符 2">
            <a:extLst>
              <a:ext uri="{FF2B5EF4-FFF2-40B4-BE49-F238E27FC236}">
                <a16:creationId xmlns:a16="http://schemas.microsoft.com/office/drawing/2014/main" id="{EB9D058D-0AEB-44BC-B0EF-14AC2AEABF25}"/>
              </a:ext>
            </a:extLst>
          </p:cNvPr>
          <p:cNvSpPr>
            <a:spLocks noGrp="1"/>
          </p:cNvSpPr>
          <p:nvPr>
            <p:ph idx="1"/>
          </p:nvPr>
        </p:nvSpPr>
        <p:spPr/>
        <p:txBody>
          <a:bodyPr vert="horz" lIns="91440" tIns="45720" rIns="91440" bIns="45720" rtlCol="0" anchor="t">
            <a:normAutofit fontScale="92500" lnSpcReduction="10000"/>
          </a:bodyPr>
          <a:lstStyle/>
          <a:p>
            <a:pPr marL="182880" indent="-182880">
              <a:lnSpc>
                <a:spcPct val="90000"/>
              </a:lnSpc>
              <a:spcBef>
                <a:spcPts val="1200"/>
              </a:spcBef>
              <a:buClr>
                <a:srgbClr val="40BAD2"/>
              </a:buClr>
              <a:buSzTx/>
              <a:buFont typeface="Wingdings 2" pitchFamily="18" charset="2"/>
              <a:buChar char=""/>
            </a:pPr>
            <a:r>
              <a:rPr lang="zh-CN" altLang="en-US">
                <a:latin typeface="Corbel" panose="020B0503020204020204"/>
                <a:ea typeface="宋体"/>
                <a:cs typeface="Calibri"/>
              </a:rPr>
              <a:t>Phase 0:</a:t>
            </a:r>
            <a:endParaRPr lang="en-US" altLang="zh-CN">
              <a:latin typeface="Corbel" panose="020B0503020204020204"/>
              <a:ea typeface="宋体"/>
            </a:endParaRPr>
          </a:p>
          <a:p>
            <a:pPr marL="0" indent="0">
              <a:lnSpc>
                <a:spcPct val="90000"/>
              </a:lnSpc>
              <a:spcBef>
                <a:spcPts val="1200"/>
              </a:spcBef>
              <a:buClr>
                <a:srgbClr val="40BAD2"/>
              </a:buClr>
              <a:buSzTx/>
              <a:buNone/>
            </a:pPr>
            <a:r>
              <a:rPr lang="zh-CN" altLang="en-US" sz="2400">
                <a:latin typeface="Corbel" panose="020B0503020204020204"/>
                <a:ea typeface="宋体"/>
                <a:cs typeface="Calibri"/>
              </a:rPr>
              <a:t>Implement Entity, Use case classes, some rough Controllers, and a command-line Interface.</a:t>
            </a:r>
          </a:p>
          <a:p>
            <a:pPr marL="182880" indent="-182880">
              <a:lnSpc>
                <a:spcPct val="90000"/>
              </a:lnSpc>
              <a:spcBef>
                <a:spcPts val="1200"/>
              </a:spcBef>
              <a:buClr>
                <a:srgbClr val="40BAD2"/>
              </a:buClr>
              <a:buSzTx/>
              <a:buFont typeface="Wingdings 2" pitchFamily="18" charset="2"/>
              <a:buChar char=""/>
            </a:pPr>
            <a:r>
              <a:rPr lang="zh-CN" altLang="en-US">
                <a:latin typeface="Corbel" panose="020B0503020204020204"/>
                <a:ea typeface="宋体"/>
                <a:cs typeface="Calibri"/>
              </a:rPr>
              <a:t>Phase 1:</a:t>
            </a:r>
          </a:p>
          <a:p>
            <a:pPr marL="0" indent="0">
              <a:lnSpc>
                <a:spcPct val="90000"/>
              </a:lnSpc>
              <a:spcBef>
                <a:spcPts val="1200"/>
              </a:spcBef>
              <a:buClr>
                <a:srgbClr val="40BAD2"/>
              </a:buClr>
              <a:buSzTx/>
              <a:buNone/>
            </a:pPr>
            <a:r>
              <a:rPr lang="zh-CN" altLang="en-US" sz="2400">
                <a:latin typeface="Corbel" panose="020B0503020204020204"/>
                <a:ea typeface="宋体"/>
                <a:cs typeface="Calibri"/>
              </a:rPr>
              <a:t>Redesign some of Entity, Use case classes, implement more functionalities in Controllers and make it follow the Single Responsibility Principle, implemented serialization. </a:t>
            </a:r>
          </a:p>
          <a:p>
            <a:pPr marL="182880" indent="-182880">
              <a:lnSpc>
                <a:spcPct val="90000"/>
              </a:lnSpc>
              <a:spcBef>
                <a:spcPts val="1200"/>
              </a:spcBef>
              <a:buClr>
                <a:srgbClr val="40BAD2"/>
              </a:buClr>
              <a:buSzTx/>
              <a:buFont typeface="Wingdings 2" pitchFamily="18" charset="2"/>
              <a:buChar char=""/>
            </a:pPr>
            <a:r>
              <a:rPr lang="zh-CN" altLang="en-US">
                <a:latin typeface="Corbel" panose="020B0503020204020204"/>
                <a:ea typeface="宋体"/>
                <a:cs typeface="Calibri"/>
              </a:rPr>
              <a:t>Phase 2:</a:t>
            </a:r>
          </a:p>
          <a:p>
            <a:pPr marL="0" indent="0">
              <a:lnSpc>
                <a:spcPct val="90000"/>
              </a:lnSpc>
              <a:spcBef>
                <a:spcPts val="1200"/>
              </a:spcBef>
              <a:buClr>
                <a:srgbClr val="40BAD2"/>
              </a:buClr>
              <a:buSzTx/>
              <a:buNone/>
            </a:pPr>
            <a:r>
              <a:rPr lang="zh-CN" altLang="en-US">
                <a:latin typeface="Corbel" panose="020B0503020204020204"/>
                <a:ea typeface="宋体"/>
                <a:cs typeface="Calibri"/>
              </a:rPr>
              <a:t>Add more design patterns while designing our command-line interface and Controllers. Update Controllers, so they have all functionalities as a food ordering app. Refactoring and clean up old codes. (Ex. Functionality of ordering food, signing in, registering, rating order, viewing market etc.) </a:t>
            </a:r>
            <a:r>
              <a:rPr lang="zh-CN">
                <a:latin typeface="Calibri"/>
                <a:ea typeface="宋体"/>
                <a:cs typeface="Calibri"/>
              </a:rPr>
              <a:t>Design the Android Interface and immigrate functionalities to </a:t>
            </a:r>
            <a:r>
              <a:rPr lang="en-US" altLang="zh-CN">
                <a:latin typeface="Calibri"/>
                <a:ea typeface="宋体"/>
                <a:cs typeface="Calibri"/>
              </a:rPr>
              <a:t>the </a:t>
            </a:r>
            <a:r>
              <a:rPr lang="zh-CN">
                <a:latin typeface="Calibri"/>
                <a:ea typeface="宋体"/>
                <a:cs typeface="Calibri"/>
              </a:rPr>
              <a:t>Android app.</a:t>
            </a:r>
            <a:endParaRPr lang="zh-CN">
              <a:ea typeface="+mj-lt"/>
              <a:cs typeface="+mj-lt"/>
            </a:endParaRPr>
          </a:p>
          <a:p>
            <a:pPr marL="0" indent="0">
              <a:lnSpc>
                <a:spcPct val="90000"/>
              </a:lnSpc>
              <a:spcBef>
                <a:spcPts val="1200"/>
              </a:spcBef>
              <a:buSzTx/>
              <a:buNone/>
            </a:pPr>
            <a:endParaRPr lang="zh-CN" altLang="en-US">
              <a:solidFill>
                <a:srgbClr val="595959"/>
              </a:solidFill>
              <a:latin typeface="Corbel"/>
              <a:ea typeface="宋体"/>
              <a:cs typeface="Calibri"/>
            </a:endParaRPr>
          </a:p>
        </p:txBody>
      </p:sp>
    </p:spTree>
    <p:extLst>
      <p:ext uri="{BB962C8B-B14F-4D97-AF65-F5344CB8AC3E}">
        <p14:creationId xmlns:p14="http://schemas.microsoft.com/office/powerpoint/2010/main" val="337200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F8D90-E5FB-4722-9FFF-A83BC3624007}"/>
              </a:ext>
            </a:extLst>
          </p:cNvPr>
          <p:cNvSpPr>
            <a:spLocks noGrp="1"/>
          </p:cNvSpPr>
          <p:nvPr>
            <p:ph type="title"/>
          </p:nvPr>
        </p:nvSpPr>
        <p:spPr>
          <a:xfrm>
            <a:off x="646111" y="452718"/>
            <a:ext cx="9404723" cy="1400530"/>
          </a:xfrm>
        </p:spPr>
        <p:txBody>
          <a:bodyPr>
            <a:normAutofit/>
          </a:bodyPr>
          <a:lstStyle/>
          <a:p>
            <a:r>
              <a:rPr lang="zh-CN" altLang="en-US">
                <a:ea typeface="宋体"/>
                <a:cs typeface="Calibri Light"/>
              </a:rPr>
              <a:t>Major design decisions(Mike)</a:t>
            </a:r>
            <a:endParaRPr lang="zh-CN" altLang="en-US"/>
          </a:p>
        </p:txBody>
      </p:sp>
      <p:sp>
        <p:nvSpPr>
          <p:cNvPr id="3" name="内容占位符 2">
            <a:extLst>
              <a:ext uri="{FF2B5EF4-FFF2-40B4-BE49-F238E27FC236}">
                <a16:creationId xmlns:a16="http://schemas.microsoft.com/office/drawing/2014/main" id="{2244966E-DDD7-4F0F-A4A3-D6D41A09F6AE}"/>
              </a:ext>
            </a:extLst>
          </p:cNvPr>
          <p:cNvSpPr>
            <a:spLocks noGrp="1"/>
          </p:cNvSpPr>
          <p:nvPr>
            <p:ph idx="1"/>
          </p:nvPr>
        </p:nvSpPr>
        <p:spPr>
          <a:xfrm>
            <a:off x="694434" y="1272333"/>
            <a:ext cx="9541272" cy="4957480"/>
          </a:xfrm>
        </p:spPr>
        <p:txBody>
          <a:bodyPr vert="horz" lIns="91440" tIns="45720" rIns="91440" bIns="45720" rtlCol="0" anchor="t">
            <a:noAutofit/>
          </a:bodyPr>
          <a:lstStyle/>
          <a:p>
            <a:pPr marL="0" indent="0">
              <a:lnSpc>
                <a:spcPct val="90000"/>
              </a:lnSpc>
              <a:buNone/>
            </a:pPr>
            <a:r>
              <a:rPr lang="zh-CN" altLang="en-US" sz="1400">
                <a:ea typeface="宋体"/>
                <a:cs typeface="Calibri" panose="020F0502020204030204"/>
              </a:rPr>
              <a:t>Specification Changes:</a:t>
            </a:r>
            <a:endParaRPr lang="zh-CN" sz="1400"/>
          </a:p>
          <a:p>
            <a:pPr lvl="1">
              <a:lnSpc>
                <a:spcPct val="150000"/>
              </a:lnSpc>
            </a:pPr>
            <a:r>
              <a:rPr lang="zh-CN" sz="1400">
                <a:ea typeface="宋体"/>
                <a:cs typeface="Calibri"/>
              </a:rPr>
              <a:t>Merged two user types into one, one food truck for each user</a:t>
            </a:r>
            <a:endParaRPr lang="zh-CN" sz="1400">
              <a:ea typeface="+mn-lt"/>
              <a:cs typeface="+mn-lt"/>
            </a:endParaRPr>
          </a:p>
          <a:p>
            <a:pPr lvl="1">
              <a:lnSpc>
                <a:spcPct val="150000"/>
              </a:lnSpc>
            </a:pPr>
            <a:r>
              <a:rPr lang="zh-CN" sz="1400">
                <a:ea typeface="宋体"/>
                <a:cs typeface="Calibri"/>
              </a:rPr>
              <a:t>Orders now only have 2 states (in progress, completed) instead of 4 (order placed, in progress, canceled, completed)</a:t>
            </a:r>
            <a:endParaRPr lang="zh-CN" sz="1400">
              <a:ea typeface="+mn-lt"/>
              <a:cs typeface="+mn-lt"/>
            </a:endParaRPr>
          </a:p>
          <a:p>
            <a:pPr lvl="1">
              <a:lnSpc>
                <a:spcPct val="150000"/>
              </a:lnSpc>
            </a:pPr>
            <a:r>
              <a:rPr lang="zh-CN" sz="1400">
                <a:ea typeface="宋体"/>
                <a:cs typeface="Calibri"/>
              </a:rPr>
              <a:t>Adjusted entity fields (dropped labels of food, added order in progress for users,  etc.)</a:t>
            </a:r>
            <a:endParaRPr lang="zh-CN" sz="1400">
              <a:ea typeface="+mn-lt"/>
              <a:cs typeface="+mn-lt"/>
            </a:endParaRPr>
          </a:p>
          <a:p>
            <a:pPr lvl="1">
              <a:lnSpc>
                <a:spcPct val="150000"/>
              </a:lnSpc>
            </a:pPr>
            <a:r>
              <a:rPr lang="zh-CN" sz="1400">
                <a:ea typeface="宋体"/>
                <a:cs typeface="Calibri"/>
              </a:rPr>
              <a:t>Adjusted entity reference accessibility for FoodTrucks, User and Order, replaced direct reference of each other with string ids</a:t>
            </a:r>
          </a:p>
          <a:p>
            <a:pPr lvl="1">
              <a:lnSpc>
                <a:spcPct val="150000"/>
              </a:lnSpc>
            </a:pPr>
            <a:r>
              <a:rPr lang="en-US" altLang="zh-CN" sz="1400">
                <a:ea typeface="宋体"/>
                <a:cs typeface="Calibri"/>
              </a:rPr>
              <a:t>Formalized login process and  access restriction to operations that changes the status of the model (change password,  nickname, </a:t>
            </a:r>
            <a:r>
              <a:rPr lang="en-US" altLang="zh-CN" sz="1400" err="1">
                <a:ea typeface="宋体"/>
                <a:cs typeface="Calibri"/>
              </a:rPr>
              <a:t>etc</a:t>
            </a:r>
            <a:r>
              <a:rPr lang="en-US" altLang="zh-CN" sz="1400">
                <a:ea typeface="宋体"/>
                <a:cs typeface="Calibri"/>
              </a:rPr>
              <a:t>)</a:t>
            </a:r>
          </a:p>
          <a:p>
            <a:pPr lvl="1">
              <a:lnSpc>
                <a:spcPct val="90000"/>
              </a:lnSpc>
            </a:pPr>
            <a:endParaRPr lang="zh-CN" altLang="en-US" sz="1100">
              <a:ea typeface="宋体"/>
              <a:cs typeface="Calibri"/>
            </a:endParaRPr>
          </a:p>
          <a:p>
            <a:pPr lvl="1">
              <a:lnSpc>
                <a:spcPct val="90000"/>
              </a:lnSpc>
            </a:pPr>
            <a:endParaRPr lang="zh-CN" altLang="en-US" sz="900">
              <a:ea typeface="宋体"/>
              <a:cs typeface="Calibri"/>
            </a:endParaRPr>
          </a:p>
          <a:p>
            <a:pPr lvl="1">
              <a:lnSpc>
                <a:spcPct val="90000"/>
              </a:lnSpc>
            </a:pPr>
            <a:endParaRPr lang="zh-CN" altLang="en-US" sz="900">
              <a:ea typeface="宋体"/>
              <a:cs typeface="Calibri"/>
            </a:endParaRPr>
          </a:p>
          <a:p>
            <a:pPr lvl="1">
              <a:lnSpc>
                <a:spcPct val="90000"/>
              </a:lnSpc>
            </a:pPr>
            <a:endParaRPr lang="zh-CN" altLang="en-US" sz="900">
              <a:ea typeface="宋体"/>
              <a:cs typeface="Calibri"/>
            </a:endParaRPr>
          </a:p>
          <a:p>
            <a:pPr lvl="1">
              <a:lnSpc>
                <a:spcPct val="90000"/>
              </a:lnSpc>
            </a:pPr>
            <a:endParaRPr lang="zh-CN" altLang="en-US" sz="900">
              <a:ea typeface="宋体"/>
              <a:cs typeface="Calibri"/>
            </a:endParaRPr>
          </a:p>
          <a:p>
            <a:pPr marL="457200" lvl="1" indent="0">
              <a:lnSpc>
                <a:spcPct val="90000"/>
              </a:lnSpc>
              <a:buNone/>
            </a:pPr>
            <a:endParaRPr lang="zh-CN" altLang="en-US" sz="900">
              <a:ea typeface="宋体"/>
              <a:cs typeface="Calibri"/>
            </a:endParaRPr>
          </a:p>
          <a:p>
            <a:pPr marL="457200" lvl="1" indent="0">
              <a:lnSpc>
                <a:spcPct val="90000"/>
              </a:lnSpc>
              <a:buNone/>
            </a:pPr>
            <a:endParaRPr lang="zh-CN" altLang="en-US" sz="900">
              <a:ea typeface="宋体"/>
              <a:cs typeface="Calibri"/>
            </a:endParaRPr>
          </a:p>
          <a:p>
            <a:pPr marL="457200" lvl="1" indent="0">
              <a:lnSpc>
                <a:spcPct val="90000"/>
              </a:lnSpc>
              <a:buNone/>
            </a:pPr>
            <a:endParaRPr lang="zh-CN" altLang="en-US" sz="900">
              <a:ea typeface="宋体"/>
              <a:cs typeface="Calibri"/>
            </a:endParaRPr>
          </a:p>
          <a:p>
            <a:pPr marL="457200" lvl="1" indent="0">
              <a:lnSpc>
                <a:spcPct val="90000"/>
              </a:lnSpc>
              <a:buNone/>
            </a:pPr>
            <a:endParaRPr lang="zh-CN" altLang="en-US" sz="900">
              <a:ea typeface="宋体"/>
              <a:cs typeface="Calibri"/>
            </a:endParaRPr>
          </a:p>
        </p:txBody>
      </p:sp>
    </p:spTree>
    <p:extLst>
      <p:ext uri="{BB962C8B-B14F-4D97-AF65-F5344CB8AC3E}">
        <p14:creationId xmlns:p14="http://schemas.microsoft.com/office/powerpoint/2010/main" val="156064012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F8D90-E5FB-4722-9FFF-A83BC3624007}"/>
              </a:ext>
            </a:extLst>
          </p:cNvPr>
          <p:cNvSpPr>
            <a:spLocks noGrp="1"/>
          </p:cNvSpPr>
          <p:nvPr>
            <p:ph type="title"/>
          </p:nvPr>
        </p:nvSpPr>
        <p:spPr>
          <a:xfrm>
            <a:off x="646111" y="452718"/>
            <a:ext cx="9404723" cy="1400530"/>
          </a:xfrm>
        </p:spPr>
        <p:txBody>
          <a:bodyPr>
            <a:normAutofit/>
          </a:bodyPr>
          <a:lstStyle/>
          <a:p>
            <a:r>
              <a:rPr lang="zh-CN" altLang="en-US">
                <a:ea typeface="宋体"/>
                <a:cs typeface="Calibri Light"/>
              </a:rPr>
              <a:t>Major design decisions(Mike)</a:t>
            </a:r>
            <a:endParaRPr lang="zh-CN" altLang="en-US"/>
          </a:p>
        </p:txBody>
      </p:sp>
      <p:sp>
        <p:nvSpPr>
          <p:cNvPr id="3" name="内容占位符 2">
            <a:extLst>
              <a:ext uri="{FF2B5EF4-FFF2-40B4-BE49-F238E27FC236}">
                <a16:creationId xmlns:a16="http://schemas.microsoft.com/office/drawing/2014/main" id="{2244966E-DDD7-4F0F-A4A3-D6D41A09F6AE}"/>
              </a:ext>
            </a:extLst>
          </p:cNvPr>
          <p:cNvSpPr>
            <a:spLocks noGrp="1"/>
          </p:cNvSpPr>
          <p:nvPr>
            <p:ph idx="1"/>
          </p:nvPr>
        </p:nvSpPr>
        <p:spPr>
          <a:xfrm>
            <a:off x="694434" y="1272333"/>
            <a:ext cx="9541272" cy="4957480"/>
          </a:xfrm>
        </p:spPr>
        <p:txBody>
          <a:bodyPr vert="horz" lIns="91440" tIns="45720" rIns="91440" bIns="45720" rtlCol="0" anchor="t">
            <a:noAutofit/>
          </a:bodyPr>
          <a:lstStyle/>
          <a:p>
            <a:pPr marL="0" indent="0">
              <a:lnSpc>
                <a:spcPct val="90000"/>
              </a:lnSpc>
              <a:buNone/>
            </a:pPr>
            <a:endParaRPr lang="zh-CN" altLang="en-US" sz="1100">
              <a:ea typeface="宋体"/>
              <a:cs typeface="Calibri"/>
            </a:endParaRPr>
          </a:p>
          <a:p>
            <a:pPr marL="0" indent="0">
              <a:lnSpc>
                <a:spcPct val="90000"/>
              </a:lnSpc>
              <a:buNone/>
            </a:pPr>
            <a:r>
              <a:rPr lang="zh-CN" altLang="en-US" sz="1400">
                <a:ea typeface="宋体"/>
                <a:cs typeface="Calibri"/>
              </a:rPr>
              <a:t>Code Structure Changes:</a:t>
            </a:r>
          </a:p>
          <a:p>
            <a:pPr lvl="1">
              <a:lnSpc>
                <a:spcPct val="150000"/>
              </a:lnSpc>
            </a:pPr>
            <a:r>
              <a:rPr lang="zh-CN" altLang="en-US" sz="1400">
                <a:ea typeface="宋体"/>
                <a:cs typeface="Calibri"/>
              </a:rPr>
              <a:t>Methods in use case classes are made static to allow better communication between classes</a:t>
            </a:r>
          </a:p>
          <a:p>
            <a:pPr lvl="1">
              <a:lnSpc>
                <a:spcPct val="150000"/>
              </a:lnSpc>
            </a:pPr>
            <a:r>
              <a:rPr lang="zh-CN" altLang="en-US" sz="1400">
                <a:ea typeface="宋体"/>
                <a:cs typeface="Calibri"/>
              </a:rPr>
              <a:t>Scenes are now hidden from outside interfaces, interfaces will now only interact with SceneBooter</a:t>
            </a:r>
          </a:p>
          <a:p>
            <a:pPr lvl="1">
              <a:lnSpc>
                <a:spcPct val="150000"/>
              </a:lnSpc>
            </a:pPr>
            <a:r>
              <a:rPr lang="zh-CN" altLang="en-US" sz="1400">
                <a:ea typeface="宋体"/>
                <a:cs typeface="Calibri"/>
              </a:rPr>
              <a:t>Our implementation of scenes (LoginScene, RegisterScene, etc) are now separated from the controller package to allow for other implementations of scenes (plugin), such package is now required to have an extension of SceneBooter which is made public to outside.</a:t>
            </a:r>
          </a:p>
          <a:p>
            <a:pPr lvl="1">
              <a:lnSpc>
                <a:spcPct val="150000"/>
              </a:lnSpc>
            </a:pPr>
            <a:r>
              <a:rPr lang="zh-CN" altLang="en-US" sz="1400">
                <a:ea typeface="宋体"/>
                <a:cs typeface="Calibri"/>
              </a:rPr>
              <a:t>Separated serialization / deserialization component from the user case classes</a:t>
            </a:r>
          </a:p>
          <a:p>
            <a:pPr lvl="1">
              <a:lnSpc>
                <a:spcPct val="150000"/>
              </a:lnSpc>
            </a:pPr>
            <a:r>
              <a:rPr lang="zh-CN" altLang="en-US" sz="1400">
                <a:ea typeface="宋体"/>
                <a:cs typeface="Calibri"/>
              </a:rPr>
              <a:t>Replaced error / state flags in scenes with the use of exception messages</a:t>
            </a:r>
          </a:p>
          <a:p>
            <a:pPr lvl="1">
              <a:lnSpc>
                <a:spcPct val="90000"/>
              </a:lnSpc>
            </a:pPr>
            <a:endParaRPr lang="zh-CN" altLang="en-US" sz="900">
              <a:ea typeface="宋体"/>
              <a:cs typeface="Calibri"/>
            </a:endParaRPr>
          </a:p>
          <a:p>
            <a:pPr lvl="1">
              <a:lnSpc>
                <a:spcPct val="90000"/>
              </a:lnSpc>
            </a:pPr>
            <a:endParaRPr lang="zh-CN" altLang="en-US" sz="900">
              <a:ea typeface="宋体"/>
              <a:cs typeface="Calibri"/>
            </a:endParaRPr>
          </a:p>
          <a:p>
            <a:pPr lvl="1">
              <a:lnSpc>
                <a:spcPct val="90000"/>
              </a:lnSpc>
            </a:pPr>
            <a:endParaRPr lang="zh-CN" altLang="en-US" sz="900">
              <a:ea typeface="宋体"/>
              <a:cs typeface="Calibri"/>
            </a:endParaRPr>
          </a:p>
          <a:p>
            <a:pPr lvl="1">
              <a:lnSpc>
                <a:spcPct val="90000"/>
              </a:lnSpc>
            </a:pPr>
            <a:endParaRPr lang="zh-CN" altLang="en-US" sz="900">
              <a:ea typeface="宋体"/>
              <a:cs typeface="Calibri"/>
            </a:endParaRPr>
          </a:p>
          <a:p>
            <a:pPr marL="457200" lvl="1" indent="0">
              <a:lnSpc>
                <a:spcPct val="90000"/>
              </a:lnSpc>
              <a:buNone/>
            </a:pPr>
            <a:endParaRPr lang="zh-CN" altLang="en-US" sz="900">
              <a:ea typeface="宋体"/>
              <a:cs typeface="Calibri"/>
            </a:endParaRPr>
          </a:p>
          <a:p>
            <a:pPr marL="457200" lvl="1" indent="0">
              <a:lnSpc>
                <a:spcPct val="90000"/>
              </a:lnSpc>
              <a:buNone/>
            </a:pPr>
            <a:endParaRPr lang="zh-CN" altLang="en-US" sz="900">
              <a:ea typeface="宋体"/>
              <a:cs typeface="Calibri"/>
            </a:endParaRPr>
          </a:p>
          <a:p>
            <a:pPr marL="457200" lvl="1" indent="0">
              <a:lnSpc>
                <a:spcPct val="90000"/>
              </a:lnSpc>
              <a:buNone/>
            </a:pPr>
            <a:endParaRPr lang="zh-CN" altLang="en-US" sz="900">
              <a:ea typeface="宋体"/>
              <a:cs typeface="Calibri"/>
            </a:endParaRPr>
          </a:p>
          <a:p>
            <a:pPr marL="457200" lvl="1" indent="0">
              <a:lnSpc>
                <a:spcPct val="90000"/>
              </a:lnSpc>
              <a:buNone/>
            </a:pPr>
            <a:endParaRPr lang="zh-CN" altLang="en-US" sz="900">
              <a:ea typeface="宋体"/>
              <a:cs typeface="Calibri"/>
            </a:endParaRPr>
          </a:p>
        </p:txBody>
      </p:sp>
      <p:pic>
        <p:nvPicPr>
          <p:cNvPr id="4" name="图片 4" descr="图形用户界面, 文本&#10;&#10;已自动生成说明">
            <a:extLst>
              <a:ext uri="{FF2B5EF4-FFF2-40B4-BE49-F238E27FC236}">
                <a16:creationId xmlns:a16="http://schemas.microsoft.com/office/drawing/2014/main" id="{0C22BB04-F90C-438B-ABEB-4502A4311125}"/>
              </a:ext>
            </a:extLst>
          </p:cNvPr>
          <p:cNvPicPr>
            <a:picLocks noChangeAspect="1"/>
          </p:cNvPicPr>
          <p:nvPr/>
        </p:nvPicPr>
        <p:blipFill>
          <a:blip r:embed="rId2"/>
          <a:stretch>
            <a:fillRect/>
          </a:stretch>
        </p:blipFill>
        <p:spPr>
          <a:xfrm>
            <a:off x="8738838" y="3573753"/>
            <a:ext cx="2315737" cy="1782763"/>
          </a:xfrm>
          <a:prstGeom prst="rect">
            <a:avLst/>
          </a:prstGeom>
        </p:spPr>
      </p:pic>
    </p:spTree>
    <p:extLst>
      <p:ext uri="{BB962C8B-B14F-4D97-AF65-F5344CB8AC3E}">
        <p14:creationId xmlns:p14="http://schemas.microsoft.com/office/powerpoint/2010/main" val="150679648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1C03A-DBD9-4FAC-B1E6-A05775522726}"/>
              </a:ext>
            </a:extLst>
          </p:cNvPr>
          <p:cNvSpPr>
            <a:spLocks noGrp="1"/>
          </p:cNvSpPr>
          <p:nvPr>
            <p:ph type="title"/>
          </p:nvPr>
        </p:nvSpPr>
        <p:spPr/>
        <p:txBody>
          <a:bodyPr/>
          <a:lstStyle/>
          <a:p>
            <a:r>
              <a:rPr lang="zh-CN" altLang="en-US">
                <a:ea typeface="宋体"/>
                <a:cs typeface="Calibri Light"/>
              </a:rPr>
              <a:t>Clean Architecture &amp; UML (William)</a:t>
            </a:r>
            <a:endParaRPr lang="zh-CN" altLang="en-US"/>
          </a:p>
        </p:txBody>
      </p:sp>
      <p:sp>
        <p:nvSpPr>
          <p:cNvPr id="3" name="内容占位符 2">
            <a:extLst>
              <a:ext uri="{FF2B5EF4-FFF2-40B4-BE49-F238E27FC236}">
                <a16:creationId xmlns:a16="http://schemas.microsoft.com/office/drawing/2014/main" id="{E1D93154-A9AF-4050-BB6C-2C6F45CCFF6F}"/>
              </a:ext>
            </a:extLst>
          </p:cNvPr>
          <p:cNvSpPr>
            <a:spLocks noGrp="1"/>
          </p:cNvSpPr>
          <p:nvPr>
            <p:ph idx="1"/>
          </p:nvPr>
        </p:nvSpPr>
        <p:spPr>
          <a:xfrm>
            <a:off x="1103312" y="1563504"/>
            <a:ext cx="8946541" cy="4195481"/>
          </a:xfrm>
        </p:spPr>
        <p:txBody>
          <a:bodyPr vert="horz" lIns="91440" tIns="45720" rIns="91440" bIns="45720" rtlCol="0" anchor="t">
            <a:normAutofit/>
          </a:bodyPr>
          <a:lstStyle/>
          <a:p>
            <a:r>
              <a:rPr lang="zh-CN" altLang="en-US">
                <a:ea typeface="宋体"/>
              </a:rPr>
              <a:t>Outer layers always depends on only one layer inside (CommandLine -- &gt; Controllers --&gt; Use cases --&gt; Entities)</a:t>
            </a:r>
          </a:p>
          <a:p>
            <a:pPr>
              <a:buClr>
                <a:srgbClr val="8AD0D6"/>
              </a:buClr>
            </a:pPr>
            <a:r>
              <a:rPr lang="zh-CN" altLang="en-US">
                <a:ea typeface="宋体"/>
              </a:rPr>
              <a:t>All import statements follow clean architecture</a:t>
            </a:r>
          </a:p>
          <a:p>
            <a:pPr>
              <a:buClr>
                <a:srgbClr val="8AD0D6"/>
              </a:buClr>
            </a:pPr>
            <a:r>
              <a:rPr lang="zh-CN" altLang="en-US">
                <a:ea typeface="宋体"/>
              </a:rPr>
              <a:t>Independent UI and database (two UI both using the same back-end codes)</a:t>
            </a:r>
          </a:p>
          <a:p>
            <a:pPr>
              <a:buClr>
                <a:srgbClr val="8AD0D6"/>
              </a:buClr>
            </a:pPr>
            <a:r>
              <a:rPr lang="zh-CN" altLang="en-US">
                <a:ea typeface="宋体"/>
              </a:rPr>
              <a:t>Entities and Use cases easily tested without haivng to worry about the outer layers</a:t>
            </a:r>
          </a:p>
          <a:p>
            <a:pPr>
              <a:buClr>
                <a:srgbClr val="8AD0D6"/>
              </a:buClr>
            </a:pPr>
            <a:r>
              <a:rPr lang="zh-CN" altLang="en-US">
                <a:ea typeface="宋体"/>
              </a:rPr>
              <a:t>Present UML</a:t>
            </a:r>
          </a:p>
        </p:txBody>
      </p:sp>
    </p:spTree>
    <p:extLst>
      <p:ext uri="{BB962C8B-B14F-4D97-AF65-F5344CB8AC3E}">
        <p14:creationId xmlns:p14="http://schemas.microsoft.com/office/powerpoint/2010/main" val="2527883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47AE1-F51F-4C64-9371-F0D6C0EB7C71}"/>
              </a:ext>
            </a:extLst>
          </p:cNvPr>
          <p:cNvSpPr>
            <a:spLocks noGrp="1"/>
          </p:cNvSpPr>
          <p:nvPr>
            <p:ph type="title"/>
          </p:nvPr>
        </p:nvSpPr>
        <p:spPr/>
        <p:txBody>
          <a:bodyPr/>
          <a:lstStyle/>
          <a:p>
            <a:r>
              <a:rPr lang="zh-CN" altLang="en-US">
                <a:ea typeface="宋体"/>
                <a:cs typeface="Calibri Light"/>
              </a:rPr>
              <a:t>SOLID (Steven Liu)</a:t>
            </a:r>
            <a:endParaRPr lang="zh-CN" altLang="en-US"/>
          </a:p>
        </p:txBody>
      </p:sp>
      <p:sp>
        <p:nvSpPr>
          <p:cNvPr id="3" name="内容占位符 2">
            <a:extLst>
              <a:ext uri="{FF2B5EF4-FFF2-40B4-BE49-F238E27FC236}">
                <a16:creationId xmlns:a16="http://schemas.microsoft.com/office/drawing/2014/main" id="{C0D132B9-07CB-40B8-B51F-2D9B0844A44D}"/>
              </a:ext>
            </a:extLst>
          </p:cNvPr>
          <p:cNvSpPr>
            <a:spLocks noGrp="1"/>
          </p:cNvSpPr>
          <p:nvPr>
            <p:ph idx="1"/>
          </p:nvPr>
        </p:nvSpPr>
        <p:spPr>
          <a:xfrm>
            <a:off x="438615" y="1342406"/>
            <a:ext cx="8479518" cy="4834557"/>
          </a:xfrm>
        </p:spPr>
        <p:txBody>
          <a:bodyPr vert="horz" lIns="91440" tIns="45720" rIns="91440" bIns="45720" rtlCol="0" anchor="t">
            <a:normAutofit fontScale="92500" lnSpcReduction="20000"/>
          </a:bodyPr>
          <a:lstStyle/>
          <a:p>
            <a:r>
              <a:rPr lang="en-US" altLang="zh-CN" sz="2400">
                <a:ea typeface="宋体"/>
                <a:cs typeface="Calibri"/>
              </a:rPr>
              <a:t>Single Responsibility Principle:</a:t>
            </a:r>
          </a:p>
          <a:p>
            <a:r>
              <a:rPr lang="en-US" altLang="zh-CN" sz="1500">
                <a:ea typeface="宋体"/>
                <a:cs typeface="+mn-lt"/>
              </a:rPr>
              <a:t>Each Entity class is responsible for one single entity object (User, Order, </a:t>
            </a:r>
            <a:r>
              <a:rPr lang="en-US" altLang="zh-CN" sz="1500" err="1">
                <a:ea typeface="宋体"/>
                <a:cs typeface="+mn-lt"/>
              </a:rPr>
              <a:t>FoodTruck</a:t>
            </a:r>
            <a:r>
              <a:rPr lang="en-US" altLang="zh-CN" sz="1500">
                <a:ea typeface="宋体"/>
                <a:cs typeface="+mn-lt"/>
              </a:rPr>
              <a:t> etc.)</a:t>
            </a:r>
          </a:p>
          <a:p>
            <a:r>
              <a:rPr lang="en-US" altLang="zh-CN" sz="1500">
                <a:ea typeface="宋体"/>
                <a:cs typeface="+mn-lt"/>
              </a:rPr>
              <a:t>Each use-case class (Manager class) is responsible for editing one single entity object</a:t>
            </a:r>
          </a:p>
          <a:p>
            <a:r>
              <a:rPr lang="en-US" altLang="zh-CN" sz="1500">
                <a:ea typeface="宋体"/>
                <a:cs typeface="+mn-lt"/>
              </a:rPr>
              <a:t>Each controller class is responsible for calling managers for one single scene.</a:t>
            </a:r>
          </a:p>
          <a:p>
            <a:r>
              <a:rPr lang="en-US" altLang="zh-CN" sz="2400">
                <a:ea typeface="宋体"/>
                <a:cs typeface="Calibri"/>
              </a:rPr>
              <a:t>Open/Close Principle</a:t>
            </a:r>
          </a:p>
          <a:p>
            <a:r>
              <a:rPr lang="en-US" altLang="zh-CN" sz="1400">
                <a:ea typeface="宋体"/>
                <a:cs typeface="+mn-lt"/>
              </a:rPr>
              <a:t>Our classes are closed for modification and open for extension. (Ex. Manager -&gt; Entity)</a:t>
            </a:r>
          </a:p>
          <a:p>
            <a:r>
              <a:rPr lang="en-US" sz="2400" err="1">
                <a:ea typeface="+mn-lt"/>
                <a:cs typeface="+mn-lt"/>
              </a:rPr>
              <a:t>Liskov</a:t>
            </a:r>
            <a:r>
              <a:rPr lang="en-US" sz="2400">
                <a:ea typeface="+mn-lt"/>
                <a:cs typeface="+mn-lt"/>
              </a:rPr>
              <a:t> substitution principle: </a:t>
            </a:r>
            <a:endParaRPr lang="en-US" altLang="zh-CN" sz="2400">
              <a:ea typeface="宋体"/>
              <a:cs typeface="+mn-lt"/>
            </a:endParaRPr>
          </a:p>
          <a:p>
            <a:r>
              <a:rPr lang="en-US" sz="1400">
                <a:ea typeface="+mn-lt"/>
                <a:cs typeface="+mn-lt"/>
              </a:rPr>
              <a:t>All children classes do not modify their sharing functions with their parent classes. Instead, they only extend their class by adding more new methods to meet some special </a:t>
            </a:r>
            <a:r>
              <a:rPr lang="en-US" sz="1400" err="1">
                <a:ea typeface="+mn-lt"/>
                <a:cs typeface="+mn-lt"/>
              </a:rPr>
              <a:t>behaviours</a:t>
            </a:r>
            <a:r>
              <a:rPr lang="en-US" sz="1400">
                <a:ea typeface="+mn-lt"/>
                <a:cs typeface="+mn-lt"/>
              </a:rPr>
              <a:t>. </a:t>
            </a:r>
          </a:p>
          <a:p>
            <a:r>
              <a:rPr lang="en-US" sz="2400">
                <a:ea typeface="+mn-lt"/>
                <a:cs typeface="+mn-lt"/>
              </a:rPr>
              <a:t>Interface Segregation Principle:</a:t>
            </a:r>
          </a:p>
          <a:p>
            <a:r>
              <a:rPr lang="en-US" sz="1400">
                <a:ea typeface="+mn-lt"/>
                <a:cs typeface="+mn-lt"/>
              </a:rPr>
              <a:t>Our interfaces (Observable) are small so classes that use these do not need to override some useless methods. </a:t>
            </a:r>
          </a:p>
          <a:p>
            <a:r>
              <a:rPr lang="en-US" sz="1400">
                <a:ea typeface="+mn-lt"/>
                <a:cs typeface="+mn-lt"/>
              </a:rPr>
              <a:t>Our parent classes only define methods that are useful and share commons with all their children classes.</a:t>
            </a:r>
            <a:endParaRPr lang="en-US" sz="1400">
              <a:cs typeface="Calibri" panose="020F0502020204030204"/>
            </a:endParaRPr>
          </a:p>
          <a:p>
            <a:r>
              <a:rPr lang="en-US" sz="2400">
                <a:ea typeface="+mn-lt"/>
                <a:cs typeface="+mn-lt"/>
              </a:rPr>
              <a:t>Dependency Inversion Principle: </a:t>
            </a:r>
            <a:endParaRPr lang="en-US" sz="2400">
              <a:ea typeface="宋体"/>
              <a:cs typeface="+mn-lt"/>
            </a:endParaRPr>
          </a:p>
          <a:p>
            <a:r>
              <a:rPr lang="en-US" sz="1400">
                <a:ea typeface="+mn-lt"/>
                <a:cs typeface="+mn-lt"/>
              </a:rPr>
              <a:t>Entity does not depend on Manager</a:t>
            </a:r>
          </a:p>
          <a:p>
            <a:r>
              <a:rPr lang="en-US" sz="1400">
                <a:ea typeface="+mn-lt"/>
                <a:cs typeface="+mn-lt"/>
              </a:rPr>
              <a:t>Manager does not depend on Controller</a:t>
            </a:r>
          </a:p>
        </p:txBody>
      </p:sp>
      <p:pic>
        <p:nvPicPr>
          <p:cNvPr id="4" name="Picture 4" descr="A picture containing text&#10;&#10;Description automatically generated">
            <a:extLst>
              <a:ext uri="{FF2B5EF4-FFF2-40B4-BE49-F238E27FC236}">
                <a16:creationId xmlns:a16="http://schemas.microsoft.com/office/drawing/2014/main" id="{C0187160-9071-4AF4-A315-F14B7C495561}"/>
              </a:ext>
            </a:extLst>
          </p:cNvPr>
          <p:cNvPicPr>
            <a:picLocks noChangeAspect="1"/>
          </p:cNvPicPr>
          <p:nvPr/>
        </p:nvPicPr>
        <p:blipFill>
          <a:blip r:embed="rId2"/>
          <a:stretch>
            <a:fillRect/>
          </a:stretch>
        </p:blipFill>
        <p:spPr>
          <a:xfrm>
            <a:off x="9257900" y="559200"/>
            <a:ext cx="2617184" cy="5833946"/>
          </a:xfrm>
          <a:prstGeom prst="rect">
            <a:avLst/>
          </a:prstGeom>
        </p:spPr>
      </p:pic>
    </p:spTree>
    <p:extLst>
      <p:ext uri="{BB962C8B-B14F-4D97-AF65-F5344CB8AC3E}">
        <p14:creationId xmlns:p14="http://schemas.microsoft.com/office/powerpoint/2010/main" val="4198079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F9C2F-6750-4863-BB28-B3B7EF7181CD}"/>
              </a:ext>
            </a:extLst>
          </p:cNvPr>
          <p:cNvSpPr>
            <a:spLocks noGrp="1"/>
          </p:cNvSpPr>
          <p:nvPr>
            <p:ph type="title"/>
          </p:nvPr>
        </p:nvSpPr>
        <p:spPr/>
        <p:txBody>
          <a:bodyPr/>
          <a:lstStyle/>
          <a:p>
            <a:r>
              <a:rPr lang="zh-CN" altLang="en-US">
                <a:ea typeface="宋体"/>
                <a:cs typeface="Calibri Light"/>
              </a:rPr>
              <a:t>Packaging strategies - Tom</a:t>
            </a:r>
            <a:endParaRPr lang="zh-CN" altLang="en-US"/>
          </a:p>
        </p:txBody>
      </p:sp>
      <p:sp>
        <p:nvSpPr>
          <p:cNvPr id="3" name="内容占位符 2">
            <a:extLst>
              <a:ext uri="{FF2B5EF4-FFF2-40B4-BE49-F238E27FC236}">
                <a16:creationId xmlns:a16="http://schemas.microsoft.com/office/drawing/2014/main" id="{8492C1AB-25B1-4F52-A592-274F1DB271AD}"/>
              </a:ext>
            </a:extLst>
          </p:cNvPr>
          <p:cNvSpPr>
            <a:spLocks noGrp="1"/>
          </p:cNvSpPr>
          <p:nvPr>
            <p:ph idx="1"/>
          </p:nvPr>
        </p:nvSpPr>
        <p:spPr/>
        <p:txBody>
          <a:bodyPr vert="horz" lIns="91440" tIns="45720" rIns="91440" bIns="45720" rtlCol="0" anchor="t">
            <a:normAutofit/>
          </a:bodyPr>
          <a:lstStyle/>
          <a:p>
            <a:r>
              <a:rPr lang="zh-CN" altLang="en-US">
                <a:ea typeface="宋体"/>
                <a:cs typeface="Calibri"/>
              </a:rPr>
              <a:t>Package by layers</a:t>
            </a:r>
          </a:p>
          <a:p>
            <a:pPr lvl="1"/>
            <a:r>
              <a:rPr lang="zh-CN" altLang="en-US">
                <a:ea typeface="宋体"/>
                <a:cs typeface="Calibri"/>
              </a:rPr>
              <a:t>Follow the clean architechture</a:t>
            </a:r>
          </a:p>
          <a:p>
            <a:pPr lvl="1"/>
            <a:r>
              <a:rPr lang="zh-CN" altLang="en-US">
                <a:ea typeface="宋体"/>
                <a:cs typeface="Calibri"/>
              </a:rPr>
              <a:t>More oragnized</a:t>
            </a:r>
          </a:p>
          <a:p>
            <a:pPr lvl="1"/>
            <a:r>
              <a:rPr lang="zh-CN" altLang="en-US">
                <a:ea typeface="宋体"/>
                <a:cs typeface="Calibri"/>
              </a:rPr>
              <a:t>Cleaner design structure</a:t>
            </a:r>
          </a:p>
          <a:p>
            <a:endParaRPr lang="zh-CN" altLang="en-US">
              <a:ea typeface="宋体"/>
              <a:cs typeface="Calibri"/>
            </a:endParaRPr>
          </a:p>
          <a:p>
            <a:endParaRPr lang="zh-CN" altLang="en-US">
              <a:ea typeface="宋体"/>
              <a:cs typeface="Calibri"/>
            </a:endParaRPr>
          </a:p>
          <a:p>
            <a:r>
              <a:rPr lang="zh-CN" altLang="en-US">
                <a:ea typeface="宋体"/>
                <a:cs typeface="Calibri"/>
              </a:rPr>
              <a:t>Exceptions, serializations, sorters, etc..</a:t>
            </a:r>
          </a:p>
          <a:p>
            <a:pPr lvl="1"/>
            <a:r>
              <a:rPr lang="zh-CN" altLang="en-US">
                <a:ea typeface="宋体"/>
                <a:cs typeface="Calibri"/>
              </a:rPr>
              <a:t>Serves a specific feature to the entire program</a:t>
            </a:r>
          </a:p>
          <a:p>
            <a:endParaRPr lang="zh-CN" altLang="en-US">
              <a:ea typeface="宋体"/>
              <a:cs typeface="Calibri"/>
            </a:endParaRPr>
          </a:p>
        </p:txBody>
      </p:sp>
    </p:spTree>
    <p:extLst>
      <p:ext uri="{BB962C8B-B14F-4D97-AF65-F5344CB8AC3E}">
        <p14:creationId xmlns:p14="http://schemas.microsoft.com/office/powerpoint/2010/main" val="901032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宽屏</PresentationFormat>
  <Slides>15</Slides>
  <Notes>0</Notes>
  <HiddenSlides>0</HiddenSlide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Ion</vt:lpstr>
      <vt:lpstr>Phase 2 Presentation</vt:lpstr>
      <vt:lpstr>Specification (William)</vt:lpstr>
      <vt:lpstr>Demo</vt:lpstr>
      <vt:lpstr>Progress report (Steven Liu)</vt:lpstr>
      <vt:lpstr>Major design decisions(Mike)</vt:lpstr>
      <vt:lpstr>Major design decisions(Mike)</vt:lpstr>
      <vt:lpstr>Clean Architecture &amp; UML (William)</vt:lpstr>
      <vt:lpstr>SOLID (Steven Liu)</vt:lpstr>
      <vt:lpstr>Packaging strategies - Tom</vt:lpstr>
      <vt:lpstr>Design Patterns</vt:lpstr>
      <vt:lpstr>Accessibility</vt:lpstr>
      <vt:lpstr>Accessibility</vt:lpstr>
      <vt:lpstr>Accessibility</vt:lpstr>
      <vt:lpstr>Future plan</vt:lpstr>
      <vt:lpstr>Member Contributions - Tom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2021-12-06T21:11:36Z</dcterms:created>
  <dcterms:modified xsi:type="dcterms:W3CDTF">2021-12-11T05:18:11Z</dcterms:modified>
</cp:coreProperties>
</file>