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Italiann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Italiann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22dc4781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22dc4781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22dc4781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22dc4781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22dc4781_7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22dc4781_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22dc478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22dc478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22dc478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22dc478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922dc47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922dc47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22dc47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22dc47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22dc478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22dc478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22dc478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22dc478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922dc478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922dc478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922dc4781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922dc4781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922dc478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922dc478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22dc478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922dc478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922dc478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922dc47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922dc478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922dc478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922dc478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922dc478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922dc4781_7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922dc4781_7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922dc47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922dc47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922dc47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922dc47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922dc47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922dc47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922dc4781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922dc4781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922dc4781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922dc4781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22dc4781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22dc4781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zh-CN">
                <a:solidFill>
                  <a:schemeClr val="lt1"/>
                </a:solidFill>
                <a:latin typeface="Times New Roman"/>
                <a:ea typeface="Times New Roman"/>
                <a:cs typeface="Times New Roman"/>
                <a:sym typeface="Times New Roman"/>
              </a:rPr>
              <a:t>CSC207 Phase 0 Report</a:t>
            </a:r>
            <a:endParaRPr b="1">
              <a:solidFill>
                <a:schemeClr val="lt1"/>
              </a:solidFill>
              <a:latin typeface="Times New Roman"/>
              <a:ea typeface="Times New Roman"/>
              <a:cs typeface="Times New Roman"/>
              <a:sym typeface="Times New Roman"/>
            </a:endParaRPr>
          </a:p>
        </p:txBody>
      </p:sp>
      <p:sp>
        <p:nvSpPr>
          <p:cNvPr id="55" name="Google Shape;55;p13"/>
          <p:cNvSpPr txBox="1"/>
          <p:nvPr>
            <p:ph idx="1" type="subTitle"/>
          </p:nvPr>
        </p:nvSpPr>
        <p:spPr>
          <a:xfrm>
            <a:off x="4744525" y="2834125"/>
            <a:ext cx="40878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zh-CN">
                <a:latin typeface="Times New Roman"/>
                <a:ea typeface="Times New Roman"/>
                <a:cs typeface="Times New Roman"/>
                <a:sym typeface="Times New Roman"/>
              </a:rPr>
              <a:t>Tian Shu, Canyang, Shihan, Yuelin, Yiteng, Mihir</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latin typeface="Times New Roman"/>
              <a:ea typeface="Times New Roman"/>
              <a:cs typeface="Times New Roman"/>
              <a:sym typeface="Times New Roman"/>
            </a:endParaRPr>
          </a:p>
        </p:txBody>
      </p:sp>
      <p:pic>
        <p:nvPicPr>
          <p:cNvPr id="108" name="Google Shape;108;p22"/>
          <p:cNvPicPr preferRelativeResize="0"/>
          <p:nvPr/>
        </p:nvPicPr>
        <p:blipFill>
          <a:blip r:embed="rId3">
            <a:alphaModFix/>
          </a:blip>
          <a:stretch>
            <a:fillRect/>
          </a:stretch>
        </p:blipFill>
        <p:spPr>
          <a:xfrm>
            <a:off x="1419275" y="1075000"/>
            <a:ext cx="5811986" cy="358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latin typeface="Times New Roman"/>
              <a:ea typeface="Times New Roman"/>
              <a:cs typeface="Times New Roman"/>
              <a:sym typeface="Times New Roman"/>
            </a:endParaRPr>
          </a:p>
        </p:txBody>
      </p:sp>
      <p:pic>
        <p:nvPicPr>
          <p:cNvPr id="114" name="Google Shape;114;p23"/>
          <p:cNvPicPr preferRelativeResize="0"/>
          <p:nvPr/>
        </p:nvPicPr>
        <p:blipFill>
          <a:blip r:embed="rId3">
            <a:alphaModFix/>
          </a:blip>
          <a:stretch>
            <a:fillRect/>
          </a:stretch>
        </p:blipFill>
        <p:spPr>
          <a:xfrm>
            <a:off x="1448775" y="1082725"/>
            <a:ext cx="5734274" cy="35261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Scenario Walk Through</a:t>
            </a:r>
            <a:endParaRPr>
              <a:solidFill>
                <a:schemeClr val="lt1"/>
              </a:solidFill>
              <a:latin typeface="Times New Roman"/>
              <a:ea typeface="Times New Roman"/>
              <a:cs typeface="Times New Roman"/>
              <a:sym typeface="Times New Roman"/>
            </a:endParaRPr>
          </a:p>
        </p:txBody>
      </p:sp>
      <p:sp>
        <p:nvSpPr>
          <p:cNvPr id="120" name="Google Shape;120;p24"/>
          <p:cNvSpPr txBox="1"/>
          <p:nvPr>
            <p:ph idx="1" type="body"/>
          </p:nvPr>
        </p:nvSpPr>
        <p:spPr>
          <a:xfrm>
            <a:off x="149200" y="780050"/>
            <a:ext cx="8520600" cy="3734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440"/>
              <a:buNone/>
            </a:pPr>
            <a:r>
              <a:t/>
            </a:r>
            <a:endParaRPr sz="1304">
              <a:solidFill>
                <a:srgbClr val="000000"/>
              </a:solidFill>
              <a:latin typeface="Times New Roman"/>
              <a:ea typeface="Times New Roman"/>
              <a:cs typeface="Times New Roman"/>
              <a:sym typeface="Times New Roman"/>
            </a:endParaRPr>
          </a:p>
          <a:p>
            <a:pPr indent="-311150" lvl="0" marL="457200" rtl="0" algn="just">
              <a:lnSpc>
                <a:spcPct val="95000"/>
              </a:lnSpc>
              <a:spcBef>
                <a:spcPts val="0"/>
              </a:spcBef>
              <a:spcAft>
                <a:spcPts val="0"/>
              </a:spcAft>
              <a:buClr>
                <a:srgbClr val="000000"/>
              </a:buClr>
              <a:buSzPts val="1300"/>
              <a:buFont typeface="Times New Roman"/>
              <a:buChar char="❖"/>
            </a:pPr>
            <a:r>
              <a:rPr b="1" lang="zh-CN" sz="1300">
                <a:solidFill>
                  <a:srgbClr val="000000"/>
                </a:solidFill>
                <a:latin typeface="Times New Roman"/>
                <a:ea typeface="Times New Roman"/>
                <a:cs typeface="Times New Roman"/>
                <a:sym typeface="Times New Roman"/>
              </a:rPr>
              <a:t>Employer Scenario</a:t>
            </a:r>
            <a:r>
              <a:rPr lang="zh-C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Firstly, </a:t>
            </a:r>
            <a:r>
              <a:rPr b="1" lang="zh-CN" sz="1300">
                <a:solidFill>
                  <a:srgbClr val="000000"/>
                </a:solidFill>
                <a:latin typeface="Times New Roman"/>
                <a:ea typeface="Times New Roman"/>
                <a:cs typeface="Times New Roman"/>
                <a:sym typeface="Times New Roman"/>
              </a:rPr>
              <a:t>employer</a:t>
            </a:r>
            <a:r>
              <a:rPr lang="zh-CN" sz="1300">
                <a:solidFill>
                  <a:srgbClr val="000000"/>
                </a:solidFill>
                <a:latin typeface="Times New Roman"/>
                <a:ea typeface="Times New Roman"/>
                <a:cs typeface="Times New Roman"/>
                <a:sym typeface="Times New Roman"/>
              </a:rPr>
              <a:t> uses this HR system and the system shows him the</a:t>
            </a:r>
            <a:r>
              <a:rPr b="1" lang="zh-CN" sz="1300">
                <a:solidFill>
                  <a:srgbClr val="000000"/>
                </a:solidFill>
                <a:latin typeface="Times New Roman"/>
                <a:ea typeface="Times New Roman"/>
                <a:cs typeface="Times New Roman"/>
                <a:sym typeface="Times New Roman"/>
              </a:rPr>
              <a:t> log-in page</a:t>
            </a:r>
            <a:r>
              <a:rPr lang="zh-CN" sz="1300">
                <a:solidFill>
                  <a:srgbClr val="000000"/>
                </a:solidFill>
                <a:latin typeface="Times New Roman"/>
                <a:ea typeface="Times New Roman"/>
                <a:cs typeface="Times New Roman"/>
                <a:sym typeface="Times New Roman"/>
              </a:rPr>
              <a:t> using the UserSystemController. </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Register himself through the </a:t>
            </a:r>
            <a:r>
              <a:rPr b="1" lang="zh-CN" sz="1300">
                <a:solidFill>
                  <a:srgbClr val="000000"/>
                </a:solidFill>
                <a:latin typeface="Times New Roman"/>
                <a:ea typeface="Times New Roman"/>
                <a:cs typeface="Times New Roman"/>
                <a:sym typeface="Times New Roman"/>
              </a:rPr>
              <a:t>registration button</a:t>
            </a:r>
            <a:r>
              <a:rPr lang="zh-CN" sz="1300">
                <a:solidFill>
                  <a:srgbClr val="000000"/>
                </a:solidFill>
                <a:latin typeface="Times New Roman"/>
                <a:ea typeface="Times New Roman"/>
                <a:cs typeface="Times New Roman"/>
                <a:sym typeface="Times New Roman"/>
              </a:rPr>
              <a:t> UserManager use case, we will need to enter his </a:t>
            </a:r>
            <a:r>
              <a:rPr b="1" lang="zh-CN" sz="1300">
                <a:solidFill>
                  <a:srgbClr val="000000"/>
                </a:solidFill>
                <a:latin typeface="Times New Roman"/>
                <a:ea typeface="Times New Roman"/>
                <a:cs typeface="Times New Roman"/>
                <a:sym typeface="Times New Roman"/>
              </a:rPr>
              <a:t>ID, username, password, salary, </a:t>
            </a:r>
            <a:r>
              <a:rPr lang="zh-CN" sz="1300">
                <a:solidFill>
                  <a:srgbClr val="000000"/>
                </a:solidFill>
                <a:latin typeface="Times New Roman"/>
                <a:ea typeface="Times New Roman"/>
                <a:cs typeface="Times New Roman"/>
                <a:sym typeface="Times New Roman"/>
              </a:rPr>
              <a:t>and</a:t>
            </a:r>
            <a:r>
              <a:rPr b="1" lang="zh-CN" sz="1300">
                <a:solidFill>
                  <a:srgbClr val="000000"/>
                </a:solidFill>
                <a:latin typeface="Times New Roman"/>
                <a:ea typeface="Times New Roman"/>
                <a:cs typeface="Times New Roman"/>
                <a:sym typeface="Times New Roman"/>
              </a:rPr>
              <a:t> attendance</a:t>
            </a:r>
            <a:r>
              <a:rPr lang="zh-C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After he </a:t>
            </a:r>
            <a:r>
              <a:rPr b="1" lang="zh-CN" sz="1300">
                <a:solidFill>
                  <a:srgbClr val="000000"/>
                </a:solidFill>
                <a:latin typeface="Times New Roman"/>
                <a:ea typeface="Times New Roman"/>
                <a:cs typeface="Times New Roman"/>
                <a:sym typeface="Times New Roman"/>
              </a:rPr>
              <a:t>s</a:t>
            </a:r>
            <a:r>
              <a:rPr b="1" lang="zh-CN" sz="1300">
                <a:solidFill>
                  <a:srgbClr val="000000"/>
                </a:solidFill>
                <a:latin typeface="Times New Roman"/>
                <a:ea typeface="Times New Roman"/>
                <a:cs typeface="Times New Roman"/>
                <a:sym typeface="Times New Roman"/>
              </a:rPr>
              <a:t>uccessfully registered</a:t>
            </a:r>
            <a:r>
              <a:rPr lang="zh-CN" sz="1300">
                <a:solidFill>
                  <a:srgbClr val="000000"/>
                </a:solidFill>
                <a:latin typeface="Times New Roman"/>
                <a:ea typeface="Times New Roman"/>
                <a:cs typeface="Times New Roman"/>
                <a:sym typeface="Times New Roman"/>
              </a:rPr>
              <a:t> himself</a:t>
            </a:r>
            <a:r>
              <a:rPr lang="zh-CN" sz="1300">
                <a:solidFill>
                  <a:srgbClr val="000000"/>
                </a:solidFill>
                <a:latin typeface="Times New Roman"/>
                <a:ea typeface="Times New Roman"/>
                <a:cs typeface="Times New Roman"/>
                <a:sym typeface="Times New Roman"/>
              </a:rPr>
              <a:t>, the system will </a:t>
            </a:r>
            <a:r>
              <a:rPr b="1" lang="zh-CN" sz="1300">
                <a:solidFill>
                  <a:srgbClr val="000000"/>
                </a:solidFill>
                <a:latin typeface="Times New Roman"/>
                <a:ea typeface="Times New Roman"/>
                <a:cs typeface="Times New Roman"/>
                <a:sym typeface="Times New Roman"/>
              </a:rPr>
              <a:t>send him back to the login page</a:t>
            </a:r>
            <a:r>
              <a:rPr lang="zh-C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The employer logins in, then we can see</a:t>
            </a:r>
            <a:r>
              <a:rPr i="1" lang="zh-CN" sz="1300">
                <a:solidFill>
                  <a:srgbClr val="000000"/>
                </a:solidFill>
                <a:latin typeface="Times New Roman"/>
                <a:ea typeface="Times New Roman"/>
                <a:cs typeface="Times New Roman"/>
                <a:sym typeface="Times New Roman"/>
              </a:rPr>
              <a:t> </a:t>
            </a:r>
            <a:r>
              <a:rPr b="1" lang="zh-CN" sz="1300">
                <a:solidFill>
                  <a:srgbClr val="000000"/>
                </a:solidFill>
                <a:latin typeface="Times New Roman"/>
                <a:ea typeface="Times New Roman"/>
                <a:cs typeface="Times New Roman"/>
                <a:sym typeface="Times New Roman"/>
              </a:rPr>
              <a:t>a list of all the employees with their detailed information. </a:t>
            </a:r>
            <a:endParaRPr b="1"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The employer </a:t>
            </a:r>
            <a:r>
              <a:rPr b="1" lang="zh-CN" sz="1300">
                <a:solidFill>
                  <a:srgbClr val="000000"/>
                </a:solidFill>
                <a:latin typeface="Times New Roman"/>
                <a:ea typeface="Times New Roman"/>
                <a:cs typeface="Times New Roman"/>
                <a:sym typeface="Times New Roman"/>
              </a:rPr>
              <a:t>has access to all the files and can edit</a:t>
            </a:r>
            <a:r>
              <a:rPr lang="zh-CN" sz="1300">
                <a:solidFill>
                  <a:srgbClr val="000000"/>
                </a:solidFill>
                <a:latin typeface="Times New Roman"/>
                <a:ea typeface="Times New Roman"/>
                <a:cs typeface="Times New Roman"/>
                <a:sym typeface="Times New Roman"/>
              </a:rPr>
              <a:t> if the employer wants to raise or lower an employee’s salary using the SalaryManagement use case of the SalarySystemController. </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Noticed that </a:t>
            </a:r>
            <a:r>
              <a:rPr b="1" lang="zh-CN" sz="1300">
                <a:solidFill>
                  <a:srgbClr val="000000"/>
                </a:solidFill>
                <a:latin typeface="Times New Roman"/>
                <a:ea typeface="Times New Roman"/>
                <a:cs typeface="Times New Roman"/>
                <a:sym typeface="Times New Roman"/>
              </a:rPr>
              <a:t>only the employer has the authorization to create an employee account</a:t>
            </a:r>
            <a:r>
              <a:rPr lang="zh-CN" sz="1300">
                <a:solidFill>
                  <a:srgbClr val="000000"/>
                </a:solidFill>
                <a:latin typeface="Times New Roman"/>
                <a:ea typeface="Times New Roman"/>
                <a:cs typeface="Times New Roman"/>
                <a:sym typeface="Times New Roman"/>
              </a:rPr>
              <a:t>. </a:t>
            </a:r>
            <a:r>
              <a:rPr b="1" i="1" lang="zh-CN" sz="1300">
                <a:solidFill>
                  <a:srgbClr val="000000"/>
                </a:solidFill>
                <a:latin typeface="Times New Roman"/>
                <a:ea typeface="Times New Roman"/>
                <a:cs typeface="Times New Roman"/>
                <a:sym typeface="Times New Roman"/>
              </a:rPr>
              <a:t>(So far, everyone can create a User since our code did not add the restriction on different users’ rights.)</a:t>
            </a:r>
            <a:r>
              <a:rPr lang="zh-C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0" lvl="0" marL="457200" rtl="0" algn="just">
              <a:lnSpc>
                <a:spcPct val="95000"/>
              </a:lnSpc>
              <a:spcBef>
                <a:spcPts val="0"/>
              </a:spcBef>
              <a:spcAft>
                <a:spcPts val="0"/>
              </a:spcAft>
              <a:buSzPts val="440"/>
              <a:buNone/>
            </a:pPr>
            <a:r>
              <a:t/>
            </a:r>
            <a:endParaRPr sz="1300">
              <a:solidFill>
                <a:srgbClr val="000000"/>
              </a:solidFill>
              <a:latin typeface="Times New Roman"/>
              <a:ea typeface="Times New Roman"/>
              <a:cs typeface="Times New Roman"/>
              <a:sym typeface="Times New Roman"/>
            </a:endParaRPr>
          </a:p>
          <a:p>
            <a:pPr indent="-311150" lvl="0" marL="457200" rtl="0" algn="just">
              <a:lnSpc>
                <a:spcPct val="95000"/>
              </a:lnSpc>
              <a:spcBef>
                <a:spcPts val="0"/>
              </a:spcBef>
              <a:spcAft>
                <a:spcPts val="0"/>
              </a:spcAft>
              <a:buClr>
                <a:srgbClr val="000000"/>
              </a:buClr>
              <a:buSzPts val="1300"/>
              <a:buFont typeface="Times New Roman"/>
              <a:buChar char="❖"/>
            </a:pPr>
            <a:r>
              <a:rPr b="1" lang="zh-CN" sz="1300">
                <a:solidFill>
                  <a:srgbClr val="000000"/>
                </a:solidFill>
                <a:latin typeface="Times New Roman"/>
                <a:ea typeface="Times New Roman"/>
                <a:cs typeface="Times New Roman"/>
                <a:sym typeface="Times New Roman"/>
              </a:rPr>
              <a:t>Employee Scenario</a:t>
            </a:r>
            <a:r>
              <a:rPr lang="zh-C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An </a:t>
            </a:r>
            <a:r>
              <a:rPr b="1" lang="zh-CN" sz="1300">
                <a:solidFill>
                  <a:srgbClr val="000000"/>
                </a:solidFill>
                <a:latin typeface="Times New Roman"/>
                <a:ea typeface="Times New Roman"/>
                <a:cs typeface="Times New Roman"/>
                <a:sym typeface="Times New Roman"/>
              </a:rPr>
              <a:t>employee</a:t>
            </a:r>
            <a:r>
              <a:rPr lang="zh-CN" sz="1300">
                <a:solidFill>
                  <a:srgbClr val="000000"/>
                </a:solidFill>
                <a:latin typeface="Times New Roman"/>
                <a:ea typeface="Times New Roman"/>
                <a:cs typeface="Times New Roman"/>
                <a:sym typeface="Times New Roman"/>
              </a:rPr>
              <a:t> who is recruited by an employer should </a:t>
            </a:r>
            <a:r>
              <a:rPr b="1" lang="zh-CN" sz="1300">
                <a:solidFill>
                  <a:srgbClr val="000000"/>
                </a:solidFill>
                <a:latin typeface="Times New Roman"/>
                <a:ea typeface="Times New Roman"/>
                <a:cs typeface="Times New Roman"/>
                <a:sym typeface="Times New Roman"/>
              </a:rPr>
              <a:t>get his username and temporary password from the employer.</a:t>
            </a:r>
            <a:r>
              <a:rPr lang="zh-CN" sz="1300">
                <a:solidFill>
                  <a:srgbClr val="000000"/>
                </a:solidFill>
                <a:latin typeface="Times New Roman"/>
                <a:ea typeface="Times New Roman"/>
                <a:cs typeface="Times New Roman"/>
                <a:sym typeface="Times New Roman"/>
              </a:rPr>
              <a:t> The system will show the employee the</a:t>
            </a:r>
            <a:r>
              <a:rPr b="1" lang="zh-CN" sz="1300">
                <a:solidFill>
                  <a:srgbClr val="000000"/>
                </a:solidFill>
                <a:latin typeface="Times New Roman"/>
                <a:ea typeface="Times New Roman"/>
                <a:cs typeface="Times New Roman"/>
                <a:sym typeface="Times New Roman"/>
              </a:rPr>
              <a:t> log-in page, he will use his username and password to login in. </a:t>
            </a:r>
            <a:endParaRPr b="1"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We believe the </a:t>
            </a:r>
            <a:r>
              <a:rPr b="1" lang="zh-CN" sz="1300">
                <a:solidFill>
                  <a:srgbClr val="000000"/>
                </a:solidFill>
                <a:latin typeface="Times New Roman"/>
                <a:ea typeface="Times New Roman"/>
                <a:cs typeface="Times New Roman"/>
                <a:sym typeface="Times New Roman"/>
              </a:rPr>
              <a:t>first time the employee logs in,</a:t>
            </a:r>
            <a:r>
              <a:rPr lang="zh-CN" sz="1300">
                <a:solidFill>
                  <a:srgbClr val="000000"/>
                </a:solidFill>
                <a:latin typeface="Times New Roman"/>
                <a:ea typeface="Times New Roman"/>
                <a:cs typeface="Times New Roman"/>
                <a:sym typeface="Times New Roman"/>
              </a:rPr>
              <a:t> the system will </a:t>
            </a:r>
            <a:r>
              <a:rPr b="1" lang="zh-CN" sz="1300">
                <a:solidFill>
                  <a:srgbClr val="000000"/>
                </a:solidFill>
                <a:latin typeface="Times New Roman"/>
                <a:ea typeface="Times New Roman"/>
                <a:cs typeface="Times New Roman"/>
                <a:sym typeface="Times New Roman"/>
              </a:rPr>
              <a:t>ask him to reset the password</a:t>
            </a:r>
            <a:r>
              <a:rPr lang="zh-CN" sz="1300">
                <a:solidFill>
                  <a:srgbClr val="000000"/>
                </a:solidFill>
                <a:latin typeface="Times New Roman"/>
                <a:ea typeface="Times New Roman"/>
                <a:cs typeface="Times New Roman"/>
                <a:sym typeface="Times New Roman"/>
              </a:rPr>
              <a:t> (since normally it is a temporary password). </a:t>
            </a:r>
            <a:endParaRPr sz="1300">
              <a:solidFill>
                <a:srgbClr val="000000"/>
              </a:solidFill>
              <a:latin typeface="Times New Roman"/>
              <a:ea typeface="Times New Roman"/>
              <a:cs typeface="Times New Roman"/>
              <a:sym typeface="Times New Roman"/>
            </a:endParaRPr>
          </a:p>
          <a:p>
            <a:pPr indent="-311150" lvl="1" marL="914400" rtl="0" algn="just">
              <a:lnSpc>
                <a:spcPct val="95000"/>
              </a:lnSpc>
              <a:spcBef>
                <a:spcPts val="0"/>
              </a:spcBef>
              <a:spcAft>
                <a:spcPts val="0"/>
              </a:spcAft>
              <a:buClr>
                <a:srgbClr val="000000"/>
              </a:buClr>
              <a:buSzPts val="1300"/>
              <a:buFont typeface="Times New Roman"/>
              <a:buChar char="➢"/>
            </a:pPr>
            <a:r>
              <a:rPr lang="zh-CN" sz="1300">
                <a:solidFill>
                  <a:srgbClr val="000000"/>
                </a:solidFill>
                <a:latin typeface="Times New Roman"/>
                <a:ea typeface="Times New Roman"/>
                <a:cs typeface="Times New Roman"/>
                <a:sym typeface="Times New Roman"/>
              </a:rPr>
              <a:t>The employee logs in to the system and he can see his profile page, </a:t>
            </a:r>
            <a:r>
              <a:rPr b="1" lang="zh-CN" sz="1300">
                <a:solidFill>
                  <a:srgbClr val="000000"/>
                </a:solidFill>
                <a:latin typeface="Times New Roman"/>
                <a:ea typeface="Times New Roman"/>
                <a:cs typeface="Times New Roman"/>
                <a:sym typeface="Times New Roman"/>
              </a:rPr>
              <a:t>he now can see all his personal information</a:t>
            </a:r>
            <a:r>
              <a:rPr lang="zh-CN" sz="1300">
                <a:solidFill>
                  <a:srgbClr val="000000"/>
                </a:solidFill>
                <a:latin typeface="Times New Roman"/>
                <a:ea typeface="Times New Roman"/>
                <a:cs typeface="Times New Roman"/>
                <a:sym typeface="Times New Roman"/>
              </a:rPr>
              <a:t> including the attendance and the detailed components of his salary. </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1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Skeleton Program</a:t>
            </a:r>
            <a:endParaRPr>
              <a:solidFill>
                <a:schemeClr val="lt1"/>
              </a:solidFill>
              <a:latin typeface="Times New Roman"/>
              <a:ea typeface="Times New Roman"/>
              <a:cs typeface="Times New Roman"/>
              <a:sym typeface="Times New Roman"/>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lt1"/>
              </a:buClr>
              <a:buSzPts val="1400"/>
              <a:buFont typeface="Times New Roman"/>
              <a:buChar char="●"/>
            </a:pPr>
            <a:r>
              <a:rPr lang="zh-CN" sz="1400">
                <a:solidFill>
                  <a:schemeClr val="lt1"/>
                </a:solidFill>
                <a:latin typeface="Times New Roman"/>
                <a:ea typeface="Times New Roman"/>
                <a:cs typeface="Times New Roman"/>
                <a:sym typeface="Times New Roman"/>
              </a:rPr>
              <a:t>Designing a program that keeps track of three different types of users in the HR system: the employer, the employee.</a:t>
            </a:r>
            <a:endParaRPr sz="1400">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Char char="●"/>
            </a:pPr>
            <a:r>
              <a:rPr lang="zh-CN" sz="1400">
                <a:solidFill>
                  <a:schemeClr val="lt1"/>
                </a:solidFill>
                <a:latin typeface="Times New Roman"/>
                <a:ea typeface="Times New Roman"/>
                <a:cs typeface="Times New Roman"/>
                <a:sym typeface="Times New Roman"/>
              </a:rPr>
              <a:t>Each user is given an ID, username, password, salary and attendance value that is associated with them.</a:t>
            </a:r>
            <a:endParaRPr sz="1400">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Char char="●"/>
            </a:pPr>
            <a:r>
              <a:rPr lang="zh-CN" sz="1400">
                <a:solidFill>
                  <a:schemeClr val="lt1"/>
                </a:solidFill>
                <a:latin typeface="Times New Roman"/>
                <a:ea typeface="Times New Roman"/>
                <a:cs typeface="Times New Roman"/>
                <a:sym typeface="Times New Roman"/>
              </a:rPr>
              <a:t>The employer should be able to add new users or update user information in the system.</a:t>
            </a:r>
            <a:endParaRPr sz="1400">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Char char="●"/>
            </a:pPr>
            <a:r>
              <a:rPr lang="zh-CN" sz="1400">
                <a:solidFill>
                  <a:schemeClr val="lt1"/>
                </a:solidFill>
                <a:latin typeface="Times New Roman"/>
                <a:ea typeface="Times New Roman"/>
                <a:cs typeface="Times New Roman"/>
                <a:sym typeface="Times New Roman"/>
              </a:rPr>
              <a:t>The SalaryManagement case class : Track the monthly and yearly salaries of every user in the system using their IDs.</a:t>
            </a:r>
            <a:endParaRPr sz="1400">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Char char="●"/>
            </a:pPr>
            <a:r>
              <a:rPr lang="zh-CN" sz="1400">
                <a:solidFill>
                  <a:schemeClr val="lt1"/>
                </a:solidFill>
                <a:latin typeface="Times New Roman"/>
                <a:ea typeface="Times New Roman"/>
                <a:cs typeface="Times New Roman"/>
                <a:sym typeface="Times New Roman"/>
              </a:rPr>
              <a:t>The UserManager case class: Access all the users in the system using their usernames and IDs. </a:t>
            </a:r>
            <a:endParaRPr sz="1400">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Char char="●"/>
            </a:pPr>
            <a:r>
              <a:rPr lang="zh-CN" sz="1400">
                <a:solidFill>
                  <a:schemeClr val="lt1"/>
                </a:solidFill>
                <a:latin typeface="Times New Roman"/>
                <a:ea typeface="Times New Roman"/>
                <a:cs typeface="Times New Roman"/>
                <a:sym typeface="Times New Roman"/>
              </a:rPr>
              <a:t>The SalarySystemController uses the SalaryManagement case class</a:t>
            </a:r>
            <a:endParaRPr sz="1400">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Char char="●"/>
            </a:pPr>
            <a:r>
              <a:rPr lang="zh-CN" sz="1400">
                <a:solidFill>
                  <a:schemeClr val="lt1"/>
                </a:solidFill>
                <a:latin typeface="Times New Roman"/>
                <a:ea typeface="Times New Roman"/>
                <a:cs typeface="Times New Roman"/>
                <a:sym typeface="Times New Roman"/>
              </a:rPr>
              <a:t>The UserSystemController uses the UserManager case class.</a:t>
            </a:r>
            <a:endParaRPr sz="1400">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4294967295"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sz="3600">
                <a:solidFill>
                  <a:schemeClr val="lt1"/>
                </a:solidFill>
                <a:latin typeface="Times New Roman"/>
                <a:ea typeface="Times New Roman"/>
                <a:cs typeface="Times New Roman"/>
                <a:sym typeface="Times New Roman"/>
              </a:rPr>
              <a:t>Teammate Contribution and Plan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Tian Shu</a:t>
            </a:r>
            <a:endParaRPr>
              <a:solidFill>
                <a:schemeClr val="lt1"/>
              </a:solidFill>
              <a:latin typeface="Times New Roman"/>
              <a:ea typeface="Times New Roman"/>
              <a:cs typeface="Times New Roman"/>
              <a:sym typeface="Times New Roman"/>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lt1"/>
                </a:solidFill>
              </a:rPr>
              <a:t>What I’ve done so far:</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CRC model and some Unit Tests</a:t>
            </a:r>
            <a:endParaRPr>
              <a:solidFill>
                <a:schemeClr val="lt1"/>
              </a:solidFill>
            </a:endParaRPr>
          </a:p>
          <a:p>
            <a:pPr indent="0" lvl="0" marL="0" rtl="0" algn="l">
              <a:spcBef>
                <a:spcPts val="1200"/>
              </a:spcBef>
              <a:spcAft>
                <a:spcPts val="0"/>
              </a:spcAft>
              <a:buNone/>
            </a:pPr>
            <a:r>
              <a:rPr lang="zh-CN">
                <a:solidFill>
                  <a:schemeClr val="lt1"/>
                </a:solidFill>
              </a:rPr>
              <a:t>Plan for Phase 1:</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Expand CRC model</a:t>
            </a:r>
            <a:endParaRPr>
              <a:solidFill>
                <a:schemeClr val="lt1"/>
              </a:solidFill>
            </a:endParaRPr>
          </a:p>
          <a:p>
            <a:pPr indent="-317500" lvl="1" marL="914400" rtl="0" algn="l">
              <a:spcBef>
                <a:spcPts val="0"/>
              </a:spcBef>
              <a:spcAft>
                <a:spcPts val="0"/>
              </a:spcAft>
              <a:buClr>
                <a:schemeClr val="lt1"/>
              </a:buClr>
              <a:buSzPts val="1400"/>
              <a:buChar char="○"/>
            </a:pPr>
            <a:r>
              <a:rPr lang="zh-CN">
                <a:solidFill>
                  <a:schemeClr val="lt1"/>
                </a:solidFill>
              </a:rPr>
              <a:t>more necessary controllers and use cases (e.g. Fireable Interface, Intern class)</a:t>
            </a:r>
            <a:endParaRPr>
              <a:solidFill>
                <a:schemeClr val="lt1"/>
              </a:solidFill>
            </a:endParaRPr>
          </a:p>
          <a:p>
            <a:pPr indent="-342900" lvl="0" marL="457200" rtl="0" algn="l">
              <a:spcBef>
                <a:spcPts val="0"/>
              </a:spcBef>
              <a:spcAft>
                <a:spcPts val="0"/>
              </a:spcAft>
              <a:buClr>
                <a:schemeClr val="lt1"/>
              </a:buClr>
              <a:buSzPts val="1800"/>
              <a:buChar char="●"/>
            </a:pPr>
            <a:r>
              <a:rPr lang="zh-CN">
                <a:solidFill>
                  <a:schemeClr val="lt1"/>
                </a:solidFill>
              </a:rPr>
              <a:t>Write Unit Test before the implementation of new classes and interfaces</a:t>
            </a:r>
            <a:endParaRPr>
              <a:solidFill>
                <a:schemeClr val="lt1"/>
              </a:solidFill>
            </a:endParaRPr>
          </a:p>
          <a:p>
            <a:pPr indent="-317500" lvl="1" marL="914400" rtl="0" algn="l">
              <a:spcBef>
                <a:spcPts val="0"/>
              </a:spcBef>
              <a:spcAft>
                <a:spcPts val="0"/>
              </a:spcAft>
              <a:buClr>
                <a:srgbClr val="FF0000"/>
              </a:buClr>
              <a:buSzPts val="1400"/>
              <a:buChar char="○"/>
            </a:pPr>
            <a:r>
              <a:rPr b="1" lang="zh-CN">
                <a:solidFill>
                  <a:srgbClr val="FF0000"/>
                </a:solidFill>
              </a:rPr>
              <a:t>test-driven design</a:t>
            </a:r>
            <a:endParaRPr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Canyang</a:t>
            </a:r>
            <a:endParaRPr>
              <a:solidFill>
                <a:schemeClr val="lt1"/>
              </a:solidFill>
              <a:latin typeface="Times New Roman"/>
              <a:ea typeface="Times New Roman"/>
              <a:cs typeface="Times New Roman"/>
              <a:sym typeface="Times New Roman"/>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lt1"/>
                </a:solidFill>
              </a:rPr>
              <a:t>What I’ve done so far:</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I wrote some use cases, controllers and UI</a:t>
            </a:r>
            <a:endParaRPr>
              <a:solidFill>
                <a:schemeClr val="lt1"/>
              </a:solidFill>
            </a:endParaRPr>
          </a:p>
          <a:p>
            <a:pPr indent="0" lvl="0" marL="0" rtl="0" algn="l">
              <a:spcBef>
                <a:spcPts val="1200"/>
              </a:spcBef>
              <a:spcAft>
                <a:spcPts val="0"/>
              </a:spcAft>
              <a:buNone/>
            </a:pPr>
            <a:r>
              <a:rPr lang="zh-CN">
                <a:solidFill>
                  <a:schemeClr val="lt1"/>
                </a:solidFill>
              </a:rPr>
              <a:t>Plan for Phase 1:</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Expand use cases, controllers and UI(GUI)</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Shihan</a:t>
            </a:r>
            <a:endParaRPr>
              <a:solidFill>
                <a:schemeClr val="lt1"/>
              </a:solidFill>
              <a:latin typeface="Times New Roman"/>
              <a:ea typeface="Times New Roman"/>
              <a:cs typeface="Times New Roman"/>
              <a:sym typeface="Times New Roman"/>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solidFill>
                  <a:schemeClr val="lt1"/>
                </a:solidFill>
              </a:rPr>
              <a:t>What I’ve done so far:</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Comments </a:t>
            </a:r>
            <a:endParaRPr>
              <a:solidFill>
                <a:schemeClr val="lt1"/>
              </a:solidFill>
            </a:endParaRPr>
          </a:p>
          <a:p>
            <a:pPr indent="-342900" lvl="0" marL="457200" rtl="0" algn="l">
              <a:spcBef>
                <a:spcPts val="0"/>
              </a:spcBef>
              <a:spcAft>
                <a:spcPts val="0"/>
              </a:spcAft>
              <a:buClr>
                <a:schemeClr val="lt1"/>
              </a:buClr>
              <a:buSzPts val="1800"/>
              <a:buChar char="●"/>
            </a:pPr>
            <a:r>
              <a:rPr lang="zh-CN">
                <a:solidFill>
                  <a:schemeClr val="lt1"/>
                </a:solidFill>
              </a:rPr>
              <a:t>Unit tests</a:t>
            </a:r>
            <a:endParaRPr>
              <a:solidFill>
                <a:schemeClr val="lt1"/>
              </a:solidFill>
            </a:endParaRPr>
          </a:p>
          <a:p>
            <a:pPr indent="0" lvl="0" marL="0" rtl="0" algn="l">
              <a:spcBef>
                <a:spcPts val="1200"/>
              </a:spcBef>
              <a:spcAft>
                <a:spcPts val="0"/>
              </a:spcAft>
              <a:buNone/>
            </a:pPr>
            <a:r>
              <a:rPr lang="zh-CN">
                <a:solidFill>
                  <a:schemeClr val="lt1"/>
                </a:solidFill>
              </a:rPr>
              <a:t>Plan for Phase 1:</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Checking mistakes/Debug through writing comments and Unit tests.</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Yuelin</a:t>
            </a:r>
            <a:endParaRPr>
              <a:solidFill>
                <a:schemeClr val="lt1"/>
              </a:solidFill>
              <a:latin typeface="Times New Roman"/>
              <a:ea typeface="Times New Roman"/>
              <a:cs typeface="Times New Roman"/>
              <a:sym typeface="Times New Roman"/>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lt1"/>
                </a:solidFill>
              </a:rPr>
              <a:t>What I’ve done so far:</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Scenario Walk Through, Specification</a:t>
            </a:r>
            <a:endParaRPr>
              <a:solidFill>
                <a:schemeClr val="lt1"/>
              </a:solidFill>
            </a:endParaRPr>
          </a:p>
          <a:p>
            <a:pPr indent="-342900" lvl="0" marL="457200" rtl="0" algn="l">
              <a:spcBef>
                <a:spcPts val="0"/>
              </a:spcBef>
              <a:spcAft>
                <a:spcPts val="0"/>
              </a:spcAft>
              <a:buClr>
                <a:schemeClr val="lt1"/>
              </a:buClr>
              <a:buSzPts val="1800"/>
              <a:buChar char="●"/>
            </a:pPr>
            <a:r>
              <a:rPr lang="zh-CN">
                <a:solidFill>
                  <a:schemeClr val="lt1"/>
                </a:solidFill>
              </a:rPr>
              <a:t>some code, annotation</a:t>
            </a:r>
            <a:endParaRPr>
              <a:solidFill>
                <a:schemeClr val="lt1"/>
              </a:solidFill>
            </a:endParaRPr>
          </a:p>
          <a:p>
            <a:pPr indent="0" lvl="0" marL="0" rtl="0" algn="l">
              <a:spcBef>
                <a:spcPts val="1200"/>
              </a:spcBef>
              <a:spcAft>
                <a:spcPts val="0"/>
              </a:spcAft>
              <a:buNone/>
            </a:pPr>
            <a:r>
              <a:rPr lang="zh-CN">
                <a:solidFill>
                  <a:schemeClr val="lt1"/>
                </a:solidFill>
              </a:rPr>
              <a:t>Plan for Phase 1:</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Implement more controller class to enhance user experience.</a:t>
            </a:r>
            <a:endParaRPr>
              <a:solidFill>
                <a:schemeClr val="lt1"/>
              </a:solidFill>
            </a:endParaRPr>
          </a:p>
          <a:p>
            <a:pPr indent="-342900" lvl="0" marL="457200" rtl="0" algn="l">
              <a:spcBef>
                <a:spcPts val="0"/>
              </a:spcBef>
              <a:spcAft>
                <a:spcPts val="0"/>
              </a:spcAft>
              <a:buClr>
                <a:schemeClr val="lt1"/>
              </a:buClr>
              <a:buSzPts val="1800"/>
              <a:buChar char="●"/>
            </a:pPr>
            <a:r>
              <a:rPr lang="zh-CN">
                <a:solidFill>
                  <a:schemeClr val="lt1"/>
                </a:solidFill>
              </a:rPr>
              <a:t>Connect use case and controller better</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Yiteng</a:t>
            </a:r>
            <a:endParaRPr>
              <a:solidFill>
                <a:schemeClr val="lt1"/>
              </a:solidFill>
              <a:latin typeface="Times New Roman"/>
              <a:ea typeface="Times New Roman"/>
              <a:cs typeface="Times New Roman"/>
              <a:sym typeface="Times New Roman"/>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lt1"/>
                </a:solidFill>
              </a:rPr>
              <a:t>What I’ve done so far:</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I wrote some use cases, controllers and UI</a:t>
            </a:r>
            <a:endParaRPr>
              <a:solidFill>
                <a:schemeClr val="lt1"/>
              </a:solidFill>
            </a:endParaRPr>
          </a:p>
          <a:p>
            <a:pPr indent="0" lvl="0" marL="0" rtl="0" algn="l">
              <a:spcBef>
                <a:spcPts val="1200"/>
              </a:spcBef>
              <a:spcAft>
                <a:spcPts val="0"/>
              </a:spcAft>
              <a:buNone/>
            </a:pPr>
            <a:r>
              <a:rPr lang="zh-CN">
                <a:solidFill>
                  <a:schemeClr val="lt1"/>
                </a:solidFill>
              </a:rPr>
              <a:t>Plan for Phase 1:</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Expand use cases, controllers and UI(GUI)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Specification:</a:t>
            </a:r>
            <a:endParaRPr>
              <a:solidFill>
                <a:schemeClr val="lt1"/>
              </a:solidFill>
              <a:latin typeface="Times New Roman"/>
              <a:ea typeface="Times New Roman"/>
              <a:cs typeface="Times New Roman"/>
              <a:sym typeface="Times New Roman"/>
            </a:endParaRPr>
          </a:p>
        </p:txBody>
      </p:sp>
      <p:sp>
        <p:nvSpPr>
          <p:cNvPr id="61" name="Google Shape;61;p14"/>
          <p:cNvSpPr txBox="1"/>
          <p:nvPr/>
        </p:nvSpPr>
        <p:spPr>
          <a:xfrm>
            <a:off x="1196875" y="1164075"/>
            <a:ext cx="6210900" cy="3189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zh-CN" sz="1600">
                <a:latin typeface="Times New Roman"/>
                <a:ea typeface="Times New Roman"/>
                <a:cs typeface="Times New Roman"/>
                <a:sym typeface="Times New Roman"/>
              </a:rPr>
              <a:t>HR System</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zh-CN" sz="1600">
                <a:latin typeface="Times New Roman"/>
                <a:ea typeface="Times New Roman"/>
                <a:cs typeface="Times New Roman"/>
                <a:sym typeface="Times New Roman"/>
              </a:rPr>
              <a:t>User → Employer or Employee</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a username, a password, salary, attendance, id</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Employee: access information</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Employer: access information of all users, has editing capability</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UI Commands</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create the personal profile for new employees</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allow the employer to change information of employees</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allow employees to check their information. e.g. salary and id</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zh-CN" sz="1600">
                <a:latin typeface="Times New Roman"/>
                <a:ea typeface="Times New Roman"/>
                <a:cs typeface="Times New Roman"/>
                <a:sym typeface="Times New Roman"/>
              </a:rPr>
              <a:t>exit the system</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Mihir</a:t>
            </a:r>
            <a:endParaRPr>
              <a:solidFill>
                <a:schemeClr val="lt1"/>
              </a:solidFill>
              <a:latin typeface="Times New Roman"/>
              <a:ea typeface="Times New Roman"/>
              <a:cs typeface="Times New Roman"/>
              <a:sym typeface="Times New Roman"/>
            </a:endParaRPr>
          </a:p>
        </p:txBody>
      </p:sp>
      <p:sp>
        <p:nvSpPr>
          <p:cNvPr id="167" name="Google Shape;16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lt1"/>
                </a:solidFill>
              </a:rPr>
              <a:t>What I’ve done so far:</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Progress Report</a:t>
            </a:r>
            <a:endParaRPr>
              <a:solidFill>
                <a:schemeClr val="lt1"/>
              </a:solidFill>
            </a:endParaRPr>
          </a:p>
          <a:p>
            <a:pPr indent="0" lvl="0" marL="0" rtl="0" algn="l">
              <a:spcBef>
                <a:spcPts val="1200"/>
              </a:spcBef>
              <a:spcAft>
                <a:spcPts val="0"/>
              </a:spcAft>
              <a:buNone/>
            </a:pPr>
            <a:r>
              <a:rPr lang="zh-CN">
                <a:solidFill>
                  <a:schemeClr val="lt1"/>
                </a:solidFill>
              </a:rPr>
              <a:t>Plan for Phase 1:</a:t>
            </a:r>
            <a:endParaRPr>
              <a:solidFill>
                <a:schemeClr val="lt1"/>
              </a:solidFill>
            </a:endParaRPr>
          </a:p>
          <a:p>
            <a:pPr indent="-342900" lvl="0" marL="457200" rtl="0" algn="l">
              <a:spcBef>
                <a:spcPts val="1200"/>
              </a:spcBef>
              <a:spcAft>
                <a:spcPts val="0"/>
              </a:spcAft>
              <a:buClr>
                <a:schemeClr val="lt1"/>
              </a:buClr>
              <a:buSzPts val="1800"/>
              <a:buChar char="●"/>
            </a:pPr>
            <a:r>
              <a:rPr lang="zh-CN">
                <a:solidFill>
                  <a:schemeClr val="lt1"/>
                </a:solidFill>
              </a:rPr>
              <a:t>Expand Use classes and interfaces - leave days for attendance for users</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2620">
                <a:solidFill>
                  <a:schemeClr val="lt1"/>
                </a:solidFill>
                <a:latin typeface="Times New Roman"/>
                <a:ea typeface="Times New Roman"/>
                <a:cs typeface="Times New Roman"/>
                <a:sym typeface="Times New Roman"/>
              </a:rPr>
              <a:t>What Worked Well</a:t>
            </a:r>
            <a:endParaRPr sz="2620">
              <a:solidFill>
                <a:schemeClr val="lt1"/>
              </a:solidFill>
              <a:latin typeface="Times New Roman"/>
              <a:ea typeface="Times New Roman"/>
              <a:cs typeface="Times New Roman"/>
              <a:sym typeface="Times New Roman"/>
            </a:endParaRPr>
          </a:p>
        </p:txBody>
      </p:sp>
      <p:sp>
        <p:nvSpPr>
          <p:cNvPr id="173" name="Google Shape;17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9250" lvl="0" marL="457200" rtl="0" algn="just">
              <a:spcBef>
                <a:spcPts val="0"/>
              </a:spcBef>
              <a:spcAft>
                <a:spcPts val="0"/>
              </a:spcAft>
              <a:buClr>
                <a:srgbClr val="000000"/>
              </a:buClr>
              <a:buSzPts val="1900"/>
              <a:buFont typeface="Times New Roman"/>
              <a:buChar char="●"/>
            </a:pPr>
            <a:r>
              <a:rPr lang="zh-CN" sz="1900">
                <a:solidFill>
                  <a:srgbClr val="000000"/>
                </a:solidFill>
                <a:latin typeface="Times New Roman"/>
                <a:ea typeface="Times New Roman"/>
                <a:cs typeface="Times New Roman"/>
                <a:sym typeface="Times New Roman"/>
              </a:rPr>
              <a:t>multiple entities with inheritance (User, Employee and Employer).</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zh-CN" sz="1900">
                <a:solidFill>
                  <a:srgbClr val="000000"/>
                </a:solidFill>
                <a:latin typeface="Times New Roman"/>
                <a:ea typeface="Times New Roman"/>
                <a:cs typeface="Times New Roman"/>
                <a:sym typeface="Times New Roman"/>
              </a:rPr>
              <a:t>Use cases that interact with the entities</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zh-CN" sz="1900">
                <a:solidFill>
                  <a:srgbClr val="000000"/>
                </a:solidFill>
                <a:latin typeface="Times New Roman"/>
                <a:ea typeface="Times New Roman"/>
                <a:cs typeface="Times New Roman"/>
                <a:sym typeface="Times New Roman"/>
              </a:rPr>
              <a:t>Methods in two controllers to interact with use cases. </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zh-CN" sz="1900">
                <a:solidFill>
                  <a:srgbClr val="000000"/>
                </a:solidFill>
                <a:latin typeface="Times New Roman"/>
                <a:ea typeface="Times New Roman"/>
                <a:cs typeface="Times New Roman"/>
                <a:sym typeface="Times New Roman"/>
              </a:rPr>
              <a:t>implemented a user-friendly interface in our UI part</a:t>
            </a:r>
            <a:endParaRPr sz="19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zh-CN" sz="1500">
                <a:solidFill>
                  <a:srgbClr val="000000"/>
                </a:solidFill>
                <a:latin typeface="Times New Roman"/>
                <a:ea typeface="Times New Roman"/>
                <a:cs typeface="Times New Roman"/>
                <a:sym typeface="Times New Roman"/>
              </a:rPr>
              <a:t>registration</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zh-CN" sz="1500">
                <a:solidFill>
                  <a:srgbClr val="000000"/>
                </a:solidFill>
                <a:latin typeface="Times New Roman"/>
                <a:ea typeface="Times New Roman"/>
                <a:cs typeface="Times New Roman"/>
                <a:sym typeface="Times New Roman"/>
              </a:rPr>
              <a:t>login</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rgbClr val="000000"/>
              </a:buClr>
              <a:buSzPts val="1500"/>
              <a:buFont typeface="Times New Roman"/>
              <a:buChar char="○"/>
            </a:pPr>
            <a:r>
              <a:rPr lang="zh-CN" sz="1500">
                <a:solidFill>
                  <a:srgbClr val="000000"/>
                </a:solidFill>
                <a:latin typeface="Times New Roman"/>
                <a:ea typeface="Times New Roman"/>
                <a:cs typeface="Times New Roman"/>
                <a:sym typeface="Times New Roman"/>
              </a:rPr>
              <a:t>salary check</a:t>
            </a:r>
            <a:endParaRPr sz="15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zh-CN" sz="1900">
                <a:solidFill>
                  <a:srgbClr val="000000"/>
                </a:solidFill>
                <a:latin typeface="Times New Roman"/>
                <a:ea typeface="Times New Roman"/>
                <a:cs typeface="Times New Roman"/>
                <a:sym typeface="Times New Roman"/>
              </a:rPr>
              <a:t>Thought through new classes: Schedule Classand fireable Interface.</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zh-CN" sz="1900">
                <a:solidFill>
                  <a:srgbClr val="000000"/>
                </a:solidFill>
                <a:latin typeface="Times New Roman"/>
                <a:ea typeface="Times New Roman"/>
                <a:cs typeface="Times New Roman"/>
                <a:sym typeface="Times New Roman"/>
              </a:rPr>
              <a:t>possible GUI system</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zh-CN" sz="1900">
                <a:solidFill>
                  <a:srgbClr val="000000"/>
                </a:solidFill>
                <a:latin typeface="Times New Roman"/>
                <a:ea typeface="Times New Roman"/>
                <a:cs typeface="Times New Roman"/>
                <a:sym typeface="Times New Roman"/>
              </a:rPr>
              <a:t>unittests for methods in Entity, Use Case, and Controller</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Open Questions</a:t>
            </a:r>
            <a:endParaRPr>
              <a:solidFill>
                <a:schemeClr val="lt1"/>
              </a:solidFill>
              <a:latin typeface="Times New Roman"/>
              <a:ea typeface="Times New Roman"/>
              <a:cs typeface="Times New Roman"/>
              <a:sym typeface="Times New Roman"/>
            </a:endParaRPr>
          </a:p>
        </p:txBody>
      </p:sp>
      <p:sp>
        <p:nvSpPr>
          <p:cNvPr id="179" name="Google Shape;179;p34"/>
          <p:cNvSpPr txBox="1"/>
          <p:nvPr>
            <p:ph idx="1" type="body"/>
          </p:nvPr>
        </p:nvSpPr>
        <p:spPr>
          <a:xfrm>
            <a:off x="311700" y="116330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AutoNum type="arabicPeriod"/>
            </a:pPr>
            <a:r>
              <a:rPr lang="zh-CN">
                <a:solidFill>
                  <a:srgbClr val="000000"/>
                </a:solidFill>
                <a:latin typeface="Times New Roman"/>
                <a:ea typeface="Times New Roman"/>
                <a:cs typeface="Times New Roman"/>
                <a:sym typeface="Times New Roman"/>
              </a:rPr>
              <a:t>If UI system require user input to be type String, but an integer is entered, the program will not proceed. Then, the user need to restart the program. We need ways to make the UI more user friendly.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zh-CN">
                <a:solidFill>
                  <a:srgbClr val="000000"/>
                </a:solidFill>
                <a:latin typeface="Times New Roman"/>
                <a:ea typeface="Times New Roman"/>
                <a:cs typeface="Times New Roman"/>
                <a:sym typeface="Times New Roman"/>
              </a:rPr>
              <a:t>Now, every User data we entered is temporary, so we want to find a way to store the data permanently, for instance in a database. This means if we re-run the program, we can access and edit the stored old User data.</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idx="1" type="body"/>
          </p:nvPr>
        </p:nvSpPr>
        <p:spPr>
          <a:xfrm>
            <a:off x="-42525" y="744400"/>
            <a:ext cx="91440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zh-CN" sz="12000">
                <a:solidFill>
                  <a:schemeClr val="lt1"/>
                </a:solidFill>
                <a:latin typeface="Italianno"/>
                <a:ea typeface="Italianno"/>
                <a:cs typeface="Italianno"/>
                <a:sym typeface="Italianno"/>
              </a:rPr>
              <a:t>Can we get Full Mark?</a:t>
            </a:r>
            <a:endParaRPr sz="12000">
              <a:solidFill>
                <a:schemeClr val="lt1"/>
              </a:solidFill>
              <a:latin typeface="Italianno"/>
              <a:ea typeface="Italianno"/>
              <a:cs typeface="Italianno"/>
              <a:sym typeface="Italianno"/>
            </a:endParaRPr>
          </a:p>
        </p:txBody>
      </p:sp>
      <p:pic>
        <p:nvPicPr>
          <p:cNvPr id="185" name="Google Shape;185;p35"/>
          <p:cNvPicPr preferRelativeResize="0"/>
          <p:nvPr/>
        </p:nvPicPr>
        <p:blipFill>
          <a:blip r:embed="rId3">
            <a:alphaModFix/>
          </a:blip>
          <a:stretch>
            <a:fillRect/>
          </a:stretch>
        </p:blipFill>
        <p:spPr>
          <a:xfrm>
            <a:off x="47863" y="2922238"/>
            <a:ext cx="2143125" cy="2143125"/>
          </a:xfrm>
          <a:prstGeom prst="rect">
            <a:avLst/>
          </a:prstGeom>
          <a:noFill/>
          <a:ln>
            <a:noFill/>
          </a:ln>
        </p:spPr>
      </p:pic>
      <p:pic>
        <p:nvPicPr>
          <p:cNvPr id="186" name="Google Shape;186;p35"/>
          <p:cNvPicPr preferRelativeResize="0"/>
          <p:nvPr/>
        </p:nvPicPr>
        <p:blipFill>
          <a:blip r:embed="rId4">
            <a:alphaModFix/>
          </a:blip>
          <a:stretch>
            <a:fillRect/>
          </a:stretch>
        </p:blipFill>
        <p:spPr>
          <a:xfrm>
            <a:off x="7077725" y="3281975"/>
            <a:ext cx="2066275" cy="1861525"/>
          </a:xfrm>
          <a:prstGeom prst="rect">
            <a:avLst/>
          </a:prstGeom>
          <a:noFill/>
          <a:ln>
            <a:noFill/>
          </a:ln>
        </p:spPr>
      </p:pic>
      <p:pic>
        <p:nvPicPr>
          <p:cNvPr id="187" name="Google Shape;187;p35"/>
          <p:cNvPicPr preferRelativeResize="0"/>
          <p:nvPr/>
        </p:nvPicPr>
        <p:blipFill>
          <a:blip r:embed="rId3">
            <a:alphaModFix/>
          </a:blip>
          <a:stretch>
            <a:fillRect/>
          </a:stretch>
        </p:blipFill>
        <p:spPr>
          <a:xfrm>
            <a:off x="7969524" y="-1"/>
            <a:ext cx="1131950" cy="1131950"/>
          </a:xfrm>
          <a:prstGeom prst="rect">
            <a:avLst/>
          </a:prstGeom>
          <a:noFill/>
          <a:ln>
            <a:noFill/>
          </a:ln>
        </p:spPr>
      </p:pic>
      <p:pic>
        <p:nvPicPr>
          <p:cNvPr id="188" name="Google Shape;188;p35"/>
          <p:cNvPicPr preferRelativeResize="0"/>
          <p:nvPr/>
        </p:nvPicPr>
        <p:blipFill>
          <a:blip r:embed="rId4">
            <a:alphaModFix/>
          </a:blip>
          <a:stretch>
            <a:fillRect/>
          </a:stretch>
        </p:blipFill>
        <p:spPr>
          <a:xfrm>
            <a:off x="0" y="0"/>
            <a:ext cx="1256454" cy="1131950"/>
          </a:xfrm>
          <a:prstGeom prst="rect">
            <a:avLst/>
          </a:prstGeom>
          <a:noFill/>
          <a:ln>
            <a:noFill/>
          </a:ln>
        </p:spPr>
      </p:pic>
      <p:pic>
        <p:nvPicPr>
          <p:cNvPr id="189" name="Google Shape;189;p35"/>
          <p:cNvPicPr preferRelativeResize="0"/>
          <p:nvPr/>
        </p:nvPicPr>
        <p:blipFill>
          <a:blip r:embed="rId5">
            <a:alphaModFix/>
          </a:blip>
          <a:stretch>
            <a:fillRect/>
          </a:stretch>
        </p:blipFill>
        <p:spPr>
          <a:xfrm>
            <a:off x="904454" y="4160800"/>
            <a:ext cx="429972" cy="372876"/>
          </a:xfrm>
          <a:prstGeom prst="rect">
            <a:avLst/>
          </a:prstGeom>
          <a:noFill/>
          <a:ln>
            <a:noFill/>
          </a:ln>
        </p:spPr>
      </p:pic>
      <p:pic>
        <p:nvPicPr>
          <p:cNvPr id="190" name="Google Shape;190;p35"/>
          <p:cNvPicPr preferRelativeResize="0"/>
          <p:nvPr/>
        </p:nvPicPr>
        <p:blipFill>
          <a:blip r:embed="rId5">
            <a:alphaModFix/>
          </a:blip>
          <a:stretch>
            <a:fillRect/>
          </a:stretch>
        </p:blipFill>
        <p:spPr>
          <a:xfrm>
            <a:off x="8396710" y="653217"/>
            <a:ext cx="277576" cy="2406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idx="1" type="body"/>
          </p:nvPr>
        </p:nvSpPr>
        <p:spPr>
          <a:xfrm>
            <a:off x="73650" y="1109975"/>
            <a:ext cx="8520600" cy="3416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zh-CN" sz="20000">
                <a:solidFill>
                  <a:schemeClr val="lt1"/>
                </a:solidFill>
                <a:latin typeface="Italianno"/>
                <a:ea typeface="Italianno"/>
                <a:cs typeface="Italianno"/>
                <a:sym typeface="Italianno"/>
              </a:rPr>
              <a:t>Thank You</a:t>
            </a:r>
            <a:endParaRPr sz="20000">
              <a:latin typeface="Italianno"/>
              <a:ea typeface="Italianno"/>
              <a:cs typeface="Italianno"/>
              <a:sym typeface="Italianno"/>
            </a:endParaRPr>
          </a:p>
        </p:txBody>
      </p:sp>
      <p:pic>
        <p:nvPicPr>
          <p:cNvPr id="196" name="Google Shape;196;p36"/>
          <p:cNvPicPr preferRelativeResize="0"/>
          <p:nvPr/>
        </p:nvPicPr>
        <p:blipFill>
          <a:blip r:embed="rId3">
            <a:alphaModFix/>
          </a:blip>
          <a:stretch>
            <a:fillRect/>
          </a:stretch>
        </p:blipFill>
        <p:spPr>
          <a:xfrm>
            <a:off x="6886563" y="-12"/>
            <a:ext cx="2257425" cy="2028825"/>
          </a:xfrm>
          <a:prstGeom prst="rect">
            <a:avLst/>
          </a:prstGeom>
          <a:noFill/>
          <a:ln>
            <a:noFill/>
          </a:ln>
        </p:spPr>
      </p:pic>
      <p:pic>
        <p:nvPicPr>
          <p:cNvPr id="197" name="Google Shape;197;p36"/>
          <p:cNvPicPr preferRelativeResize="0"/>
          <p:nvPr/>
        </p:nvPicPr>
        <p:blipFill>
          <a:blip r:embed="rId4">
            <a:alphaModFix/>
          </a:blip>
          <a:stretch>
            <a:fillRect/>
          </a:stretch>
        </p:blipFill>
        <p:spPr>
          <a:xfrm>
            <a:off x="0" y="0"/>
            <a:ext cx="2114550" cy="1905000"/>
          </a:xfrm>
          <a:prstGeom prst="rect">
            <a:avLst/>
          </a:prstGeom>
          <a:noFill/>
          <a:ln>
            <a:noFill/>
          </a:ln>
        </p:spPr>
      </p:pic>
      <p:pic>
        <p:nvPicPr>
          <p:cNvPr id="198" name="Google Shape;198;p36"/>
          <p:cNvPicPr preferRelativeResize="0"/>
          <p:nvPr/>
        </p:nvPicPr>
        <p:blipFill>
          <a:blip r:embed="rId5">
            <a:alphaModFix/>
          </a:blip>
          <a:stretch>
            <a:fillRect/>
          </a:stretch>
        </p:blipFill>
        <p:spPr>
          <a:xfrm>
            <a:off x="4851525" y="0"/>
            <a:ext cx="2028825" cy="2028825"/>
          </a:xfrm>
          <a:prstGeom prst="rect">
            <a:avLst/>
          </a:prstGeom>
          <a:noFill/>
          <a:ln>
            <a:noFill/>
          </a:ln>
        </p:spPr>
      </p:pic>
      <p:pic>
        <p:nvPicPr>
          <p:cNvPr id="199" name="Google Shape;199;p36"/>
          <p:cNvPicPr preferRelativeResize="0"/>
          <p:nvPr/>
        </p:nvPicPr>
        <p:blipFill>
          <a:blip r:embed="rId6">
            <a:alphaModFix/>
          </a:blip>
          <a:stretch>
            <a:fillRect/>
          </a:stretch>
        </p:blipFill>
        <p:spPr>
          <a:xfrm>
            <a:off x="2329875" y="0"/>
            <a:ext cx="2165950" cy="202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solidFill>
                <a:schemeClr val="lt1"/>
              </a:solidFill>
              <a:latin typeface="Times New Roman"/>
              <a:ea typeface="Times New Roman"/>
              <a:cs typeface="Times New Roman"/>
              <a:sym typeface="Times New Roman"/>
            </a:endParaRPr>
          </a:p>
        </p:txBody>
      </p:sp>
      <p:pic>
        <p:nvPicPr>
          <p:cNvPr id="72" name="Google Shape;72;p16"/>
          <p:cNvPicPr preferRelativeResize="0"/>
          <p:nvPr/>
        </p:nvPicPr>
        <p:blipFill>
          <a:blip r:embed="rId3">
            <a:alphaModFix/>
          </a:blip>
          <a:stretch>
            <a:fillRect/>
          </a:stretch>
        </p:blipFill>
        <p:spPr>
          <a:xfrm>
            <a:off x="1440950" y="1104400"/>
            <a:ext cx="5764996" cy="358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solidFill>
                <a:schemeClr val="lt1"/>
              </a:solidFill>
              <a:latin typeface="Times New Roman"/>
              <a:ea typeface="Times New Roman"/>
              <a:cs typeface="Times New Roman"/>
              <a:sym typeface="Times New Roman"/>
            </a:endParaRPr>
          </a:p>
        </p:txBody>
      </p:sp>
      <p:pic>
        <p:nvPicPr>
          <p:cNvPr id="78" name="Google Shape;78;p17"/>
          <p:cNvPicPr preferRelativeResize="0"/>
          <p:nvPr/>
        </p:nvPicPr>
        <p:blipFill>
          <a:blip r:embed="rId3">
            <a:alphaModFix/>
          </a:blip>
          <a:stretch>
            <a:fillRect/>
          </a:stretch>
        </p:blipFill>
        <p:spPr>
          <a:xfrm>
            <a:off x="1451750" y="1072550"/>
            <a:ext cx="5793775" cy="35969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latin typeface="Times New Roman"/>
              <a:ea typeface="Times New Roman"/>
              <a:cs typeface="Times New Roman"/>
              <a:sym typeface="Times New Roman"/>
            </a:endParaRPr>
          </a:p>
        </p:txBody>
      </p:sp>
      <p:pic>
        <p:nvPicPr>
          <p:cNvPr id="84" name="Google Shape;84;p18"/>
          <p:cNvPicPr preferRelativeResize="0"/>
          <p:nvPr/>
        </p:nvPicPr>
        <p:blipFill>
          <a:blip r:embed="rId3">
            <a:alphaModFix/>
          </a:blip>
          <a:stretch>
            <a:fillRect/>
          </a:stretch>
        </p:blipFill>
        <p:spPr>
          <a:xfrm>
            <a:off x="1450725" y="1071900"/>
            <a:ext cx="5738101" cy="360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latin typeface="Times New Roman"/>
              <a:ea typeface="Times New Roman"/>
              <a:cs typeface="Times New Roman"/>
              <a:sym typeface="Times New Roman"/>
            </a:endParaRPr>
          </a:p>
        </p:txBody>
      </p:sp>
      <p:pic>
        <p:nvPicPr>
          <p:cNvPr id="90" name="Google Shape;90;p19"/>
          <p:cNvPicPr preferRelativeResize="0"/>
          <p:nvPr/>
        </p:nvPicPr>
        <p:blipFill>
          <a:blip r:embed="rId3">
            <a:alphaModFix/>
          </a:blip>
          <a:stretch>
            <a:fillRect/>
          </a:stretch>
        </p:blipFill>
        <p:spPr>
          <a:xfrm>
            <a:off x="1434839" y="1072650"/>
            <a:ext cx="5780686" cy="356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latin typeface="Times New Roman"/>
              <a:ea typeface="Times New Roman"/>
              <a:cs typeface="Times New Roman"/>
              <a:sym typeface="Times New Roman"/>
            </a:endParaRPr>
          </a:p>
        </p:txBody>
      </p:sp>
      <p:pic>
        <p:nvPicPr>
          <p:cNvPr id="96" name="Google Shape;96;p20"/>
          <p:cNvPicPr preferRelativeResize="0"/>
          <p:nvPr/>
        </p:nvPicPr>
        <p:blipFill>
          <a:blip r:embed="rId3">
            <a:alphaModFix/>
          </a:blip>
          <a:stretch>
            <a:fillRect/>
          </a:stretch>
        </p:blipFill>
        <p:spPr>
          <a:xfrm>
            <a:off x="1451775" y="1072600"/>
            <a:ext cx="5804226" cy="360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chemeClr val="lt1"/>
                </a:solidFill>
                <a:latin typeface="Times New Roman"/>
                <a:ea typeface="Times New Roman"/>
                <a:cs typeface="Times New Roman"/>
                <a:sym typeface="Times New Roman"/>
              </a:rPr>
              <a:t>CRC Model</a:t>
            </a:r>
            <a:endParaRPr>
              <a:latin typeface="Times New Roman"/>
              <a:ea typeface="Times New Roman"/>
              <a:cs typeface="Times New Roman"/>
              <a:sym typeface="Times New Roman"/>
            </a:endParaRPr>
          </a:p>
        </p:txBody>
      </p:sp>
      <p:pic>
        <p:nvPicPr>
          <p:cNvPr id="102" name="Google Shape;102;p21"/>
          <p:cNvPicPr preferRelativeResize="0"/>
          <p:nvPr/>
        </p:nvPicPr>
        <p:blipFill>
          <a:blip r:embed="rId3">
            <a:alphaModFix/>
          </a:blip>
          <a:stretch>
            <a:fillRect/>
          </a:stretch>
        </p:blipFill>
        <p:spPr>
          <a:xfrm>
            <a:off x="1440950" y="1082725"/>
            <a:ext cx="5798429" cy="358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