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0" r:id="rId4"/>
    <p:sldId id="264" r:id="rId5"/>
    <p:sldId id="270" r:id="rId6"/>
    <p:sldId id="262" r:id="rId7"/>
    <p:sldId id="271" r:id="rId8"/>
    <p:sldId id="261" r:id="rId9"/>
    <p:sldId id="265" r:id="rId10"/>
    <p:sldId id="259" r:id="rId11"/>
    <p:sldId id="272" r:id="rId12"/>
    <p:sldId id="258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GU" lastIdx="6" clrIdx="0">
    <p:extLst>
      <p:ext uri="{19B8F6BF-5375-455C-9EA6-DF929625EA0E}">
        <p15:presenceInfo xmlns:p15="http://schemas.microsoft.com/office/powerpoint/2012/main" userId="S::urn:spo:anon#72c5720deaa68f254aac8efc0ea8d5e0a574867443caa9a0b7e211a72f51235c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D780C-EB76-4A6A-87CC-42A135182A6F}" v="1452" dt="2021-10-13T21:57:52.650"/>
    <p1510:client id="{1F0C370F-ADC1-D9ED-CE23-79DA2C754CA7}" v="643" dt="2021-10-15T19:21:59.873"/>
    <p1510:client id="{1F9723DE-2FF3-9A06-2F35-C092B107C5DF}" v="45" dt="2021-10-06T18:49:05.889"/>
    <p1510:client id="{20F90167-74B1-435D-581A-42BA7ABC474E}" v="1492" dt="2021-10-15T05:41:41.149"/>
    <p1510:client id="{227292A6-018C-40A0-F142-299A6D2EB15D}" v="1045" dt="2021-10-16T00:55:41.289"/>
    <p1510:client id="{22D8F910-780E-4275-BFC3-A8312261B8BE}" v="2669" dt="2021-10-14T15:54:27.092"/>
    <p1510:client id="{32334593-B33C-4DE8-A7CE-A6EA15CCBF8B}" v="9" dt="2021-10-06T18:51:00.910"/>
    <p1510:client id="{610DBD9A-905C-7B81-D922-EF4C6691F615}" v="22" dt="2021-10-15T16:08:40.240"/>
    <p1510:client id="{6E0E8717-A0BA-4D3C-BC19-4D531569A380}" v="95" dt="2021-10-06T18:25:44.299"/>
    <p1510:client id="{73C2600F-B75E-E60E-5517-1D176486C47D}" v="35" dt="2021-10-14T00:44:53.209"/>
    <p1510:client id="{741146A7-5CD3-A390-626F-815BF9AEBC17}" v="17" dt="2021-10-14T17:05:33.237"/>
    <p1510:client id="{752060AF-EFFE-4CEB-84FA-0DB07544295E}" v="141" dt="2021-10-06T20:47:47.155"/>
    <p1510:client id="{8C046AE3-456C-7DB3-9829-1B529C42CB89}" v="43" dt="2021-10-15T23:46:01.754"/>
    <p1510:client id="{8E1543BD-FA74-FA15-F429-2EAD4932EBC3}" v="433" dt="2021-10-14T02:00:59.810"/>
    <p1510:client id="{ABAD65F0-9FD1-FA11-215C-4AEA3FC06AAB}" v="387" dt="2021-10-14T19:01:54.675"/>
    <p1510:client id="{C6165033-E89B-5C87-ECD5-D59A3CC450E7}" v="9" dt="2021-10-15T23:07:01.135"/>
    <p1510:client id="{D10E5A23-AE00-11C3-0571-40CBAC6EAF06}" v="68" dt="2021-10-15T17:03:04.337"/>
    <p1510:client id="{DF0C2BCD-17B7-CF2C-B7B4-BC1084EFB969}" v="71" dt="2021-10-06T20:55:40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kyong.com/java/java-sha-hashing-example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CRC CARDS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By: Hayk, Patricia, Yousef, Kelian, Si Yuan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cs typeface="Calibri Light"/>
              </a:rPr>
              <a:t>EncryptMaster(Use Case)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buNone/>
            </a:pPr>
            <a:r>
              <a:rPr lang="en-US">
                <a:cs typeface="Calibri"/>
              </a:rPr>
              <a:t>Class for encrypting the masterpassword upon account creation. Encrypting using </a:t>
            </a:r>
            <a:r>
              <a:rPr lang="en-US"/>
              <a:t>Java hashing. Method found at </a:t>
            </a:r>
            <a:r>
              <a:rPr lang="en-US">
                <a:ea typeface="+mn-lt"/>
                <a:cs typeface="+mn-lt"/>
                <a:hlinkClick r:id="rId2"/>
              </a:rPr>
              <a:t>https://mkyong.com/java/java-sha-hashing-example/</a:t>
            </a:r>
            <a:r>
              <a:rPr lang="en-US">
                <a:ea typeface="+mn-lt"/>
                <a:cs typeface="+mn-lt"/>
              </a:rPr>
              <a:t>.</a:t>
            </a:r>
            <a:r>
              <a:rPr lang="en-US"/>
              <a:t> Since the master password is used as a key for encrypting and decrypting private info, an encrypted version of master password is stored via a third-party one-way encryption algorithm to avoid outsiders obtaining the key.</a:t>
            </a:r>
            <a:endParaRPr lang="en-US">
              <a:cs typeface="Calibri"/>
            </a:endParaRPr>
          </a:p>
          <a:p>
            <a:pPr>
              <a:buNone/>
            </a:pPr>
            <a:r>
              <a:rPr lang="en-US">
                <a:cs typeface="Calibri"/>
              </a:rPr>
              <a:t>Instance Attributes:</a:t>
            </a:r>
            <a:endParaRPr lang="en-US"/>
          </a:p>
          <a:p>
            <a:pPr marL="457200" indent="-457200"/>
            <a:r>
              <a:rPr lang="en-US">
                <a:cs typeface="Calibri"/>
              </a:rPr>
              <a:t>Utf_8(Charset)</a:t>
            </a:r>
          </a:p>
          <a:p>
            <a:pPr marL="457200" indent="-457200"/>
            <a:r>
              <a:rPr lang="en-US">
                <a:cs typeface="Calibri"/>
              </a:rPr>
              <a:t>ALGO(String)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Methods:</a:t>
            </a:r>
            <a:endParaRPr lang="en-US"/>
          </a:p>
          <a:p>
            <a:pPr marL="457200" indent="-457200"/>
            <a:r>
              <a:rPr lang="en-US">
                <a:cs typeface="Calibri"/>
              </a:rPr>
              <a:t>Static </a:t>
            </a:r>
            <a:r>
              <a:rPr lang="en-US" err="1">
                <a:cs typeface="Calibri"/>
              </a:rPr>
              <a:t>encryptMaster</a:t>
            </a:r>
            <a:r>
              <a:rPr lang="en-US">
                <a:cs typeface="Calibri"/>
              </a:rPr>
              <a:t>(String </a:t>
            </a:r>
            <a:r>
              <a:rPr lang="en-US" err="1">
                <a:cs typeface="Calibri"/>
              </a:rPr>
              <a:t>to_encrypt</a:t>
            </a:r>
            <a:r>
              <a:rPr lang="en-US">
                <a:cs typeface="Calibri"/>
              </a:rPr>
              <a:t>)</a:t>
            </a:r>
          </a:p>
          <a:p>
            <a:pPr marL="914400" lvl="1" indent="-457200"/>
            <a:r>
              <a:rPr lang="en-US">
                <a:latin typeface="Calibri"/>
                <a:cs typeface="Calibri"/>
              </a:rPr>
              <a:t>Uses digest() and </a:t>
            </a:r>
            <a:r>
              <a:rPr lang="en-US" err="1">
                <a:latin typeface="Calibri"/>
                <a:cs typeface="Calibri"/>
              </a:rPr>
              <a:t>bytesToHex</a:t>
            </a:r>
            <a:r>
              <a:rPr lang="en-US">
                <a:latin typeface="Calibri"/>
                <a:cs typeface="Calibri"/>
              </a:rPr>
              <a:t>() as helpers to encrypt master password</a:t>
            </a:r>
          </a:p>
          <a:p>
            <a:pPr marL="457200" indent="-457200"/>
            <a:r>
              <a:rPr lang="en-US">
                <a:latin typeface="Consolas"/>
                <a:cs typeface="Calibri"/>
              </a:rPr>
              <a:t>digest(byte[] input, String algorithm)</a:t>
            </a:r>
          </a:p>
          <a:p>
            <a:pPr marL="914400" lvl="1" indent="-457200"/>
            <a:r>
              <a:rPr lang="en-US">
                <a:latin typeface="Consolas"/>
                <a:cs typeface="Calibri"/>
              </a:rPr>
              <a:t>Returns byte version of encryption</a:t>
            </a:r>
          </a:p>
          <a:p>
            <a:pPr marL="457200" indent="-457200"/>
            <a:r>
              <a:rPr lang="en-US" err="1">
                <a:latin typeface="Consolas"/>
                <a:cs typeface="Calibri"/>
              </a:rPr>
              <a:t>bytesToHex</a:t>
            </a:r>
            <a:r>
              <a:rPr lang="en-US">
                <a:latin typeface="Consolas"/>
                <a:cs typeface="Calibri"/>
              </a:rPr>
              <a:t>(byte[] bytes)</a:t>
            </a:r>
          </a:p>
          <a:p>
            <a:pPr marL="914400" lvl="1" indent="-457200"/>
            <a:r>
              <a:rPr lang="en-US">
                <a:latin typeface="Consolas"/>
                <a:cs typeface="Calibri"/>
              </a:rPr>
              <a:t>Converts from bytes to hexadecimal</a:t>
            </a:r>
          </a:p>
          <a:p>
            <a:pPr marL="457200" indent="-457200"/>
            <a:endParaRPr lang="en-US">
              <a:latin typeface="Consolas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u="sng">
                <a:cs typeface="Calibri" panose="020F0502020204030204"/>
              </a:rPr>
              <a:t>Collaborators:</a:t>
            </a:r>
            <a:endParaRPr lang="en-US">
              <a:cs typeface="Calibri" panose="020F0502020204030204"/>
            </a:endParaRPr>
          </a:p>
          <a:p>
            <a:pPr marL="457200" indent="-457200"/>
            <a:r>
              <a:rPr lang="en-US">
                <a:cs typeface="Calibri" panose="020F0502020204030204"/>
              </a:rPr>
              <a:t>Method </a:t>
            </a:r>
            <a:r>
              <a:rPr lang="en-US" err="1">
                <a:cs typeface="Calibri" panose="020F0502020204030204"/>
              </a:rPr>
              <a:t>encryptMaster</a:t>
            </a:r>
            <a:r>
              <a:rPr lang="en-US">
                <a:cs typeface="Calibri" panose="020F0502020204030204"/>
              </a:rPr>
              <a:t> is called statically when creating accounts and comparing login passwords in AccountManager</a:t>
            </a:r>
          </a:p>
          <a:p>
            <a:pPr marL="457200" indent="-457200"/>
            <a:endParaRPr lang="en-US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4FA1D-0316-4191-8C05-C30C7404D769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000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cs typeface="Calibri Light"/>
              </a:rPr>
              <a:t>EncryptPrivInfo(Use Case)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>
                <a:cs typeface="Calibri"/>
              </a:rPr>
              <a:t>Class used for encrypting privateInfo. Uses one-time pad algorithm with master password as key.</a:t>
            </a:r>
          </a:p>
          <a:p>
            <a:pPr>
              <a:buNone/>
            </a:pPr>
            <a:r>
              <a:rPr lang="en-US">
                <a:cs typeface="Calibri"/>
              </a:rPr>
              <a:t>Instance Attributes:</a:t>
            </a:r>
            <a:endParaRPr lang="en-US"/>
          </a:p>
          <a:p>
            <a:pPr marL="457200" indent="-457200"/>
            <a:r>
              <a:rPr lang="en-US">
                <a:cs typeface="Calibri"/>
              </a:rPr>
              <a:t>Key(String) - key used to encrypt all PrivateInfo. Must be less than 56 characters. 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Methods:</a:t>
            </a:r>
          </a:p>
          <a:p>
            <a:pPr marL="457200" indent="-457200"/>
            <a:r>
              <a:rPr lang="en-US">
                <a:cs typeface="Calibri"/>
              </a:rPr>
              <a:t>encryptInfo(String key, String text_to_encrypt)</a:t>
            </a:r>
          </a:p>
          <a:p>
            <a:pPr marL="914400" lvl="1"/>
            <a:r>
              <a:rPr lang="en-US">
                <a:cs typeface="Calibri"/>
              </a:rPr>
              <a:t>Uses parameters and returns encrypted String</a:t>
            </a:r>
          </a:p>
          <a:p>
            <a:pPr marL="457200" indent="-457200"/>
            <a:r>
              <a:rPr lang="en-US">
                <a:cs typeface="Calibri"/>
              </a:rPr>
              <a:t>decryptInfo(</a:t>
            </a:r>
            <a:r>
              <a:rPr lang="en-US">
                <a:ea typeface="+mn-lt"/>
                <a:cs typeface="+mn-lt"/>
              </a:rPr>
              <a:t>String key, String encrypted_text</a:t>
            </a:r>
            <a:r>
              <a:rPr lang="en-US">
                <a:cs typeface="Calibri"/>
              </a:rPr>
              <a:t>)</a:t>
            </a:r>
          </a:p>
          <a:p>
            <a:pPr marL="914400" lvl="1"/>
            <a:r>
              <a:rPr lang="en-US">
                <a:ea typeface="+mn-lt"/>
                <a:cs typeface="+mn-lt"/>
              </a:rPr>
              <a:t>Uses parameters and returns decrypted String</a:t>
            </a:r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>
                <a:cs typeface="Calibri" panose="020F0502020204030204"/>
              </a:rPr>
              <a:t>Collaborators:</a:t>
            </a:r>
            <a:endParaRPr lang="en-US" dirty="0">
              <a:cs typeface="Calibri" panose="020F0502020204030204"/>
            </a:endParaRPr>
          </a:p>
          <a:p>
            <a:pPr marL="457200" indent="-457200"/>
            <a:r>
              <a:rPr lang="en-US" dirty="0">
                <a:cs typeface="Calibri" panose="020F0502020204030204"/>
              </a:rPr>
              <a:t>Stored and used in </a:t>
            </a:r>
            <a:r>
              <a:rPr lang="en-US" dirty="0" err="1">
                <a:cs typeface="Calibri" panose="020F0502020204030204"/>
              </a:rPr>
              <a:t>PrivateInfoManager</a:t>
            </a:r>
            <a:r>
              <a:rPr lang="en-US" dirty="0">
                <a:cs typeface="Calibri" panose="020F0502020204030204"/>
              </a:rPr>
              <a:t> Class</a:t>
            </a:r>
          </a:p>
          <a:p>
            <a:pPr marL="457200" indent="-457200"/>
            <a:endParaRPr lang="en-US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4FA1D-0316-4191-8C05-C30C7404D769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019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cs typeface="Calibri Light"/>
              </a:rPr>
              <a:t>Controller(Controller)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Controller for the program. Receives inputs from </a:t>
            </a:r>
            <a:r>
              <a:rPr lang="en-US" dirty="0" err="1">
                <a:cs typeface="Calibri"/>
              </a:rPr>
              <a:t>UImain</a:t>
            </a:r>
            <a:r>
              <a:rPr lang="en-US" dirty="0">
                <a:cs typeface="Calibri"/>
              </a:rPr>
              <a:t> and interacts with use case classes to generate outputs. 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u="sng" dirty="0">
                <a:ea typeface="+mn-lt"/>
                <a:cs typeface="+mn-lt"/>
              </a:rPr>
              <a:t>Instance Variables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private </a:t>
            </a:r>
            <a:r>
              <a:rPr lang="en-US" dirty="0" err="1">
                <a:ea typeface="+mn-lt"/>
                <a:cs typeface="+mn-lt"/>
              </a:rPr>
              <a:t>AccountManager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AccountManager</a:t>
            </a:r>
            <a:r>
              <a:rPr lang="en-US" dirty="0">
                <a:ea typeface="+mn-lt"/>
                <a:cs typeface="+mn-lt"/>
              </a:rPr>
              <a:t>) - handles account operations such as registering, logging in and accessing info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Private vault(</a:t>
            </a:r>
            <a:r>
              <a:rPr lang="en-US" dirty="0" err="1">
                <a:ea typeface="+mn-lt"/>
                <a:cs typeface="+mn-lt"/>
              </a:rPr>
              <a:t>PrivateInfoManager</a:t>
            </a:r>
            <a:r>
              <a:rPr lang="en-US" dirty="0">
                <a:ea typeface="+mn-lt"/>
                <a:cs typeface="+mn-lt"/>
              </a:rPr>
              <a:t>) - created after logging in. Gives access to and allows editing of a specific user's </a:t>
            </a:r>
            <a:r>
              <a:rPr lang="en-US" dirty="0" err="1">
                <a:ea typeface="+mn-lt"/>
                <a:cs typeface="+mn-lt"/>
              </a:rPr>
              <a:t>PrivateInfo</a:t>
            </a:r>
            <a:endParaRPr lang="en-US" dirty="0" err="1"/>
          </a:p>
          <a:p>
            <a:pPr marL="0" indent="0">
              <a:buNone/>
            </a:pPr>
            <a:r>
              <a:rPr lang="en-US" u="sng" dirty="0">
                <a:ea typeface="+mn-lt"/>
                <a:cs typeface="+mn-lt"/>
              </a:rPr>
              <a:t>Methods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ParseCommand</a:t>
            </a:r>
            <a:r>
              <a:rPr lang="en-US" dirty="0">
                <a:ea typeface="+mn-lt"/>
                <a:cs typeface="+mn-lt"/>
              </a:rPr>
              <a:t>(String command) - Takes in a command and decides what to do with it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ExecuteCommand</a:t>
            </a:r>
            <a:r>
              <a:rPr lang="en-US" dirty="0">
                <a:ea typeface="+mn-lt"/>
                <a:cs typeface="+mn-lt"/>
              </a:rPr>
              <a:t>() - Executes command after parsing it. Uses instance variables to execute commands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None/>
            </a:pPr>
            <a:r>
              <a:rPr lang="en-US" u="sng" dirty="0">
                <a:cs typeface="Calibri"/>
              </a:rPr>
              <a:t>Collaborators</a:t>
            </a:r>
            <a:r>
              <a:rPr lang="en-US" dirty="0">
                <a:cs typeface="Calibri"/>
              </a:rPr>
              <a:t>:</a:t>
            </a:r>
          </a:p>
          <a:p>
            <a:pPr marL="457200" indent="-457200"/>
            <a:r>
              <a:rPr lang="en-US" dirty="0">
                <a:cs typeface="Calibri"/>
              </a:rPr>
              <a:t>Stores and uses </a:t>
            </a:r>
            <a:r>
              <a:rPr lang="en-US" dirty="0" err="1">
                <a:cs typeface="Calibri"/>
              </a:rPr>
              <a:t>AccountsManager</a:t>
            </a:r>
            <a:r>
              <a:rPr lang="en-US" dirty="0">
                <a:cs typeface="Calibri"/>
              </a:rPr>
              <a:t> to handle commands that require interacting with </a:t>
            </a:r>
            <a:r>
              <a:rPr lang="en-US" dirty="0" err="1">
                <a:cs typeface="Calibri"/>
              </a:rPr>
              <a:t>Accoutns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>
                <a:cs typeface="Calibri"/>
              </a:rPr>
              <a:t>Stores and uses </a:t>
            </a:r>
            <a:r>
              <a:rPr lang="en-US" dirty="0" err="1">
                <a:cs typeface="Calibri"/>
              </a:rPr>
              <a:t>PrivateInfoManager</a:t>
            </a:r>
            <a:r>
              <a:rPr lang="en-US" dirty="0">
                <a:cs typeface="Calibri"/>
              </a:rPr>
              <a:t> to make changes to a User's </a:t>
            </a:r>
            <a:r>
              <a:rPr lang="en-US" dirty="0" err="1">
                <a:cs typeface="Calibri"/>
              </a:rPr>
              <a:t>PrivateInfo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>
                <a:cs typeface="Calibri"/>
              </a:rPr>
              <a:t>Stored in </a:t>
            </a:r>
            <a:r>
              <a:rPr lang="en-US" dirty="0" err="1">
                <a:cs typeface="Calibri"/>
              </a:rPr>
              <a:t>UImain</a:t>
            </a:r>
            <a:r>
              <a:rPr lang="en-US" dirty="0">
                <a:cs typeface="Calibri"/>
              </a:rPr>
              <a:t>. Takes inputs from </a:t>
            </a:r>
            <a:r>
              <a:rPr lang="en-US" dirty="0" err="1">
                <a:cs typeface="Calibri"/>
              </a:rPr>
              <a:t>UImain</a:t>
            </a:r>
            <a:r>
              <a:rPr lang="en-US" dirty="0">
                <a:cs typeface="Calibri"/>
              </a:rPr>
              <a:t> and presents outputs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86176-EEAA-4303-B6E3-7BBB62D2B7E8}"/>
              </a:ext>
            </a:extLst>
          </p:cNvPr>
          <p:cNvSpPr txBox="1"/>
          <p:nvPr/>
        </p:nvSpPr>
        <p:spPr>
          <a:xfrm>
            <a:off x="4724400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0067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cs typeface="Calibri Light"/>
              </a:rPr>
              <a:t>UIMain(User Interface)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cs typeface="Calibri"/>
              </a:rPr>
              <a:t>Class handling the command line interface. Responsible for receiving user input and presenting outputs. In the final program this will be changed into GUI.</a:t>
            </a:r>
          </a:p>
          <a:p>
            <a:pPr>
              <a:buNone/>
            </a:pPr>
            <a:r>
              <a:rPr lang="en-US" dirty="0">
                <a:cs typeface="Calibri"/>
              </a:rPr>
              <a:t>Instance Attributes:</a:t>
            </a:r>
            <a:endParaRPr lang="en-US" dirty="0"/>
          </a:p>
          <a:p>
            <a:pPr>
              <a:buNone/>
            </a:pPr>
            <a:r>
              <a:rPr lang="en-US" dirty="0">
                <a:cs typeface="Calibri"/>
              </a:rPr>
              <a:t>- controller </a:t>
            </a:r>
            <a:r>
              <a:rPr lang="en-US" dirty="0" err="1">
                <a:cs typeface="Calibri"/>
              </a:rPr>
              <a:t>Controller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Methods:</a:t>
            </a:r>
          </a:p>
          <a:p>
            <a:r>
              <a:rPr lang="en-US" dirty="0">
                <a:cs typeface="Calibri"/>
              </a:rPr>
              <a:t>GetCommand() - reads a user input and passes it to the controller to parse and execute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>
                <a:cs typeface="Calibri" panose="020F0502020204030204"/>
              </a:rPr>
              <a:t>Collaborators:</a:t>
            </a:r>
            <a:endParaRPr lang="en-US" dirty="0">
              <a:cs typeface="Calibri" panose="020F0502020204030204"/>
            </a:endParaRPr>
          </a:p>
          <a:p>
            <a:pPr marL="457200" indent="-457200"/>
            <a:r>
              <a:rPr lang="en-US" dirty="0">
                <a:cs typeface="Calibri" panose="020F0502020204030204"/>
              </a:rPr>
              <a:t>Stored as an instance in main() of </a:t>
            </a:r>
            <a:r>
              <a:rPr lang="en-US" dirty="0" err="1">
                <a:cs typeface="Calibri" panose="020F0502020204030204"/>
              </a:rPr>
              <a:t>PasswordProgramManager</a:t>
            </a:r>
            <a:r>
              <a:rPr lang="en-US" dirty="0">
                <a:cs typeface="Calibri" panose="020F0502020204030204"/>
              </a:rPr>
              <a:t> class</a:t>
            </a:r>
          </a:p>
          <a:p>
            <a:pPr marL="457200" indent="-457200"/>
            <a:endParaRPr lang="en-US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4FA1D-0316-4191-8C05-C30C7404D769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4695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>
                <a:cs typeface="Calibri Light"/>
              </a:rPr>
              <a:t>PasswordManagerProgram</a:t>
            </a:r>
            <a:r>
              <a:rPr lang="en-US" dirty="0">
                <a:cs typeface="Calibri Light"/>
              </a:rPr>
              <a:t> (Main Class)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Main class that contains the main method. Where the program is run from.</a:t>
            </a:r>
            <a:endParaRPr lang="en-US" u="sng" dirty="0">
              <a:cs typeface="Calibri"/>
            </a:endParaRPr>
          </a:p>
          <a:p>
            <a:pPr marL="0" indent="0">
              <a:buNone/>
            </a:pPr>
            <a:r>
              <a:rPr lang="en-US" u="sng" dirty="0">
                <a:ea typeface="+mn-lt"/>
                <a:cs typeface="+mn-lt"/>
              </a:rPr>
              <a:t>Methods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Main()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u="sng" dirty="0">
                <a:cs typeface="Calibri"/>
              </a:rPr>
              <a:t>Instance Variables created in main()</a:t>
            </a:r>
            <a:endParaRPr lang="en-US" dirty="0">
              <a:cs typeface="Calibri" panose="020F0502020204030204"/>
            </a:endParaRPr>
          </a:p>
          <a:p>
            <a:pPr marL="457200" indent="-457200"/>
            <a:r>
              <a:rPr lang="en-US" dirty="0" err="1">
                <a:cs typeface="Calibri"/>
              </a:rPr>
              <a:t>UiMain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UImain</a:t>
            </a:r>
            <a:r>
              <a:rPr lang="en-US" dirty="0">
                <a:cs typeface="Calibri"/>
              </a:rPr>
              <a:t>) - handles CLI UI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u="sng" dirty="0">
                <a:cs typeface="Calibri"/>
              </a:rPr>
              <a:t>Collaborators</a:t>
            </a:r>
            <a:r>
              <a:rPr lang="en-US" dirty="0">
                <a:cs typeface="Calibri"/>
              </a:rPr>
              <a:t>:</a:t>
            </a:r>
          </a:p>
          <a:p>
            <a:pPr marL="457200" indent="-457200"/>
            <a:r>
              <a:rPr lang="en-US" dirty="0">
                <a:cs typeface="Calibri"/>
              </a:rPr>
              <a:t>Stores an instance of </a:t>
            </a:r>
            <a:r>
              <a:rPr lang="en-US" dirty="0" err="1">
                <a:cs typeface="Calibri"/>
              </a:rPr>
              <a:t>UImain</a:t>
            </a:r>
            <a:r>
              <a:rPr lang="en-US" dirty="0">
                <a:cs typeface="Calibri"/>
              </a:rPr>
              <a:t> which is used to generate CLI in main loop</a:t>
            </a:r>
          </a:p>
          <a:p>
            <a:pPr marL="457200" indent="-457200"/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86176-EEAA-4303-B6E3-7BBB62D2B7E8}"/>
              </a:ext>
            </a:extLst>
          </p:cNvPr>
          <p:cNvSpPr txBox="1"/>
          <p:nvPr/>
        </p:nvSpPr>
        <p:spPr>
          <a:xfrm>
            <a:off x="4724400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506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err="1">
                <a:cs typeface="Calibri Light"/>
              </a:rPr>
              <a:t>PrivateInfo</a:t>
            </a:r>
            <a:r>
              <a:rPr lang="en-US">
                <a:cs typeface="Calibri Light"/>
              </a:rPr>
              <a:t> (Entity)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An abstract class for any info that a user may want to store in the program.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cs typeface="Calibri"/>
              </a:rPr>
              <a:t>Instance Variables: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>
                <a:cs typeface="Calibri"/>
              </a:rPr>
              <a:t>Private info(</a:t>
            </a:r>
            <a:r>
              <a:rPr lang="en-US" dirty="0" err="1">
                <a:cs typeface="Calibri"/>
              </a:rPr>
              <a:t>Hashmap</a:t>
            </a:r>
            <a:r>
              <a:rPr lang="en-US" dirty="0">
                <a:cs typeface="Calibri"/>
              </a:rPr>
              <a:t>) -&gt; Maps an attribute of an </a:t>
            </a:r>
            <a:r>
              <a:rPr lang="en-US" dirty="0" err="1">
                <a:cs typeface="Calibri"/>
              </a:rPr>
              <a:t>infotype</a:t>
            </a:r>
            <a:r>
              <a:rPr lang="en-US" dirty="0">
                <a:cs typeface="Calibri"/>
              </a:rPr>
              <a:t> to its value. The attributes used as keys are determined by constructor of subclass(e.g. </a:t>
            </a:r>
            <a:r>
              <a:rPr lang="en-US" dirty="0" err="1">
                <a:cs typeface="Calibri"/>
              </a:rPr>
              <a:t>LogIn</a:t>
            </a:r>
            <a:r>
              <a:rPr lang="en-US" dirty="0">
                <a:cs typeface="Calibri"/>
              </a:rPr>
              <a:t>, Contact, etc.)</a:t>
            </a:r>
          </a:p>
          <a:p>
            <a:pPr marL="0" indent="0">
              <a:buNone/>
            </a:pPr>
            <a:r>
              <a:rPr lang="en-US" u="sng" dirty="0">
                <a:cs typeface="Calibri"/>
              </a:rPr>
              <a:t>Methods: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>
                <a:cs typeface="Calibri"/>
              </a:rPr>
              <a:t>Public </a:t>
            </a:r>
            <a:r>
              <a:rPr lang="en-US" dirty="0" err="1">
                <a:cs typeface="Calibri"/>
              </a:rPr>
              <a:t>boolean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ChangeInfo</a:t>
            </a:r>
            <a:r>
              <a:rPr lang="en-US" dirty="0">
                <a:cs typeface="Calibri"/>
              </a:rPr>
              <a:t>(String attribute, String </a:t>
            </a:r>
            <a:r>
              <a:rPr lang="en-US" dirty="0" err="1">
                <a:cs typeface="Calibri"/>
              </a:rPr>
              <a:t>newValue</a:t>
            </a:r>
            <a:r>
              <a:rPr lang="en-US" dirty="0">
                <a:cs typeface="Calibri"/>
              </a:rPr>
              <a:t>) -&gt; changes value stored at attribute key in this.info.</a:t>
            </a:r>
          </a:p>
          <a:p>
            <a:pPr marL="457200" indent="-457200"/>
            <a:r>
              <a:rPr lang="en-US" dirty="0">
                <a:cs typeface="Calibri"/>
              </a:rPr>
              <a:t>Public String </a:t>
            </a:r>
            <a:r>
              <a:rPr lang="en-US" dirty="0" err="1">
                <a:cs typeface="Calibri"/>
              </a:rPr>
              <a:t>getInfo</a:t>
            </a:r>
            <a:r>
              <a:rPr lang="en-US" dirty="0">
                <a:cs typeface="Calibri"/>
              </a:rPr>
              <a:t>(String attribute) -&gt; returns value stored at attribute key in this.info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US" u="sng">
                <a:cs typeface="Calibri"/>
              </a:rPr>
              <a:t>Collaborators:</a:t>
            </a:r>
          </a:p>
          <a:p>
            <a:pPr>
              <a:buNone/>
            </a:pPr>
            <a:r>
              <a:rPr lang="en-US">
                <a:cs typeface="Calibri"/>
              </a:rPr>
              <a:t>- is an abstract parent class to the Login, Note, Address, Contact, and ID classes.</a:t>
            </a:r>
          </a:p>
        </p:txBody>
      </p:sp>
    </p:spTree>
    <p:extLst>
      <p:ext uri="{BB962C8B-B14F-4D97-AF65-F5344CB8AC3E}">
        <p14:creationId xmlns:p14="http://schemas.microsoft.com/office/powerpoint/2010/main" val="92741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cs typeface="Calibri Light"/>
              </a:rPr>
              <a:t>Account: (</a:t>
            </a:r>
            <a:r>
              <a:rPr lang="en-US">
                <a:ea typeface="+mj-lt"/>
                <a:cs typeface="+mj-lt"/>
              </a:rPr>
              <a:t>Entity</a:t>
            </a:r>
            <a:r>
              <a:rPr lang="en-US">
                <a:cs typeface="Calibri Light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Calibri"/>
              </a:rPr>
              <a:t>A class responsible for representing a user. It hold three instance attributes.</a:t>
            </a: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Instance Attributes:</a:t>
            </a:r>
          </a:p>
          <a:p>
            <a:pPr marL="457200" indent="-457200"/>
            <a:r>
              <a:rPr lang="en-US" sz="1800" dirty="0">
                <a:cs typeface="Calibri"/>
              </a:rPr>
              <a:t>Private Username (String)</a:t>
            </a:r>
          </a:p>
          <a:p>
            <a:pPr marL="457200" indent="-457200"/>
            <a:r>
              <a:rPr lang="en-US" sz="1800" dirty="0">
                <a:cs typeface="Calibri"/>
              </a:rPr>
              <a:t>Private Master password (String)</a:t>
            </a:r>
          </a:p>
          <a:p>
            <a:pPr marL="914400" lvl="1" indent="-342900"/>
            <a:r>
              <a:rPr lang="en-US" sz="1800" dirty="0">
                <a:cs typeface="Calibri"/>
              </a:rPr>
              <a:t>Is encrypted via </a:t>
            </a:r>
            <a:r>
              <a:rPr lang="en-US" sz="1800" dirty="0" err="1">
                <a:cs typeface="Calibri"/>
              </a:rPr>
              <a:t>Encrypter</a:t>
            </a:r>
            <a:r>
              <a:rPr lang="en-US" sz="1800" dirty="0">
                <a:cs typeface="Calibri"/>
              </a:rPr>
              <a:t> class</a:t>
            </a:r>
          </a:p>
          <a:p>
            <a:pPr marL="457200" indent="-457200"/>
            <a:r>
              <a:rPr lang="en-US" sz="1800" dirty="0">
                <a:cs typeface="Calibri"/>
              </a:rPr>
              <a:t>Private vault(</a:t>
            </a:r>
            <a:r>
              <a:rPr lang="en-US" sz="1800" dirty="0" err="1">
                <a:cs typeface="Calibri"/>
              </a:rPr>
              <a:t>ArrayList</a:t>
            </a:r>
            <a:r>
              <a:rPr lang="en-US" sz="1800" dirty="0">
                <a:cs typeface="Calibri"/>
              </a:rPr>
              <a:t>&lt;Private Info&gt;) - Stores user's private info(e.g. logins, contacts, etc.)</a:t>
            </a: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Methods:</a:t>
            </a:r>
          </a:p>
          <a:p>
            <a:r>
              <a:rPr lang="en-US" sz="1800" dirty="0" err="1">
                <a:cs typeface="Calibri"/>
              </a:rPr>
              <a:t>getUsername</a:t>
            </a:r>
            <a:r>
              <a:rPr lang="en-US" sz="1800" dirty="0">
                <a:cs typeface="Calibri"/>
              </a:rPr>
              <a:t>()</a:t>
            </a:r>
          </a:p>
          <a:p>
            <a:r>
              <a:rPr lang="en-US" sz="1800" dirty="0" err="1">
                <a:cs typeface="Calibri"/>
              </a:rPr>
              <a:t>getMasterPassword</a:t>
            </a:r>
            <a:r>
              <a:rPr lang="en-US" sz="1800" dirty="0">
                <a:cs typeface="Calibri"/>
              </a:rPr>
              <a:t>()</a:t>
            </a:r>
          </a:p>
          <a:p>
            <a:r>
              <a:rPr lang="en-US" sz="1800" dirty="0" err="1">
                <a:cs typeface="Calibri"/>
              </a:rPr>
              <a:t>getVault</a:t>
            </a:r>
            <a:r>
              <a:rPr lang="en-US" sz="1800" dirty="0">
                <a:cs typeface="Calibri"/>
              </a:rPr>
              <a:t>()</a:t>
            </a:r>
          </a:p>
          <a:p>
            <a:pPr marL="457200" indent="-457200"/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u="sng">
                <a:cs typeface="Calibri" panose="020F0502020204030204"/>
              </a:rPr>
              <a:t>Collaborators:</a:t>
            </a:r>
          </a:p>
          <a:p>
            <a:pPr marL="457200" indent="-457200"/>
            <a:r>
              <a:rPr lang="en-US">
                <a:cs typeface="Calibri" panose="020F0502020204030204"/>
              </a:rPr>
              <a:t>Stores instances of PrivateInfo Class in an Arraylist</a:t>
            </a:r>
            <a:endParaRPr lang="en-US" u="sng" dirty="0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Stored </a:t>
            </a:r>
            <a:r>
              <a:rPr lang="en-US">
                <a:ea typeface="+mn-lt"/>
                <a:cs typeface="+mn-lt"/>
              </a:rPr>
              <a:t>and used </a:t>
            </a:r>
            <a:r>
              <a:rPr lang="en-US">
                <a:cs typeface="Calibri" panose="020F0502020204030204"/>
              </a:rPr>
              <a:t>by </a:t>
            </a:r>
            <a:r>
              <a:rPr lang="en-US" err="1">
                <a:cs typeface="Calibri" panose="020F0502020204030204"/>
              </a:rPr>
              <a:t>AccountManager</a:t>
            </a:r>
            <a:r>
              <a:rPr lang="en-US">
                <a:cs typeface="Calibri" panose="020F0502020204030204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89787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cs typeface="Calibri Light"/>
              </a:rPr>
              <a:t>LogIn (</a:t>
            </a:r>
            <a:r>
              <a:rPr lang="en-US">
                <a:ea typeface="+mj-lt"/>
                <a:cs typeface="+mj-lt"/>
              </a:rPr>
              <a:t>Entity</a:t>
            </a:r>
            <a:r>
              <a:rPr lang="en-US">
                <a:cs typeface="Calibri Light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Stores an encrypted login for a website:</a:t>
            </a:r>
          </a:p>
          <a:p>
            <a:pPr marL="0" indent="0">
              <a:buNone/>
            </a:pPr>
            <a:r>
              <a:rPr lang="en-US" u="sng">
                <a:ea typeface="+mn-lt"/>
                <a:cs typeface="+mn-lt"/>
              </a:rPr>
              <a:t>Instance Variables: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Private info (Hashmap) --- inherited from parent</a:t>
            </a:r>
          </a:p>
          <a:p>
            <a:pPr marL="0" indent="0">
              <a:buNone/>
            </a:pPr>
            <a:r>
              <a:rPr lang="en-US" u="sng">
                <a:ea typeface="+mn-lt"/>
                <a:cs typeface="+mn-lt"/>
              </a:rPr>
              <a:t>Methods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pPr marL="457200" indent="-4572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Constructor that creates instance with specific keys in the inherited info variable. Input keys are</a:t>
            </a:r>
          </a:p>
          <a:p>
            <a:pPr marL="914400" lvl="1" indent="-4572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username(String)</a:t>
            </a:r>
            <a:endParaRPr lang="en-US"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password(string)</a:t>
            </a:r>
          </a:p>
          <a:p>
            <a:pPr marL="914400" lvl="1" indent="-4572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webpage(string)</a:t>
            </a:r>
          </a:p>
          <a:p>
            <a:pPr marL="914400" lvl="1" indent="-4572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url(string)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cs typeface="Calibri"/>
              </a:rPr>
              <a:t>Collaborators:</a:t>
            </a:r>
          </a:p>
          <a:p>
            <a:pPr marL="457200" indent="-457200"/>
            <a:r>
              <a:rPr lang="en-US" dirty="0">
                <a:cs typeface="Calibri"/>
              </a:rPr>
              <a:t>Inherits from the abstract class </a:t>
            </a:r>
            <a:r>
              <a:rPr lang="en-US" dirty="0" err="1">
                <a:cs typeface="Calibri"/>
              </a:rPr>
              <a:t>PrivateInfo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>
                <a:ea typeface="+mn-lt"/>
                <a:cs typeface="+mn-lt"/>
              </a:rPr>
              <a:t>Stored and Used in Account and PrivateInfoManager</a:t>
            </a:r>
          </a:p>
        </p:txBody>
      </p:sp>
    </p:spTree>
    <p:extLst>
      <p:ext uri="{BB962C8B-B14F-4D97-AF65-F5344CB8AC3E}">
        <p14:creationId xmlns:p14="http://schemas.microsoft.com/office/powerpoint/2010/main" val="211741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ID (Entity)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 class to store a singular encrypted ID of the user</a:t>
            </a:r>
          </a:p>
          <a:p>
            <a:pPr marL="0" indent="0">
              <a:buNone/>
            </a:pPr>
            <a:r>
              <a:rPr lang="en-US" u="sng">
                <a:ea typeface="+mn-lt"/>
                <a:cs typeface="+mn-lt"/>
              </a:rPr>
              <a:t>Instance Variables:</a:t>
            </a:r>
            <a:endParaRPr lang="en-US">
              <a:ea typeface="+mn-lt"/>
              <a:cs typeface="+mn-lt"/>
            </a:endParaRPr>
          </a:p>
          <a:p>
            <a:pPr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Private info (Hashmap) --- inherited from parent</a:t>
            </a:r>
          </a:p>
          <a:p>
            <a:pPr marL="0" indent="0">
              <a:buNone/>
            </a:pPr>
            <a:r>
              <a:rPr lang="en-US" u="sng">
                <a:ea typeface="+mn-lt"/>
                <a:cs typeface="+mn-lt"/>
              </a:rPr>
              <a:t>Methods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pPr marL="457200" indent="-45720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Constructor that creates instance with specific keys in the inherited info variable. Input keys are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idType(String)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idNumber(string)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idExpirationData(String)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Collaborators:</a:t>
            </a:r>
          </a:p>
          <a:p>
            <a:pPr marL="457200" indent="-457200">
              <a:buFont typeface="Arial"/>
            </a:pPr>
            <a:r>
              <a:rPr lang="en-US">
                <a:ea typeface="+mn-lt"/>
                <a:cs typeface="+mn-lt"/>
              </a:rPr>
              <a:t>Inherits from the abstract class PrivateInfo</a:t>
            </a:r>
          </a:p>
          <a:p>
            <a:pPr marL="457200" indent="-457200">
              <a:buFont typeface="Arial"/>
            </a:pPr>
            <a:r>
              <a:rPr lang="en-US">
                <a:ea typeface="+mn-lt"/>
                <a:cs typeface="+mn-lt"/>
              </a:rPr>
              <a:t>Stored and Used in Account and PrivateInfoManager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175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cs typeface="Calibri Light"/>
              </a:rPr>
              <a:t>Note (Entity)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A class to store a singular encrypted note of a user.</a:t>
            </a:r>
          </a:p>
          <a:p>
            <a:pPr marL="0" indent="0">
              <a:buNone/>
            </a:pPr>
            <a:r>
              <a:rPr lang="en-US" sz="2000" u="sng">
                <a:ea typeface="+mn-lt"/>
                <a:cs typeface="+mn-lt"/>
              </a:rPr>
              <a:t>Instance Variables:</a:t>
            </a:r>
            <a:endParaRPr lang="en-US" sz="2000">
              <a:ea typeface="+mn-lt"/>
              <a:cs typeface="+mn-lt"/>
            </a:endParaRPr>
          </a:p>
          <a:p>
            <a:pPr>
              <a:buFont typeface="Arial,Sans-Serif"/>
              <a:buChar char="•"/>
            </a:pPr>
            <a:r>
              <a:rPr lang="en-US" sz="2000">
                <a:ea typeface="+mn-lt"/>
                <a:cs typeface="+mn-lt"/>
              </a:rPr>
              <a:t>Private info (Hashmap) --- inherited from parent</a:t>
            </a:r>
          </a:p>
          <a:p>
            <a:pPr marL="0" indent="0">
              <a:buNone/>
            </a:pPr>
            <a:r>
              <a:rPr lang="en-US" sz="2000" u="sng">
                <a:ea typeface="+mn-lt"/>
                <a:cs typeface="+mn-lt"/>
              </a:rPr>
              <a:t>Methods</a:t>
            </a:r>
            <a:r>
              <a:rPr lang="en-US" sz="2000">
                <a:ea typeface="+mn-lt"/>
                <a:cs typeface="+mn-lt"/>
              </a:rPr>
              <a:t>:</a:t>
            </a:r>
          </a:p>
          <a:p>
            <a:pPr marL="457200" indent="-457200">
              <a:buFont typeface="Arial,Sans-Serif"/>
              <a:buChar char="•"/>
            </a:pPr>
            <a:r>
              <a:rPr lang="en-US" sz="2000">
                <a:ea typeface="+mn-lt"/>
                <a:cs typeface="+mn-lt"/>
              </a:rPr>
              <a:t>Constructor that creates instance with specific keys in the inherited info variable. Input keys are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 sz="2000">
                <a:ea typeface="+mn-lt"/>
                <a:cs typeface="+mn-lt"/>
              </a:rPr>
              <a:t>title(String) -&gt; title of note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 sz="2000">
                <a:ea typeface="+mn-lt"/>
                <a:cs typeface="+mn-lt"/>
              </a:rPr>
              <a:t>content(string) -&gt; content of note</a:t>
            </a:r>
          </a:p>
          <a:p>
            <a:pPr marL="457200" lvl="1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u="sng" dirty="0">
                <a:cs typeface="Calibri"/>
              </a:rPr>
              <a:t>Collaborators</a:t>
            </a:r>
            <a:r>
              <a:rPr lang="en-US" dirty="0">
                <a:cs typeface="Calibri"/>
              </a:rPr>
              <a:t>:</a:t>
            </a:r>
          </a:p>
          <a:p>
            <a:pPr marL="457200" indent="-457200"/>
            <a:r>
              <a:rPr lang="en-US" dirty="0">
                <a:cs typeface="Calibri"/>
              </a:rPr>
              <a:t>Inherits from the abstract class </a:t>
            </a:r>
            <a:r>
              <a:rPr lang="en-US" dirty="0" err="1">
                <a:cs typeface="Calibri"/>
              </a:rPr>
              <a:t>PrivateInfo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>
                <a:cs typeface="Calibri"/>
              </a:rPr>
              <a:t>Stored and Used in Account and </a:t>
            </a:r>
            <a:r>
              <a:rPr lang="en-US" dirty="0" err="1">
                <a:cs typeface="Calibri"/>
              </a:rPr>
              <a:t>PrivateInfoManager</a:t>
            </a:r>
          </a:p>
        </p:txBody>
      </p:sp>
    </p:spTree>
    <p:extLst>
      <p:ext uri="{BB962C8B-B14F-4D97-AF65-F5344CB8AC3E}">
        <p14:creationId xmlns:p14="http://schemas.microsoft.com/office/powerpoint/2010/main" val="355144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Contact(Entity)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 class to store a singular encrypted Contact of the user</a:t>
            </a:r>
          </a:p>
          <a:p>
            <a:pPr marL="0" indent="0">
              <a:buNone/>
            </a:pPr>
            <a:r>
              <a:rPr lang="en-US" u="sng">
                <a:ea typeface="+mn-lt"/>
                <a:cs typeface="+mn-lt"/>
              </a:rPr>
              <a:t>Instance Variables:</a:t>
            </a:r>
            <a:endParaRPr lang="en-US">
              <a:ea typeface="+mn-lt"/>
              <a:cs typeface="+mn-lt"/>
            </a:endParaRPr>
          </a:p>
          <a:p>
            <a:pPr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Private info (Hashmap) --- inherited from parent</a:t>
            </a:r>
          </a:p>
          <a:p>
            <a:pPr marL="0" indent="0">
              <a:buNone/>
            </a:pPr>
            <a:r>
              <a:rPr lang="en-US" u="sng">
                <a:ea typeface="+mn-lt"/>
                <a:cs typeface="+mn-lt"/>
              </a:rPr>
              <a:t>Methods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pPr marL="457200" indent="-45720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Constructor that creates instance with specific keys in the inherited info variable. Input keys are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name(String)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phoneNumber(string)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Address (String)</a:t>
            </a:r>
            <a:endParaRPr lang="en-US">
              <a:cs typeface="Calibri"/>
            </a:endParaRPr>
          </a:p>
          <a:p>
            <a:pPr marL="0" indent="0">
              <a:buFont typeface="Arial"/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>
                <a:ea typeface="+mn-lt"/>
                <a:cs typeface="+mn-lt"/>
              </a:rPr>
              <a:t>Collaborators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/>
          </a:p>
          <a:p>
            <a:pPr marL="457200" indent="-457200">
              <a:buFont typeface="Arial"/>
            </a:pPr>
            <a:r>
              <a:rPr lang="en-US" dirty="0">
                <a:ea typeface="+mn-lt"/>
                <a:cs typeface="+mn-lt"/>
              </a:rPr>
              <a:t>Inherits from the abstract class </a:t>
            </a:r>
            <a:r>
              <a:rPr lang="en-US" dirty="0" err="1">
                <a:ea typeface="+mn-lt"/>
                <a:cs typeface="+mn-lt"/>
              </a:rPr>
              <a:t>PrivateInfo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/>
            </a:pPr>
            <a:r>
              <a:rPr lang="en-US" dirty="0">
                <a:ea typeface="+mn-lt"/>
                <a:cs typeface="+mn-lt"/>
              </a:rPr>
              <a:t>Stored and Used in Account and </a:t>
            </a:r>
            <a:r>
              <a:rPr lang="en-US" dirty="0" err="1">
                <a:ea typeface="+mn-lt"/>
                <a:cs typeface="+mn-lt"/>
              </a:rPr>
              <a:t>PrivateInfoManager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151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cs typeface="Calibri Light"/>
              </a:rPr>
              <a:t>AccountManager: (Use Case)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A class responsible for storing a list of the registered Accounts. It can also create new Accounts, delete old Accounts, and login to an Account's vault.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Instance Attributes: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- private </a:t>
            </a:r>
            <a:r>
              <a:rPr lang="en-US" dirty="0" err="1">
                <a:cs typeface="Calibri"/>
              </a:rPr>
              <a:t>ArrayList</a:t>
            </a:r>
            <a:r>
              <a:rPr lang="en-US" dirty="0">
                <a:cs typeface="Calibri"/>
              </a:rPr>
              <a:t>&lt;Account&gt; accounts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Methods:</a:t>
            </a:r>
          </a:p>
          <a:p>
            <a:r>
              <a:rPr lang="en-US" dirty="0" err="1">
                <a:cs typeface="Calibri"/>
              </a:rPr>
              <a:t>CreateAccount</a:t>
            </a:r>
            <a:r>
              <a:rPr lang="en-US" dirty="0">
                <a:cs typeface="Calibri"/>
              </a:rPr>
              <a:t>()</a:t>
            </a:r>
          </a:p>
          <a:p>
            <a:pPr lvl="1"/>
            <a:r>
              <a:rPr lang="en-US" dirty="0">
                <a:cs typeface="Calibri"/>
              </a:rPr>
              <a:t>Statically calls methods from </a:t>
            </a:r>
            <a:r>
              <a:rPr lang="en-US" dirty="0" err="1">
                <a:cs typeface="Calibri"/>
              </a:rPr>
              <a:t>EncryptMaster</a:t>
            </a:r>
            <a:r>
              <a:rPr lang="en-US" dirty="0">
                <a:cs typeface="Calibri"/>
              </a:rPr>
              <a:t> to encrypt master password of new account. Adds the newly created account into </a:t>
            </a:r>
            <a:r>
              <a:rPr lang="en-US" dirty="0" err="1">
                <a:cs typeface="Calibri"/>
              </a:rPr>
              <a:t>this.accounts</a:t>
            </a:r>
          </a:p>
          <a:p>
            <a:r>
              <a:rPr lang="en-US" dirty="0" err="1">
                <a:cs typeface="Calibri"/>
              </a:rPr>
              <a:t>DeleteAccount</a:t>
            </a:r>
            <a:r>
              <a:rPr lang="en-US" dirty="0">
                <a:cs typeface="Calibri"/>
              </a:rPr>
              <a:t>()</a:t>
            </a:r>
          </a:p>
          <a:p>
            <a:r>
              <a:rPr lang="en-US" dirty="0" err="1">
                <a:cs typeface="Calibri"/>
              </a:rPr>
              <a:t>AttemptLogin</a:t>
            </a:r>
            <a:r>
              <a:rPr lang="en-US" dirty="0">
                <a:cs typeface="Calibri"/>
              </a:rPr>
              <a:t>()</a:t>
            </a:r>
          </a:p>
          <a:p>
            <a:pPr lvl="1"/>
            <a:r>
              <a:rPr lang="en-US" dirty="0">
                <a:cs typeface="Calibri"/>
              </a:rPr>
              <a:t>Raises error if fails. If successful, returns a </a:t>
            </a:r>
            <a:r>
              <a:rPr lang="en-US" dirty="0" err="1">
                <a:cs typeface="Calibri"/>
              </a:rPr>
              <a:t>Encrypter</a:t>
            </a:r>
            <a:r>
              <a:rPr lang="en-US" dirty="0">
                <a:cs typeface="Calibri"/>
              </a:rPr>
              <a:t> class storing the key corresponding to the account you logged into</a:t>
            </a:r>
          </a:p>
          <a:p>
            <a:pPr lvl="1"/>
            <a:r>
              <a:rPr lang="en-US" dirty="0">
                <a:cs typeface="Calibri"/>
              </a:rPr>
              <a:t>If login is successful, returns an instance of the vault of the User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u="sng" dirty="0">
                <a:cs typeface="Calibri"/>
              </a:rPr>
              <a:t>Collaborators:</a:t>
            </a:r>
          </a:p>
          <a:p>
            <a:pPr marL="457200" indent="-457200"/>
            <a:r>
              <a:rPr lang="en-US" dirty="0">
                <a:cs typeface="Calibri"/>
              </a:rPr>
              <a:t>Stored </a:t>
            </a:r>
            <a:r>
              <a:rPr lang="en-US" dirty="0">
                <a:ea typeface="+mn-lt"/>
                <a:cs typeface="+mn-lt"/>
              </a:rPr>
              <a:t>and used </a:t>
            </a:r>
            <a:r>
              <a:rPr lang="en-US" dirty="0">
                <a:cs typeface="Calibri"/>
              </a:rPr>
              <a:t>in Controller Class</a:t>
            </a:r>
          </a:p>
          <a:p>
            <a:pPr marL="457200" indent="-457200"/>
            <a:r>
              <a:rPr lang="en-US" dirty="0">
                <a:cs typeface="Calibri"/>
              </a:rPr>
              <a:t>Stores instances of Account class in an </a:t>
            </a:r>
            <a:r>
              <a:rPr lang="en-US" dirty="0" err="1">
                <a:cs typeface="Calibri"/>
              </a:rPr>
              <a:t>ArrayList</a:t>
            </a:r>
            <a:endParaRPr lang="en-US" u="sng" dirty="0" err="1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067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0E1-31E1-423F-B5FB-2BC813221B1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err="1">
                <a:cs typeface="Calibri Light"/>
              </a:rPr>
              <a:t>PrivateInfoManager</a:t>
            </a:r>
            <a:r>
              <a:rPr lang="en-US">
                <a:cs typeface="Calibri Light"/>
              </a:rPr>
              <a:t> (Use Case)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94BE-B895-47A8-AD1B-ECDD4E6E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06440" cy="4472290"/>
          </a:xfrm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A class that is responsible for making changes to the PrivateInfo of a specific Account.</a:t>
            </a:r>
          </a:p>
          <a:p>
            <a:pPr marL="0" indent="0">
              <a:buNone/>
            </a:pPr>
            <a:r>
              <a:rPr lang="en-US" u="sng" dirty="0">
                <a:cs typeface="Calibri"/>
              </a:rPr>
              <a:t>Instance Attribute:</a:t>
            </a:r>
          </a:p>
          <a:p>
            <a:r>
              <a:rPr lang="en-US" dirty="0">
                <a:ea typeface="+mn-lt"/>
                <a:cs typeface="+mn-lt"/>
              </a:rPr>
              <a:t>Private </a:t>
            </a:r>
            <a:r>
              <a:rPr lang="en-US" dirty="0" err="1">
                <a:ea typeface="+mn-lt"/>
                <a:cs typeface="+mn-lt"/>
              </a:rPr>
              <a:t>ArrayList</a:t>
            </a:r>
            <a:r>
              <a:rPr lang="en-US" dirty="0">
                <a:cs typeface="Calibri"/>
              </a:rPr>
              <a:t>&lt;</a:t>
            </a:r>
            <a:r>
              <a:rPr lang="en-US" dirty="0" err="1">
                <a:cs typeface="Calibri"/>
              </a:rPr>
              <a:t>Arraylist</a:t>
            </a:r>
            <a:r>
              <a:rPr lang="en-US" dirty="0">
                <a:cs typeface="Calibri"/>
              </a:rPr>
              <a:t>&lt;</a:t>
            </a:r>
            <a:r>
              <a:rPr lang="en-US" dirty="0" err="1">
                <a:cs typeface="Calibri"/>
              </a:rPr>
              <a:t>PrivateInfo</a:t>
            </a:r>
            <a:r>
              <a:rPr lang="en-US" dirty="0">
                <a:cs typeface="Calibri"/>
              </a:rPr>
              <a:t>&gt;&gt; info</a:t>
            </a:r>
          </a:p>
          <a:p>
            <a:r>
              <a:rPr lang="en-US" dirty="0" err="1">
                <a:cs typeface="Calibri"/>
              </a:rPr>
              <a:t>Encrypter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encrypter</a:t>
            </a:r>
          </a:p>
          <a:p>
            <a:pPr marL="0" indent="0">
              <a:buNone/>
            </a:pPr>
            <a:r>
              <a:rPr lang="en-US" u="sng" dirty="0">
                <a:cs typeface="Calibri"/>
              </a:rPr>
              <a:t>Methods: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constructor takes an Account and sets this.info to the </a:t>
            </a:r>
            <a:r>
              <a:rPr lang="en-US" dirty="0" err="1">
                <a:cs typeface="Calibri"/>
              </a:rPr>
              <a:t>Account.vault</a:t>
            </a:r>
          </a:p>
          <a:p>
            <a:r>
              <a:rPr lang="en-US" dirty="0">
                <a:cs typeface="Calibri"/>
              </a:rPr>
              <a:t>Methods to create </a:t>
            </a:r>
            <a:r>
              <a:rPr lang="en-US" dirty="0" err="1">
                <a:cs typeface="Calibri"/>
              </a:rPr>
              <a:t>encypted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PrivateInfo</a:t>
            </a:r>
            <a:r>
              <a:rPr lang="en-US" dirty="0">
                <a:cs typeface="Calibri"/>
              </a:rPr>
              <a:t> subclasses(e.g. Login, Contact, </a:t>
            </a:r>
            <a:r>
              <a:rPr lang="en-US" dirty="0" err="1">
                <a:cs typeface="Calibri"/>
              </a:rPr>
              <a:t>etc</a:t>
            </a:r>
            <a:r>
              <a:rPr lang="en-US" dirty="0">
                <a:cs typeface="Calibri"/>
              </a:rPr>
              <a:t>) user </a:t>
            </a:r>
            <a:r>
              <a:rPr lang="en-US" dirty="0" err="1">
                <a:cs typeface="Calibri"/>
              </a:rPr>
              <a:t>this.encrypter</a:t>
            </a:r>
          </a:p>
          <a:p>
            <a:pPr marL="457200" indent="-457200"/>
            <a:r>
              <a:rPr lang="en-US" dirty="0" err="1">
                <a:cs typeface="Calibri"/>
              </a:rPr>
              <a:t>AddInfo</a:t>
            </a:r>
            <a:r>
              <a:rPr lang="en-US" dirty="0">
                <a:cs typeface="Calibri"/>
              </a:rPr>
              <a:t>(</a:t>
            </a:r>
            <a:r>
              <a:rPr lang="en-US" dirty="0" err="1">
                <a:cs typeface="Calibri"/>
              </a:rPr>
              <a:t>PrivateInfo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newInfo</a:t>
            </a:r>
            <a:r>
              <a:rPr lang="en-US" dirty="0">
                <a:cs typeface="Calibri"/>
              </a:rPr>
              <a:t>)</a:t>
            </a:r>
          </a:p>
          <a:p>
            <a:pPr marL="914400" lvl="1" indent="-457200"/>
            <a:r>
              <a:rPr lang="en-US" dirty="0">
                <a:cs typeface="Calibri"/>
              </a:rPr>
              <a:t>Appends </a:t>
            </a:r>
            <a:r>
              <a:rPr lang="en-US" dirty="0" err="1">
                <a:cs typeface="Calibri"/>
              </a:rPr>
              <a:t>newInfo</a:t>
            </a:r>
            <a:r>
              <a:rPr lang="en-US" dirty="0">
                <a:cs typeface="Calibri"/>
              </a:rPr>
              <a:t> to this.info. </a:t>
            </a:r>
            <a:r>
              <a:rPr lang="en-US" dirty="0" err="1">
                <a:cs typeface="Calibri"/>
              </a:rPr>
              <a:t>NewInfo</a:t>
            </a:r>
            <a:r>
              <a:rPr lang="en-US" dirty="0">
                <a:cs typeface="Calibri"/>
              </a:rPr>
              <a:t> is already encrypted</a:t>
            </a:r>
          </a:p>
          <a:p>
            <a:pPr marL="457200" indent="-457200"/>
            <a:r>
              <a:rPr lang="en-US" dirty="0" err="1">
                <a:cs typeface="Calibri"/>
              </a:rPr>
              <a:t>RemoveInfo</a:t>
            </a:r>
            <a:r>
              <a:rPr lang="en-US" dirty="0">
                <a:cs typeface="Calibri"/>
              </a:rPr>
              <a:t>()</a:t>
            </a:r>
          </a:p>
          <a:p>
            <a:pPr marL="457200" indent="-457200"/>
            <a:r>
              <a:rPr lang="en-US" dirty="0" err="1">
                <a:cs typeface="Calibri"/>
              </a:rPr>
              <a:t>SearchInfo</a:t>
            </a:r>
            <a:r>
              <a:rPr lang="en-US" dirty="0">
                <a:cs typeface="Calibri"/>
              </a:rPr>
              <a:t>()</a:t>
            </a:r>
          </a:p>
          <a:p>
            <a:pPr marL="914400" lvl="1" indent="-342900"/>
            <a:r>
              <a:rPr lang="en-US" dirty="0">
                <a:cs typeface="Calibri"/>
              </a:rPr>
              <a:t>Return a specific </a:t>
            </a:r>
            <a:r>
              <a:rPr lang="en-US" dirty="0" err="1">
                <a:cs typeface="Calibri"/>
              </a:rPr>
              <a:t>PrivateInfo</a:t>
            </a:r>
            <a:r>
              <a:rPr lang="en-US" dirty="0">
                <a:cs typeface="Calibri"/>
              </a:rPr>
              <a:t> object based on search</a:t>
            </a:r>
          </a:p>
          <a:p>
            <a:pPr marL="457200" indent="-457200"/>
            <a:r>
              <a:rPr lang="en-US" dirty="0" err="1">
                <a:cs typeface="Calibri"/>
              </a:rPr>
              <a:t>PrintAllInfo</a:t>
            </a:r>
            <a:r>
              <a:rPr lang="en-US" dirty="0">
                <a:cs typeface="Calibri"/>
              </a:rPr>
              <a:t>()</a:t>
            </a:r>
          </a:p>
          <a:p>
            <a:pPr marL="457200" indent="-457200"/>
            <a:r>
              <a:rPr lang="en-US" dirty="0" err="1">
                <a:cs typeface="Calibri"/>
              </a:rPr>
              <a:t>EditInfo</a:t>
            </a:r>
            <a:r>
              <a:rPr lang="en-US" dirty="0">
                <a:cs typeface="Calibri"/>
              </a:rPr>
              <a:t>()</a:t>
            </a:r>
          </a:p>
          <a:p>
            <a:pPr marL="914400" lvl="1"/>
            <a:r>
              <a:rPr lang="en-US" dirty="0">
                <a:cs typeface="Calibri"/>
              </a:rPr>
              <a:t>Will likely rely on </a:t>
            </a:r>
            <a:r>
              <a:rPr lang="en-US" dirty="0" err="1">
                <a:cs typeface="Calibri"/>
              </a:rPr>
              <a:t>SearchInfo</a:t>
            </a:r>
          </a:p>
          <a:p>
            <a:pPr marL="914400" lvl="1" indent="-342900"/>
            <a:r>
              <a:rPr lang="en-US" dirty="0">
                <a:cs typeface="Calibri"/>
              </a:rPr>
              <a:t>Calls setters in </a:t>
            </a:r>
            <a:r>
              <a:rPr lang="en-US" dirty="0" err="1">
                <a:cs typeface="Calibri"/>
              </a:rPr>
              <a:t>PrivateInfo</a:t>
            </a:r>
            <a:r>
              <a:rPr lang="en-US" dirty="0">
                <a:cs typeface="Calibri"/>
              </a:rPr>
              <a:t> to edit</a:t>
            </a:r>
          </a:p>
          <a:p>
            <a:pPr marL="914400" lvl="1" indent="-342900"/>
            <a:r>
              <a:rPr lang="en-US" dirty="0">
                <a:cs typeface="Calibri"/>
              </a:rPr>
              <a:t>Takes </a:t>
            </a:r>
            <a:r>
              <a:rPr lang="en-US" dirty="0" err="1">
                <a:cs typeface="Calibri"/>
              </a:rPr>
              <a:t>encrypter</a:t>
            </a:r>
            <a:r>
              <a:rPr lang="en-US" dirty="0">
                <a:cs typeface="Calibri"/>
              </a:rPr>
              <a:t> class as input</a:t>
            </a:r>
          </a:p>
          <a:p>
            <a:pPr marL="457200" indent="-457200"/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C5B4-EFFA-44B6-B094-865E7991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2280" y="1825625"/>
            <a:ext cx="4541520" cy="4351338"/>
          </a:xfrm>
          <a:ln w="571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>
              <a:buNone/>
            </a:pPr>
            <a:r>
              <a:rPr lang="en-US" u="sng" dirty="0">
                <a:cs typeface="Calibri"/>
              </a:rPr>
              <a:t>Collaborators:</a:t>
            </a:r>
          </a:p>
          <a:p>
            <a:r>
              <a:rPr lang="en-US" dirty="0">
                <a:cs typeface="Calibri"/>
              </a:rPr>
              <a:t>Stored </a:t>
            </a:r>
            <a:r>
              <a:rPr lang="en-US" dirty="0">
                <a:ea typeface="+mn-lt"/>
                <a:cs typeface="+mn-lt"/>
              </a:rPr>
              <a:t>and used </a:t>
            </a:r>
            <a:r>
              <a:rPr lang="en-US" dirty="0">
                <a:cs typeface="Calibri"/>
              </a:rPr>
              <a:t>in Controller class</a:t>
            </a:r>
          </a:p>
          <a:p>
            <a:r>
              <a:rPr lang="en-US" dirty="0">
                <a:cs typeface="Calibri"/>
              </a:rPr>
              <a:t>Takes Account class as an argument in the constructor</a:t>
            </a:r>
          </a:p>
          <a:p>
            <a:r>
              <a:rPr lang="en-US" dirty="0">
                <a:cs typeface="Calibri"/>
              </a:rPr>
              <a:t>Stores instances </a:t>
            </a:r>
            <a:r>
              <a:rPr lang="en-US" dirty="0" err="1">
                <a:cs typeface="Calibri"/>
              </a:rPr>
              <a:t>PrivateInfo</a:t>
            </a:r>
            <a:r>
              <a:rPr lang="en-US" dirty="0">
                <a:cs typeface="Calibri"/>
              </a:rPr>
              <a:t> Class in an </a:t>
            </a:r>
            <a:r>
              <a:rPr lang="en-US" dirty="0" err="1">
                <a:cs typeface="Calibri"/>
              </a:rPr>
              <a:t>ArrayList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878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CRC CARDS</vt:lpstr>
      <vt:lpstr>PrivateInfo (Entity)</vt:lpstr>
      <vt:lpstr>Account: (Entity)</vt:lpstr>
      <vt:lpstr>LogIn (Entity)</vt:lpstr>
      <vt:lpstr>ID (Entity)</vt:lpstr>
      <vt:lpstr>Note (Entity)</vt:lpstr>
      <vt:lpstr>Contact(Entity)</vt:lpstr>
      <vt:lpstr>AccountManager: (Use Case)</vt:lpstr>
      <vt:lpstr>PrivateInfoManager (Use Case)</vt:lpstr>
      <vt:lpstr>EncryptMaster(Use Case)</vt:lpstr>
      <vt:lpstr>EncryptPrivInfo(Use Case)</vt:lpstr>
      <vt:lpstr>Controller(Controller)</vt:lpstr>
      <vt:lpstr>UIMain(User Interface)</vt:lpstr>
      <vt:lpstr>PasswordManagerProgram (Main Class)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636</cp:revision>
  <dcterms:created xsi:type="dcterms:W3CDTF">2021-10-06T18:07:17Z</dcterms:created>
  <dcterms:modified xsi:type="dcterms:W3CDTF">2021-10-16T01:09:52Z</dcterms:modified>
</cp:coreProperties>
</file>