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Proxima Nova"/>
      <p:regular r:id="rId41"/>
      <p:bold r:id="rId42"/>
      <p:italic r:id="rId43"/>
      <p:boldItalic r:id="rId44"/>
    </p:embeddedFont>
    <p:embeddedFont>
      <p:font typeface="Proxima Nova Semibold"/>
      <p:regular r:id="rId45"/>
      <p:bold r:id="rId46"/>
      <p:boldItalic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ProximaNova-bold.fntdata"/><Relationship Id="rId41" Type="http://schemas.openxmlformats.org/officeDocument/2006/relationships/font" Target="fonts/ProximaNova-regular.fntdata"/><Relationship Id="rId44" Type="http://schemas.openxmlformats.org/officeDocument/2006/relationships/font" Target="fonts/ProximaNova-boldItalic.fntdata"/><Relationship Id="rId43" Type="http://schemas.openxmlformats.org/officeDocument/2006/relationships/font" Target="fonts/ProximaNova-italic.fntdata"/><Relationship Id="rId46" Type="http://schemas.openxmlformats.org/officeDocument/2006/relationships/font" Target="fonts/ProximaNovaSemibold-bold.fntdata"/><Relationship Id="rId45" Type="http://schemas.openxmlformats.org/officeDocument/2006/relationships/font" Target="fonts/ProximaNova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ProximaNovaSemibold-boldItalic.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aleway-regular.fntdata"/><Relationship Id="rId32" Type="http://schemas.openxmlformats.org/officeDocument/2006/relationships/slide" Target="slides/slide27.xml"/><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Roboto-regular.fntdata"/><Relationship Id="rId36" Type="http://schemas.openxmlformats.org/officeDocument/2006/relationships/font" Target="fonts/Raleway-boldItalic.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93ecce9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f93ecce9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f92b40e0a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f92b40e0a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first scenario walk-through describes how the platform works for a new student to register and to log in for the first time. The student enters the system and is asked to choose if they are a student, teacher or guest. Then the student is asked to register their username and password which are stored in their profile once they confirm. When they log in to the account for the first time, they will be asked to do a diagnostic for measuring the level of knowledge for future uses. After that, the student can study individually or can join a group. If they join a group, they will be able to have access to the resources provided by the assigned teacher.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f92b40e0a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f92b40e0a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Our second scenario walk-through describes the situation of how a teacher can use our platform. Similar to the student login steps, after the teacher logins to the system, they can create groups. Once a group is created, the teacher is allowed to upload tests and decide whether they want to mark them manually or automatically. The choice of the teacher determines if the score of each test is shown automatically or needed to be uploaded by the teacher.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f92b40e0a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f92b40e0a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f92b40e0a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f92b40e0a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f93ecce99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f93ecce99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f92b40e0a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f92b40e0a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f92b40e0a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f92b40e0a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f92b40e0a4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f92b40e0a4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f929b8d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f929b8d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f929b8db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f929b8db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f929b8db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f929b8db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f929b8db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f929b8db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f929b8db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f929b8db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f92b40e0a4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f92b40e0a4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f92b40e0a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f92b40e0a4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f92b40e0a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f92b40e0a4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f92b40e0a4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f92b40e0a4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ad0aeb9a52_0_10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ad0aeb9a52_0_10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f92b40e0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f92b40e0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f92b40e0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f92b40e0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f92b40e0a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f92b40e0a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f92b40e0a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f92b40e0a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f92b40e0a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f92b40e0a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f92b40e0a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f92b40e0a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07" name="Shape 50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04" name="Shape 504"/>
        <p:cNvGrpSpPr/>
        <p:nvPr/>
      </p:nvGrpSpPr>
      <p:grpSpPr>
        <a:xfrm>
          <a:off x="0" y="0"/>
          <a:ext cx="0" cy="0"/>
          <a:chOff x="0" y="0"/>
          <a:chExt cx="0" cy="0"/>
        </a:xfrm>
      </p:grpSpPr>
      <p:sp>
        <p:nvSpPr>
          <p:cNvPr id="505" name="Google Shape;505;p2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06" name="Google Shape;506;p2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hyperlink" Target="http://bit.ly/2PfT4lq"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11" name="Shape 511"/>
        <p:cNvGrpSpPr/>
        <p:nvPr/>
      </p:nvGrpSpPr>
      <p:grpSpPr>
        <a:xfrm>
          <a:off x="0" y="0"/>
          <a:ext cx="0" cy="0"/>
          <a:chOff x="0" y="0"/>
          <a:chExt cx="0" cy="0"/>
        </a:xfrm>
      </p:grpSpPr>
      <p:sp>
        <p:nvSpPr>
          <p:cNvPr id="512" name="Google Shape;512;p27"/>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Phase 0 Report</a:t>
            </a:r>
            <a:endParaRPr/>
          </a:p>
          <a:p>
            <a:pPr indent="0" lvl="0" marL="0" rtl="0" algn="l">
              <a:spcBef>
                <a:spcPts val="0"/>
              </a:spcBef>
              <a:spcAft>
                <a:spcPts val="0"/>
              </a:spcAft>
              <a:buNone/>
            </a:pPr>
            <a:r>
              <a:rPr lang="en"/>
              <a:t>Group 006 </a:t>
            </a:r>
            <a:endParaRPr/>
          </a:p>
        </p:txBody>
      </p:sp>
      <p:sp>
        <p:nvSpPr>
          <p:cNvPr id="513" name="Google Shape;513;p27"/>
          <p:cNvSpPr txBox="1"/>
          <p:nvPr>
            <p:ph idx="1" type="subTitle"/>
          </p:nvPr>
        </p:nvSpPr>
        <p:spPr>
          <a:xfrm>
            <a:off x="1450450" y="3129048"/>
            <a:ext cx="44487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Gavin,Jacky, Jenny, Jerry, Lana</a:t>
            </a:r>
            <a:endParaRPr/>
          </a:p>
        </p:txBody>
      </p:sp>
      <p:sp>
        <p:nvSpPr>
          <p:cNvPr id="514" name="Google Shape;514;p27"/>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2" name="Shape 872"/>
        <p:cNvGrpSpPr/>
        <p:nvPr/>
      </p:nvGrpSpPr>
      <p:grpSpPr>
        <a:xfrm>
          <a:off x="0" y="0"/>
          <a:ext cx="0" cy="0"/>
          <a:chOff x="0" y="0"/>
          <a:chExt cx="0" cy="0"/>
        </a:xfrm>
      </p:grpSpPr>
      <p:sp>
        <p:nvSpPr>
          <p:cNvPr id="873" name="Google Shape;873;p3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User Scenario</a:t>
            </a:r>
            <a:endParaRPr/>
          </a:p>
        </p:txBody>
      </p:sp>
      <p:cxnSp>
        <p:nvCxnSpPr>
          <p:cNvPr id="874" name="Google Shape;874;p36"/>
          <p:cNvCxnSpPr/>
          <p:nvPr/>
        </p:nvCxnSpPr>
        <p:spPr>
          <a:xfrm>
            <a:off x="771450" y="2796675"/>
            <a:ext cx="7601100" cy="0"/>
          </a:xfrm>
          <a:prstGeom prst="straightConnector1">
            <a:avLst/>
          </a:prstGeom>
          <a:noFill/>
          <a:ln cap="flat" cmpd="sng" w="28575">
            <a:solidFill>
              <a:schemeClr val="dk1"/>
            </a:solidFill>
            <a:prstDash val="solid"/>
            <a:round/>
            <a:headEnd len="med" w="med" type="none"/>
            <a:tailEnd len="med" w="med" type="stealth"/>
          </a:ln>
        </p:spPr>
      </p:cxnSp>
      <p:sp>
        <p:nvSpPr>
          <p:cNvPr id="875" name="Google Shape;875;p36"/>
          <p:cNvSpPr txBox="1"/>
          <p:nvPr/>
        </p:nvSpPr>
        <p:spPr>
          <a:xfrm>
            <a:off x="917250"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Identification</a:t>
            </a:r>
            <a:endParaRPr sz="1800">
              <a:solidFill>
                <a:schemeClr val="accent1"/>
              </a:solidFill>
              <a:latin typeface="Oswald"/>
              <a:ea typeface="Oswald"/>
              <a:cs typeface="Oswald"/>
              <a:sym typeface="Oswald"/>
            </a:endParaRPr>
          </a:p>
        </p:txBody>
      </p:sp>
      <p:sp>
        <p:nvSpPr>
          <p:cNvPr id="876" name="Google Shape;876;p36"/>
          <p:cNvSpPr txBox="1"/>
          <p:nvPr/>
        </p:nvSpPr>
        <p:spPr>
          <a:xfrm>
            <a:off x="663025" y="3274125"/>
            <a:ext cx="17508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Identify if the user is a student, teacher or guest</a:t>
            </a:r>
            <a:endParaRPr>
              <a:solidFill>
                <a:schemeClr val="dk1"/>
              </a:solidFill>
              <a:latin typeface="Roboto"/>
              <a:ea typeface="Roboto"/>
              <a:cs typeface="Roboto"/>
              <a:sym typeface="Roboto"/>
            </a:endParaRPr>
          </a:p>
        </p:txBody>
      </p:sp>
      <p:sp>
        <p:nvSpPr>
          <p:cNvPr id="877" name="Google Shape;877;p36"/>
          <p:cNvSpPr txBox="1"/>
          <p:nvPr/>
        </p:nvSpPr>
        <p:spPr>
          <a:xfrm>
            <a:off x="2413875"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Registration</a:t>
            </a:r>
            <a:endParaRPr sz="1800">
              <a:solidFill>
                <a:schemeClr val="accent2"/>
              </a:solidFill>
              <a:latin typeface="Oswald"/>
              <a:ea typeface="Oswald"/>
              <a:cs typeface="Oswald"/>
              <a:sym typeface="Oswald"/>
            </a:endParaRPr>
          </a:p>
        </p:txBody>
      </p:sp>
      <p:sp>
        <p:nvSpPr>
          <p:cNvPr id="878" name="Google Shape;878;p36"/>
          <p:cNvSpPr txBox="1"/>
          <p:nvPr/>
        </p:nvSpPr>
        <p:spPr>
          <a:xfrm>
            <a:off x="2369025" y="3274125"/>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Set username and password</a:t>
            </a:r>
            <a:endParaRPr>
              <a:solidFill>
                <a:schemeClr val="dk1"/>
              </a:solidFill>
              <a:latin typeface="Roboto"/>
              <a:ea typeface="Roboto"/>
              <a:cs typeface="Roboto"/>
              <a:sym typeface="Roboto"/>
            </a:endParaRPr>
          </a:p>
        </p:txBody>
      </p:sp>
      <p:sp>
        <p:nvSpPr>
          <p:cNvPr id="879" name="Google Shape;879;p36"/>
          <p:cNvSpPr txBox="1"/>
          <p:nvPr/>
        </p:nvSpPr>
        <p:spPr>
          <a:xfrm>
            <a:off x="3523500" y="1451984"/>
            <a:ext cx="2097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Diagnostics</a:t>
            </a:r>
            <a:endParaRPr sz="1800">
              <a:solidFill>
                <a:schemeClr val="accent3"/>
              </a:solidFill>
              <a:latin typeface="Oswald"/>
              <a:ea typeface="Oswald"/>
              <a:cs typeface="Oswald"/>
              <a:sym typeface="Oswald"/>
            </a:endParaRPr>
          </a:p>
        </p:txBody>
      </p:sp>
      <p:sp>
        <p:nvSpPr>
          <p:cNvPr id="880" name="Google Shape;880;p36"/>
          <p:cNvSpPr txBox="1"/>
          <p:nvPr/>
        </p:nvSpPr>
        <p:spPr>
          <a:xfrm>
            <a:off x="3865650" y="1771250"/>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Asked to write a diagnostic quiz</a:t>
            </a:r>
            <a:endParaRPr>
              <a:solidFill>
                <a:schemeClr val="dk1"/>
              </a:solidFill>
              <a:latin typeface="Roboto"/>
              <a:ea typeface="Roboto"/>
              <a:cs typeface="Roboto"/>
              <a:sym typeface="Roboto"/>
            </a:endParaRPr>
          </a:p>
        </p:txBody>
      </p:sp>
      <p:sp>
        <p:nvSpPr>
          <p:cNvPr id="881" name="Google Shape;881;p36"/>
          <p:cNvSpPr txBox="1"/>
          <p:nvPr/>
        </p:nvSpPr>
        <p:spPr>
          <a:xfrm>
            <a:off x="5317425" y="2958525"/>
            <a:ext cx="15414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Score and Level</a:t>
            </a:r>
            <a:endParaRPr sz="1800">
              <a:solidFill>
                <a:schemeClr val="accent4"/>
              </a:solidFill>
              <a:latin typeface="Oswald"/>
              <a:ea typeface="Oswald"/>
              <a:cs typeface="Oswald"/>
              <a:sym typeface="Oswald"/>
            </a:endParaRPr>
          </a:p>
        </p:txBody>
      </p:sp>
      <p:sp>
        <p:nvSpPr>
          <p:cNvPr id="882" name="Google Shape;882;p36"/>
          <p:cNvSpPr txBox="1"/>
          <p:nvPr/>
        </p:nvSpPr>
        <p:spPr>
          <a:xfrm>
            <a:off x="5362275" y="3274125"/>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Get a score and level for future use</a:t>
            </a:r>
            <a:endParaRPr>
              <a:solidFill>
                <a:schemeClr val="dk1"/>
              </a:solidFill>
              <a:latin typeface="Roboto"/>
              <a:ea typeface="Roboto"/>
              <a:cs typeface="Roboto"/>
              <a:sym typeface="Roboto"/>
            </a:endParaRPr>
          </a:p>
        </p:txBody>
      </p:sp>
      <p:sp>
        <p:nvSpPr>
          <p:cNvPr id="883" name="Google Shape;883;p36"/>
          <p:cNvSpPr txBox="1"/>
          <p:nvPr/>
        </p:nvSpPr>
        <p:spPr>
          <a:xfrm>
            <a:off x="6903750"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Assign Group</a:t>
            </a:r>
            <a:endParaRPr sz="1800">
              <a:solidFill>
                <a:schemeClr val="accent5"/>
              </a:solidFill>
              <a:latin typeface="Oswald"/>
              <a:ea typeface="Oswald"/>
              <a:cs typeface="Oswald"/>
              <a:sym typeface="Oswald"/>
            </a:endParaRPr>
          </a:p>
        </p:txBody>
      </p:sp>
      <p:sp>
        <p:nvSpPr>
          <p:cNvPr id="884" name="Google Shape;884;p36"/>
          <p:cNvSpPr txBox="1"/>
          <p:nvPr/>
        </p:nvSpPr>
        <p:spPr>
          <a:xfrm>
            <a:off x="6774975" y="3274125"/>
            <a:ext cx="15975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Assign groups and be able to access materials</a:t>
            </a:r>
            <a:endParaRPr>
              <a:solidFill>
                <a:schemeClr val="dk1"/>
              </a:solidFill>
              <a:latin typeface="Roboto"/>
              <a:ea typeface="Roboto"/>
              <a:cs typeface="Roboto"/>
              <a:sym typeface="Roboto"/>
            </a:endParaRPr>
          </a:p>
        </p:txBody>
      </p:sp>
      <p:sp>
        <p:nvSpPr>
          <p:cNvPr id="885" name="Google Shape;885;p36"/>
          <p:cNvSpPr/>
          <p:nvPr/>
        </p:nvSpPr>
        <p:spPr>
          <a:xfrm>
            <a:off x="1459650" y="267757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956275" y="2677575"/>
            <a:ext cx="238200" cy="23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4452900" y="267757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5949525" y="267757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7446150" y="2677575"/>
            <a:ext cx="238200" cy="23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93" name="Shape 893"/>
        <p:cNvGrpSpPr/>
        <p:nvPr/>
      </p:nvGrpSpPr>
      <p:grpSpPr>
        <a:xfrm>
          <a:off x="0" y="0"/>
          <a:ext cx="0" cy="0"/>
          <a:chOff x="0" y="0"/>
          <a:chExt cx="0" cy="0"/>
        </a:xfrm>
      </p:grpSpPr>
      <p:sp>
        <p:nvSpPr>
          <p:cNvPr id="894" name="Google Shape;894;p3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User Scenario</a:t>
            </a:r>
            <a:endParaRPr/>
          </a:p>
        </p:txBody>
      </p:sp>
      <p:cxnSp>
        <p:nvCxnSpPr>
          <p:cNvPr id="895" name="Google Shape;895;p37"/>
          <p:cNvCxnSpPr/>
          <p:nvPr/>
        </p:nvCxnSpPr>
        <p:spPr>
          <a:xfrm rot="10800000">
            <a:off x="771450" y="2796675"/>
            <a:ext cx="7601100" cy="0"/>
          </a:xfrm>
          <a:prstGeom prst="straightConnector1">
            <a:avLst/>
          </a:prstGeom>
          <a:noFill/>
          <a:ln cap="flat" cmpd="sng" w="28575">
            <a:solidFill>
              <a:schemeClr val="dk1"/>
            </a:solidFill>
            <a:prstDash val="solid"/>
            <a:round/>
            <a:headEnd len="med" w="med" type="stealth"/>
            <a:tailEnd len="med" w="med" type="none"/>
          </a:ln>
        </p:spPr>
      </p:cxnSp>
      <p:sp>
        <p:nvSpPr>
          <p:cNvPr id="896" name="Google Shape;896;p37"/>
          <p:cNvSpPr txBox="1"/>
          <p:nvPr/>
        </p:nvSpPr>
        <p:spPr>
          <a:xfrm>
            <a:off x="917250"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Identification</a:t>
            </a:r>
            <a:endParaRPr sz="1800">
              <a:solidFill>
                <a:schemeClr val="accent1"/>
              </a:solidFill>
              <a:latin typeface="Oswald"/>
              <a:ea typeface="Oswald"/>
              <a:cs typeface="Oswald"/>
              <a:sym typeface="Oswald"/>
            </a:endParaRPr>
          </a:p>
        </p:txBody>
      </p:sp>
      <p:sp>
        <p:nvSpPr>
          <p:cNvPr id="897" name="Google Shape;897;p37"/>
          <p:cNvSpPr txBox="1"/>
          <p:nvPr/>
        </p:nvSpPr>
        <p:spPr>
          <a:xfrm>
            <a:off x="663025" y="3274125"/>
            <a:ext cx="17508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Identify if the user is a student, teacher or guest</a:t>
            </a:r>
            <a:endParaRPr>
              <a:solidFill>
                <a:schemeClr val="dk1"/>
              </a:solidFill>
              <a:latin typeface="Roboto"/>
              <a:ea typeface="Roboto"/>
              <a:cs typeface="Roboto"/>
              <a:sym typeface="Roboto"/>
            </a:endParaRPr>
          </a:p>
        </p:txBody>
      </p:sp>
      <p:sp>
        <p:nvSpPr>
          <p:cNvPr id="898" name="Google Shape;898;p37"/>
          <p:cNvSpPr txBox="1"/>
          <p:nvPr/>
        </p:nvSpPr>
        <p:spPr>
          <a:xfrm>
            <a:off x="3910500" y="1421888"/>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Registration</a:t>
            </a:r>
            <a:endParaRPr sz="1800">
              <a:solidFill>
                <a:schemeClr val="accent2"/>
              </a:solidFill>
              <a:latin typeface="Oswald"/>
              <a:ea typeface="Oswald"/>
              <a:cs typeface="Oswald"/>
              <a:sym typeface="Oswald"/>
            </a:endParaRPr>
          </a:p>
        </p:txBody>
      </p:sp>
      <p:sp>
        <p:nvSpPr>
          <p:cNvPr id="899" name="Google Shape;899;p37"/>
          <p:cNvSpPr txBox="1"/>
          <p:nvPr/>
        </p:nvSpPr>
        <p:spPr>
          <a:xfrm>
            <a:off x="3865650" y="1737488"/>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Set username and password</a:t>
            </a:r>
            <a:endParaRPr>
              <a:solidFill>
                <a:schemeClr val="dk1"/>
              </a:solidFill>
              <a:latin typeface="Roboto"/>
              <a:ea typeface="Roboto"/>
              <a:cs typeface="Roboto"/>
              <a:sym typeface="Roboto"/>
            </a:endParaRPr>
          </a:p>
        </p:txBody>
      </p:sp>
      <p:sp>
        <p:nvSpPr>
          <p:cNvPr id="900" name="Google Shape;900;p37"/>
          <p:cNvSpPr txBox="1"/>
          <p:nvPr/>
        </p:nvSpPr>
        <p:spPr>
          <a:xfrm>
            <a:off x="5961900" y="2958534"/>
            <a:ext cx="2097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Create Tests</a:t>
            </a:r>
            <a:endParaRPr sz="1800">
              <a:solidFill>
                <a:schemeClr val="accent3"/>
              </a:solidFill>
              <a:latin typeface="Oswald"/>
              <a:ea typeface="Oswald"/>
              <a:cs typeface="Oswald"/>
              <a:sym typeface="Oswald"/>
            </a:endParaRPr>
          </a:p>
        </p:txBody>
      </p:sp>
      <p:sp>
        <p:nvSpPr>
          <p:cNvPr id="901" name="Google Shape;901;p37"/>
          <p:cNvSpPr txBox="1"/>
          <p:nvPr/>
        </p:nvSpPr>
        <p:spPr>
          <a:xfrm>
            <a:off x="6304050" y="3277800"/>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Create a </a:t>
            </a:r>
            <a:r>
              <a:rPr lang="en">
                <a:solidFill>
                  <a:schemeClr val="dk1"/>
                </a:solidFill>
                <a:latin typeface="Roboto"/>
                <a:ea typeface="Roboto"/>
                <a:cs typeface="Roboto"/>
                <a:sym typeface="Roboto"/>
              </a:rPr>
              <a:t>customized</a:t>
            </a:r>
            <a:r>
              <a:rPr lang="en">
                <a:solidFill>
                  <a:schemeClr val="dk1"/>
                </a:solidFill>
                <a:latin typeface="Roboto"/>
                <a:ea typeface="Roboto"/>
                <a:cs typeface="Roboto"/>
                <a:sym typeface="Roboto"/>
              </a:rPr>
              <a:t> test</a:t>
            </a:r>
            <a:endParaRPr>
              <a:solidFill>
                <a:schemeClr val="dk1"/>
              </a:solidFill>
              <a:latin typeface="Roboto"/>
              <a:ea typeface="Roboto"/>
              <a:cs typeface="Roboto"/>
              <a:sym typeface="Roboto"/>
            </a:endParaRPr>
          </a:p>
        </p:txBody>
      </p:sp>
      <p:sp>
        <p:nvSpPr>
          <p:cNvPr id="902" name="Google Shape;902;p37"/>
          <p:cNvSpPr/>
          <p:nvPr/>
        </p:nvSpPr>
        <p:spPr>
          <a:xfrm>
            <a:off x="1459650" y="267757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4452900" y="2677575"/>
            <a:ext cx="238200" cy="23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6891300" y="267757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08" name="Shape 908"/>
        <p:cNvGrpSpPr/>
        <p:nvPr/>
      </p:nvGrpSpPr>
      <p:grpSpPr>
        <a:xfrm>
          <a:off x="0" y="0"/>
          <a:ext cx="0" cy="0"/>
          <a:chOff x="0" y="0"/>
          <a:chExt cx="0" cy="0"/>
        </a:xfrm>
      </p:grpSpPr>
      <p:sp>
        <p:nvSpPr>
          <p:cNvPr id="909" name="Google Shape;909;p38"/>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04</a:t>
            </a:r>
            <a:endParaRPr>
              <a:solidFill>
                <a:schemeClr val="accent4"/>
              </a:solidFill>
            </a:endParaRPr>
          </a:p>
        </p:txBody>
      </p:sp>
      <p:sp>
        <p:nvSpPr>
          <p:cNvPr id="910" name="Google Shape;910;p38"/>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4"/>
                </a:solidFill>
              </a:rPr>
              <a:t>Skeleton Program</a:t>
            </a:r>
            <a:endParaRPr>
              <a:solidFill>
                <a:schemeClr val="accent4"/>
              </a:solidFill>
            </a:endParaRPr>
          </a:p>
        </p:txBody>
      </p:sp>
      <p:grpSp>
        <p:nvGrpSpPr>
          <p:cNvPr id="911" name="Google Shape;911;p38"/>
          <p:cNvGrpSpPr/>
          <p:nvPr/>
        </p:nvGrpSpPr>
        <p:grpSpPr>
          <a:xfrm>
            <a:off x="6275293" y="1383097"/>
            <a:ext cx="2377303" cy="2377303"/>
            <a:chOff x="5612559" y="834972"/>
            <a:chExt cx="3473558" cy="3473558"/>
          </a:xfrm>
        </p:grpSpPr>
        <p:sp>
          <p:nvSpPr>
            <p:cNvPr id="912" name="Google Shape;912;p38"/>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38"/>
          <p:cNvSpPr txBox="1"/>
          <p:nvPr>
            <p:ph idx="4294967295" type="subTitle"/>
          </p:nvPr>
        </p:nvSpPr>
        <p:spPr>
          <a:xfrm>
            <a:off x="3909250" y="3408141"/>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Darcy</a:t>
            </a:r>
            <a:r>
              <a:rPr lang="en"/>
              <a:t> and Jacky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48" name="Shape 948"/>
        <p:cNvGrpSpPr/>
        <p:nvPr/>
      </p:nvGrpSpPr>
      <p:grpSpPr>
        <a:xfrm>
          <a:off x="0" y="0"/>
          <a:ext cx="0" cy="0"/>
          <a:chOff x="0" y="0"/>
          <a:chExt cx="0" cy="0"/>
        </a:xfrm>
      </p:grpSpPr>
      <p:sp>
        <p:nvSpPr>
          <p:cNvPr id="949" name="Google Shape;949;p39"/>
          <p:cNvSpPr txBox="1"/>
          <p:nvPr>
            <p:ph type="title"/>
          </p:nvPr>
        </p:nvSpPr>
        <p:spPr>
          <a:xfrm>
            <a:off x="351300" y="37825"/>
            <a:ext cx="3513000" cy="70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Program</a:t>
            </a:r>
            <a:endParaRPr/>
          </a:p>
        </p:txBody>
      </p:sp>
      <p:grpSp>
        <p:nvGrpSpPr>
          <p:cNvPr id="950" name="Google Shape;950;p39"/>
          <p:cNvGrpSpPr/>
          <p:nvPr/>
        </p:nvGrpSpPr>
        <p:grpSpPr>
          <a:xfrm>
            <a:off x="0" y="4569046"/>
            <a:ext cx="1022509" cy="572747"/>
            <a:chOff x="-77" y="3784091"/>
            <a:chExt cx="2423582" cy="1357541"/>
          </a:xfrm>
        </p:grpSpPr>
        <p:sp>
          <p:nvSpPr>
            <p:cNvPr id="951" name="Google Shape;951;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39"/>
          <p:cNvGrpSpPr/>
          <p:nvPr/>
        </p:nvGrpSpPr>
        <p:grpSpPr>
          <a:xfrm rot="10800000">
            <a:off x="8121500" y="-4"/>
            <a:ext cx="1022509" cy="572747"/>
            <a:chOff x="-77" y="3784091"/>
            <a:chExt cx="2423582" cy="1357541"/>
          </a:xfrm>
        </p:grpSpPr>
        <p:sp>
          <p:nvSpPr>
            <p:cNvPr id="957" name="Google Shape;957;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2" name="Google Shape;962;p39"/>
          <p:cNvPicPr preferRelativeResize="0"/>
          <p:nvPr/>
        </p:nvPicPr>
        <p:blipFill>
          <a:blip r:embed="rId3">
            <a:alphaModFix/>
          </a:blip>
          <a:stretch>
            <a:fillRect/>
          </a:stretch>
        </p:blipFill>
        <p:spPr>
          <a:xfrm>
            <a:off x="458945" y="742817"/>
            <a:ext cx="3906114" cy="4265956"/>
          </a:xfrm>
          <a:prstGeom prst="rect">
            <a:avLst/>
          </a:prstGeom>
          <a:noFill/>
          <a:ln>
            <a:noFill/>
          </a:ln>
        </p:spPr>
      </p:pic>
      <p:pic>
        <p:nvPicPr>
          <p:cNvPr id="963" name="Google Shape;963;p39"/>
          <p:cNvPicPr preferRelativeResize="0"/>
          <p:nvPr/>
        </p:nvPicPr>
        <p:blipFill>
          <a:blip r:embed="rId4">
            <a:alphaModFix/>
          </a:blip>
          <a:stretch>
            <a:fillRect/>
          </a:stretch>
        </p:blipFill>
        <p:spPr>
          <a:xfrm>
            <a:off x="4978483" y="742817"/>
            <a:ext cx="3808347" cy="42659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40"/>
          <p:cNvSpPr txBox="1"/>
          <p:nvPr>
            <p:ph type="title"/>
          </p:nvPr>
        </p:nvSpPr>
        <p:spPr>
          <a:xfrm>
            <a:off x="319100" y="142450"/>
            <a:ext cx="2896800" cy="60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Program</a:t>
            </a:r>
            <a:endParaRPr/>
          </a:p>
        </p:txBody>
      </p:sp>
      <p:sp>
        <p:nvSpPr>
          <p:cNvPr id="969" name="Google Shape;969;p40"/>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70" name="Google Shape;970;p40"/>
          <p:cNvPicPr preferRelativeResize="0"/>
          <p:nvPr/>
        </p:nvPicPr>
        <p:blipFill>
          <a:blip r:embed="rId3">
            <a:alphaModFix/>
          </a:blip>
          <a:stretch>
            <a:fillRect/>
          </a:stretch>
        </p:blipFill>
        <p:spPr>
          <a:xfrm>
            <a:off x="1335000" y="1057925"/>
            <a:ext cx="6244127" cy="3606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74" name="Shape 974"/>
        <p:cNvGrpSpPr/>
        <p:nvPr/>
      </p:nvGrpSpPr>
      <p:grpSpPr>
        <a:xfrm>
          <a:off x="0" y="0"/>
          <a:ext cx="0" cy="0"/>
          <a:chOff x="0" y="0"/>
          <a:chExt cx="0" cy="0"/>
        </a:xfrm>
      </p:grpSpPr>
      <p:sp>
        <p:nvSpPr>
          <p:cNvPr id="975" name="Google Shape;975;p41"/>
          <p:cNvSpPr txBox="1"/>
          <p:nvPr>
            <p:ph type="title"/>
          </p:nvPr>
        </p:nvSpPr>
        <p:spPr>
          <a:xfrm>
            <a:off x="351294" y="387599"/>
            <a:ext cx="3513000" cy="101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a:t>
            </a:r>
            <a:endParaRPr/>
          </a:p>
        </p:txBody>
      </p:sp>
      <p:sp>
        <p:nvSpPr>
          <p:cNvPr id="976" name="Google Shape;976;p41"/>
          <p:cNvSpPr txBox="1"/>
          <p:nvPr>
            <p:ph idx="1" type="body"/>
          </p:nvPr>
        </p:nvSpPr>
        <p:spPr>
          <a:xfrm>
            <a:off x="4830150" y="1281925"/>
            <a:ext cx="4121400" cy="331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Making some unittest based on the scenario.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UserTest checks if the students and teachers can create accounts and if they can login with their </a:t>
            </a:r>
            <a:r>
              <a:rPr lang="en"/>
              <a:t>password</a:t>
            </a:r>
            <a:r>
              <a:rPr lang="en"/>
              <a:t>. Also, it can check if it can record the process of the students learnt. (words learnt and words forgot)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testTest </a:t>
            </a:r>
            <a:r>
              <a:rPr lang="en"/>
              <a:t>checks</a:t>
            </a:r>
            <a:r>
              <a:rPr lang="en"/>
              <a:t> if the teachers can create a test and add questions. And the students can take a diagnostic test. After they do the test, they can get the autograde.</a:t>
            </a:r>
            <a:endParaRPr/>
          </a:p>
        </p:txBody>
      </p:sp>
      <p:grpSp>
        <p:nvGrpSpPr>
          <p:cNvPr id="977" name="Google Shape;977;p41"/>
          <p:cNvGrpSpPr/>
          <p:nvPr/>
        </p:nvGrpSpPr>
        <p:grpSpPr>
          <a:xfrm>
            <a:off x="0" y="4569046"/>
            <a:ext cx="1022509" cy="572747"/>
            <a:chOff x="-77" y="3784091"/>
            <a:chExt cx="2423582" cy="1357541"/>
          </a:xfrm>
        </p:grpSpPr>
        <p:sp>
          <p:nvSpPr>
            <p:cNvPr id="978" name="Google Shape;978;p4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41"/>
          <p:cNvGrpSpPr/>
          <p:nvPr/>
        </p:nvGrpSpPr>
        <p:grpSpPr>
          <a:xfrm rot="10800000">
            <a:off x="8121500" y="-4"/>
            <a:ext cx="1022509" cy="572747"/>
            <a:chOff x="-77" y="3784091"/>
            <a:chExt cx="2423582" cy="1357541"/>
          </a:xfrm>
        </p:grpSpPr>
        <p:sp>
          <p:nvSpPr>
            <p:cNvPr id="984" name="Google Shape;984;p4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9" name="Google Shape;989;p41"/>
          <p:cNvPicPr preferRelativeResize="0"/>
          <p:nvPr/>
        </p:nvPicPr>
        <p:blipFill rotWithShape="1">
          <a:blip r:embed="rId3">
            <a:alphaModFix/>
          </a:blip>
          <a:srcRect b="0" l="0" r="25512" t="20121"/>
          <a:stretch/>
        </p:blipFill>
        <p:spPr>
          <a:xfrm>
            <a:off x="306373" y="1281908"/>
            <a:ext cx="4121400" cy="33129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93" name="Shape 993"/>
        <p:cNvGrpSpPr/>
        <p:nvPr/>
      </p:nvGrpSpPr>
      <p:grpSpPr>
        <a:xfrm>
          <a:off x="0" y="0"/>
          <a:ext cx="0" cy="0"/>
          <a:chOff x="0" y="0"/>
          <a:chExt cx="0" cy="0"/>
        </a:xfrm>
      </p:grpSpPr>
      <p:sp>
        <p:nvSpPr>
          <p:cNvPr id="994" name="Google Shape;994;p42"/>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05</a:t>
            </a:r>
            <a:endParaRPr>
              <a:solidFill>
                <a:schemeClr val="accent5"/>
              </a:solidFill>
            </a:endParaRPr>
          </a:p>
        </p:txBody>
      </p:sp>
      <p:sp>
        <p:nvSpPr>
          <p:cNvPr id="995" name="Google Shape;995;p42"/>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Now and Future</a:t>
            </a:r>
            <a:endParaRPr>
              <a:solidFill>
                <a:schemeClr val="accent5"/>
              </a:solidFill>
            </a:endParaRPr>
          </a:p>
        </p:txBody>
      </p:sp>
      <p:grpSp>
        <p:nvGrpSpPr>
          <p:cNvPr id="996" name="Google Shape;996;p42"/>
          <p:cNvGrpSpPr/>
          <p:nvPr/>
        </p:nvGrpSpPr>
        <p:grpSpPr>
          <a:xfrm>
            <a:off x="6293268" y="1146387"/>
            <a:ext cx="2850726" cy="2850726"/>
            <a:chOff x="1435250" y="482750"/>
            <a:chExt cx="4729925" cy="4729925"/>
          </a:xfrm>
        </p:grpSpPr>
        <p:sp>
          <p:nvSpPr>
            <p:cNvPr id="997" name="Google Shape;997;p42"/>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2"/>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2"/>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2"/>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2"/>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2"/>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2"/>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2"/>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2"/>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2"/>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2"/>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2"/>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2"/>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2"/>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2"/>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2"/>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2"/>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31" name="Shape 1031"/>
        <p:cNvGrpSpPr/>
        <p:nvPr/>
      </p:nvGrpSpPr>
      <p:grpSpPr>
        <a:xfrm>
          <a:off x="0" y="0"/>
          <a:ext cx="0" cy="0"/>
          <a:chOff x="0" y="0"/>
          <a:chExt cx="0" cy="0"/>
        </a:xfrm>
      </p:grpSpPr>
      <p:sp>
        <p:nvSpPr>
          <p:cNvPr id="1032" name="Google Shape;1032;p43"/>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33" name="Google Shape;1033;p43"/>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Implement Student and Teacher manager.</a:t>
            </a:r>
            <a:endParaRPr/>
          </a:p>
          <a:p>
            <a:pPr indent="-317500" lvl="0" marL="457200" rtl="0" algn="ctr">
              <a:spcBef>
                <a:spcPts val="0"/>
              </a:spcBef>
              <a:spcAft>
                <a:spcPts val="0"/>
              </a:spcAft>
              <a:buSzPts val="1400"/>
              <a:buChar char="●"/>
            </a:pPr>
            <a:r>
              <a:rPr lang="en"/>
              <a:t>Learn about databases and store data</a:t>
            </a:r>
            <a:endParaRPr/>
          </a:p>
          <a:p>
            <a:pPr indent="-317500" lvl="0" marL="457200" rtl="0" algn="ctr">
              <a:spcBef>
                <a:spcPts val="0"/>
              </a:spcBef>
              <a:spcAft>
                <a:spcPts val="0"/>
              </a:spcAft>
              <a:buSzPts val="1400"/>
              <a:buChar char="●"/>
            </a:pPr>
            <a:r>
              <a:rPr lang="en"/>
              <a:t>To be continued</a:t>
            </a:r>
            <a:endParaRPr/>
          </a:p>
        </p:txBody>
      </p:sp>
      <p:sp>
        <p:nvSpPr>
          <p:cNvPr id="1034" name="Google Shape;1034;p43"/>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Write code related to User, Teacher, Student and UserManager</a:t>
            </a:r>
            <a:endParaRPr/>
          </a:p>
          <a:p>
            <a:pPr indent="-317500" lvl="0" marL="457200" rtl="0" algn="ctr">
              <a:spcBef>
                <a:spcPts val="0"/>
              </a:spcBef>
              <a:spcAft>
                <a:spcPts val="0"/>
              </a:spcAft>
              <a:buSzPts val="1400"/>
              <a:buChar char="●"/>
            </a:pPr>
            <a:r>
              <a:rPr lang="en"/>
              <a:t>Work for CRC card</a:t>
            </a:r>
            <a:endParaRPr/>
          </a:p>
          <a:p>
            <a:pPr indent="-317500" lvl="0" marL="457200" rtl="0" algn="ctr">
              <a:spcBef>
                <a:spcPts val="0"/>
              </a:spcBef>
              <a:spcAft>
                <a:spcPts val="0"/>
              </a:spcAft>
              <a:buSzPts val="1400"/>
              <a:buChar char="●"/>
            </a:pPr>
            <a:r>
              <a:rPr lang="en"/>
              <a:t>Summarize User and its subclass</a:t>
            </a:r>
            <a:endParaRPr/>
          </a:p>
        </p:txBody>
      </p:sp>
      <p:sp>
        <p:nvSpPr>
          <p:cNvPr id="1035" name="Google Shape;1035;p43"/>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36" name="Google Shape;1036;p43"/>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Gavin Gao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40" name="Shape 1040"/>
        <p:cNvGrpSpPr/>
        <p:nvPr/>
      </p:nvGrpSpPr>
      <p:grpSpPr>
        <a:xfrm>
          <a:off x="0" y="0"/>
          <a:ext cx="0" cy="0"/>
          <a:chOff x="0" y="0"/>
          <a:chExt cx="0" cy="0"/>
        </a:xfrm>
      </p:grpSpPr>
      <p:sp>
        <p:nvSpPr>
          <p:cNvPr id="1041" name="Google Shape;1041;p44"/>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42" name="Google Shape;1042;p44"/>
          <p:cNvSpPr txBox="1"/>
          <p:nvPr>
            <p:ph idx="1" type="body"/>
          </p:nvPr>
        </p:nvSpPr>
        <p:spPr>
          <a:xfrm>
            <a:off x="5790675" y="1831625"/>
            <a:ext cx="2503500" cy="17391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Make enough unittest</a:t>
            </a:r>
            <a:endParaRPr/>
          </a:p>
          <a:p>
            <a:pPr indent="-317500" lvl="0" marL="457200" rtl="0" algn="l">
              <a:lnSpc>
                <a:spcPct val="115000"/>
              </a:lnSpc>
              <a:spcBef>
                <a:spcPts val="0"/>
              </a:spcBef>
              <a:spcAft>
                <a:spcPts val="0"/>
              </a:spcAft>
              <a:buSzPts val="1400"/>
              <a:buChar char="●"/>
            </a:pPr>
            <a:r>
              <a:rPr lang="en">
                <a:latin typeface="Arial"/>
                <a:ea typeface="Arial"/>
                <a:cs typeface="Arial"/>
                <a:sym typeface="Arial"/>
              </a:rPr>
              <a:t>using the result of the unittest helps them to complete the classes.</a:t>
            </a:r>
            <a:endParaRPr>
              <a:latin typeface="Arial"/>
              <a:ea typeface="Arial"/>
              <a:cs typeface="Arial"/>
              <a:sym typeface="Arial"/>
            </a:endParaRPr>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sp>
        <p:nvSpPr>
          <p:cNvPr id="1043" name="Google Shape;1043;p44"/>
          <p:cNvSpPr txBox="1"/>
          <p:nvPr>
            <p:ph idx="2" type="body"/>
          </p:nvPr>
        </p:nvSpPr>
        <p:spPr>
          <a:xfrm>
            <a:off x="1005225" y="1831625"/>
            <a:ext cx="27132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work together for crc model and specification</a:t>
            </a:r>
            <a:endParaRPr/>
          </a:p>
          <a:p>
            <a:pPr indent="-317500" lvl="0" marL="457200" rtl="0" algn="ctr">
              <a:spcBef>
                <a:spcPts val="0"/>
              </a:spcBef>
              <a:spcAft>
                <a:spcPts val="0"/>
              </a:spcAft>
              <a:buSzPts val="1400"/>
              <a:buChar char="●"/>
            </a:pPr>
            <a:r>
              <a:rPr lang="en"/>
              <a:t>unittest</a:t>
            </a:r>
            <a:endParaRPr/>
          </a:p>
          <a:p>
            <a:pPr indent="0" lvl="0" marL="457200" rtl="0" algn="l">
              <a:spcBef>
                <a:spcPts val="0"/>
              </a:spcBef>
              <a:spcAft>
                <a:spcPts val="0"/>
              </a:spcAft>
              <a:buNone/>
            </a:pPr>
            <a:r>
              <a:t/>
            </a:r>
            <a:endParaRPr/>
          </a:p>
        </p:txBody>
      </p:sp>
      <p:sp>
        <p:nvSpPr>
          <p:cNvPr id="1044" name="Google Shape;1044;p44"/>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45" name="Google Shape;1045;p4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Jacky Jiang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49" name="Shape 1049"/>
        <p:cNvGrpSpPr/>
        <p:nvPr/>
      </p:nvGrpSpPr>
      <p:grpSpPr>
        <a:xfrm>
          <a:off x="0" y="0"/>
          <a:ext cx="0" cy="0"/>
          <a:chOff x="0" y="0"/>
          <a:chExt cx="0" cy="0"/>
        </a:xfrm>
      </p:grpSpPr>
      <p:sp>
        <p:nvSpPr>
          <p:cNvPr id="1050" name="Google Shape;1050;p45"/>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51" name="Google Shape;1051;p45"/>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Implement subclasses in question for different kinds of questions.</a:t>
            </a:r>
            <a:endParaRPr/>
          </a:p>
          <a:p>
            <a:pPr indent="-317500" lvl="0" marL="457200" rtl="0" algn="ctr">
              <a:spcBef>
                <a:spcPts val="0"/>
              </a:spcBef>
              <a:spcAft>
                <a:spcPts val="0"/>
              </a:spcAft>
              <a:buSzPts val="1400"/>
              <a:buChar char="●"/>
            </a:pPr>
            <a:r>
              <a:rPr lang="en"/>
              <a:t>Introduce the trading of the test.</a:t>
            </a:r>
            <a:endParaRPr/>
          </a:p>
        </p:txBody>
      </p:sp>
      <p:sp>
        <p:nvSpPr>
          <p:cNvPr id="1052" name="Google Shape;1052;p45"/>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Code for Test, Answer, Question and Test Manager.</a:t>
            </a:r>
            <a:endParaRPr/>
          </a:p>
          <a:p>
            <a:pPr indent="-317500" lvl="0" marL="457200" rtl="0" algn="ctr">
              <a:spcBef>
                <a:spcPts val="0"/>
              </a:spcBef>
              <a:spcAft>
                <a:spcPts val="0"/>
              </a:spcAft>
              <a:buSzPts val="1400"/>
              <a:buChar char="●"/>
            </a:pPr>
            <a:r>
              <a:rPr lang="en"/>
              <a:t>Completion of main method.</a:t>
            </a:r>
            <a:endParaRPr/>
          </a:p>
          <a:p>
            <a:pPr indent="0" lvl="0" marL="457200" rtl="0" algn="l">
              <a:spcBef>
                <a:spcPts val="0"/>
              </a:spcBef>
              <a:spcAft>
                <a:spcPts val="0"/>
              </a:spcAft>
              <a:buNone/>
            </a:pPr>
            <a:r>
              <a:t/>
            </a:r>
            <a:endParaRPr/>
          </a:p>
        </p:txBody>
      </p:sp>
      <p:sp>
        <p:nvSpPr>
          <p:cNvPr id="1053" name="Google Shape;1053;p45"/>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54" name="Google Shape;1054;p4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Wang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00" name="Shape 700"/>
        <p:cNvGrpSpPr/>
        <p:nvPr/>
      </p:nvGrpSpPr>
      <p:grpSpPr>
        <a:xfrm>
          <a:off x="0" y="0"/>
          <a:ext cx="0" cy="0"/>
          <a:chOff x="0" y="0"/>
          <a:chExt cx="0" cy="0"/>
        </a:xfrm>
      </p:grpSpPr>
      <p:sp>
        <p:nvSpPr>
          <p:cNvPr id="701" name="Google Shape;701;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02" name="Google Shape;702;p28"/>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Specification</a:t>
            </a:r>
            <a:endParaRPr/>
          </a:p>
        </p:txBody>
      </p:sp>
      <p:sp>
        <p:nvSpPr>
          <p:cNvPr id="703" name="Google Shape;703;p28"/>
          <p:cNvSpPr txBox="1"/>
          <p:nvPr>
            <p:ph idx="2" type="title"/>
          </p:nvPr>
        </p:nvSpPr>
        <p:spPr>
          <a:xfrm>
            <a:off x="13292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04" name="Google Shape;704;p28"/>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Zi Hua</a:t>
            </a:r>
            <a:endParaRPr/>
          </a:p>
        </p:txBody>
      </p:sp>
      <p:sp>
        <p:nvSpPr>
          <p:cNvPr id="705" name="Google Shape;705;p28"/>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CRC Model</a:t>
            </a:r>
            <a:endParaRPr/>
          </a:p>
        </p:txBody>
      </p:sp>
      <p:sp>
        <p:nvSpPr>
          <p:cNvPr id="706" name="Google Shape;706;p28"/>
          <p:cNvSpPr txBox="1"/>
          <p:nvPr>
            <p:ph idx="5" type="title"/>
          </p:nvPr>
        </p:nvSpPr>
        <p:spPr>
          <a:xfrm>
            <a:off x="40230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07" name="Google Shape;707;p28"/>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Gavin</a:t>
            </a:r>
            <a:endParaRPr/>
          </a:p>
        </p:txBody>
      </p:sp>
      <p:sp>
        <p:nvSpPr>
          <p:cNvPr id="708" name="Google Shape;708;p28"/>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cenario W</a:t>
            </a:r>
            <a:r>
              <a:rPr lang="en"/>
              <a:t>alkthrough</a:t>
            </a:r>
            <a:endParaRPr/>
          </a:p>
        </p:txBody>
      </p:sp>
      <p:sp>
        <p:nvSpPr>
          <p:cNvPr id="709" name="Google Shape;709;p28"/>
          <p:cNvSpPr txBox="1"/>
          <p:nvPr>
            <p:ph idx="8" type="title"/>
          </p:nvPr>
        </p:nvSpPr>
        <p:spPr>
          <a:xfrm>
            <a:off x="67165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10" name="Google Shape;710;p28"/>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Lana</a:t>
            </a:r>
            <a:endParaRPr/>
          </a:p>
        </p:txBody>
      </p:sp>
      <p:sp>
        <p:nvSpPr>
          <p:cNvPr id="711" name="Google Shape;711;p28"/>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keleton Program and Unit Test</a:t>
            </a:r>
            <a:endParaRPr/>
          </a:p>
        </p:txBody>
      </p:sp>
      <p:sp>
        <p:nvSpPr>
          <p:cNvPr id="712" name="Google Shape;712;p28"/>
          <p:cNvSpPr txBox="1"/>
          <p:nvPr>
            <p:ph idx="14" type="title"/>
          </p:nvPr>
        </p:nvSpPr>
        <p:spPr>
          <a:xfrm>
            <a:off x="132920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13" name="Google Shape;713;p28"/>
          <p:cNvSpPr txBox="1"/>
          <p:nvPr>
            <p:ph idx="15" type="subTitle"/>
          </p:nvPr>
        </p:nvSpPr>
        <p:spPr>
          <a:xfrm>
            <a:off x="720400" y="3809852"/>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Darcy and Jacky</a:t>
            </a:r>
            <a:endParaRPr/>
          </a:p>
        </p:txBody>
      </p:sp>
      <p:sp>
        <p:nvSpPr>
          <p:cNvPr id="714" name="Google Shape;714;p28"/>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Now and Next</a:t>
            </a:r>
            <a:endParaRPr/>
          </a:p>
        </p:txBody>
      </p:sp>
      <p:sp>
        <p:nvSpPr>
          <p:cNvPr id="715" name="Google Shape;715;p28"/>
          <p:cNvSpPr txBox="1"/>
          <p:nvPr>
            <p:ph idx="17" type="title"/>
          </p:nvPr>
        </p:nvSpPr>
        <p:spPr>
          <a:xfrm>
            <a:off x="4023025"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16" name="Google Shape;716;p28"/>
          <p:cNvSpPr txBox="1"/>
          <p:nvPr>
            <p:ph idx="18" type="subTitle"/>
          </p:nvPr>
        </p:nvSpPr>
        <p:spPr>
          <a:xfrm>
            <a:off x="3413750" y="3771575"/>
            <a:ext cx="25026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Each member’s current work and plans for the future </a:t>
            </a:r>
            <a:endParaRPr/>
          </a:p>
          <a:p>
            <a:pPr indent="0" lvl="0" marL="0" rtl="0" algn="ctr">
              <a:spcBef>
                <a:spcPts val="0"/>
              </a:spcBef>
              <a:spcAft>
                <a:spcPts val="0"/>
              </a:spcAft>
              <a:buNone/>
            </a:pPr>
            <a:r>
              <a:rPr lang="en"/>
              <a:t>All</a:t>
            </a:r>
            <a:endParaRPr/>
          </a:p>
        </p:txBody>
      </p:sp>
      <p:sp>
        <p:nvSpPr>
          <p:cNvPr id="717" name="Google Shape;717;p28"/>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Solutions and Questions</a:t>
            </a:r>
            <a:endParaRPr/>
          </a:p>
        </p:txBody>
      </p:sp>
      <p:sp>
        <p:nvSpPr>
          <p:cNvPr id="718" name="Google Shape;718;p28"/>
          <p:cNvSpPr txBox="1"/>
          <p:nvPr>
            <p:ph idx="20" type="title"/>
          </p:nvPr>
        </p:nvSpPr>
        <p:spPr>
          <a:xfrm>
            <a:off x="671655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719" name="Google Shape;719;p28"/>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Things that we have done well and </a:t>
            </a:r>
            <a:r>
              <a:rPr lang="en"/>
              <a:t>struggling</a:t>
            </a:r>
            <a:r>
              <a:rPr lang="en"/>
              <a:t> with</a:t>
            </a:r>
            <a:endParaRPr/>
          </a:p>
          <a:p>
            <a:pPr indent="0" lvl="0" marL="0" rtl="0" algn="ctr">
              <a:spcBef>
                <a:spcPts val="0"/>
              </a:spcBef>
              <a:spcAft>
                <a:spcPts val="0"/>
              </a:spcAft>
              <a:buNone/>
            </a:pPr>
            <a:r>
              <a:rPr lang="en"/>
              <a:t>Jenny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58" name="Shape 1058"/>
        <p:cNvGrpSpPr/>
        <p:nvPr/>
      </p:nvGrpSpPr>
      <p:grpSpPr>
        <a:xfrm>
          <a:off x="0" y="0"/>
          <a:ext cx="0" cy="0"/>
          <a:chOff x="0" y="0"/>
          <a:chExt cx="0" cy="0"/>
        </a:xfrm>
      </p:grpSpPr>
      <p:sp>
        <p:nvSpPr>
          <p:cNvPr id="1059" name="Google Shape;1059;p46"/>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60" name="Google Shape;1060;p46"/>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Add more function to the group class such as the restriction of joining a group</a:t>
            </a:r>
            <a:endParaRPr/>
          </a:p>
        </p:txBody>
      </p:sp>
      <p:sp>
        <p:nvSpPr>
          <p:cNvPr id="1061" name="Google Shape;1061;p46"/>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Code for group, group manager.</a:t>
            </a:r>
            <a:endParaRPr/>
          </a:p>
          <a:p>
            <a:pPr indent="-317500" lvl="0" marL="457200" rtl="0" algn="ctr">
              <a:spcBef>
                <a:spcPts val="0"/>
              </a:spcBef>
              <a:spcAft>
                <a:spcPts val="0"/>
              </a:spcAft>
              <a:buSzPts val="1400"/>
              <a:buChar char="●"/>
            </a:pPr>
            <a:r>
              <a:rPr lang="en"/>
              <a:t>Write scenario work-through, specification and report.</a:t>
            </a:r>
            <a:endParaRPr/>
          </a:p>
        </p:txBody>
      </p:sp>
      <p:sp>
        <p:nvSpPr>
          <p:cNvPr id="1062" name="Google Shape;1062;p46"/>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63" name="Google Shape;1063;p46"/>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Jerry Xu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67" name="Shape 1067"/>
        <p:cNvGrpSpPr/>
        <p:nvPr/>
      </p:nvGrpSpPr>
      <p:grpSpPr>
        <a:xfrm>
          <a:off x="0" y="0"/>
          <a:ext cx="0" cy="0"/>
          <a:chOff x="0" y="0"/>
          <a:chExt cx="0" cy="0"/>
        </a:xfrm>
      </p:grpSpPr>
      <p:sp>
        <p:nvSpPr>
          <p:cNvPr id="1068" name="Google Shape;1068;p47"/>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69" name="Google Shape;1069;p47"/>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Improve UI logic</a:t>
            </a:r>
            <a:endParaRPr/>
          </a:p>
          <a:p>
            <a:pPr indent="-317500" lvl="0" marL="457200" rtl="0" algn="ctr">
              <a:spcBef>
                <a:spcPts val="0"/>
              </a:spcBef>
              <a:spcAft>
                <a:spcPts val="0"/>
              </a:spcAft>
              <a:buSzPts val="1400"/>
              <a:buChar char="●"/>
            </a:pPr>
            <a:r>
              <a:rPr lang="en"/>
              <a:t>Upgrade local txt to online </a:t>
            </a:r>
            <a:r>
              <a:rPr lang="en"/>
              <a:t>database</a:t>
            </a:r>
            <a:endParaRPr/>
          </a:p>
        </p:txBody>
      </p:sp>
      <p:sp>
        <p:nvSpPr>
          <p:cNvPr id="1070" name="Google Shape;1070;p47"/>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Word, Word Manager and File Manager</a:t>
            </a:r>
            <a:endParaRPr/>
          </a:p>
          <a:p>
            <a:pPr indent="-317500" lvl="0" marL="457200" rtl="0" algn="ctr">
              <a:spcBef>
                <a:spcPts val="0"/>
              </a:spcBef>
              <a:spcAft>
                <a:spcPts val="0"/>
              </a:spcAft>
              <a:buSzPts val="1400"/>
              <a:buChar char="●"/>
            </a:pPr>
            <a:r>
              <a:rPr lang="en"/>
              <a:t>Report </a:t>
            </a:r>
            <a:endParaRPr/>
          </a:p>
        </p:txBody>
      </p:sp>
      <p:sp>
        <p:nvSpPr>
          <p:cNvPr id="1071" name="Google Shape;1071;p47"/>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72" name="Google Shape;1072;p47"/>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 Zhu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76" name="Shape 1076"/>
        <p:cNvGrpSpPr/>
        <p:nvPr/>
      </p:nvGrpSpPr>
      <p:grpSpPr>
        <a:xfrm>
          <a:off x="0" y="0"/>
          <a:ext cx="0" cy="0"/>
          <a:chOff x="0" y="0"/>
          <a:chExt cx="0" cy="0"/>
        </a:xfrm>
      </p:grpSpPr>
      <p:sp>
        <p:nvSpPr>
          <p:cNvPr id="1077" name="Google Shape;1077;p48"/>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78" name="Google Shape;1078;p48"/>
          <p:cNvSpPr txBox="1"/>
          <p:nvPr>
            <p:ph idx="1" type="body"/>
          </p:nvPr>
        </p:nvSpPr>
        <p:spPr>
          <a:xfrm>
            <a:off x="5197200" y="1869725"/>
            <a:ext cx="2601600" cy="175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Continue to implement methods</a:t>
            </a:r>
            <a:endParaRPr/>
          </a:p>
          <a:p>
            <a:pPr indent="-317500" lvl="0" marL="457200" rtl="0" algn="l">
              <a:spcBef>
                <a:spcPts val="0"/>
              </a:spcBef>
              <a:spcAft>
                <a:spcPts val="0"/>
              </a:spcAft>
              <a:buSzPts val="1400"/>
              <a:buChar char="●"/>
            </a:pPr>
            <a:r>
              <a:rPr lang="en"/>
              <a:t>Consider the suitable design pattern from the Design Question 1</a:t>
            </a:r>
            <a:endParaRPr/>
          </a:p>
        </p:txBody>
      </p:sp>
      <p:sp>
        <p:nvSpPr>
          <p:cNvPr id="1079" name="Google Shape;1079;p48"/>
          <p:cNvSpPr txBox="1"/>
          <p:nvPr>
            <p:ph idx="2" type="body"/>
          </p:nvPr>
        </p:nvSpPr>
        <p:spPr>
          <a:xfrm>
            <a:off x="1135425" y="1831625"/>
            <a:ext cx="3156900" cy="123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Work for CRC card</a:t>
            </a:r>
            <a:endParaRPr/>
          </a:p>
          <a:p>
            <a:pPr indent="-317500" lvl="0" marL="457200" rtl="0" algn="l">
              <a:spcBef>
                <a:spcPts val="0"/>
              </a:spcBef>
              <a:spcAft>
                <a:spcPts val="0"/>
              </a:spcAft>
              <a:buSzPts val="1400"/>
              <a:buChar char="●"/>
            </a:pPr>
            <a:r>
              <a:rPr lang="en"/>
              <a:t>Work on the class Main</a:t>
            </a:r>
            <a:endParaRPr/>
          </a:p>
          <a:p>
            <a:pPr indent="-317500" lvl="0" marL="457200" rtl="0" algn="l">
              <a:spcBef>
                <a:spcPts val="0"/>
              </a:spcBef>
              <a:spcAft>
                <a:spcPts val="0"/>
              </a:spcAft>
              <a:buSzPts val="1400"/>
              <a:buChar char="●"/>
            </a:pPr>
            <a:r>
              <a:rPr lang="en"/>
              <a:t>Consider the Scenario Walk-Through and write code follow it</a:t>
            </a:r>
            <a:endParaRPr/>
          </a:p>
        </p:txBody>
      </p:sp>
      <p:sp>
        <p:nvSpPr>
          <p:cNvPr id="1080" name="Google Shape;1080;p48"/>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81" name="Google Shape;1081;p48"/>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Lana Zhang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85" name="Shape 1085"/>
        <p:cNvGrpSpPr/>
        <p:nvPr/>
      </p:nvGrpSpPr>
      <p:grpSpPr>
        <a:xfrm>
          <a:off x="0" y="0"/>
          <a:ext cx="0" cy="0"/>
          <a:chOff x="0" y="0"/>
          <a:chExt cx="0" cy="0"/>
        </a:xfrm>
      </p:grpSpPr>
      <p:sp>
        <p:nvSpPr>
          <p:cNvPr id="1086" name="Google Shape;1086;p49"/>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06</a:t>
            </a:r>
            <a:endParaRPr>
              <a:solidFill>
                <a:schemeClr val="accent6"/>
              </a:solidFill>
            </a:endParaRPr>
          </a:p>
        </p:txBody>
      </p:sp>
      <p:sp>
        <p:nvSpPr>
          <p:cNvPr id="1087" name="Google Shape;1087;p49"/>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Solutions and Questions</a:t>
            </a:r>
            <a:endParaRPr>
              <a:solidFill>
                <a:schemeClr val="accent6"/>
              </a:solidFill>
            </a:endParaRPr>
          </a:p>
        </p:txBody>
      </p:sp>
      <p:grpSp>
        <p:nvGrpSpPr>
          <p:cNvPr id="1088" name="Google Shape;1088;p49"/>
          <p:cNvGrpSpPr/>
          <p:nvPr/>
        </p:nvGrpSpPr>
        <p:grpSpPr>
          <a:xfrm>
            <a:off x="6846072" y="1383073"/>
            <a:ext cx="1828998" cy="2405007"/>
            <a:chOff x="1809575" y="238125"/>
            <a:chExt cx="3981275" cy="5219200"/>
          </a:xfrm>
        </p:grpSpPr>
        <p:sp>
          <p:nvSpPr>
            <p:cNvPr id="1089" name="Google Shape;1089;p49"/>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9"/>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9"/>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9"/>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9"/>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9"/>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9"/>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9"/>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9"/>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9"/>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49"/>
          <p:cNvSpPr txBox="1"/>
          <p:nvPr>
            <p:ph idx="4294967295" type="subTitle"/>
          </p:nvPr>
        </p:nvSpPr>
        <p:spPr>
          <a:xfrm>
            <a:off x="3918150" y="3559166"/>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Jenny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03" name="Shape 1103"/>
        <p:cNvGrpSpPr/>
        <p:nvPr/>
      </p:nvGrpSpPr>
      <p:grpSpPr>
        <a:xfrm>
          <a:off x="0" y="0"/>
          <a:ext cx="0" cy="0"/>
          <a:chOff x="0" y="0"/>
          <a:chExt cx="0" cy="0"/>
        </a:xfrm>
      </p:grpSpPr>
      <p:sp>
        <p:nvSpPr>
          <p:cNvPr id="1104" name="Google Shape;1104;p5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Well Done</a:t>
            </a:r>
            <a:endParaRPr/>
          </a:p>
        </p:txBody>
      </p:sp>
      <p:sp>
        <p:nvSpPr>
          <p:cNvPr id="1105" name="Google Shape;1105;p50"/>
          <p:cNvSpPr txBox="1"/>
          <p:nvPr>
            <p:ph idx="1" type="subTitle"/>
          </p:nvPr>
        </p:nvSpPr>
        <p:spPr>
          <a:xfrm>
            <a:off x="1067075" y="2886625"/>
            <a:ext cx="1333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 Architecture</a:t>
            </a:r>
            <a:endParaRPr/>
          </a:p>
        </p:txBody>
      </p:sp>
      <p:sp>
        <p:nvSpPr>
          <p:cNvPr id="1106" name="Google Shape;1106;p50"/>
          <p:cNvSpPr txBox="1"/>
          <p:nvPr>
            <p:ph idx="6" type="subTitle"/>
          </p:nvPr>
        </p:nvSpPr>
        <p:spPr>
          <a:xfrm>
            <a:off x="3056550" y="2886625"/>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Division of Labour</a:t>
            </a:r>
            <a:endParaRPr/>
          </a:p>
        </p:txBody>
      </p:sp>
      <p:sp>
        <p:nvSpPr>
          <p:cNvPr id="1107" name="Google Shape;1107;p50"/>
          <p:cNvSpPr txBox="1"/>
          <p:nvPr>
            <p:ph idx="7" type="subTitle"/>
          </p:nvPr>
        </p:nvSpPr>
        <p:spPr>
          <a:xfrm>
            <a:off x="4965625" y="2886625"/>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Learn from Others</a:t>
            </a:r>
            <a:endParaRPr/>
          </a:p>
        </p:txBody>
      </p:sp>
      <p:sp>
        <p:nvSpPr>
          <p:cNvPr id="1108" name="Google Shape;1108;p50"/>
          <p:cNvSpPr txBox="1"/>
          <p:nvPr>
            <p:ph idx="8" type="subTitle"/>
          </p:nvPr>
        </p:nvSpPr>
        <p:spPr>
          <a:xfrm>
            <a:off x="6700625" y="2886625"/>
            <a:ext cx="16173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Active discussion with TA</a:t>
            </a:r>
            <a:endParaRPr/>
          </a:p>
        </p:txBody>
      </p:sp>
      <p:sp>
        <p:nvSpPr>
          <p:cNvPr id="1109" name="Google Shape;1109;p50"/>
          <p:cNvSpPr txBox="1"/>
          <p:nvPr>
            <p:ph idx="9" type="subTitle"/>
          </p:nvPr>
        </p:nvSpPr>
        <p:spPr>
          <a:xfrm>
            <a:off x="841200" y="3554900"/>
            <a:ext cx="17220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Correctly identify layers in clean architecture during design</a:t>
            </a:r>
            <a:endParaRPr/>
          </a:p>
        </p:txBody>
      </p:sp>
      <p:sp>
        <p:nvSpPr>
          <p:cNvPr id="1110" name="Google Shape;1110;p50"/>
          <p:cNvSpPr txBox="1"/>
          <p:nvPr>
            <p:ph idx="13" type="subTitle"/>
          </p:nvPr>
        </p:nvSpPr>
        <p:spPr>
          <a:xfrm>
            <a:off x="2947772" y="3554900"/>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Divide the group tasks to every member clearly</a:t>
            </a:r>
            <a:endParaRPr/>
          </a:p>
        </p:txBody>
      </p:sp>
      <p:sp>
        <p:nvSpPr>
          <p:cNvPr id="1111" name="Google Shape;1111;p50"/>
          <p:cNvSpPr txBox="1"/>
          <p:nvPr>
            <p:ph idx="14" type="subTitle"/>
          </p:nvPr>
        </p:nvSpPr>
        <p:spPr>
          <a:xfrm>
            <a:off x="4664738" y="3674950"/>
            <a:ext cx="17220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Proactively learn from other groups </a:t>
            </a:r>
            <a:endParaRPr/>
          </a:p>
        </p:txBody>
      </p:sp>
      <p:sp>
        <p:nvSpPr>
          <p:cNvPr id="1112" name="Google Shape;1112;p50"/>
          <p:cNvSpPr txBox="1"/>
          <p:nvPr>
            <p:ph idx="15" type="subTitle"/>
          </p:nvPr>
        </p:nvSpPr>
        <p:spPr>
          <a:xfrm>
            <a:off x="6769892" y="3554900"/>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Actively discuss with our TA and ask questions</a:t>
            </a:r>
            <a:endParaRPr/>
          </a:p>
        </p:txBody>
      </p:sp>
      <p:sp>
        <p:nvSpPr>
          <p:cNvPr id="1113" name="Google Shape;1113;p50"/>
          <p:cNvSpPr txBox="1"/>
          <p:nvPr>
            <p:ph idx="1" type="subTitle"/>
          </p:nvPr>
        </p:nvSpPr>
        <p:spPr>
          <a:xfrm>
            <a:off x="1154775" y="1425238"/>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1114" name="Google Shape;1114;p50"/>
          <p:cNvSpPr txBox="1"/>
          <p:nvPr>
            <p:ph idx="6" type="subTitle"/>
          </p:nvPr>
        </p:nvSpPr>
        <p:spPr>
          <a:xfrm>
            <a:off x="3063850" y="1425238"/>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
            </a:r>
            <a:endParaRPr/>
          </a:p>
        </p:txBody>
      </p:sp>
      <p:sp>
        <p:nvSpPr>
          <p:cNvPr id="1115" name="Google Shape;1115;p50"/>
          <p:cNvSpPr txBox="1"/>
          <p:nvPr>
            <p:ph idx="7" type="subTitle"/>
          </p:nvPr>
        </p:nvSpPr>
        <p:spPr>
          <a:xfrm>
            <a:off x="4972925" y="1425238"/>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Skeleton</a:t>
            </a:r>
            <a:endParaRPr/>
          </a:p>
        </p:txBody>
      </p:sp>
      <p:sp>
        <p:nvSpPr>
          <p:cNvPr id="1116" name="Google Shape;1116;p50"/>
          <p:cNvSpPr txBox="1"/>
          <p:nvPr>
            <p:ph idx="8" type="subTitle"/>
          </p:nvPr>
        </p:nvSpPr>
        <p:spPr>
          <a:xfrm>
            <a:off x="6838500" y="1425238"/>
            <a:ext cx="1333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Collaboration</a:t>
            </a:r>
            <a:endParaRPr/>
          </a:p>
        </p:txBody>
      </p:sp>
      <p:sp>
        <p:nvSpPr>
          <p:cNvPr id="1117" name="Google Shape;1117;p50"/>
          <p:cNvSpPr txBox="1"/>
          <p:nvPr>
            <p:ph idx="9" type="subTitle"/>
          </p:nvPr>
        </p:nvSpPr>
        <p:spPr>
          <a:xfrm>
            <a:off x="971700" y="1761988"/>
            <a:ext cx="1486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well done after group discussion</a:t>
            </a:r>
            <a:endParaRPr/>
          </a:p>
        </p:txBody>
      </p:sp>
      <p:sp>
        <p:nvSpPr>
          <p:cNvPr id="1118" name="Google Shape;1118;p50"/>
          <p:cNvSpPr txBox="1"/>
          <p:nvPr>
            <p:ph idx="13" type="subTitle"/>
          </p:nvPr>
        </p:nvSpPr>
        <p:spPr>
          <a:xfrm>
            <a:off x="2957897" y="1761988"/>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the codes are written according to design</a:t>
            </a:r>
            <a:endParaRPr/>
          </a:p>
          <a:p>
            <a:pPr indent="0" lvl="0" marL="0" rtl="0" algn="ctr">
              <a:spcBef>
                <a:spcPts val="0"/>
              </a:spcBef>
              <a:spcAft>
                <a:spcPts val="0"/>
              </a:spcAft>
              <a:buNone/>
            </a:pPr>
            <a:r>
              <a:t/>
            </a:r>
            <a:endParaRPr/>
          </a:p>
        </p:txBody>
      </p:sp>
      <p:sp>
        <p:nvSpPr>
          <p:cNvPr id="1119" name="Google Shape;1119;p50"/>
          <p:cNvSpPr txBox="1"/>
          <p:nvPr>
            <p:ph idx="14" type="subTitle"/>
          </p:nvPr>
        </p:nvSpPr>
        <p:spPr>
          <a:xfrm>
            <a:off x="4673450" y="1761988"/>
            <a:ext cx="17220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Skeleton program perfectly perform scenario walkthrough</a:t>
            </a:r>
            <a:endParaRPr/>
          </a:p>
          <a:p>
            <a:pPr indent="0" lvl="0" marL="0" rtl="0" algn="ctr">
              <a:spcBef>
                <a:spcPts val="0"/>
              </a:spcBef>
              <a:spcAft>
                <a:spcPts val="0"/>
              </a:spcAft>
              <a:buNone/>
            </a:pPr>
            <a:r>
              <a:t/>
            </a:r>
            <a:endParaRPr/>
          </a:p>
        </p:txBody>
      </p:sp>
      <p:sp>
        <p:nvSpPr>
          <p:cNvPr id="1120" name="Google Shape;1120;p50"/>
          <p:cNvSpPr txBox="1"/>
          <p:nvPr>
            <p:ph idx="15" type="subTitle"/>
          </p:nvPr>
        </p:nvSpPr>
        <p:spPr>
          <a:xfrm>
            <a:off x="6776092" y="1761988"/>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group members work well together</a:t>
            </a:r>
            <a:endParaRPr/>
          </a:p>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24" name="Shape 1124"/>
        <p:cNvGrpSpPr/>
        <p:nvPr/>
      </p:nvGrpSpPr>
      <p:grpSpPr>
        <a:xfrm>
          <a:off x="0" y="0"/>
          <a:ext cx="0" cy="0"/>
          <a:chOff x="0" y="0"/>
          <a:chExt cx="0" cy="0"/>
        </a:xfrm>
      </p:grpSpPr>
      <p:sp>
        <p:nvSpPr>
          <p:cNvPr id="1125" name="Google Shape;1125;p5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126" name="Google Shape;1126;p51"/>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How to accomplish real time update?</a:t>
            </a:r>
            <a:endParaRPr/>
          </a:p>
          <a:p>
            <a:pPr indent="-304800" lvl="0" marL="457200" rtl="0" algn="l">
              <a:spcBef>
                <a:spcPts val="0"/>
              </a:spcBef>
              <a:spcAft>
                <a:spcPts val="0"/>
              </a:spcAft>
              <a:buSzPts val="1200"/>
              <a:buChar char="●"/>
            </a:pPr>
            <a:r>
              <a:rPr lang="en"/>
              <a:t>How to store constants without using </a:t>
            </a:r>
            <a:r>
              <a:rPr i="1" lang="en"/>
              <a:t>static</a:t>
            </a:r>
            <a:r>
              <a:rPr lang="en"/>
              <a:t> variables?</a:t>
            </a:r>
            <a:endParaRPr/>
          </a:p>
          <a:p>
            <a:pPr indent="-304800" lvl="0" marL="457200" rtl="0" algn="l">
              <a:spcBef>
                <a:spcPts val="0"/>
              </a:spcBef>
              <a:spcAft>
                <a:spcPts val="0"/>
              </a:spcAft>
              <a:buSzPts val="1200"/>
              <a:buChar char="●"/>
            </a:pPr>
            <a:r>
              <a:rPr lang="en"/>
              <a:t>How to verify that our code follows SOLID and clean architecture?</a:t>
            </a:r>
            <a:endParaRPr/>
          </a:p>
          <a:p>
            <a:pPr indent="-304800" lvl="0" marL="457200" rtl="0" algn="l">
              <a:spcBef>
                <a:spcPts val="0"/>
              </a:spcBef>
              <a:spcAft>
                <a:spcPts val="0"/>
              </a:spcAft>
              <a:buSzPts val="1200"/>
              <a:buChar char="●"/>
            </a:pPr>
            <a:r>
              <a:rPr lang="en"/>
              <a:t>How to implement membership system/ads that actually benefits teacher users?</a:t>
            </a:r>
            <a:endParaRPr/>
          </a:p>
          <a:p>
            <a:pPr indent="-304800" lvl="0" marL="457200" rtl="0" algn="l">
              <a:spcBef>
                <a:spcPts val="0"/>
              </a:spcBef>
              <a:spcAft>
                <a:spcPts val="0"/>
              </a:spcAft>
              <a:buSzPts val="1200"/>
              <a:buChar char="●"/>
            </a:pPr>
            <a:r>
              <a:rPr lang="en"/>
              <a:t>How to store a general method that doesn’t belong to any object classes?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30" name="Shape 1130"/>
        <p:cNvGrpSpPr/>
        <p:nvPr/>
      </p:nvGrpSpPr>
      <p:grpSpPr>
        <a:xfrm>
          <a:off x="0" y="0"/>
          <a:ext cx="0" cy="0"/>
          <a:chOff x="0" y="0"/>
          <a:chExt cx="0" cy="0"/>
        </a:xfrm>
      </p:grpSpPr>
      <p:sp>
        <p:nvSpPr>
          <p:cNvPr id="1131" name="Google Shape;1131;p5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1132" name="Google Shape;1132;p52"/>
          <p:cNvSpPr txBox="1"/>
          <p:nvPr/>
        </p:nvSpPr>
        <p:spPr>
          <a:xfrm>
            <a:off x="2569325" y="3772675"/>
            <a:ext cx="4005600" cy="274800"/>
          </a:xfrm>
          <a:prstGeom prst="rect">
            <a:avLst/>
          </a:prstGeom>
          <a:no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300"/>
              </a:spcAft>
              <a:buClr>
                <a:srgbClr val="000000"/>
              </a:buClr>
              <a:buSzPts val="1100"/>
              <a:buFont typeface="Arial"/>
              <a:buNone/>
            </a:pPr>
            <a:r>
              <a:rPr b="1" lang="en">
                <a:solidFill>
                  <a:schemeClr val="accent1"/>
                </a:solidFill>
                <a:latin typeface="Roboto"/>
                <a:ea typeface="Roboto"/>
                <a:cs typeface="Roboto"/>
                <a:sym typeface="Roboto"/>
              </a:rPr>
              <a:t>Please keep this slide for attribution </a:t>
            </a:r>
            <a:endParaRPr b="1">
              <a:solidFill>
                <a:schemeClr val="accent1"/>
              </a:solidFill>
              <a:latin typeface="Roboto"/>
              <a:ea typeface="Roboto"/>
              <a:cs typeface="Roboto"/>
              <a:sym typeface="Roboto"/>
            </a:endParaRPr>
          </a:p>
        </p:txBody>
      </p:sp>
      <p:sp>
        <p:nvSpPr>
          <p:cNvPr id="1133" name="Google Shape;1133;p52"/>
          <p:cNvSpPr/>
          <p:nvPr/>
        </p:nvSpPr>
        <p:spPr>
          <a:xfrm>
            <a:off x="11865675" y="1028350"/>
            <a:ext cx="40050" cy="12525"/>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4" name="Google Shape;1134;p52"/>
          <p:cNvPicPr preferRelativeResize="0"/>
          <p:nvPr/>
        </p:nvPicPr>
        <p:blipFill rotWithShape="1">
          <a:blip r:embed="rId3">
            <a:alphaModFix/>
          </a:blip>
          <a:srcRect b="4297" l="4232" r="0" t="0"/>
          <a:stretch/>
        </p:blipFill>
        <p:spPr>
          <a:xfrm>
            <a:off x="3487801" y="1488162"/>
            <a:ext cx="2168651" cy="2167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38" name="Shape 1138"/>
        <p:cNvGrpSpPr/>
        <p:nvPr/>
      </p:nvGrpSpPr>
      <p:grpSpPr>
        <a:xfrm>
          <a:off x="0" y="0"/>
          <a:ext cx="0" cy="0"/>
          <a:chOff x="0" y="0"/>
          <a:chExt cx="0" cy="0"/>
        </a:xfrm>
      </p:grpSpPr>
      <p:pic>
        <p:nvPicPr>
          <p:cNvPr id="1139" name="Google Shape;1139;p53">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3" name="Shape 723"/>
        <p:cNvGrpSpPr/>
        <p:nvPr/>
      </p:nvGrpSpPr>
      <p:grpSpPr>
        <a:xfrm>
          <a:off x="0" y="0"/>
          <a:ext cx="0" cy="0"/>
          <a:chOff x="0" y="0"/>
          <a:chExt cx="0" cy="0"/>
        </a:xfrm>
      </p:grpSpPr>
      <p:sp>
        <p:nvSpPr>
          <p:cNvPr id="724" name="Google Shape;724;p29"/>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25" name="Google Shape;725;p29"/>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Specification</a:t>
            </a:r>
            <a:endParaRPr/>
          </a:p>
          <a:p>
            <a:pPr indent="0" lvl="0" marL="0" rtl="0" algn="l">
              <a:spcBef>
                <a:spcPts val="0"/>
              </a:spcBef>
              <a:spcAft>
                <a:spcPts val="0"/>
              </a:spcAft>
              <a:buNone/>
            </a:pPr>
            <a:r>
              <a:t/>
            </a:r>
            <a:endParaRPr/>
          </a:p>
        </p:txBody>
      </p:sp>
      <p:grpSp>
        <p:nvGrpSpPr>
          <p:cNvPr id="726" name="Google Shape;726;p29"/>
          <p:cNvGrpSpPr/>
          <p:nvPr/>
        </p:nvGrpSpPr>
        <p:grpSpPr>
          <a:xfrm>
            <a:off x="6275049" y="1382979"/>
            <a:ext cx="2377553" cy="2377553"/>
            <a:chOff x="6198197" y="1098851"/>
            <a:chExt cx="2945797" cy="2945797"/>
          </a:xfrm>
        </p:grpSpPr>
        <p:sp>
          <p:nvSpPr>
            <p:cNvPr id="727" name="Google Shape;727;p29"/>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9"/>
          <p:cNvSpPr txBox="1"/>
          <p:nvPr>
            <p:ph idx="4294967295" type="subTitle"/>
          </p:nvPr>
        </p:nvSpPr>
        <p:spPr>
          <a:xfrm>
            <a:off x="3767125" y="3212716"/>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Zi Hua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63" name="Shape 763"/>
        <p:cNvGrpSpPr/>
        <p:nvPr/>
      </p:nvGrpSpPr>
      <p:grpSpPr>
        <a:xfrm>
          <a:off x="0" y="0"/>
          <a:ext cx="0" cy="0"/>
          <a:chOff x="0" y="0"/>
          <a:chExt cx="0" cy="0"/>
        </a:xfrm>
      </p:grpSpPr>
      <p:sp>
        <p:nvSpPr>
          <p:cNvPr id="764" name="Google Shape;764;p30"/>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Specification</a:t>
            </a:r>
            <a:endParaRPr/>
          </a:p>
          <a:p>
            <a:pPr indent="0" lvl="0" marL="0" rtl="0" algn="r">
              <a:spcBef>
                <a:spcPts val="0"/>
              </a:spcBef>
              <a:spcAft>
                <a:spcPts val="0"/>
              </a:spcAft>
              <a:buNone/>
            </a:pPr>
            <a:r>
              <a:t/>
            </a:r>
            <a:endParaRPr/>
          </a:p>
        </p:txBody>
      </p:sp>
      <p:sp>
        <p:nvSpPr>
          <p:cNvPr id="765" name="Google Shape;765;p30"/>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Educational dictionary platform </a:t>
            </a:r>
            <a:endParaRPr/>
          </a:p>
          <a:p>
            <a:pPr indent="-317500" lvl="0" marL="457200" rtl="0" algn="l">
              <a:spcBef>
                <a:spcPts val="0"/>
              </a:spcBef>
              <a:spcAft>
                <a:spcPts val="0"/>
              </a:spcAft>
              <a:buSzPts val="1400"/>
              <a:buChar char="●"/>
            </a:pPr>
            <a:r>
              <a:rPr lang="en"/>
              <a:t>Various services based on different demands</a:t>
            </a:r>
            <a:endParaRPr/>
          </a:p>
          <a:p>
            <a:pPr indent="-317500" lvl="0" marL="457200" rtl="0" algn="l">
              <a:spcBef>
                <a:spcPts val="0"/>
              </a:spcBef>
              <a:spcAft>
                <a:spcPts val="0"/>
              </a:spcAft>
              <a:buSzPts val="1400"/>
              <a:buChar char="●"/>
            </a:pPr>
            <a:r>
              <a:rPr lang="en"/>
              <a:t>Student:</a:t>
            </a:r>
            <a:endParaRPr/>
          </a:p>
          <a:p>
            <a:pPr indent="-317500" lvl="1" marL="914400" rtl="0" algn="l">
              <a:spcBef>
                <a:spcPts val="0"/>
              </a:spcBef>
              <a:spcAft>
                <a:spcPts val="0"/>
              </a:spcAft>
              <a:buSzPts val="1400"/>
              <a:buChar char="○"/>
            </a:pPr>
            <a:r>
              <a:rPr lang="en"/>
              <a:t>Learn English vocabulary </a:t>
            </a:r>
            <a:endParaRPr/>
          </a:p>
          <a:p>
            <a:pPr indent="-317500" lvl="2" marL="1371600" rtl="0" algn="l">
              <a:spcBef>
                <a:spcPts val="0"/>
              </a:spcBef>
              <a:spcAft>
                <a:spcPts val="0"/>
              </a:spcAft>
              <a:buSzPts val="1400"/>
              <a:buChar char="○"/>
            </a:pPr>
            <a:r>
              <a:rPr lang="en"/>
              <a:t>Individual learning</a:t>
            </a:r>
            <a:endParaRPr/>
          </a:p>
          <a:p>
            <a:pPr indent="-317500" lvl="2" marL="1371600" rtl="0" algn="l">
              <a:spcBef>
                <a:spcPts val="0"/>
              </a:spcBef>
              <a:spcAft>
                <a:spcPts val="0"/>
              </a:spcAft>
              <a:buSzPts val="1400"/>
              <a:buChar char="○"/>
            </a:pPr>
            <a:r>
              <a:rPr lang="en"/>
              <a:t>Collaborative learning</a:t>
            </a:r>
            <a:endParaRPr/>
          </a:p>
          <a:p>
            <a:pPr indent="-317500" lvl="3" marL="1828800" rtl="0" algn="l">
              <a:spcBef>
                <a:spcPts val="0"/>
              </a:spcBef>
              <a:spcAft>
                <a:spcPts val="0"/>
              </a:spcAft>
              <a:buSzPts val="1400"/>
              <a:buChar char="○"/>
            </a:pPr>
            <a:r>
              <a:rPr lang="en"/>
              <a:t>Teacher supervising</a:t>
            </a:r>
            <a:endParaRPr/>
          </a:p>
          <a:p>
            <a:pPr indent="-317500" lvl="3" marL="1828800" rtl="0" algn="l">
              <a:spcBef>
                <a:spcPts val="0"/>
              </a:spcBef>
              <a:spcAft>
                <a:spcPts val="0"/>
              </a:spcAft>
              <a:buSzPts val="1400"/>
              <a:buChar char="○"/>
            </a:pPr>
            <a:r>
              <a:rPr lang="en"/>
              <a:t>Customized tests</a:t>
            </a:r>
            <a:endParaRPr/>
          </a:p>
          <a:p>
            <a:pPr indent="-317500" lvl="0" marL="457200" rtl="0" algn="l">
              <a:spcBef>
                <a:spcPts val="0"/>
              </a:spcBef>
              <a:spcAft>
                <a:spcPts val="0"/>
              </a:spcAft>
              <a:buSzPts val="1400"/>
              <a:buChar char="●"/>
            </a:pPr>
            <a:r>
              <a:rPr lang="en"/>
              <a:t>Teacher:</a:t>
            </a:r>
            <a:endParaRPr/>
          </a:p>
          <a:p>
            <a:pPr indent="-317500" lvl="1" marL="914400" rtl="0" algn="l">
              <a:spcBef>
                <a:spcPts val="0"/>
              </a:spcBef>
              <a:spcAft>
                <a:spcPts val="0"/>
              </a:spcAft>
              <a:buSzPts val="1400"/>
              <a:buChar char="○"/>
            </a:pPr>
            <a:r>
              <a:rPr lang="en"/>
              <a:t>Gain students</a:t>
            </a:r>
            <a:endParaRPr/>
          </a:p>
          <a:p>
            <a:pPr indent="-317500" lvl="1" marL="914400" rtl="0" algn="l">
              <a:spcBef>
                <a:spcPts val="0"/>
              </a:spcBef>
              <a:spcAft>
                <a:spcPts val="0"/>
              </a:spcAft>
              <a:buSzPts val="1400"/>
              <a:buChar char="○"/>
            </a:pPr>
            <a:r>
              <a:rPr lang="en"/>
              <a:t>Sell tests</a:t>
            </a:r>
            <a:endParaRPr/>
          </a:p>
          <a:p>
            <a:pPr indent="-317500" lvl="0" marL="457200" rtl="0" algn="l">
              <a:spcBef>
                <a:spcPts val="0"/>
              </a:spcBef>
              <a:spcAft>
                <a:spcPts val="0"/>
              </a:spcAft>
              <a:buSzPts val="1400"/>
              <a:buChar char="●"/>
            </a:pPr>
            <a:r>
              <a:rPr lang="en"/>
              <a:t>Guest:</a:t>
            </a:r>
            <a:endParaRPr/>
          </a:p>
          <a:p>
            <a:pPr indent="-317500" lvl="1" marL="914400" rtl="0" algn="l">
              <a:spcBef>
                <a:spcPts val="0"/>
              </a:spcBef>
              <a:spcAft>
                <a:spcPts val="0"/>
              </a:spcAft>
              <a:buSzPts val="1400"/>
              <a:buChar char="○"/>
            </a:pPr>
            <a:r>
              <a:rPr lang="en"/>
              <a:t>Dictionary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69" name="Shape 769"/>
        <p:cNvGrpSpPr/>
        <p:nvPr/>
      </p:nvGrpSpPr>
      <p:grpSpPr>
        <a:xfrm>
          <a:off x="0" y="0"/>
          <a:ext cx="0" cy="0"/>
          <a:chOff x="0" y="0"/>
          <a:chExt cx="0" cy="0"/>
        </a:xfrm>
      </p:grpSpPr>
      <p:sp>
        <p:nvSpPr>
          <p:cNvPr id="770" name="Google Shape;770;p31"/>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71" name="Google Shape;771;p31"/>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CRC Cards</a:t>
            </a:r>
            <a:endParaRPr/>
          </a:p>
        </p:txBody>
      </p:sp>
      <p:grpSp>
        <p:nvGrpSpPr>
          <p:cNvPr id="772" name="Google Shape;772;p31"/>
          <p:cNvGrpSpPr/>
          <p:nvPr/>
        </p:nvGrpSpPr>
        <p:grpSpPr>
          <a:xfrm>
            <a:off x="6351340" y="1383010"/>
            <a:ext cx="2301266" cy="2377467"/>
            <a:chOff x="6945936" y="1456203"/>
            <a:chExt cx="2159597" cy="2231107"/>
          </a:xfrm>
        </p:grpSpPr>
        <p:sp>
          <p:nvSpPr>
            <p:cNvPr id="773" name="Google Shape;773;p31"/>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31"/>
          <p:cNvSpPr txBox="1"/>
          <p:nvPr>
            <p:ph idx="4294967295" type="subTitle"/>
          </p:nvPr>
        </p:nvSpPr>
        <p:spPr>
          <a:xfrm>
            <a:off x="3935925" y="3372591"/>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Gavin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5" name="Shape 795"/>
        <p:cNvGrpSpPr/>
        <p:nvPr/>
      </p:nvGrpSpPr>
      <p:grpSpPr>
        <a:xfrm>
          <a:off x="0" y="0"/>
          <a:ext cx="0" cy="0"/>
          <a:chOff x="0" y="0"/>
          <a:chExt cx="0" cy="0"/>
        </a:xfrm>
      </p:grpSpPr>
      <p:sp>
        <p:nvSpPr>
          <p:cNvPr id="796" name="Google Shape;796;p32"/>
          <p:cNvSpPr txBox="1"/>
          <p:nvPr>
            <p:ph type="title"/>
          </p:nvPr>
        </p:nvSpPr>
        <p:spPr>
          <a:xfrm>
            <a:off x="4765775" y="387611"/>
            <a:ext cx="19053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Entities</a:t>
            </a:r>
            <a:endParaRPr/>
          </a:p>
        </p:txBody>
      </p:sp>
      <p:sp>
        <p:nvSpPr>
          <p:cNvPr id="797" name="Google Shape;797;p32"/>
          <p:cNvSpPr txBox="1"/>
          <p:nvPr>
            <p:ph idx="1" type="body"/>
          </p:nvPr>
        </p:nvSpPr>
        <p:spPr>
          <a:xfrm>
            <a:off x="4765775" y="1598539"/>
            <a:ext cx="4121400" cy="223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11 entity classes in total but changes will be made along the way. Each entity class holds specific attributes for their designated purposes.</a:t>
            </a:r>
            <a:endParaRPr/>
          </a:p>
          <a:p>
            <a:pPr indent="0" lvl="0" marL="457200" rtl="0" algn="l">
              <a:spcBef>
                <a:spcPts val="0"/>
              </a:spcBef>
              <a:spcAft>
                <a:spcPts val="0"/>
              </a:spcAft>
              <a:buNone/>
            </a:pPr>
            <a:r>
              <a:rPr lang="en"/>
              <a:t> </a:t>
            </a:r>
            <a:endParaRPr>
              <a:highlight>
                <a:srgbClr val="FF0000"/>
              </a:highlight>
            </a:endParaRPr>
          </a:p>
          <a:p>
            <a:pPr indent="-317500" lvl="0" marL="457200" rtl="0" algn="l">
              <a:spcBef>
                <a:spcPts val="0"/>
              </a:spcBef>
              <a:spcAft>
                <a:spcPts val="0"/>
              </a:spcAft>
              <a:buSzPts val="1400"/>
              <a:buChar char="●"/>
            </a:pPr>
            <a:r>
              <a:rPr lang="en"/>
              <a:t>More entities will be added.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Some entities might be removed.</a:t>
            </a:r>
            <a:endParaRPr/>
          </a:p>
        </p:txBody>
      </p:sp>
      <p:grpSp>
        <p:nvGrpSpPr>
          <p:cNvPr id="798" name="Google Shape;798;p32"/>
          <p:cNvGrpSpPr/>
          <p:nvPr/>
        </p:nvGrpSpPr>
        <p:grpSpPr>
          <a:xfrm>
            <a:off x="0" y="4569046"/>
            <a:ext cx="1022509" cy="572747"/>
            <a:chOff x="-77" y="3784091"/>
            <a:chExt cx="2423582" cy="1357541"/>
          </a:xfrm>
        </p:grpSpPr>
        <p:sp>
          <p:nvSpPr>
            <p:cNvPr id="799" name="Google Shape;799;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32"/>
          <p:cNvGrpSpPr/>
          <p:nvPr/>
        </p:nvGrpSpPr>
        <p:grpSpPr>
          <a:xfrm rot="10800000">
            <a:off x="8121500" y="-4"/>
            <a:ext cx="1022509" cy="572747"/>
            <a:chOff x="-77" y="3784091"/>
            <a:chExt cx="2423582" cy="1357541"/>
          </a:xfrm>
        </p:grpSpPr>
        <p:sp>
          <p:nvSpPr>
            <p:cNvPr id="805" name="Google Shape;805;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0" name="Google Shape;810;p32"/>
          <p:cNvPicPr preferRelativeResize="0"/>
          <p:nvPr/>
        </p:nvPicPr>
        <p:blipFill>
          <a:blip r:embed="rId3">
            <a:alphaModFix/>
          </a:blip>
          <a:stretch>
            <a:fillRect/>
          </a:stretch>
        </p:blipFill>
        <p:spPr>
          <a:xfrm>
            <a:off x="0" y="927582"/>
            <a:ext cx="4460974" cy="3574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14" name="Shape 814"/>
        <p:cNvGrpSpPr/>
        <p:nvPr/>
      </p:nvGrpSpPr>
      <p:grpSpPr>
        <a:xfrm>
          <a:off x="0" y="0"/>
          <a:ext cx="0" cy="0"/>
          <a:chOff x="0" y="0"/>
          <a:chExt cx="0" cy="0"/>
        </a:xfrm>
      </p:grpSpPr>
      <p:sp>
        <p:nvSpPr>
          <p:cNvPr id="815" name="Google Shape;815;p33"/>
          <p:cNvSpPr txBox="1"/>
          <p:nvPr>
            <p:ph type="title"/>
          </p:nvPr>
        </p:nvSpPr>
        <p:spPr>
          <a:xfrm>
            <a:off x="351308" y="387611"/>
            <a:ext cx="19053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a:t>
            </a:r>
            <a:endParaRPr/>
          </a:p>
        </p:txBody>
      </p:sp>
      <p:sp>
        <p:nvSpPr>
          <p:cNvPr id="816" name="Google Shape;816;p33"/>
          <p:cNvSpPr txBox="1"/>
          <p:nvPr>
            <p:ph idx="1" type="body"/>
          </p:nvPr>
        </p:nvSpPr>
        <p:spPr>
          <a:xfrm>
            <a:off x="351308" y="1281903"/>
            <a:ext cx="4121400" cy="223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currently 7 use case classes.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Most use case classes are directly associated with an entity class but there are also some use case classes designed only to imply certain rules.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More use cases will be added.</a:t>
            </a:r>
            <a:endParaRPr/>
          </a:p>
        </p:txBody>
      </p:sp>
      <p:grpSp>
        <p:nvGrpSpPr>
          <p:cNvPr id="817" name="Google Shape;817;p33"/>
          <p:cNvGrpSpPr/>
          <p:nvPr/>
        </p:nvGrpSpPr>
        <p:grpSpPr>
          <a:xfrm>
            <a:off x="0" y="4569046"/>
            <a:ext cx="1022509" cy="572747"/>
            <a:chOff x="-77" y="3784091"/>
            <a:chExt cx="2423582" cy="1357541"/>
          </a:xfrm>
        </p:grpSpPr>
        <p:sp>
          <p:nvSpPr>
            <p:cNvPr id="818" name="Google Shape;818;p3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33"/>
          <p:cNvGrpSpPr/>
          <p:nvPr/>
        </p:nvGrpSpPr>
        <p:grpSpPr>
          <a:xfrm rot="10800000">
            <a:off x="8121500" y="-4"/>
            <a:ext cx="1022509" cy="572747"/>
            <a:chOff x="-77" y="3784091"/>
            <a:chExt cx="2423582" cy="1357541"/>
          </a:xfrm>
        </p:grpSpPr>
        <p:sp>
          <p:nvSpPr>
            <p:cNvPr id="824" name="Google Shape;824;p3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9" name="Google Shape;829;p33"/>
          <p:cNvPicPr preferRelativeResize="0"/>
          <p:nvPr/>
        </p:nvPicPr>
        <p:blipFill>
          <a:blip r:embed="rId3">
            <a:alphaModFix/>
          </a:blip>
          <a:stretch>
            <a:fillRect/>
          </a:stretch>
        </p:blipFill>
        <p:spPr>
          <a:xfrm>
            <a:off x="4572000" y="1063441"/>
            <a:ext cx="4366501" cy="3124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33" name="Shape 833"/>
        <p:cNvGrpSpPr/>
        <p:nvPr/>
      </p:nvGrpSpPr>
      <p:grpSpPr>
        <a:xfrm>
          <a:off x="0" y="0"/>
          <a:ext cx="0" cy="0"/>
          <a:chOff x="0" y="0"/>
          <a:chExt cx="0" cy="0"/>
        </a:xfrm>
      </p:grpSpPr>
      <p:sp>
        <p:nvSpPr>
          <p:cNvPr id="834" name="Google Shape;834;p34"/>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835" name="Google Shape;835;p3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Controller and UI</a:t>
            </a:r>
            <a:endParaRPr/>
          </a:p>
        </p:txBody>
      </p:sp>
      <p:sp>
        <p:nvSpPr>
          <p:cNvPr id="836" name="Google Shape;836;p34"/>
          <p:cNvSpPr txBox="1"/>
          <p:nvPr>
            <p:ph idx="2" type="subTitle"/>
          </p:nvPr>
        </p:nvSpPr>
        <p:spPr>
          <a:xfrm>
            <a:off x="310581" y="1777293"/>
            <a:ext cx="3417600" cy="259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2 controller classes that are used to interact with users. The classes MainController and FileManager deal with inputs from users. The MainController class takes input with the scanner method. The FileManager reads the user’s files and shows errors if the file is not readable.</a:t>
            </a:r>
            <a:endParaRPr/>
          </a:p>
        </p:txBody>
      </p:sp>
      <p:sp>
        <p:nvSpPr>
          <p:cNvPr id="837" name="Google Shape;837;p34"/>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UI</a:t>
            </a:r>
            <a:endParaRPr/>
          </a:p>
        </p:txBody>
      </p:sp>
      <p:sp>
        <p:nvSpPr>
          <p:cNvPr id="838" name="Google Shape;838;p34"/>
          <p:cNvSpPr txBox="1"/>
          <p:nvPr>
            <p:ph idx="6" type="subTitle"/>
          </p:nvPr>
        </p:nvSpPr>
        <p:spPr>
          <a:xfrm>
            <a:off x="5416030" y="1799493"/>
            <a:ext cx="3369600" cy="255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UI class is used to interact with users. For now, we are still using the terminal as our UI, but in the future, we plan to use GUI to interact with our users.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2" name="Shape 842"/>
        <p:cNvGrpSpPr/>
        <p:nvPr/>
      </p:nvGrpSpPr>
      <p:grpSpPr>
        <a:xfrm>
          <a:off x="0" y="0"/>
          <a:ext cx="0" cy="0"/>
          <a:chOff x="0" y="0"/>
          <a:chExt cx="0" cy="0"/>
        </a:xfrm>
      </p:grpSpPr>
      <p:sp>
        <p:nvSpPr>
          <p:cNvPr id="843" name="Google Shape;843;p35"/>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03</a:t>
            </a:r>
            <a:endParaRPr>
              <a:solidFill>
                <a:schemeClr val="accent3"/>
              </a:solidFill>
            </a:endParaRPr>
          </a:p>
        </p:txBody>
      </p:sp>
      <p:sp>
        <p:nvSpPr>
          <p:cNvPr id="844" name="Google Shape;844;p35"/>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Scenario Walkthrough</a:t>
            </a:r>
            <a:endParaRPr>
              <a:solidFill>
                <a:schemeClr val="accent3"/>
              </a:solidFill>
            </a:endParaRPr>
          </a:p>
        </p:txBody>
      </p:sp>
      <p:grpSp>
        <p:nvGrpSpPr>
          <p:cNvPr id="845" name="Google Shape;845;p35"/>
          <p:cNvGrpSpPr/>
          <p:nvPr/>
        </p:nvGrpSpPr>
        <p:grpSpPr>
          <a:xfrm>
            <a:off x="6275090" y="1382992"/>
            <a:ext cx="2377521" cy="2377521"/>
            <a:chOff x="6275090" y="1382992"/>
            <a:chExt cx="2377521" cy="2377521"/>
          </a:xfrm>
        </p:grpSpPr>
        <p:sp>
          <p:nvSpPr>
            <p:cNvPr id="846" name="Google Shape;846;p35"/>
            <p:cNvSpPr/>
            <p:nvPr/>
          </p:nvSpPr>
          <p:spPr>
            <a:xfrm>
              <a:off x="6275090" y="1382992"/>
              <a:ext cx="1862394" cy="2139770"/>
            </a:xfrm>
            <a:custGeom>
              <a:rect b="b" l="l" r="r" t="t"/>
              <a:pathLst>
                <a:path extrusionOk="0" h="176149" w="153315">
                  <a:moveTo>
                    <a:pt x="1" y="1"/>
                  </a:moveTo>
                  <a:lnTo>
                    <a:pt x="1" y="176148"/>
                  </a:lnTo>
                  <a:lnTo>
                    <a:pt x="153314" y="176148"/>
                  </a:lnTo>
                  <a:lnTo>
                    <a:pt x="153314" y="22835"/>
                  </a:lnTo>
                  <a:lnTo>
                    <a:pt x="1304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7860096" y="1382992"/>
              <a:ext cx="277388" cy="277388"/>
            </a:xfrm>
            <a:custGeom>
              <a:rect b="b" l="l" r="r" t="t"/>
              <a:pathLst>
                <a:path extrusionOk="0" h="22835" w="22835">
                  <a:moveTo>
                    <a:pt x="0" y="1"/>
                  </a:moveTo>
                  <a:lnTo>
                    <a:pt x="0" y="22835"/>
                  </a:lnTo>
                  <a:lnTo>
                    <a:pt x="22834" y="22835"/>
                  </a:lnTo>
                  <a:lnTo>
                    <a:pt x="0" y="1"/>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6631716" y="1977369"/>
              <a:ext cx="1228392" cy="1228392"/>
            </a:xfrm>
            <a:custGeom>
              <a:rect b="b" l="l" r="r" t="t"/>
              <a:pathLst>
                <a:path extrusionOk="0" h="101123" w="101123">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7622345" y="2730246"/>
              <a:ext cx="1030266" cy="1030266"/>
            </a:xfrm>
            <a:custGeom>
              <a:rect b="b" l="l" r="r" t="t"/>
              <a:pathLst>
                <a:path extrusionOk="0" h="84813" w="84813">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7265719" y="1660368"/>
              <a:ext cx="237763" cy="237763"/>
            </a:xfrm>
            <a:custGeom>
              <a:rect b="b" l="l" r="r" t="t"/>
              <a:pathLst>
                <a:path extrusionOk="0" h="19573" w="19573">
                  <a:moveTo>
                    <a:pt x="9787" y="1"/>
                  </a:moveTo>
                  <a:lnTo>
                    <a:pt x="1" y="19573"/>
                  </a:lnTo>
                  <a:lnTo>
                    <a:pt x="19573" y="19573"/>
                  </a:lnTo>
                  <a:lnTo>
                    <a:pt x="9787"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7265719" y="1898118"/>
              <a:ext cx="237763" cy="673640"/>
            </a:xfrm>
            <a:custGeom>
              <a:rect b="b" l="l" r="r" t="t"/>
              <a:pathLst>
                <a:path extrusionOk="0" h="55455" w="19573">
                  <a:moveTo>
                    <a:pt x="1" y="1"/>
                  </a:moveTo>
                  <a:lnTo>
                    <a:pt x="1" y="55455"/>
                  </a:lnTo>
                  <a:lnTo>
                    <a:pt x="19573" y="3588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6631716" y="1660368"/>
              <a:ext cx="396264" cy="515139"/>
            </a:xfrm>
            <a:custGeom>
              <a:rect b="b" l="l" r="r" t="t"/>
              <a:pathLst>
                <a:path extrusionOk="0" h="42407" w="32621">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6671342" y="2175494"/>
              <a:ext cx="317013" cy="922092"/>
            </a:xfrm>
            <a:custGeom>
              <a:rect b="b" l="l" r="r" t="t"/>
              <a:pathLst>
                <a:path extrusionOk="0" h="75908" w="26097">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7820471" y="2928372"/>
              <a:ext cx="634014" cy="634014"/>
            </a:xfrm>
            <a:custGeom>
              <a:rect b="b" l="l" r="r" t="t"/>
              <a:pathLst>
                <a:path extrusionOk="0" h="52193" w="52193">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7899721" y="2928372"/>
              <a:ext cx="277388" cy="356638"/>
            </a:xfrm>
            <a:custGeom>
              <a:rect b="b" l="l" r="r" t="t"/>
              <a:pathLst>
                <a:path extrusionOk="0" h="29359" w="22835">
                  <a:moveTo>
                    <a:pt x="16310" y="0"/>
                  </a:moveTo>
                  <a:lnTo>
                    <a:pt x="16310" y="22834"/>
                  </a:lnTo>
                  <a:lnTo>
                    <a:pt x="0" y="22834"/>
                  </a:lnTo>
                  <a:lnTo>
                    <a:pt x="0" y="29358"/>
                  </a:lnTo>
                  <a:lnTo>
                    <a:pt x="22834" y="29358"/>
                  </a:lnTo>
                  <a:lnTo>
                    <a:pt x="22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8058222" y="3166123"/>
              <a:ext cx="158513" cy="158513"/>
            </a:xfrm>
            <a:custGeom>
              <a:rect b="b" l="l" r="r" t="t"/>
              <a:pathLst>
                <a:path extrusionOk="0" h="13049" w="13049">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6790217" y="1660368"/>
              <a:ext cx="79262" cy="317013"/>
            </a:xfrm>
            <a:custGeom>
              <a:rect b="b" l="l" r="r" t="t"/>
              <a:pathLst>
                <a:path extrusionOk="0" h="26097" w="6525">
                  <a:moveTo>
                    <a:pt x="3263" y="1"/>
                  </a:moveTo>
                  <a:lnTo>
                    <a:pt x="1" y="5220"/>
                  </a:lnTo>
                  <a:lnTo>
                    <a:pt x="1" y="26097"/>
                  </a:lnTo>
                  <a:lnTo>
                    <a:pt x="6525" y="26097"/>
                  </a:lnTo>
                  <a:lnTo>
                    <a:pt x="6525" y="5220"/>
                  </a:lnTo>
                  <a:lnTo>
                    <a:pt x="32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6841334" y="2939864"/>
              <a:ext cx="135141" cy="135129"/>
            </a:xfrm>
            <a:custGeom>
              <a:rect b="b" l="l" r="r" t="t"/>
              <a:pathLst>
                <a:path extrusionOk="0" h="11124" w="11125">
                  <a:moveTo>
                    <a:pt x="4600" y="0"/>
                  </a:moveTo>
                  <a:lnTo>
                    <a:pt x="1" y="4600"/>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6960209" y="2820988"/>
              <a:ext cx="135141" cy="135129"/>
            </a:xfrm>
            <a:custGeom>
              <a:rect b="b" l="l" r="r" t="t"/>
              <a:pathLst>
                <a:path extrusionOk="0" h="11124" w="11125">
                  <a:moveTo>
                    <a:pt x="4600" y="0"/>
                  </a:moveTo>
                  <a:lnTo>
                    <a:pt x="1" y="4632"/>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7079085" y="2702113"/>
              <a:ext cx="135141" cy="135530"/>
            </a:xfrm>
            <a:custGeom>
              <a:rect b="b" l="l" r="r" t="t"/>
              <a:pathLst>
                <a:path extrusionOk="0" h="11157" w="11125">
                  <a:moveTo>
                    <a:pt x="4600" y="1"/>
                  </a:moveTo>
                  <a:lnTo>
                    <a:pt x="1" y="4633"/>
                  </a:lnTo>
                  <a:lnTo>
                    <a:pt x="6525" y="11156"/>
                  </a:lnTo>
                  <a:lnTo>
                    <a:pt x="11124" y="6524"/>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7197960" y="258323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7316835" y="2464362"/>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7435711" y="234548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7554586" y="2226611"/>
              <a:ext cx="135129" cy="135530"/>
            </a:xfrm>
            <a:custGeom>
              <a:rect b="b" l="l" r="r" t="t"/>
              <a:pathLst>
                <a:path extrusionOk="0" h="11157" w="11124">
                  <a:moveTo>
                    <a:pt x="4600" y="1"/>
                  </a:moveTo>
                  <a:lnTo>
                    <a:pt x="1" y="4633"/>
                  </a:lnTo>
                  <a:lnTo>
                    <a:pt x="6524"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6354340"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6512841"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6671342"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35"/>
          <p:cNvSpPr txBox="1"/>
          <p:nvPr>
            <p:ph idx="4294967295" type="subTitle"/>
          </p:nvPr>
        </p:nvSpPr>
        <p:spPr>
          <a:xfrm>
            <a:off x="3958200" y="3647991"/>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Lana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