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60" r:id="rId2"/>
    <p:sldId id="265" r:id="rId3"/>
    <p:sldId id="277" r:id="rId4"/>
    <p:sldId id="278" r:id="rId5"/>
    <p:sldId id="279" r:id="rId6"/>
    <p:sldId id="281" r:id="rId7"/>
    <p:sldId id="283" r:id="rId8"/>
    <p:sldId id="284" r:id="rId9"/>
    <p:sldId id="286" r:id="rId10"/>
    <p:sldId id="261" r:id="rId11"/>
    <p:sldId id="282" r:id="rId12"/>
    <p:sldId id="287" r:id="rId13"/>
    <p:sldId id="274" r:id="rId14"/>
    <p:sldId id="266" r:id="rId15"/>
    <p:sldId id="276" r:id="rId16"/>
    <p:sldId id="285" r:id="rId17"/>
    <p:sldId id="290" r:id="rId18"/>
    <p:sldId id="280" r:id="rId19"/>
    <p:sldId id="273" r:id="rId20"/>
    <p:sldId id="275" r:id="rId21"/>
    <p:sldId id="288" r:id="rId22"/>
    <p:sldId id="28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1D527-628F-4078-CFFE-2068E047D23E}" v="171" dt="2021-10-16T21:46:46.032"/>
    <p1510:client id="{044C7889-22FF-E39F-2F56-BDDE607451A6}" v="257" dt="2021-11-15T19:42:27.902"/>
    <p1510:client id="{0D6B45BF-81DF-24D8-4836-3C46D93DA96B}" v="54" dt="2021-10-14T17:03:30.235"/>
    <p1510:client id="{0F9787ED-2AED-8271-911D-478C391A8E69}" v="352" dt="2021-11-14T19:23:16.666"/>
    <p1510:client id="{1D88F72D-C4A1-010D-437C-191598F65E14}" v="106" dt="2021-10-15T15:37:14.407"/>
    <p1510:client id="{218577AD-DB76-C97C-E5A8-84B28167F4C1}" v="68" dt="2021-10-13T02:46:51.738"/>
    <p1510:client id="{32203DA0-B464-4241-3BD8-A4BF12DB70C8}" v="431" dt="2021-10-04T20:00:10.687"/>
    <p1510:client id="{46431D71-A56E-2FBA-E2F7-C2042D9F3C6C}" v="196" dt="2021-10-04T18:55:33.368"/>
    <p1510:client id="{4820364E-893E-A5E2-4278-9B0B9F1907FC}" v="89" dt="2021-10-15T19:16:05.015"/>
    <p1510:client id="{496681D1-D81F-475B-F914-A8AA6C68C9CB}" v="526" dt="2021-10-16T21:47:00.446"/>
    <p1510:client id="{4F60830C-D456-6258-37FA-6CEE35735EAA}" v="25" dt="2021-10-07T18:09:47.743"/>
    <p1510:client id="{6104BFAB-E77F-3A09-E642-849E1BB25C63}" v="355" dt="2021-10-15T22:33:53.111"/>
    <p1510:client id="{6155FC7C-46EA-8FE8-1FE7-E1D362D69FDD}" v="81" dt="2021-10-15T21:02:46.795"/>
    <p1510:client id="{65D53A81-863C-EAC3-9F64-CA7AE90141DB}" v="295" dt="2021-10-16T21:46:14.990"/>
    <p1510:client id="{6E49452B-B439-4A2C-A18C-DA32D44A4946}" v="3123" dt="2021-10-04T20:10:18.219"/>
    <p1510:client id="{6F2C78ED-9A0B-4472-8A74-746609B58E6E}" v="1" dt="2021-10-04T18:55:50.238"/>
    <p1510:client id="{7243F4E9-4BD8-C6DB-BBB1-DD4FE8CBE898}" v="7" dt="2021-10-08T14:49:13.297"/>
    <p1510:client id="{731B49AD-BD11-CE70-352C-AD3A0BA72010}" v="426" dt="2021-10-15T02:23:25.576"/>
    <p1510:client id="{73EB2F6C-5530-9C10-4D06-3D8745F56B4E}" v="269" dt="2021-11-14T21:54:01.885"/>
    <p1510:client id="{7917AC07-9861-528A-2F87-D647D97CDBEB}" v="2" dt="2021-11-14T22:41:35.112"/>
    <p1510:client id="{7E200F6F-010A-536E-58FB-A2927085F520}" v="167" dt="2021-11-14T23:22:07.022"/>
    <p1510:client id="{8CF86B97-0396-4807-98FC-2B2508525336}" v="112" dt="2021-10-14T17:11:01.116"/>
    <p1510:client id="{8E4AD813-C28D-F03F-00FF-B6172FFE0A90}" v="360" dt="2021-11-14T21:58:02.423"/>
    <p1510:client id="{9A0399A0-6A9B-9481-FD52-84EC27E54ADE}" v="856" dt="2021-10-16T20:58:19.475"/>
    <p1510:client id="{9DB0BA30-4EBF-5AF7-16C6-0BD9F47BC426}" v="215" dt="2021-10-04T19:53:16.470"/>
    <p1510:client id="{A540610F-AC57-0E85-7BA4-62CF25D39981}" v="28" dt="2021-11-15T19:26:25.559"/>
    <p1510:client id="{A8BFB979-955E-F69F-4281-7BBD526A120C}" v="9" dt="2021-11-15T19:24:38.660"/>
    <p1510:client id="{AEC47067-FDA2-594D-4243-33268BCB0FFC}" v="272" dt="2021-10-08T17:37:13.908"/>
    <p1510:client id="{B067B606-66E2-947C-3A25-D7C1D21C9DFC}" v="1" dt="2021-11-15T19:23:49.675"/>
    <p1510:client id="{B666F30F-5A63-D6E2-C75A-04E1C54232D7}" v="6" dt="2021-11-15T19:10:13.296"/>
    <p1510:client id="{BBB1016D-57A3-1072-726F-483B31EE2574}" v="213" dt="2021-10-10T18:09:45.520"/>
    <p1510:client id="{BC996EA7-6890-5DA9-FD9C-709A4C5DBF17}" v="4" dt="2021-10-14T22:38:49.913"/>
    <p1510:client id="{BE045A9C-D476-F76E-BE89-C3E6A5581FC1}" v="34" dt="2021-11-11T20:06:20.846"/>
    <p1510:client id="{C090A510-22BE-7B9D-8F80-A73704C5E3B5}" v="30" dt="2021-11-15T19:28:41.078"/>
    <p1510:client id="{C1E01661-0B91-D394-E5BC-A548CC0FBE48}" v="5" dt="2021-10-14T20:30:56.101"/>
    <p1510:client id="{CAD0152E-CF39-160B-A9D4-C8D1A698439E}" v="18" dt="2021-10-04T19:24:02.224"/>
    <p1510:client id="{CD1B35C6-3EF1-943E-BE89-E6F102AB01A1}" v="41" dt="2021-11-15T19:42:35.504"/>
    <p1510:client id="{CDF68D7E-85E0-316B-2C4A-5DBB1F494FD0}" v="949" dt="2021-11-11T21:37:13.540"/>
    <p1510:client id="{CFEAAB47-2939-68F0-F3DC-9D43C8B5BD3E}" v="317" dt="2021-10-04T19:39:42.437"/>
    <p1510:client id="{D1003A1B-57D1-9135-E7C2-A28CAD238C80}" v="35" dt="2021-10-16T01:06:00.304"/>
    <p1510:client id="{D31B1B49-E748-5E9E-B1D5-FC1D4BE01958}" v="1034" dt="2021-10-14T17:33:24.843"/>
    <p1510:client id="{D557700F-89C9-A18E-63F2-2E5B2C7A4B92}" v="467" dt="2021-10-04T19:40:08.342"/>
    <p1510:client id="{DB2288EA-06DC-FAD7-489A-9715A3DC79DC}" v="56" dt="2021-11-14T22:35:30.836"/>
    <p1510:client id="{E2305330-BBBC-CB3F-C18E-4CAFDCE51ECB}" v="989" dt="2021-11-11T21:06:11.201"/>
    <p1510:client id="{E470936D-0901-D202-8C84-E70B151609C2}" v="425" dt="2021-11-11T20:36:22.221"/>
    <p1510:client id="{E6B303D2-A6BA-6668-69EB-9B90940011DC}" v="503" dt="2021-10-04T18:56:18.625"/>
    <p1510:client id="{ECB0DE91-54AA-FE91-C473-50AB2A1B6029}" v="3" dt="2021-10-16T21:42:21.394"/>
    <p1510:client id="{F1C66CAA-93F4-44BA-2412-BFFCC4C0DFAC}" v="88" dt="2021-10-16T18:11:31.700"/>
    <p1510:client id="{F4211C5A-FFB5-68E6-5CCE-4C8AD03B17D0}" v="62" dt="2021-10-15T00:07:23.113"/>
    <p1510:client id="{F74ADA94-51F9-3719-8A2E-3B450FBF7F4E}" v="359" dt="2021-10-16T21:46:57.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533869" y="672859"/>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Ticket (entity)</a:t>
              </a:r>
              <a:endParaRPr b="1"/>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r>
                <a:rPr lang="en" sz="1000"/>
                <a:t>Store Ticket's flight number</a:t>
              </a:r>
              <a:endParaRPr lang="en-US"/>
            </a:p>
            <a:p>
              <a:pPr marL="182880" indent="-108585">
                <a:buSzPts val="1000"/>
                <a:buChar char="●"/>
              </a:pPr>
              <a:r>
                <a:rPr lang="en" sz="1000"/>
                <a:t>Store Ticket's departure and arrival city</a:t>
              </a:r>
              <a:endParaRPr lang="en"/>
            </a:p>
            <a:p>
              <a:pPr marL="182880" indent="-108585">
                <a:buSzPts val="1000"/>
                <a:buChar char="●"/>
              </a:pPr>
              <a:r>
                <a:rPr lang="en" sz="1000"/>
                <a:t>Store Ticket's departure and arrival time</a:t>
              </a:r>
            </a:p>
            <a:p>
              <a:pPr marL="182880" indent="-108585">
                <a:buSzPts val="1000"/>
                <a:buChar char="●"/>
              </a:pPr>
              <a:r>
                <a:rPr lang="en" sz="1000"/>
                <a:t>Store Ticket's passenger's name</a:t>
              </a:r>
            </a:p>
            <a:p>
              <a:pPr marL="182880" indent="-108585">
                <a:buSzPts val="1000"/>
                <a:buChar char="●"/>
              </a:pPr>
              <a:r>
                <a:rPr lang="en" sz="1000"/>
                <a:t>Store Ticket's passenger's username</a:t>
              </a:r>
              <a:endParaRPr lang="en"/>
            </a:p>
            <a:p>
              <a:pPr marL="182880" indent="-108585">
                <a:buSzPts val="1000"/>
                <a:buChar char="●"/>
              </a:pPr>
              <a:r>
                <a:rPr lang="en" sz="1000"/>
                <a:t>Store Ticket's passenger's seat class</a:t>
              </a:r>
            </a:p>
            <a:p>
              <a:pPr marL="182880" indent="-108585">
                <a:buSzPts val="1000"/>
                <a:buChar char="●"/>
              </a:pPr>
              <a:r>
                <a:rPr lang="en" sz="1000"/>
                <a:t>Store Ticket's seat number</a:t>
              </a:r>
            </a:p>
            <a:p>
              <a:pPr marL="182880" indent="-108585">
                <a:buSzPts val="1000"/>
                <a:buChar char="●"/>
              </a:pPr>
              <a:r>
                <a:rPr lang="en" sz="1000"/>
                <a:t>Store Ticket's price</a:t>
              </a:r>
            </a:p>
            <a:p>
              <a:pPr marL="182880" indent="-108585">
                <a:buSzPts val="1000"/>
                <a:buChar char="●"/>
              </a:pPr>
              <a:r>
                <a:rPr lang="en" sz="1000"/>
                <a:t>Store Ticket's id</a:t>
              </a:r>
              <a:endParaRPr lang="en"/>
            </a:p>
            <a:p>
              <a:pPr marL="182880" indent="-108585">
                <a:buSzPts val="1000"/>
                <a:buChar char="●"/>
              </a:pPr>
              <a:r>
                <a:rPr lang="en" sz="1000"/>
                <a:t>Store Ticket's boarding gate</a:t>
              </a:r>
              <a:endParaRPr lang="en"/>
            </a:p>
            <a:p>
              <a:pPr marL="182880" lvl="0" indent="-108585" algn="l" rtl="0">
                <a:spcBef>
                  <a:spcPts val="0"/>
                </a:spcBef>
                <a:spcAft>
                  <a:spcPts val="0"/>
                </a:spcAft>
                <a:buSzPts val="1000"/>
                <a:buChar char="●"/>
              </a:pPr>
              <a:r>
                <a:rPr lang="en" sz="1000"/>
                <a:t>Getters/setters for everything above</a:t>
              </a:r>
              <a:endParaRPr sz="1000"/>
            </a:p>
            <a:p>
              <a:pPr marL="182880" indent="-108585">
                <a:buSzPts val="1000"/>
                <a:buChar char="●"/>
              </a:pPr>
              <a:r>
                <a:rPr lang="en" sz="1000"/>
                <a:t>Generate a ticket by using all information above with </a:t>
              </a:r>
              <a:r>
                <a:rPr lang="en" sz="1000" err="1"/>
                <a:t>toString</a:t>
              </a:r>
              <a:r>
                <a:rPr lang="en" sz="1000"/>
                <a:t> method.</a:t>
              </a:r>
            </a:p>
            <a:p>
              <a:pPr marL="182880" indent="-108585">
                <a:buSzPts val="1000"/>
                <a:buChar char="●"/>
              </a:pPr>
              <a:endParaRPr lang="en"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TicketManager</a:t>
              </a:r>
            </a:p>
            <a:p>
              <a:r>
                <a:rPr lang="af-ZA" sz="1200"/>
                <a:t>PHManager</a:t>
              </a:r>
              <a:endParaRPr lang="en"/>
            </a:p>
            <a:p>
              <a:r>
                <a:rPr lang="en" sz="1200"/>
                <a:t>PurchaseHistory</a:t>
              </a:r>
              <a:endParaRPr lang="af-ZA" sz="1200"/>
            </a:p>
            <a:p>
              <a:endParaRPr lang="af-ZA" sz="1200"/>
            </a:p>
            <a:p>
              <a:pPr marL="0" lvl="0" indent="0" algn="l">
                <a:spcBef>
                  <a:spcPts val="0"/>
                </a:spcBef>
                <a:spcAft>
                  <a:spcPts val="0"/>
                </a:spcAft>
                <a:buNone/>
              </a:pPr>
              <a:endParaRPr lang="en" sz="1200"/>
            </a:p>
            <a:p>
              <a:endParaRPr lang="en" sz="1200"/>
            </a:p>
            <a:p>
              <a:endParaRPr lang="en" sz="1200" b="1"/>
            </a:p>
            <a:p>
              <a:endParaRPr lang="en" sz="1200"/>
            </a:p>
          </p:txBody>
        </p:sp>
      </p:grpSp>
    </p:spTree>
    <p:extLst>
      <p:ext uri="{BB962C8B-B14F-4D97-AF65-F5344CB8AC3E}">
        <p14:creationId xmlns:p14="http://schemas.microsoft.com/office/powerpoint/2010/main" val="236594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721862" y="46687"/>
            <a:ext cx="7461925" cy="5050654"/>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Customer (entity)</a:t>
              </a:r>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68403"/>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r>
                <a:rPr lang="en" sz="1000"/>
                <a:t>Stores customer personal information(name, password and username).</a:t>
              </a:r>
            </a:p>
            <a:p>
              <a:pPr marL="182880" indent="-108585">
                <a:buSzPts val="1000"/>
                <a:buChar char="●"/>
              </a:pPr>
              <a:r>
                <a:rPr lang="en" sz="1000"/>
                <a:t>Stores account balance, millage earned.</a:t>
              </a:r>
            </a:p>
            <a:p>
              <a:pPr marL="182880" indent="-108585">
                <a:buSzPts val="1000"/>
                <a:buChar char="●"/>
              </a:pPr>
              <a:r>
                <a:rPr lang="en" sz="1000"/>
                <a:t>Store membership information ( including membership status and membership level : level 0 ( If not membership) , level 1, level 2, level 3.) </a:t>
              </a:r>
              <a:endParaRPr lang="en"/>
            </a:p>
            <a:p>
              <a:pPr marL="182880" indent="-108585">
                <a:buSzPts val="1000"/>
                <a:buChar char="●"/>
              </a:pPr>
              <a:r>
                <a:rPr lang="en" sz="1000"/>
                <a:t>Store current redeem points for this customer.</a:t>
              </a:r>
            </a:p>
            <a:p>
              <a:pPr marL="182880" indent="-108585">
                <a:buSzPts val="1000"/>
                <a:buFont typeface="Arial,Sans-Serif"/>
                <a:buChar char="●"/>
              </a:pPr>
              <a:r>
                <a:rPr lang="en" sz="1000"/>
                <a:t>Store purchase history for this customer.</a:t>
              </a:r>
            </a:p>
            <a:p>
              <a:pPr marL="182880" indent="-108585">
                <a:buSzPts val="1000"/>
                <a:buFont typeface="Arial,Sans-Serif"/>
                <a:buChar char="●"/>
              </a:pPr>
              <a:r>
                <a:rPr lang="en" sz="1000"/>
                <a:t>Methods: Getter methods to get this customer's personal information such as name, username, current balance amount, current mileage amount, membership status, membership levels, redeem points and purchase history.</a:t>
              </a:r>
            </a:p>
            <a:p>
              <a:pPr marL="182880" indent="-108585">
                <a:buSzPts val="1000"/>
                <a:buFont typeface="Arial"/>
                <a:buChar char="●"/>
              </a:pPr>
              <a:r>
                <a:rPr lang="en" sz="1000"/>
                <a:t>Verify if the given password in string form is correct or not for this customer.</a:t>
              </a:r>
            </a:p>
            <a:p>
              <a:pPr marL="182880" indent="-108585">
                <a:buSzPts val="1000"/>
                <a:buFont typeface="Arial,Sans-Serif"/>
                <a:buChar char="●"/>
              </a:pPr>
              <a:r>
                <a:rPr lang="en" sz="1000"/>
                <a:t>Replace the given password, name and username in string form and replace the original personal information.</a:t>
              </a:r>
              <a:endParaRPr lang="en-US" sz="1000"/>
            </a:p>
            <a:p>
              <a:pPr marL="182880" indent="-108585">
                <a:buSzPts val="1000"/>
                <a:buChar char="●"/>
              </a:pPr>
              <a:r>
                <a:rPr lang="en" sz="1000"/>
                <a:t>Upgrade the current balance amount for this customer ( Increase or decrease).</a:t>
              </a:r>
            </a:p>
            <a:p>
              <a:pPr marL="182880" indent="-108585">
                <a:buSzPts val="1000"/>
                <a:buFont typeface="Arial"/>
                <a:buChar char="●"/>
              </a:pPr>
              <a:r>
                <a:rPr lang="en" sz="1000"/>
                <a:t>Upgrade the current Millage amount for this customer ( Increase or decrease).</a:t>
              </a:r>
            </a:p>
            <a:p>
              <a:pPr marL="182880" indent="-108585">
                <a:buSzPts val="1000"/>
                <a:buFont typeface="Arial,Sans-Serif"/>
                <a:buChar char="●"/>
              </a:pPr>
              <a:r>
                <a:rPr lang="en" sz="1000"/>
                <a:t>Upgrade the current membership status for this customer ( Change this customer's membership status to true, membership level will become 1).</a:t>
              </a:r>
              <a:endParaRPr lang="en-US" sz="1000"/>
            </a:p>
            <a:p>
              <a:pPr marL="182880" indent="-108585">
                <a:buSzPts val="1000"/>
                <a:buFont typeface="Arial,Sans-Serif"/>
                <a:buChar char="●"/>
              </a:pPr>
              <a:r>
                <a:rPr lang="en" sz="1000"/>
                <a:t>Upgrade the current membership level for this customer ( if the customer's total miles reached 1000, and 5000 miles, then upgrade to next level).</a:t>
              </a:r>
            </a:p>
            <a:p>
              <a:pPr marL="182880" indent="-108585">
                <a:buSzPts val="1000"/>
                <a:buFont typeface="Arial,Sans-Serif"/>
                <a:buChar char="●"/>
              </a:pPr>
              <a:r>
                <a:rPr lang="en" sz="1000"/>
                <a:t>Replace the current redeem points based on current mileage amount </a:t>
              </a:r>
              <a:r>
                <a:rPr lang="en" sz="1000" err="1"/>
                <a:t>devide</a:t>
              </a:r>
              <a:r>
                <a:rPr lang="en" sz="1000"/>
                <a:t> by 5. </a:t>
              </a:r>
            </a:p>
            <a:p>
              <a:pPr marL="182880" indent="-108585">
                <a:buSzPts val="1000"/>
                <a:buFont typeface="Arial,Sans-Serif"/>
                <a:buChar char="●"/>
              </a:pPr>
              <a:r>
                <a:rPr lang="en" sz="1000"/>
                <a:t>Minus the current redeem points with the given points which used to redeemed.</a:t>
              </a:r>
            </a:p>
            <a:p>
              <a:pPr marL="182880" indent="-108585">
                <a:buSzPts val="1000"/>
                <a:buFont typeface="Arial,Sans-Serif"/>
                <a:buChar char="●"/>
              </a:pPr>
              <a:r>
                <a:rPr lang="en" sz="1000"/>
                <a:t>Show customer's personal information with </a:t>
              </a:r>
              <a:r>
                <a:rPr lang="en" sz="1000" err="1"/>
                <a:t>toString</a:t>
              </a:r>
              <a:r>
                <a:rPr lang="en" sz="1000"/>
                <a:t> method.</a:t>
              </a:r>
              <a:endParaRPr lang="en-US" sz="1000"/>
            </a:p>
            <a:p>
              <a:pPr marL="182880" indent="-108585">
                <a:buSzPts val="1000"/>
                <a:buChar char="●"/>
              </a:pPr>
              <a:endParaRPr lang="en" sz="1000"/>
            </a:p>
            <a:p>
              <a:pPr marL="182880" indent="-108585">
                <a:buSzPts val="1000"/>
                <a:buChar char="●"/>
              </a:pPr>
              <a:endParaRPr lang="en"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err="1"/>
                <a:t>CustomerManager</a:t>
              </a:r>
              <a:endParaRPr lang="en" sz="1200"/>
            </a:p>
            <a:p>
              <a:r>
                <a:rPr lang="en" sz="1200"/>
                <a:t>Membership</a:t>
              </a:r>
            </a:p>
            <a:p>
              <a:r>
                <a:rPr lang="af-ZA" sz="1200"/>
                <a:t>PriceCalculator</a:t>
              </a:r>
              <a:endParaRPr lang="en"/>
            </a:p>
            <a:p>
              <a:r>
                <a:rPr lang="en" sz="1200" err="1"/>
                <a:t>PurchaseHistory</a:t>
              </a:r>
              <a:endParaRPr lang="en" err="1"/>
            </a:p>
            <a:p>
              <a:pPr marL="0" lvl="0" indent="0" algn="l">
                <a:spcBef>
                  <a:spcPts val="0"/>
                </a:spcBef>
                <a:spcAft>
                  <a:spcPts val="0"/>
                </a:spcAft>
                <a:buNone/>
              </a:pPr>
              <a:endParaRPr lang="en" sz="1200"/>
            </a:p>
            <a:p>
              <a:endParaRPr lang="en" sz="1200" b="1"/>
            </a:p>
            <a:p>
              <a:endParaRPr lang="en" sz="1200"/>
            </a:p>
          </p:txBody>
        </p:sp>
      </p:grpSp>
    </p:spTree>
    <p:extLst>
      <p:ext uri="{BB962C8B-B14F-4D97-AF65-F5344CB8AC3E}">
        <p14:creationId xmlns:p14="http://schemas.microsoft.com/office/powerpoint/2010/main" val="113519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E93A4ACE-4984-4CC2-B3C9-DE09B710B53C}"/>
              </a:ext>
            </a:extLst>
          </p:cNvPr>
          <p:cNvGrpSpPr/>
          <p:nvPr/>
        </p:nvGrpSpPr>
        <p:grpSpPr>
          <a:xfrm>
            <a:off x="697154" y="519778"/>
            <a:ext cx="7461925" cy="3672333"/>
            <a:chOff x="2201500" y="2267500"/>
            <a:chExt cx="3563100" cy="1982700"/>
          </a:xfrm>
        </p:grpSpPr>
        <p:sp>
          <p:nvSpPr>
            <p:cNvPr id="5" name="Google Shape;69;p14">
              <a:extLst>
                <a:ext uri="{FF2B5EF4-FFF2-40B4-BE49-F238E27FC236}">
                  <a16:creationId xmlns:a16="http://schemas.microsoft.com/office/drawing/2014/main" id="{461B5A38-8E67-4B37-AA28-51D9BF59DCD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22D2F24-8715-4B14-B116-B3C797B9AEBA}"/>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PurchaseHistory</a:t>
              </a:r>
              <a:r>
                <a:rPr lang="en" b="1"/>
                <a:t> (entity)</a:t>
              </a:r>
              <a:endParaRPr lang="en-US"/>
            </a:p>
          </p:txBody>
        </p:sp>
        <p:sp>
          <p:nvSpPr>
            <p:cNvPr id="7" name="Google Shape;71;p14">
              <a:extLst>
                <a:ext uri="{FF2B5EF4-FFF2-40B4-BE49-F238E27FC236}">
                  <a16:creationId xmlns:a16="http://schemas.microsoft.com/office/drawing/2014/main" id="{E4EBCA23-1DE6-4428-8B8D-CB8D57B8DBB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54145090-62CF-4750-9CAC-E128D331DEC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030AB2B8-0265-485C-8D61-F8486A76AFC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Char char="●"/>
              </a:pPr>
              <a:r>
                <a:rPr lang="en" altLang="ja-JP" sz="1000"/>
                <a:t>Store all tickets purchased and items redeemed by a customer</a:t>
              </a:r>
            </a:p>
            <a:p>
              <a:pPr marL="182880" indent="-108585">
                <a:buSzPts val="1000"/>
                <a:buFont typeface="Arial"/>
                <a:buChar char="●"/>
              </a:pPr>
              <a:r>
                <a:rPr lang="en" altLang="ja-JP" sz="1000"/>
                <a:t>Add new purchased tickets</a:t>
              </a:r>
            </a:p>
            <a:p>
              <a:pPr marL="182880" indent="-108585">
                <a:buSzPts val="1000"/>
                <a:buFont typeface="Arial"/>
                <a:buChar char="●"/>
              </a:pPr>
              <a:r>
                <a:rPr lang="en" altLang="ja-JP" sz="1000"/>
                <a:t>Add new items redeemed</a:t>
              </a:r>
            </a:p>
            <a:p>
              <a:pPr marL="182880" indent="-108585">
                <a:buFont typeface="Arial,Sans-Serif"/>
                <a:buChar char="●"/>
              </a:pPr>
              <a:endParaRPr lang="en" sz="1000"/>
            </a:p>
            <a:p>
              <a:pPr marL="74295"/>
              <a:endParaRPr lang="en" sz="1000"/>
            </a:p>
            <a:p>
              <a:pPr marL="182880" indent="-108585">
                <a:buSzPts val="1000"/>
                <a:buChar char="●"/>
              </a:pPr>
              <a:endParaRPr lang="en" altLang="ja-JP" sz="1000"/>
            </a:p>
            <a:p>
              <a:pPr marL="182880" indent="-108585">
                <a:buSzPts val="1000"/>
                <a:buChar char="●"/>
              </a:pPr>
              <a:endParaRPr lang="en" altLang="ja-JP" sz="1000"/>
            </a:p>
          </p:txBody>
        </p:sp>
        <p:sp>
          <p:nvSpPr>
            <p:cNvPr id="10" name="Google Shape;74;p14">
              <a:extLst>
                <a:ext uri="{FF2B5EF4-FFF2-40B4-BE49-F238E27FC236}">
                  <a16:creationId xmlns:a16="http://schemas.microsoft.com/office/drawing/2014/main" id="{D3D90C74-90FF-4F99-9B20-83D5797529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Customer</a:t>
              </a:r>
            </a:p>
            <a:p>
              <a:pPr marL="0" lvl="0" indent="0" algn="l">
                <a:spcBef>
                  <a:spcPts val="0"/>
                </a:spcBef>
                <a:spcAft>
                  <a:spcPts val="0"/>
                </a:spcAft>
                <a:buNone/>
              </a:pPr>
              <a:r>
                <a:rPr lang="en" sz="1200"/>
                <a:t>Ticket</a:t>
              </a:r>
            </a:p>
            <a:p>
              <a:r>
                <a:rPr lang="en" sz="1200" err="1"/>
                <a:t>RewardsItem</a:t>
              </a:r>
            </a:p>
            <a:p>
              <a:r>
                <a:rPr lang="en" sz="1200"/>
                <a:t>PHManager</a:t>
              </a:r>
            </a:p>
            <a:p>
              <a:endParaRPr lang="en" sz="1200"/>
            </a:p>
          </p:txBody>
        </p:sp>
      </p:grpSp>
    </p:spTree>
    <p:extLst>
      <p:ext uri="{BB962C8B-B14F-4D97-AF65-F5344CB8AC3E}">
        <p14:creationId xmlns:p14="http://schemas.microsoft.com/office/powerpoint/2010/main" val="18707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E93A4ACE-4984-4CC2-B3C9-DE09B710B53C}"/>
              </a:ext>
            </a:extLst>
          </p:cNvPr>
          <p:cNvGrpSpPr/>
          <p:nvPr/>
        </p:nvGrpSpPr>
        <p:grpSpPr>
          <a:xfrm>
            <a:off x="697154" y="519778"/>
            <a:ext cx="7461925" cy="4419679"/>
            <a:chOff x="2201500" y="2267500"/>
            <a:chExt cx="3563100" cy="1982700"/>
          </a:xfrm>
        </p:grpSpPr>
        <p:sp>
          <p:nvSpPr>
            <p:cNvPr id="5" name="Google Shape;69;p14">
              <a:extLst>
                <a:ext uri="{FF2B5EF4-FFF2-40B4-BE49-F238E27FC236}">
                  <a16:creationId xmlns:a16="http://schemas.microsoft.com/office/drawing/2014/main" id="{461B5A38-8E67-4B37-AA28-51D9BF59DCD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22D2F24-8715-4B14-B116-B3C797B9AEBA}"/>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Membership (Use-case)</a:t>
              </a:r>
            </a:p>
          </p:txBody>
        </p:sp>
        <p:sp>
          <p:nvSpPr>
            <p:cNvPr id="7" name="Google Shape;71;p14">
              <a:extLst>
                <a:ext uri="{FF2B5EF4-FFF2-40B4-BE49-F238E27FC236}">
                  <a16:creationId xmlns:a16="http://schemas.microsoft.com/office/drawing/2014/main" id="{E4EBCA23-1DE6-4428-8B8D-CB8D57B8DBB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54145090-62CF-4750-9CAC-E128D331DEC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030AB2B8-0265-485C-8D61-F8486A76AFC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Font typeface="Arial,Sans-Serif"/>
                <a:buChar char="●"/>
              </a:pPr>
              <a:r>
                <a:rPr lang="en" sz="1000"/>
                <a:t>Add the customer to the Membership HashMap.</a:t>
              </a:r>
              <a:endParaRPr lang="en-US" sz="1000"/>
            </a:p>
            <a:p>
              <a:pPr marL="182880" indent="-108585">
                <a:buSzPts val="1000"/>
                <a:buFont typeface="Arial,Sans-Serif"/>
                <a:buChar char="●"/>
              </a:pPr>
              <a:r>
                <a:rPr lang="en" sz="1000"/>
                <a:t>Check if the customer exist in Membership HashMap.</a:t>
              </a:r>
              <a:endParaRPr lang="en-US" sz="1000"/>
            </a:p>
            <a:p>
              <a:pPr marL="182880" indent="-108585">
                <a:buSzPts val="1000"/>
                <a:buChar char="●"/>
              </a:pPr>
              <a:r>
                <a:rPr lang="en" sz="1000"/>
                <a:t>Check if the customer is Membership or not by the given customer. </a:t>
              </a:r>
              <a:endParaRPr lang="en"/>
            </a:p>
            <a:p>
              <a:pPr marL="182880" indent="-108585">
                <a:buSzPts val="1000"/>
                <a:buFont typeface="Arial,Sans-Serif"/>
                <a:buChar char="●"/>
              </a:pPr>
              <a:r>
                <a:rPr lang="en" sz="1000"/>
                <a:t>Check the customer's current Membership level by the given customer. </a:t>
              </a:r>
              <a:endParaRPr lang="en-US" sz="1000"/>
            </a:p>
            <a:p>
              <a:pPr marL="182880" indent="-108585">
                <a:buSzPts val="1000"/>
                <a:buFont typeface="Arial,Sans-Serif"/>
                <a:buChar char="●"/>
              </a:pPr>
              <a:r>
                <a:rPr lang="en" sz="1000"/>
                <a:t>Change the customer's Membership status if this customer's membership status is false by the given customer. </a:t>
              </a:r>
              <a:endParaRPr lang="en-US" sz="1000"/>
            </a:p>
            <a:p>
              <a:pPr marL="182880" indent="-108585">
                <a:buSzPts val="1000"/>
                <a:buFont typeface="Arial,Sans-Serif"/>
                <a:buChar char="●"/>
              </a:pPr>
              <a:r>
                <a:rPr lang="en" sz="1000"/>
                <a:t>Change the customer's Membership levels if this customer's membership status is false by the given customer. </a:t>
              </a:r>
              <a:endParaRPr lang="en-US" sz="1000"/>
            </a:p>
            <a:p>
              <a:pPr marL="182880" indent="-108585">
                <a:buSzPts val="1000"/>
                <a:buFont typeface="Arial,Sans-Serif"/>
                <a:buChar char="●"/>
              </a:pPr>
              <a:r>
                <a:rPr lang="en" sz="1000"/>
                <a:t>Return this customer if this customer is membership by the given username.</a:t>
              </a:r>
              <a:endParaRPr lang="en-US" sz="1000"/>
            </a:p>
            <a:p>
              <a:pPr marL="182880" indent="-108585">
                <a:buSzPts val="1000"/>
                <a:buFont typeface="Arial,Sans-Serif"/>
                <a:buChar char="●"/>
              </a:pPr>
              <a:r>
                <a:rPr lang="en" sz="1000"/>
                <a:t>Return this customer's balance if this  customer is membership by the given username.</a:t>
              </a:r>
              <a:endParaRPr lang="en-US" sz="1000"/>
            </a:p>
            <a:p>
              <a:pPr marL="182880" indent="-108585">
                <a:buSzPts val="1000"/>
                <a:buFont typeface="Arial,Sans-Serif"/>
                <a:buChar char="●"/>
              </a:pPr>
              <a:r>
                <a:rPr lang="en" sz="1000"/>
                <a:t>Increase this customer's balance if this customer is membership.</a:t>
              </a:r>
            </a:p>
            <a:p>
              <a:pPr marL="182880" indent="-108585">
                <a:buSzPts val="1000"/>
                <a:buFont typeface="Arial,Sans-Serif"/>
                <a:buChar char="●"/>
              </a:pPr>
              <a:r>
                <a:rPr lang="en" sz="1000"/>
                <a:t>Decrease this customer's balance if this customer is membership.</a:t>
              </a:r>
              <a:endParaRPr lang="en-US" sz="1000"/>
            </a:p>
            <a:p>
              <a:pPr marL="182880" indent="-108585">
                <a:buSzPts val="1000"/>
                <a:buFont typeface="Arial,Sans-Serif"/>
                <a:buChar char="●"/>
              </a:pPr>
              <a:r>
                <a:rPr lang="en" sz="1000"/>
                <a:t>Increase this customer's Millage if this customer is membership.</a:t>
              </a:r>
              <a:endParaRPr lang="en-US" sz="1000"/>
            </a:p>
            <a:p>
              <a:pPr marL="182880" indent="-108585">
                <a:buSzPts val="1000"/>
                <a:buFont typeface="Arial,Sans-Serif"/>
                <a:buChar char="●"/>
              </a:pPr>
              <a:r>
                <a:rPr lang="en" sz="1000"/>
                <a:t>Decrease this customer's Millage if this customer is membership.</a:t>
              </a:r>
              <a:endParaRPr lang="en"/>
            </a:p>
            <a:p>
              <a:pPr marL="182880" indent="-108585">
                <a:buSzPts val="1000"/>
                <a:buFont typeface="Arial,Sans-Serif"/>
                <a:buChar char="●"/>
              </a:pPr>
              <a:r>
                <a:rPr lang="en" sz="1000"/>
                <a:t>Calculate this customer's Redeem Points if this customer is membership.</a:t>
              </a:r>
            </a:p>
            <a:p>
              <a:pPr marL="182880" indent="-108585">
                <a:buSzPts val="1000"/>
                <a:buFont typeface="Arial,Sans-Serif"/>
                <a:buChar char="●"/>
              </a:pPr>
              <a:r>
                <a:rPr lang="en" sz="1000"/>
                <a:t>Return this customer's Redeem Points if this customer is membership.</a:t>
              </a:r>
              <a:endParaRPr lang="en-US" sz="1000"/>
            </a:p>
            <a:p>
              <a:pPr marL="182880" indent="-108585">
                <a:buSzPts val="1000"/>
                <a:buFont typeface="Arial,Sans-Serif"/>
                <a:buChar char="●"/>
              </a:pPr>
              <a:r>
                <a:rPr lang="en" sz="1000"/>
                <a:t>Minus this customer's Redeem Points if this customer is membership </a:t>
              </a:r>
              <a:r>
                <a:rPr lang="en" sz="1000" err="1"/>
                <a:t>bu</a:t>
              </a:r>
              <a:r>
                <a:rPr lang="en" sz="1000"/>
                <a:t> the given amounts.</a:t>
              </a:r>
              <a:endParaRPr lang="en-US" sz="1000"/>
            </a:p>
            <a:p>
              <a:pPr marL="182880" indent="-108585">
                <a:buSzPts val="1000"/>
                <a:buFont typeface="Arial,Sans-Serif"/>
                <a:buChar char="●"/>
              </a:pPr>
              <a:r>
                <a:rPr lang="en" sz="1000"/>
                <a:t>Display this customer's related information  if this customer is membership by the given amounts.</a:t>
              </a:r>
              <a:endParaRPr lang="en-US"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
                <a:buChar char="●"/>
              </a:pPr>
              <a:endParaRPr lang="en" sz="1000"/>
            </a:p>
            <a:p>
              <a:pPr marL="182880" indent="-108585">
                <a:buFont typeface="Arial,Sans-Serif"/>
                <a:buChar char="●"/>
              </a:pPr>
              <a:endParaRPr lang="en" sz="1000"/>
            </a:p>
            <a:p>
              <a:pPr marL="74295"/>
              <a:endParaRPr lang="en" sz="1000"/>
            </a:p>
            <a:p>
              <a:pPr marL="182880" indent="-108585">
                <a:buSzPts val="1000"/>
                <a:buChar char="●"/>
              </a:pPr>
              <a:endParaRPr lang="en" altLang="ja-JP" sz="1000"/>
            </a:p>
            <a:p>
              <a:pPr marL="182880" indent="-108585">
                <a:buSzPts val="1000"/>
                <a:buChar char="●"/>
              </a:pPr>
              <a:endParaRPr lang="en" altLang="ja-JP" sz="1000"/>
            </a:p>
          </p:txBody>
        </p:sp>
        <p:sp>
          <p:nvSpPr>
            <p:cNvPr id="10" name="Google Shape;74;p14">
              <a:extLst>
                <a:ext uri="{FF2B5EF4-FFF2-40B4-BE49-F238E27FC236}">
                  <a16:creationId xmlns:a16="http://schemas.microsoft.com/office/drawing/2014/main" id="{D3D90C74-90FF-4F99-9B20-83D5797529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Customer</a:t>
              </a:r>
            </a:p>
            <a:p>
              <a:pPr marL="0" lvl="0" indent="0" algn="l">
                <a:spcBef>
                  <a:spcPts val="0"/>
                </a:spcBef>
                <a:spcAft>
                  <a:spcPts val="0"/>
                </a:spcAft>
                <a:buNone/>
              </a:pPr>
              <a:r>
                <a:rPr lang="en" sz="1200"/>
                <a:t>Ticket</a:t>
              </a:r>
            </a:p>
            <a:p>
              <a:r>
                <a:rPr lang="en" sz="1200" err="1"/>
                <a:t>RewardsItem</a:t>
              </a:r>
            </a:p>
            <a:p>
              <a:endParaRPr lang="en" sz="1200"/>
            </a:p>
          </p:txBody>
        </p:sp>
      </p:grpSp>
    </p:spTree>
    <p:extLst>
      <p:ext uri="{BB962C8B-B14F-4D97-AF65-F5344CB8AC3E}">
        <p14:creationId xmlns:p14="http://schemas.microsoft.com/office/powerpoint/2010/main" val="403058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E93A4ACE-4984-4CC2-B3C9-DE09B710B53C}"/>
              </a:ext>
            </a:extLst>
          </p:cNvPr>
          <p:cNvGrpSpPr/>
          <p:nvPr/>
        </p:nvGrpSpPr>
        <p:grpSpPr>
          <a:xfrm>
            <a:off x="697154" y="519778"/>
            <a:ext cx="7461925" cy="3672333"/>
            <a:chOff x="2201500" y="2267500"/>
            <a:chExt cx="3563100" cy="1982700"/>
          </a:xfrm>
        </p:grpSpPr>
        <p:sp>
          <p:nvSpPr>
            <p:cNvPr id="5" name="Google Shape;69;p14">
              <a:extLst>
                <a:ext uri="{FF2B5EF4-FFF2-40B4-BE49-F238E27FC236}">
                  <a16:creationId xmlns:a16="http://schemas.microsoft.com/office/drawing/2014/main" id="{461B5A38-8E67-4B37-AA28-51D9BF59DCD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22D2F24-8715-4B14-B116-B3C797B9AEBA}"/>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TicketManager</a:t>
              </a:r>
              <a:r>
                <a:rPr lang="en" b="1"/>
                <a:t> (Use-case)</a:t>
              </a:r>
            </a:p>
          </p:txBody>
        </p:sp>
        <p:sp>
          <p:nvSpPr>
            <p:cNvPr id="7" name="Google Shape;71;p14">
              <a:extLst>
                <a:ext uri="{FF2B5EF4-FFF2-40B4-BE49-F238E27FC236}">
                  <a16:creationId xmlns:a16="http://schemas.microsoft.com/office/drawing/2014/main" id="{E4EBCA23-1DE6-4428-8B8D-CB8D57B8DBB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54145090-62CF-4750-9CAC-E128D331DEC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030AB2B8-0265-485C-8D61-F8486A76AFC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Char char="●"/>
              </a:pPr>
              <a:r>
                <a:rPr lang="en" altLang="ja-JP" sz="1000"/>
                <a:t>Store all sold tickets</a:t>
              </a:r>
              <a:endParaRPr lang="en"/>
            </a:p>
            <a:p>
              <a:pPr marL="182880" indent="-108585">
                <a:buSzPts val="1000"/>
                <a:buFont typeface="Arial"/>
                <a:buChar char="●"/>
              </a:pPr>
              <a:r>
                <a:rPr lang="en" sz="1000"/>
                <a:t>Generate tickets for customers</a:t>
              </a:r>
              <a:endParaRPr lang="en" altLang="ja-JP" sz="1000"/>
            </a:p>
            <a:p>
              <a:pPr marL="182880" indent="-108585">
                <a:buSzPts val="1000"/>
                <a:buFont typeface="Arial"/>
                <a:buChar char="●"/>
              </a:pPr>
              <a:r>
                <a:rPr lang="en" altLang="ja-JP" sz="1000"/>
                <a:t>Getter method</a:t>
              </a:r>
            </a:p>
            <a:p>
              <a:pPr marL="182880" indent="-108585">
                <a:buSzPts val="1000"/>
                <a:buFont typeface="Arial"/>
                <a:buChar char="●"/>
              </a:pPr>
              <a:r>
                <a:rPr lang="en" altLang="ja-JP" sz="1000"/>
                <a:t>Book tickets</a:t>
              </a:r>
            </a:p>
            <a:p>
              <a:pPr marL="182880" indent="-108585">
                <a:buFont typeface="Arial,Sans-Serif"/>
                <a:buChar char="●"/>
              </a:pPr>
              <a:r>
                <a:rPr lang="en" sz="1000" b="1"/>
                <a:t>Return the mileage earned by purchasing a ticket so that it could be redeemed as points.</a:t>
              </a:r>
            </a:p>
            <a:p>
              <a:pPr marL="182880" indent="-108585">
                <a:buFont typeface="Arial,Sans-Serif"/>
                <a:buChar char="●"/>
              </a:pPr>
              <a:endParaRPr lang="en" sz="1000" b="1"/>
            </a:p>
            <a:p>
              <a:pPr marL="182880" indent="-108585">
                <a:buFont typeface="Arial,Sans-Serif"/>
                <a:buChar char="●"/>
              </a:pPr>
              <a:endParaRPr lang="en" sz="1000"/>
            </a:p>
            <a:p>
              <a:pPr marL="74295"/>
              <a:endParaRPr lang="en" sz="1000"/>
            </a:p>
            <a:p>
              <a:pPr marL="182880" indent="-108585">
                <a:buSzPts val="1000"/>
                <a:buChar char="●"/>
              </a:pPr>
              <a:endParaRPr lang="en" altLang="ja-JP" sz="1000"/>
            </a:p>
            <a:p>
              <a:pPr marL="182880" indent="-108585">
                <a:buSzPts val="1000"/>
                <a:buChar char="●"/>
              </a:pPr>
              <a:endParaRPr lang="en" altLang="ja-JP" sz="1000"/>
            </a:p>
          </p:txBody>
        </p:sp>
        <p:sp>
          <p:nvSpPr>
            <p:cNvPr id="10" name="Google Shape;74;p14">
              <a:extLst>
                <a:ext uri="{FF2B5EF4-FFF2-40B4-BE49-F238E27FC236}">
                  <a16:creationId xmlns:a16="http://schemas.microsoft.com/office/drawing/2014/main" id="{D3D90C74-90FF-4F99-9B20-83D5797529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Ticket</a:t>
              </a:r>
            </a:p>
            <a:p>
              <a:pPr marL="0" lvl="0" indent="0" algn="l">
                <a:spcBef>
                  <a:spcPts val="0"/>
                </a:spcBef>
                <a:spcAft>
                  <a:spcPts val="0"/>
                </a:spcAft>
                <a:buNone/>
              </a:pPr>
              <a:r>
                <a:rPr lang="en" sz="1200"/>
                <a:t>Flight</a:t>
              </a:r>
            </a:p>
            <a:p>
              <a:r>
                <a:rPr lang="en" sz="1200" err="1"/>
                <a:t>FlightManager</a:t>
              </a:r>
            </a:p>
            <a:p>
              <a:endParaRPr lang="en" sz="1200"/>
            </a:p>
          </p:txBody>
        </p:sp>
      </p:grpSp>
    </p:spTree>
    <p:extLst>
      <p:ext uri="{BB962C8B-B14F-4D97-AF65-F5344CB8AC3E}">
        <p14:creationId xmlns:p14="http://schemas.microsoft.com/office/powerpoint/2010/main" val="182267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603107" y="430241"/>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74295" algn="ctr"/>
              <a:r>
                <a:rPr lang="en" b="1"/>
                <a:t>FlightManager (Use-case)</a:t>
              </a:r>
              <a:endParaRPr lang="en-US"/>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endParaRPr lang="en" sz="1000"/>
            </a:p>
            <a:p>
              <a:pPr marL="182880" indent="-108585">
                <a:buSzPts val="1000"/>
                <a:buChar char="●"/>
              </a:pPr>
              <a:r>
                <a:rPr lang="en" sz="1000"/>
                <a:t>Contains a HashMap&lt;String, Flight&gt; (default to be empty) maps flight number to flight.</a:t>
              </a:r>
            </a:p>
            <a:p>
              <a:pPr marL="182880" indent="-108585">
                <a:buSzPts val="1000"/>
                <a:buChar char="●"/>
              </a:pPr>
              <a:r>
                <a:rPr lang="en" sz="1000"/>
                <a:t>Add flight to this </a:t>
              </a:r>
              <a:r>
                <a:rPr lang="en" sz="1000" err="1"/>
                <a:t>hashmap</a:t>
              </a:r>
              <a:endParaRPr lang="en" sz="1000"/>
            </a:p>
            <a:p>
              <a:pPr marL="182880" indent="-108585">
                <a:buSzPts val="1000"/>
                <a:buChar char="●"/>
              </a:pPr>
              <a:r>
                <a:rPr lang="en" sz="1000"/>
                <a:t>Access flight by flight number</a:t>
              </a:r>
              <a:endParaRPr lang="en"/>
            </a:p>
            <a:p>
              <a:pPr marL="182880" indent="-108585">
                <a:buSzPts val="1000"/>
                <a:buChar char="●"/>
              </a:pPr>
              <a:r>
                <a:rPr lang="en" sz="1000"/>
                <a:t>Verify flight number</a:t>
              </a:r>
            </a:p>
            <a:p>
              <a:pPr marL="182880" indent="-108585">
                <a:buSzPts val="1000"/>
                <a:buChar char="●"/>
              </a:pPr>
              <a:r>
                <a:rPr lang="en" sz="1000"/>
                <a:t>Return flights by travel distance</a:t>
              </a:r>
            </a:p>
            <a:p>
              <a:pPr marL="182880" indent="-108585">
                <a:buSzPts val="1000"/>
                <a:buChar char="●"/>
              </a:pPr>
              <a:r>
                <a:rPr lang="en" sz="1000"/>
                <a:t>Provide a list that contains all flight numbers from the departure city and destination.</a:t>
              </a:r>
            </a:p>
            <a:p>
              <a:pPr marL="182880" indent="-108585">
                <a:buSzPts val="1000"/>
                <a:buChar char="●"/>
              </a:pPr>
              <a:r>
                <a:rPr lang="en" sz="1000" b="1"/>
                <a:t>Provide a list that contains all flight numbers that satisfy the departure and arrival time.</a:t>
              </a:r>
            </a:p>
            <a:p>
              <a:pPr marL="182880" indent="-108585">
                <a:buSzPts val="1000"/>
                <a:buChar char="●"/>
              </a:pPr>
              <a:r>
                <a:rPr lang="en" sz="1000" b="1" err="1"/>
                <a:t>ToString</a:t>
              </a:r>
              <a:r>
                <a:rPr lang="en" sz="1000" b="1"/>
                <a:t> method that returns all flight information in fm. </a:t>
              </a:r>
            </a:p>
            <a:p>
              <a:pPr marL="182880" indent="-108585">
                <a:buSzPts val="1000"/>
                <a:buChar char="●"/>
              </a:pPr>
              <a:r>
                <a:rPr lang="en" sz="1000" b="1"/>
                <a:t>Return </a:t>
              </a:r>
              <a:r>
                <a:rPr lang="en" sz="1000" b="1" err="1"/>
                <a:t>ArrayList</a:t>
              </a:r>
              <a:r>
                <a:rPr lang="en" sz="1000" b="1"/>
                <a:t> of seats and its' class information </a:t>
              </a:r>
            </a:p>
            <a:p>
              <a:pPr marL="182880" indent="-108585">
                <a:buSzPts val="1000"/>
                <a:buChar char="●"/>
              </a:pPr>
              <a:endParaRPr lang="en" sz="1000" i="1"/>
            </a:p>
            <a:p>
              <a:pPr marL="182880" indent="-108585">
                <a:buSzPts val="1000"/>
                <a:buChar char="●"/>
              </a:pPr>
              <a:endParaRPr lang="en" sz="1000"/>
            </a:p>
            <a:p>
              <a:pPr marL="74295">
                <a:buSzPts val="1000"/>
              </a:pPr>
              <a:endParaRPr lang="en-US"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Flight</a:t>
              </a:r>
            </a:p>
            <a:p>
              <a:r>
                <a:rPr lang="en" sz="1200" err="1"/>
                <a:t>PHManager</a:t>
              </a:r>
            </a:p>
          </p:txBody>
        </p:sp>
      </p:grpSp>
    </p:spTree>
    <p:extLst>
      <p:ext uri="{BB962C8B-B14F-4D97-AF65-F5344CB8AC3E}">
        <p14:creationId xmlns:p14="http://schemas.microsoft.com/office/powerpoint/2010/main" val="489808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0ABFB0D-9F5C-470D-AE9E-A463C92619F0}"/>
              </a:ext>
            </a:extLst>
          </p:cNvPr>
          <p:cNvGrpSpPr/>
          <p:nvPr/>
        </p:nvGrpSpPr>
        <p:grpSpPr>
          <a:xfrm>
            <a:off x="473711" y="97998"/>
            <a:ext cx="7461925" cy="4916185"/>
            <a:chOff x="2201500" y="2267500"/>
            <a:chExt cx="3563100" cy="1982700"/>
          </a:xfrm>
        </p:grpSpPr>
        <p:sp>
          <p:nvSpPr>
            <p:cNvPr id="5" name="Google Shape;69;p14">
              <a:extLst>
                <a:ext uri="{FF2B5EF4-FFF2-40B4-BE49-F238E27FC236}">
                  <a16:creationId xmlns:a16="http://schemas.microsoft.com/office/drawing/2014/main" id="{22ADE37B-4C1E-4B1C-9828-E8B84CC63A1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9C8AA597-C6B5-4BE3-AD85-AB6A3D05DC28}"/>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CustomerManager (Use-case)</a:t>
              </a:r>
            </a:p>
          </p:txBody>
        </p:sp>
        <p:sp>
          <p:nvSpPr>
            <p:cNvPr id="7" name="Google Shape;71;p14">
              <a:extLst>
                <a:ext uri="{FF2B5EF4-FFF2-40B4-BE49-F238E27FC236}">
                  <a16:creationId xmlns:a16="http://schemas.microsoft.com/office/drawing/2014/main" id="{429225CA-5A5F-4E2E-8235-EEAC34697469}"/>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DD3C259A-BD05-4A52-8ADC-6E8A3E61F2B2}"/>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804F39E-1F28-4455-9882-BFCEFFDABE39}"/>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Char char="●"/>
              </a:pPr>
              <a:r>
                <a:rPr lang="en" sz="1000">
                  <a:solidFill>
                    <a:schemeClr val="tx1"/>
                  </a:solidFill>
                </a:rPr>
                <a:t>Add new customers to customer manager system.</a:t>
              </a:r>
            </a:p>
            <a:p>
              <a:pPr marL="182880" indent="-108585">
                <a:buSzPts val="1000"/>
                <a:buChar char="●"/>
              </a:pPr>
              <a:r>
                <a:rPr lang="en" sz="1000">
                  <a:solidFill>
                    <a:schemeClr val="tx1"/>
                  </a:solidFill>
                </a:rPr>
                <a:t>Access each customer by the customer's username.</a:t>
              </a:r>
            </a:p>
            <a:p>
              <a:pPr marL="182880" indent="-108585">
                <a:buSzPts val="1000"/>
                <a:buFont typeface="Arial,Sans-Serif"/>
                <a:buChar char="●"/>
              </a:pPr>
              <a:r>
                <a:rPr lang="en" sz="1000">
                  <a:solidFill>
                    <a:schemeClr val="tx1"/>
                  </a:solidFill>
                </a:rPr>
                <a:t>Access each customer by the customer's username, and show the corresponding customer's personal information including: account balance)</a:t>
              </a:r>
              <a:endParaRPr lang="en">
                <a:solidFill>
                  <a:schemeClr val="tx1"/>
                </a:solidFill>
              </a:endParaRPr>
            </a:p>
            <a:p>
              <a:pPr marL="182880" indent="-108585">
                <a:buSzPts val="1000"/>
                <a:buFont typeface="Arial,Sans-Serif"/>
                <a:buChar char="●"/>
              </a:pPr>
              <a:r>
                <a:rPr lang="en" sz="1000">
                  <a:solidFill>
                    <a:schemeClr val="tx1"/>
                  </a:solidFill>
                </a:rPr>
                <a:t>Access each customer by the customer, and show the corresponding customer's personal information including: p</a:t>
              </a:r>
              <a:r>
                <a:rPr lang="en" sz="1000"/>
                <a:t>urchase history</a:t>
              </a:r>
              <a:r>
                <a:rPr lang="en" sz="1000">
                  <a:solidFill>
                    <a:schemeClr val="tx1"/>
                  </a:solidFill>
                </a:rPr>
                <a:t> )</a:t>
              </a:r>
            </a:p>
            <a:p>
              <a:pPr marL="182880" indent="-108585">
                <a:buSzPts val="1000"/>
                <a:buFont typeface="Arial,Sans-Serif"/>
                <a:buChar char="●"/>
              </a:pPr>
              <a:endParaRPr lang="en" sz="1000">
                <a:solidFill>
                  <a:schemeClr val="tx1"/>
                </a:solidFill>
              </a:endParaRPr>
            </a:p>
            <a:p>
              <a:pPr marL="182880" indent="-108585">
                <a:buSzPts val="1000"/>
                <a:buChar char="●"/>
              </a:pPr>
              <a:r>
                <a:rPr lang="en" sz="1000">
                  <a:solidFill>
                    <a:schemeClr val="tx1"/>
                  </a:solidFill>
                </a:rPr>
                <a:t>Check if the given username exist in the </a:t>
              </a:r>
              <a:r>
                <a:rPr lang="en" sz="1000"/>
                <a:t>customer manager system or not.</a:t>
              </a:r>
              <a:endParaRPr lang="en-US" sz="1000">
                <a:solidFill>
                  <a:schemeClr val="tx1"/>
                </a:solidFill>
              </a:endParaRPr>
            </a:p>
            <a:p>
              <a:pPr marL="182880" indent="-108585">
                <a:buSzPts val="1000"/>
                <a:buChar char="●"/>
              </a:pPr>
              <a:r>
                <a:rPr lang="en" sz="1000">
                  <a:solidFill>
                    <a:schemeClr val="tx1"/>
                  </a:solidFill>
                </a:rPr>
                <a:t>Check if the given </a:t>
              </a:r>
              <a:r>
                <a:rPr lang="en" sz="1000"/>
                <a:t>password is correct for the given username </a:t>
              </a:r>
              <a:r>
                <a:rPr lang="en" sz="1000">
                  <a:solidFill>
                    <a:schemeClr val="tx1"/>
                  </a:solidFill>
                </a:rPr>
                <a:t>in the </a:t>
              </a:r>
              <a:r>
                <a:rPr lang="en" sz="1000"/>
                <a:t>customer manager system.</a:t>
              </a:r>
              <a:endParaRPr lang="en-US" sz="1000"/>
            </a:p>
            <a:p>
              <a:pPr marL="182880" indent="-108585">
                <a:buSzPts val="1000"/>
                <a:buFont typeface="Arial"/>
                <a:buChar char="●"/>
              </a:pPr>
              <a:r>
                <a:rPr lang="en" sz="1000"/>
                <a:t>Updates customer personal information(name, </a:t>
              </a:r>
              <a:r>
                <a:rPr lang="en" sz="1000">
                  <a:solidFill>
                    <a:schemeClr val="tx1"/>
                  </a:solidFill>
                </a:rPr>
                <a:t>password, username</a:t>
              </a:r>
              <a:r>
                <a:rPr lang="en" sz="1000"/>
                <a:t>).</a:t>
              </a:r>
              <a:endParaRPr lang="en" sz="1000">
                <a:solidFill>
                  <a:schemeClr val="tx1"/>
                </a:solidFill>
              </a:endParaRPr>
            </a:p>
            <a:p>
              <a:pPr marL="182880" lvl="3" indent="-108585">
                <a:buSzPts val="1000"/>
                <a:buFont typeface="Arial,Sans-Serif"/>
                <a:buChar char="●"/>
              </a:pPr>
              <a:r>
                <a:rPr lang="en" sz="1000">
                  <a:solidFill>
                    <a:schemeClr val="tx1"/>
                  </a:solidFill>
                </a:rPr>
                <a:t>Updates account balance (increase or decrease) .</a:t>
              </a:r>
            </a:p>
            <a:p>
              <a:pPr marL="182880" lvl="3" indent="-108585">
                <a:buSzPts val="1000"/>
                <a:buFont typeface="Arial,Sans-Serif"/>
                <a:buChar char="●"/>
              </a:pPr>
              <a:r>
                <a:rPr lang="en" sz="1000">
                  <a:solidFill>
                    <a:schemeClr val="tx1"/>
                  </a:solidFill>
                </a:rPr>
                <a:t>Updates mile earned (increase or decrease) .</a:t>
              </a:r>
              <a:endParaRPr lang="en">
                <a:solidFill>
                  <a:schemeClr val="tx1"/>
                </a:solidFill>
              </a:endParaRPr>
            </a:p>
            <a:p>
              <a:pPr marL="182880" lvl="3" indent="-108585">
                <a:buSzPts val="1000"/>
                <a:buChar char="●"/>
              </a:pPr>
              <a:r>
                <a:rPr lang="en" sz="1000"/>
                <a:t>Check and Updates membership status.</a:t>
              </a:r>
              <a:endParaRPr lang="en" sz="1000">
                <a:solidFill>
                  <a:schemeClr val="tx1"/>
                </a:solidFill>
              </a:endParaRPr>
            </a:p>
            <a:p>
              <a:pPr marL="182880" lvl="3" indent="-108585">
                <a:buSzPts val="1000"/>
                <a:buFont typeface="Arial,Sans-Serif"/>
                <a:buChar char="●"/>
              </a:pPr>
              <a:r>
                <a:rPr lang="en" sz="1000"/>
                <a:t>Check and Updates Membership levels.</a:t>
              </a:r>
            </a:p>
            <a:p>
              <a:pPr marL="182880" lvl="3" indent="-108585">
                <a:buSzPts val="1000"/>
                <a:buFont typeface="Arial,Sans-Serif"/>
                <a:buChar char="●"/>
              </a:pPr>
              <a:r>
                <a:rPr lang="en" sz="1000"/>
                <a:t>Get the current redeem point, calculate Redeem Points and minus Redeem Points </a:t>
              </a:r>
            </a:p>
            <a:p>
              <a:pPr marL="182880" lvl="3" indent="-108585">
                <a:buSzPts val="1000"/>
                <a:buFont typeface="Arial,Sans-Serif"/>
                <a:buChar char="●"/>
              </a:pPr>
              <a:r>
                <a:rPr lang="en" sz="1000"/>
                <a:t>Check and Updates current Millage </a:t>
              </a:r>
              <a:r>
                <a:rPr lang="en" sz="1000" err="1"/>
                <a:t>amont</a:t>
              </a:r>
              <a:r>
                <a:rPr lang="en" sz="1000"/>
                <a:t>.</a:t>
              </a:r>
              <a:endParaRPr lang="en-US" sz="1000"/>
            </a:p>
            <a:p>
              <a:pPr marL="182880" lvl="3" indent="-108585">
                <a:buSzPts val="1000"/>
                <a:buFont typeface="Arial,Sans-Serif"/>
                <a:buChar char="●"/>
              </a:pPr>
              <a:endParaRPr lang="en" sz="1000"/>
            </a:p>
            <a:p>
              <a:pPr marL="182880" indent="-108585">
                <a:buSzPts val="1000"/>
                <a:buChar char="●"/>
              </a:pPr>
              <a:endParaRPr lang="en" sz="1000"/>
            </a:p>
          </p:txBody>
        </p:sp>
        <p:sp>
          <p:nvSpPr>
            <p:cNvPr id="10" name="Google Shape;74;p14">
              <a:extLst>
                <a:ext uri="{FF2B5EF4-FFF2-40B4-BE49-F238E27FC236}">
                  <a16:creationId xmlns:a16="http://schemas.microsoft.com/office/drawing/2014/main" id="{0CFD29A6-EF06-45AC-9195-2AB692B17735}"/>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Customer</a:t>
              </a:r>
              <a:endParaRPr lang="en-US" sz="1200"/>
            </a:p>
            <a:p>
              <a:r>
                <a:rPr lang="en" sz="1200"/>
                <a:t>Membership</a:t>
              </a:r>
              <a:endParaRPr lang="en-US" sz="1200"/>
            </a:p>
            <a:p>
              <a:pPr marL="0" lvl="0" indent="0" algn="l">
                <a:spcBef>
                  <a:spcPts val="0"/>
                </a:spcBef>
                <a:spcAft>
                  <a:spcPts val="0"/>
                </a:spcAft>
                <a:buNone/>
              </a:pPr>
              <a:r>
                <a:rPr lang="en" sz="1200" err="1"/>
                <a:t>PurchaseHistory</a:t>
              </a:r>
              <a:endParaRPr lang="en" err="1"/>
            </a:p>
            <a:p>
              <a:endParaRPr lang="en" sz="1200"/>
            </a:p>
          </p:txBody>
        </p:sp>
      </p:grpSp>
    </p:spTree>
    <p:extLst>
      <p:ext uri="{BB962C8B-B14F-4D97-AF65-F5344CB8AC3E}">
        <p14:creationId xmlns:p14="http://schemas.microsoft.com/office/powerpoint/2010/main" val="2777555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603107" y="430241"/>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74295" algn="ctr"/>
              <a:r>
                <a:rPr lang="en" b="1" err="1"/>
                <a:t>PHManager</a:t>
              </a:r>
              <a:r>
                <a:rPr lang="en" b="1"/>
                <a:t>(Use-case)</a:t>
              </a:r>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endParaRPr lang="en" sz="1000"/>
            </a:p>
            <a:p>
              <a:pPr marL="182880" indent="-108585">
                <a:buSzPts val="1000"/>
                <a:buChar char="●"/>
              </a:pPr>
              <a:r>
                <a:rPr lang="en" sz="1000"/>
                <a:t>Contains a </a:t>
              </a:r>
              <a:r>
                <a:rPr lang="en" sz="1000" err="1"/>
                <a:t>Hashmap</a:t>
              </a:r>
              <a:r>
                <a:rPr lang="en" sz="1000"/>
                <a:t> &lt;Customer, </a:t>
              </a:r>
              <a:r>
                <a:rPr lang="en" sz="1000" err="1"/>
                <a:t>PurchaseHistory</a:t>
              </a:r>
              <a:r>
                <a:rPr lang="en" sz="1000"/>
                <a:t>&gt; that shows all information of the purchase history of all customers.</a:t>
              </a:r>
            </a:p>
            <a:p>
              <a:pPr marL="182880" indent="-108585">
                <a:buSzPts val="1000"/>
                <a:buChar char="●"/>
              </a:pPr>
              <a:r>
                <a:rPr lang="en" sz="1000"/>
                <a:t>Update this map when a customer's purchase history is changed.</a:t>
              </a:r>
            </a:p>
            <a:p>
              <a:pPr marL="182880" indent="-108585">
                <a:buSzPts val="1000"/>
                <a:buChar char="●"/>
              </a:pPr>
              <a:r>
                <a:rPr lang="en" sz="1000"/>
                <a:t>Return the tickets in the purchase history of a customer stored in the </a:t>
              </a:r>
              <a:r>
                <a:rPr lang="en" sz="1000" err="1"/>
                <a:t>hashmap</a:t>
              </a:r>
              <a:endParaRPr lang="en" sz="1000"/>
            </a:p>
            <a:p>
              <a:pPr marL="182880" indent="-108585">
                <a:buSzPts val="1000"/>
                <a:buChar char="●"/>
              </a:pPr>
              <a:r>
                <a:rPr lang="en" sz="1000"/>
                <a:t>Return the items redeemed by a customer from his/her purchase history stored in the </a:t>
              </a:r>
              <a:r>
                <a:rPr lang="en" sz="1000" err="1"/>
                <a:t>hashmap</a:t>
              </a:r>
            </a:p>
            <a:p>
              <a:pPr marL="74295">
                <a:buSzPts val="1000"/>
              </a:pPr>
              <a:endParaRPr lang="en-US"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err="1"/>
                <a:t>PurchaseHistory</a:t>
              </a:r>
            </a:p>
            <a:p>
              <a:r>
                <a:rPr lang="en" sz="1200"/>
                <a:t>Customer</a:t>
              </a:r>
            </a:p>
            <a:p>
              <a:r>
                <a:rPr lang="en" sz="1200"/>
                <a:t>Ticket</a:t>
              </a:r>
            </a:p>
            <a:p>
              <a:r>
                <a:rPr lang="en" sz="1200" err="1"/>
                <a:t>RewardsItem</a:t>
              </a:r>
            </a:p>
            <a:p>
              <a:endParaRPr lang="en" sz="1200"/>
            </a:p>
          </p:txBody>
        </p:sp>
      </p:grpSp>
    </p:spTree>
    <p:extLst>
      <p:ext uri="{BB962C8B-B14F-4D97-AF65-F5344CB8AC3E}">
        <p14:creationId xmlns:p14="http://schemas.microsoft.com/office/powerpoint/2010/main" val="403445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332E3-8D3E-4520-B38A-4A7CAC6F8E6E}"/>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F8EA4D86-DA2F-4C78-A019-0016ABCF27E3}"/>
              </a:ext>
            </a:extLst>
          </p:cNvPr>
          <p:cNvSpPr>
            <a:spLocks noGrp="1"/>
          </p:cNvSpPr>
          <p:nvPr>
            <p:ph type="body" idx="1"/>
          </p:nvPr>
        </p:nvSpPr>
        <p:spPr/>
        <p:txBody>
          <a:bodyPr/>
          <a:lstStyle/>
          <a:p>
            <a:endParaRPr lang="zh-CN" altLang="en-US"/>
          </a:p>
        </p:txBody>
      </p:sp>
      <p:grpSp>
        <p:nvGrpSpPr>
          <p:cNvPr id="12" name="Google Shape;68;p14">
            <a:extLst>
              <a:ext uri="{FF2B5EF4-FFF2-40B4-BE49-F238E27FC236}">
                <a16:creationId xmlns:a16="http://schemas.microsoft.com/office/drawing/2014/main" id="{FB0A0EE4-4255-44D1-A578-503F8C374A31}"/>
              </a:ext>
            </a:extLst>
          </p:cNvPr>
          <p:cNvGrpSpPr/>
          <p:nvPr/>
        </p:nvGrpSpPr>
        <p:grpSpPr>
          <a:xfrm>
            <a:off x="197042" y="287366"/>
            <a:ext cx="8454529" cy="4228793"/>
            <a:chOff x="2201500" y="2267500"/>
            <a:chExt cx="3563100" cy="1982700"/>
          </a:xfrm>
        </p:grpSpPr>
        <p:sp>
          <p:nvSpPr>
            <p:cNvPr id="6" name="Google Shape;69;p14">
              <a:extLst>
                <a:ext uri="{FF2B5EF4-FFF2-40B4-BE49-F238E27FC236}">
                  <a16:creationId xmlns:a16="http://schemas.microsoft.com/office/drawing/2014/main" id="{4C26CA9C-ED42-4BFC-B41C-5862128EE17C}"/>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p14">
              <a:extLst>
                <a:ext uri="{FF2B5EF4-FFF2-40B4-BE49-F238E27FC236}">
                  <a16:creationId xmlns:a16="http://schemas.microsoft.com/office/drawing/2014/main" id="{BEB1F468-0CDA-4CC3-8552-5F6159D63F10}"/>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LoginSystem</a:t>
              </a:r>
              <a:r>
                <a:rPr lang="en" b="1"/>
                <a:t> (Use-case)</a:t>
              </a:r>
              <a:endParaRPr lang="zh-CN"/>
            </a:p>
            <a:p>
              <a:pPr marL="74295" algn="ctr"/>
              <a:endParaRPr lang="en" b="1"/>
            </a:p>
          </p:txBody>
        </p:sp>
        <p:sp>
          <p:nvSpPr>
            <p:cNvPr id="8" name="Google Shape;71;p14">
              <a:extLst>
                <a:ext uri="{FF2B5EF4-FFF2-40B4-BE49-F238E27FC236}">
                  <a16:creationId xmlns:a16="http://schemas.microsoft.com/office/drawing/2014/main" id="{B16A4BFB-348D-412C-903C-C4BAD38C50CF}"/>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2;p14">
              <a:extLst>
                <a:ext uri="{FF2B5EF4-FFF2-40B4-BE49-F238E27FC236}">
                  <a16:creationId xmlns:a16="http://schemas.microsoft.com/office/drawing/2014/main" id="{0CDE3C10-F808-4619-AFF4-8C8819C8AE54}"/>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10" name="Google Shape;73;p14">
              <a:extLst>
                <a:ext uri="{FF2B5EF4-FFF2-40B4-BE49-F238E27FC236}">
                  <a16:creationId xmlns:a16="http://schemas.microsoft.com/office/drawing/2014/main" id="{4897FE52-99F4-47F9-BF89-50CB155CF7C9}"/>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r>
                <a:rPr lang="en-US" sz="1000"/>
                <a:t>●Check if the user exists in users.csv</a:t>
              </a:r>
              <a:endParaRPr lang="en-US"/>
            </a:p>
            <a:p>
              <a:r>
                <a:rPr lang="en-US" sz="1000"/>
                <a:t>●Check if the username matches the password in users.csv</a:t>
              </a:r>
              <a:endParaRPr lang="en-US"/>
            </a:p>
            <a:p>
              <a:r>
                <a:rPr lang="en-US" sz="1000"/>
                <a:t>●Add user to users.csv</a:t>
              </a:r>
              <a:endParaRPr lang="en-US"/>
            </a:p>
            <a:p>
              <a:pPr marL="74295">
                <a:buSzPts val="1000"/>
              </a:pPr>
              <a:endParaRPr lang="en-US" sz="1000"/>
            </a:p>
          </p:txBody>
        </p:sp>
        <p:sp>
          <p:nvSpPr>
            <p:cNvPr id="11" name="Google Shape;74;p14">
              <a:extLst>
                <a:ext uri="{FF2B5EF4-FFF2-40B4-BE49-F238E27FC236}">
                  <a16:creationId xmlns:a16="http://schemas.microsoft.com/office/drawing/2014/main" id="{9809A579-A61A-46E6-82B6-853F3082B9C1}"/>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en" sz="1200"/>
            </a:p>
            <a:p>
              <a:endParaRPr lang="en" sz="1200"/>
            </a:p>
          </p:txBody>
        </p:sp>
      </p:grpSp>
    </p:spTree>
    <p:extLst>
      <p:ext uri="{BB962C8B-B14F-4D97-AF65-F5344CB8AC3E}">
        <p14:creationId xmlns:p14="http://schemas.microsoft.com/office/powerpoint/2010/main" val="4234034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0ABFB0D-9F5C-470D-AE9E-A463C92619F0}"/>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2ADE37B-4C1E-4B1C-9828-E8B84CC63A1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9C8AA597-C6B5-4BE3-AD85-AB6A3D05DC28}"/>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PriceCalculator</a:t>
              </a:r>
              <a:r>
                <a:rPr lang="en" b="1"/>
                <a:t> (Use-case)</a:t>
              </a:r>
              <a:endParaRPr lang="en-US"/>
            </a:p>
          </p:txBody>
        </p:sp>
        <p:sp>
          <p:nvSpPr>
            <p:cNvPr id="7" name="Google Shape;71;p14">
              <a:extLst>
                <a:ext uri="{FF2B5EF4-FFF2-40B4-BE49-F238E27FC236}">
                  <a16:creationId xmlns:a16="http://schemas.microsoft.com/office/drawing/2014/main" id="{429225CA-5A5F-4E2E-8235-EEAC34697469}"/>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DD3C259A-BD05-4A52-8ADC-6E8A3E61F2B2}"/>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804F39E-1F28-4455-9882-BFCEFFDABE39}"/>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Font typeface="Arial,Sans-Serif"/>
                <a:buChar char="●"/>
              </a:pPr>
              <a:r>
                <a:rPr lang="en" sz="1000"/>
                <a:t>Apply discounts to ticket price if applicable.</a:t>
              </a:r>
              <a:endParaRPr lang="en-US" sz="1000"/>
            </a:p>
            <a:p>
              <a:pPr marL="182880" indent="-108585">
                <a:buSzPts val="1000"/>
                <a:buFont typeface="Arial,Sans-Serif"/>
                <a:buChar char="●"/>
              </a:pPr>
              <a:endParaRPr lang="en" sz="1000"/>
            </a:p>
            <a:p>
              <a:pPr marL="182880" indent="-108585">
                <a:buSzPts val="1000"/>
                <a:buChar char="●"/>
              </a:pPr>
              <a:endParaRPr lang="en" sz="1000"/>
            </a:p>
          </p:txBody>
        </p:sp>
        <p:sp>
          <p:nvSpPr>
            <p:cNvPr id="10" name="Google Shape;74;p14">
              <a:extLst>
                <a:ext uri="{FF2B5EF4-FFF2-40B4-BE49-F238E27FC236}">
                  <a16:creationId xmlns:a16="http://schemas.microsoft.com/office/drawing/2014/main" id="{0CFD29A6-EF06-45AC-9195-2AB692B17735}"/>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a:spcBef>
                  <a:spcPts val="0"/>
                </a:spcBef>
                <a:spcAft>
                  <a:spcPts val="0"/>
                </a:spcAft>
                <a:buNone/>
              </a:pPr>
              <a:endParaRPr lang="en" sz="1200"/>
            </a:p>
            <a:p>
              <a:r>
                <a:rPr lang="en" sz="1200"/>
                <a:t>Customer</a:t>
              </a:r>
            </a:p>
            <a:p>
              <a:r>
                <a:rPr lang="en" sz="1200"/>
                <a:t>Flight</a:t>
              </a:r>
            </a:p>
          </p:txBody>
        </p:sp>
      </p:grpSp>
    </p:spTree>
    <p:extLst>
      <p:ext uri="{BB962C8B-B14F-4D97-AF65-F5344CB8AC3E}">
        <p14:creationId xmlns:p14="http://schemas.microsoft.com/office/powerpoint/2010/main" val="1522398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1E3A40E9-DB5A-44DB-9B5F-319D164682BE}"/>
              </a:ext>
            </a:extLst>
          </p:cNvPr>
          <p:cNvGrpSpPr/>
          <p:nvPr/>
        </p:nvGrpSpPr>
        <p:grpSpPr>
          <a:xfrm>
            <a:off x="839990" y="734439"/>
            <a:ext cx="7461925" cy="3672333"/>
            <a:chOff x="2201500" y="2267500"/>
            <a:chExt cx="3563100" cy="1982700"/>
          </a:xfrm>
        </p:grpSpPr>
        <p:sp>
          <p:nvSpPr>
            <p:cNvPr id="5" name="Google Shape;69;p14">
              <a:extLst>
                <a:ext uri="{FF2B5EF4-FFF2-40B4-BE49-F238E27FC236}">
                  <a16:creationId xmlns:a16="http://schemas.microsoft.com/office/drawing/2014/main" id="{B32AF7D1-0597-46FD-8911-E8CBDFD1C222}"/>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FEDFA9C5-1A28-4931-849B-8FF9C6A937D6}"/>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lnSpc>
                  <a:spcPct val="114999"/>
                </a:lnSpc>
              </a:pPr>
              <a:r>
                <a:rPr lang="en" b="1"/>
                <a:t>  GUI</a:t>
              </a:r>
              <a:endParaRPr lang="en-US" err="1"/>
            </a:p>
            <a:p>
              <a:pPr algn="ctr">
                <a:lnSpc>
                  <a:spcPct val="114999"/>
                </a:lnSpc>
              </a:pPr>
              <a:r>
                <a:rPr lang="en" b="1"/>
                <a:t>(</a:t>
              </a:r>
              <a:r>
                <a:rPr lang="en-US"/>
                <a:t>graphic user interface)</a:t>
              </a:r>
            </a:p>
            <a:p>
              <a:pPr marL="74295" algn="ctr"/>
              <a:endParaRPr lang="en" b="1"/>
            </a:p>
          </p:txBody>
        </p:sp>
        <p:sp>
          <p:nvSpPr>
            <p:cNvPr id="7" name="Google Shape;71;p14">
              <a:extLst>
                <a:ext uri="{FF2B5EF4-FFF2-40B4-BE49-F238E27FC236}">
                  <a16:creationId xmlns:a16="http://schemas.microsoft.com/office/drawing/2014/main" id="{0996549B-97E3-49C0-9821-E887D8A97D67}"/>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F5E2286-F536-4D0E-81A0-433DD0F721FB}"/>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9" name="Google Shape;73;p14">
              <a:extLst>
                <a:ext uri="{FF2B5EF4-FFF2-40B4-BE49-F238E27FC236}">
                  <a16:creationId xmlns:a16="http://schemas.microsoft.com/office/drawing/2014/main" id="{F8CBADD4-30DB-4229-9DA7-2348FC056998}"/>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Font typeface="Arial"/>
                <a:buChar char="●"/>
              </a:pPr>
              <a:r>
                <a:rPr lang="en" sz="1000">
                  <a:solidFill>
                    <a:schemeClr val="tx1"/>
                  </a:solidFill>
                </a:rPr>
                <a:t>Have users login or create account</a:t>
              </a:r>
            </a:p>
            <a:p>
              <a:pPr marL="182880" indent="-108585">
                <a:buSzPts val="1000"/>
                <a:buFont typeface="Arial"/>
                <a:buChar char="●"/>
              </a:pPr>
              <a:r>
                <a:rPr lang="en" sz="1000">
                  <a:solidFill>
                    <a:schemeClr val="tx1"/>
                  </a:solidFill>
                </a:rPr>
                <a:t>Proceed user's request like booking tickets, managing accounts.</a:t>
              </a:r>
            </a:p>
            <a:p>
              <a:pPr marL="182880" indent="-108585">
                <a:buSzPts val="1000"/>
                <a:buFont typeface="Arial"/>
                <a:buChar char="●"/>
              </a:pPr>
              <a:r>
                <a:rPr lang="en" sz="1000">
                  <a:solidFill>
                    <a:schemeClr val="tx1"/>
                  </a:solidFill>
                </a:rPr>
                <a:t>For account management, users can see previously booked tickets or rewards items, see or update personal info, redeem rewards item(users have to join membership), load balance or join membership.</a:t>
              </a:r>
            </a:p>
            <a:p>
              <a:pPr marL="182880" indent="-108585">
                <a:buSzPts val="1000"/>
                <a:buChar char="●"/>
              </a:pPr>
              <a:r>
                <a:rPr lang="en" sz="1000">
                  <a:solidFill>
                    <a:schemeClr val="tx1"/>
                  </a:solidFill>
                </a:rPr>
                <a:t>For ticket booking, users can pick departure and arrival city to pick flights matched and seat, if users have sufficient balance, users will be able to book tickets, with balance subtracted, miles earned and redeem points earned.</a:t>
              </a:r>
            </a:p>
            <a:p>
              <a:pPr marL="182880" indent="-108585">
                <a:buSzPts val="1000"/>
                <a:buChar char="●"/>
              </a:pPr>
              <a:endParaRPr lang="en-US" sz="1000"/>
            </a:p>
            <a:p>
              <a:pPr marL="285750" indent="-285750">
                <a:lnSpc>
                  <a:spcPct val="114999"/>
                </a:lnSpc>
                <a:buSzPts val="1000"/>
                <a:buChar char="•"/>
              </a:pPr>
              <a:endParaRPr lang="en-US" sz="1000"/>
            </a:p>
            <a:p>
              <a:pPr marL="182880" indent="-108585">
                <a:buSzPts val="1000"/>
                <a:buChar char="●"/>
              </a:pPr>
              <a:endParaRPr lang="en" sz="1000"/>
            </a:p>
            <a:p>
              <a:pPr marL="182880" indent="-108585">
                <a:buSzPts val="1000"/>
                <a:buChar char="●"/>
              </a:pPr>
              <a:endParaRPr lang="en" sz="1000"/>
            </a:p>
            <a:p>
              <a:pPr marL="74295">
                <a:buSzPts val="1000"/>
              </a:pPr>
              <a:endParaRPr lang="en-US" sz="1000"/>
            </a:p>
          </p:txBody>
        </p:sp>
        <p:sp>
          <p:nvSpPr>
            <p:cNvPr id="10" name="Google Shape;74;p14">
              <a:extLst>
                <a:ext uri="{FF2B5EF4-FFF2-40B4-BE49-F238E27FC236}">
                  <a16:creationId xmlns:a16="http://schemas.microsoft.com/office/drawing/2014/main" id="{5BF56315-CA69-4C0F-A791-E90F172C7B9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Controller</a:t>
              </a:r>
            </a:p>
            <a:p>
              <a:r>
                <a:rPr lang="en" sz="1200" err="1"/>
                <a:t>TicketManager</a:t>
              </a:r>
              <a:endParaRPr lang="en" sz="1200"/>
            </a:p>
            <a:p>
              <a:r>
                <a:rPr lang="en" sz="1200" err="1"/>
                <a:t>FlightManager</a:t>
              </a:r>
              <a:endParaRPr lang="en" sz="1200"/>
            </a:p>
            <a:p>
              <a:r>
                <a:rPr lang="en" sz="1200" err="1"/>
                <a:t>CustomerManager</a:t>
              </a:r>
            </a:p>
            <a:p>
              <a:r>
                <a:rPr lang="en" sz="1200" err="1"/>
                <a:t>PHManager</a:t>
              </a:r>
            </a:p>
            <a:p>
              <a:endParaRPr lang="en" sz="1200"/>
            </a:p>
          </p:txBody>
        </p:sp>
      </p:grpSp>
    </p:spTree>
    <p:extLst>
      <p:ext uri="{BB962C8B-B14F-4D97-AF65-F5344CB8AC3E}">
        <p14:creationId xmlns:p14="http://schemas.microsoft.com/office/powerpoint/2010/main" val="2272858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Flight (entity)</a:t>
              </a:r>
              <a:endParaRPr lang="en-US" b="1"/>
            </a:p>
            <a:p>
              <a:pPr algn="ctr"/>
              <a:endParaRPr lang="en" b="1"/>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Char char="•"/>
              </a:pPr>
              <a:r>
                <a:rPr lang="en" sz="1000" i="1"/>
                <a:t>Store flight info:</a:t>
              </a:r>
              <a:endParaRPr lang="zh-CN" altLang="en-US"/>
            </a:p>
            <a:p>
              <a:pPr marL="74295">
                <a:buSzPts val="1000"/>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a:t>
              </a:r>
              <a:r>
                <a:rPr lang="en" sz="1000" b="1" i="1"/>
                <a:t> total seat numbers and seat type</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a:t>
              </a:r>
              <a:r>
                <a:rPr lang="en" sz="1000" err="1"/>
                <a:t>to"X</a:t>
              </a:r>
              <a:r>
                <a:rPr lang="en" sz="1000"/>
                <a:t>" to indicate that the seat is no longer available.) </a:t>
              </a:r>
              <a:endParaRPr lang="zh-CN" altLang="en-US"/>
            </a:p>
            <a:p>
              <a:pPr marL="245745" indent="-171450">
                <a:buSzPts val="1000"/>
                <a:buChar char="•"/>
              </a:pPr>
              <a:endParaRPr lang="en" sz="1000"/>
            </a:p>
            <a:p>
              <a:pPr marL="182880" indent="-108585">
                <a:buSzPts val="1000"/>
                <a:buChar char="●"/>
              </a:pPr>
              <a:r>
                <a:rPr lang="en" sz="1000"/>
                <a:t>Getters for attributes</a:t>
              </a:r>
            </a:p>
            <a:p>
              <a:pPr marL="182880" indent="-108585">
                <a:buSzPts val="1000"/>
                <a:buChar char="●"/>
              </a:pPr>
              <a:r>
                <a:rPr lang="en" sz="1000" err="1"/>
                <a:t>Overrided</a:t>
              </a:r>
              <a:r>
                <a:rPr lang="en" sz="1000"/>
                <a:t> </a:t>
              </a:r>
              <a:r>
                <a:rPr lang="en" sz="1000" err="1"/>
                <a:t>toString</a:t>
              </a:r>
              <a:r>
                <a:rPr lang="en" sz="1000"/>
                <a:t> method</a:t>
              </a:r>
            </a:p>
            <a:p>
              <a:pPr marL="182880" indent="-108585">
                <a:buSzPts val="1000"/>
                <a:buChar char="●"/>
              </a:pPr>
              <a:r>
                <a:rPr lang="en" sz="1000" err="1"/>
                <a:t>ReserveOneSeat</a:t>
              </a:r>
              <a:r>
                <a:rPr lang="en" sz="1000"/>
                <a:t> method</a:t>
              </a:r>
            </a:p>
            <a:p>
              <a:pPr marL="182880" indent="-108585">
                <a:buSzPts val="1000"/>
                <a:buChar char="●"/>
              </a:pPr>
              <a:r>
                <a:rPr lang="en" sz="1000" b="1" err="1"/>
                <a:t>BuildTime</a:t>
              </a:r>
              <a:r>
                <a:rPr lang="en" sz="1000" b="1"/>
                <a:t> method(helper method for constructor)</a:t>
              </a:r>
            </a:p>
            <a:p>
              <a:pPr marL="182880" indent="-108585">
                <a:buSzPts val="1000"/>
                <a:buChar char="●"/>
              </a:pPr>
              <a:r>
                <a:rPr lang="en" sz="1000" b="1" err="1"/>
                <a:t>BuildSeatArray</a:t>
              </a:r>
              <a:r>
                <a:rPr lang="en" sz="1000" b="1"/>
                <a:t> method(helper method for constructor)</a:t>
              </a:r>
            </a:p>
            <a:p>
              <a:pPr marL="182880" indent="-108585">
                <a:buSzPts val="1000"/>
                <a:buChar char="●"/>
              </a:pPr>
              <a:endParaRPr lang="en" sz="1000"/>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r>
                <a:rPr lang="af-ZA" sz="1200" err="1"/>
                <a:t>PHManager</a:t>
              </a:r>
            </a:p>
            <a:p>
              <a:r>
                <a:rPr lang="af-ZA" sz="1200" err="1"/>
                <a:t>PriceCalculator</a:t>
              </a:r>
            </a:p>
            <a:p>
              <a:r>
                <a:rPr lang="af-ZA" sz="1200" b="1" err="1"/>
                <a:t>SmallFlight</a:t>
              </a:r>
              <a:r>
                <a:rPr lang="af-ZA" sz="1200" b="1"/>
                <a:t> (</a:t>
              </a:r>
              <a:r>
                <a:rPr lang="af-ZA" sz="1200" b="1" err="1"/>
                <a:t>its</a:t>
              </a:r>
              <a:r>
                <a:rPr lang="af-ZA" sz="1200" b="1"/>
                <a:t> </a:t>
              </a:r>
              <a:r>
                <a:rPr lang="af-ZA" sz="1200" b="1" err="1"/>
                <a:t>subclass</a:t>
              </a:r>
              <a:r>
                <a:rPr lang="af-ZA" sz="1200" b="1"/>
                <a:t>)</a:t>
              </a:r>
            </a:p>
            <a:p>
              <a:r>
                <a:rPr lang="af-ZA" sz="1200" b="1" err="1"/>
                <a:t>MediumFlight</a:t>
              </a:r>
              <a:r>
                <a:rPr lang="af-ZA" sz="1200" b="1"/>
                <a:t> (</a:t>
              </a:r>
              <a:r>
                <a:rPr lang="af-ZA" sz="1200" b="1" err="1"/>
                <a:t>its</a:t>
              </a:r>
              <a:r>
                <a:rPr lang="af-ZA" sz="1200" b="1"/>
                <a:t> </a:t>
              </a:r>
              <a:r>
                <a:rPr lang="af-ZA" sz="1200" b="1" err="1"/>
                <a:t>subclass</a:t>
              </a:r>
              <a:r>
                <a:rPr lang="af-ZA" sz="1200" b="1"/>
                <a:t>)</a:t>
              </a:r>
            </a:p>
            <a:p>
              <a:r>
                <a:rPr lang="af-ZA" sz="1200" b="1" err="1"/>
                <a:t>LargeFlight</a:t>
              </a:r>
              <a:r>
                <a:rPr lang="af-ZA" sz="1200" b="1"/>
                <a:t> (</a:t>
              </a:r>
              <a:r>
                <a:rPr lang="af-ZA" sz="1200" b="1" err="1"/>
                <a:t>its</a:t>
              </a:r>
              <a:r>
                <a:rPr lang="af-ZA" sz="1200" b="1"/>
                <a:t> </a:t>
              </a:r>
              <a:r>
                <a:rPr lang="af-ZA" sz="1200" b="1" err="1"/>
                <a:t>subclass</a:t>
              </a:r>
              <a:r>
                <a:rPr lang="af-ZA" sz="1200" b="1"/>
                <a:t>)</a:t>
              </a:r>
            </a:p>
            <a:p>
              <a:endParaRPr lang="en" sz="1200"/>
            </a:p>
            <a:p>
              <a:endParaRPr lang="en" sz="1200"/>
            </a:p>
          </p:txBody>
        </p:sp>
      </p:grpSp>
    </p:spTree>
    <p:extLst>
      <p:ext uri="{BB962C8B-B14F-4D97-AF65-F5344CB8AC3E}">
        <p14:creationId xmlns:p14="http://schemas.microsoft.com/office/powerpoint/2010/main" val="171910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441604" y="496272"/>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endParaRPr lang="en" b="1"/>
            </a:p>
            <a:p>
              <a:pPr algn="ctr"/>
              <a:r>
                <a:rPr lang="en" b="1"/>
                <a:t>Controller</a:t>
              </a:r>
              <a:endParaRPr lang="en-US"/>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Font typeface="Arial,Sans-Serif"/>
                <a:buChar char="●"/>
              </a:pPr>
              <a:r>
                <a:rPr lang="en" sz="1000"/>
                <a:t>Deserialize all required managers.( so that previous state of these managers are restored)</a:t>
              </a:r>
              <a:endParaRPr lang="en-US" sz="1000"/>
            </a:p>
            <a:p>
              <a:pPr marL="182880" indent="-108585">
                <a:buSzPts val="1000"/>
                <a:buFont typeface="Arial,Sans-Serif"/>
                <a:buChar char="●"/>
              </a:pPr>
              <a:endParaRPr lang="en" sz="1000"/>
            </a:p>
            <a:p>
              <a:pPr marL="182880" indent="-108585">
                <a:buSzPts val="1000"/>
                <a:buChar char="●"/>
              </a:pPr>
              <a:r>
                <a:rPr lang="en" sz="1000"/>
                <a:t>Execute GUI with these restored managers as inputs.</a:t>
              </a:r>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US" err="1"/>
                <a:t>FlightManager</a:t>
              </a:r>
              <a:endParaRPr lang="en-US"/>
            </a:p>
            <a:p>
              <a:r>
                <a:rPr lang="en-US" err="1"/>
                <a:t>TicketManager</a:t>
              </a:r>
              <a:endParaRPr lang="en-US"/>
            </a:p>
            <a:p>
              <a:r>
                <a:rPr lang="en-US" err="1"/>
                <a:t>CustomerManager</a:t>
              </a:r>
              <a:endParaRPr lang="en-US"/>
            </a:p>
            <a:p>
              <a:r>
                <a:rPr lang="af-ZA"/>
                <a:t>PriceCalculator</a:t>
              </a:r>
              <a:endParaRPr lang="en-US"/>
            </a:p>
            <a:p>
              <a:r>
                <a:rPr lang="en-US" err="1"/>
                <a:t>PHManager</a:t>
              </a:r>
              <a:endParaRPr lang="en-US"/>
            </a:p>
            <a:p>
              <a:r>
                <a:rPr lang="en-US"/>
                <a:t>GUI</a:t>
              </a:r>
            </a:p>
          </p:txBody>
        </p:sp>
      </p:grpSp>
    </p:spTree>
    <p:extLst>
      <p:ext uri="{BB962C8B-B14F-4D97-AF65-F5344CB8AC3E}">
        <p14:creationId xmlns:p14="http://schemas.microsoft.com/office/powerpoint/2010/main" val="3894422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C5BC-7884-47AB-8B9F-D2D5F8E2DD4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C4B6A60-F549-4347-A3D1-82859BB0018A}"/>
              </a:ext>
            </a:extLst>
          </p:cNvPr>
          <p:cNvSpPr>
            <a:spLocks noGrp="1"/>
          </p:cNvSpPr>
          <p:nvPr>
            <p:ph type="body" idx="1"/>
          </p:nvPr>
        </p:nvSpPr>
        <p:spPr/>
        <p:txBody>
          <a:bodyPr/>
          <a:lstStyle/>
          <a:p>
            <a:endParaRPr lang="en-US"/>
          </a:p>
        </p:txBody>
      </p:sp>
      <p:grpSp>
        <p:nvGrpSpPr>
          <p:cNvPr id="11" name="Google Shape;68;p14">
            <a:extLst>
              <a:ext uri="{FF2B5EF4-FFF2-40B4-BE49-F238E27FC236}">
                <a16:creationId xmlns:a16="http://schemas.microsoft.com/office/drawing/2014/main" id="{376A66AE-A6B0-48A1-96AF-A74FF2006268}"/>
              </a:ext>
            </a:extLst>
          </p:cNvPr>
          <p:cNvGrpSpPr/>
          <p:nvPr/>
        </p:nvGrpSpPr>
        <p:grpSpPr>
          <a:xfrm>
            <a:off x="441604" y="496272"/>
            <a:ext cx="7461925" cy="3672333"/>
            <a:chOff x="2201500" y="2267500"/>
            <a:chExt cx="3563100" cy="1982700"/>
          </a:xfrm>
        </p:grpSpPr>
        <p:sp>
          <p:nvSpPr>
            <p:cNvPr id="5" name="Google Shape;69;p14">
              <a:extLst>
                <a:ext uri="{FF2B5EF4-FFF2-40B4-BE49-F238E27FC236}">
                  <a16:creationId xmlns:a16="http://schemas.microsoft.com/office/drawing/2014/main" id="{F04D2BEE-809E-449D-9DB5-F839FFE3798A}"/>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D045782C-DCCC-4072-AA6D-9BE6E9F7A7B4}"/>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FMSerialization</a:t>
              </a:r>
              <a:r>
                <a:rPr lang="en" b="1"/>
                <a:t>/</a:t>
              </a:r>
              <a:r>
                <a:rPr lang="en" b="1" err="1"/>
                <a:t>PHMSerialization</a:t>
              </a:r>
              <a:r>
                <a:rPr lang="en" b="1"/>
                <a:t>/</a:t>
              </a:r>
              <a:r>
                <a:rPr lang="en" b="1" err="1"/>
                <a:t>TMSerialization</a:t>
              </a:r>
              <a:r>
                <a:rPr lang="en" b="1"/>
                <a:t>/</a:t>
              </a:r>
              <a:r>
                <a:rPr lang="en" b="1" err="1"/>
                <a:t>CMSerialization</a:t>
              </a:r>
            </a:p>
          </p:txBody>
        </p:sp>
        <p:sp>
          <p:nvSpPr>
            <p:cNvPr id="7" name="Google Shape;71;p14">
              <a:extLst>
                <a:ext uri="{FF2B5EF4-FFF2-40B4-BE49-F238E27FC236}">
                  <a16:creationId xmlns:a16="http://schemas.microsoft.com/office/drawing/2014/main" id="{BADAF060-A2B4-4C71-91C2-0B4B344267F3}"/>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79176140-5C3C-4B10-AA18-B0D4C0353E69}"/>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58C2B847-7E9C-41EA-8D15-72009295C2EB}"/>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285750" indent="-285750">
                <a:buSzPts val="1000"/>
                <a:buFont typeface="Arial"/>
                <a:buChar char="•"/>
              </a:pPr>
              <a:endParaRPr lang="en" sz="1000"/>
            </a:p>
            <a:p>
              <a:pPr marL="182880" indent="-108585">
                <a:buSzPts val="1000"/>
                <a:buFont typeface="Arial,Sans-Serif"/>
                <a:buChar char="●"/>
              </a:pPr>
              <a:r>
                <a:rPr lang="en" sz="1000"/>
                <a:t>Has method </a:t>
              </a:r>
              <a:r>
                <a:rPr lang="en" sz="1000" err="1"/>
                <a:t>saveFM</a:t>
              </a:r>
              <a:r>
                <a:rPr lang="en" sz="1000"/>
                <a:t>/</a:t>
              </a:r>
              <a:r>
                <a:rPr lang="en" sz="1000" err="1"/>
                <a:t>saveTM</a:t>
              </a:r>
              <a:r>
                <a:rPr lang="en" sz="1000"/>
                <a:t>/</a:t>
              </a:r>
              <a:r>
                <a:rPr lang="en" sz="1000" err="1"/>
                <a:t>savePHM</a:t>
              </a:r>
              <a:r>
                <a:rPr lang="en" sz="1000"/>
                <a:t>/</a:t>
              </a:r>
              <a:r>
                <a:rPr lang="en" sz="1000" err="1"/>
                <a:t>saveCM</a:t>
              </a:r>
              <a:r>
                <a:rPr lang="en" sz="1000"/>
                <a:t>, which can deserialize the required manager, so that previous state of the manager is saved)</a:t>
              </a:r>
              <a:endParaRPr lang="en-US"/>
            </a:p>
            <a:p>
              <a:pPr marL="182880" indent="-108585">
                <a:buSzPts val="1000"/>
                <a:buFont typeface="Arial,Sans-Serif"/>
                <a:buChar char="●"/>
              </a:pPr>
              <a:endParaRPr lang="en" sz="1000"/>
            </a:p>
          </p:txBody>
        </p:sp>
        <p:sp>
          <p:nvSpPr>
            <p:cNvPr id="10" name="Google Shape;74;p14">
              <a:extLst>
                <a:ext uri="{FF2B5EF4-FFF2-40B4-BE49-F238E27FC236}">
                  <a16:creationId xmlns:a16="http://schemas.microsoft.com/office/drawing/2014/main" id="{2BCA724C-7B6E-424B-BBF9-5F731BF9649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US" err="1"/>
                <a:t>FlightManager</a:t>
              </a:r>
              <a:endParaRPr lang="en-US"/>
            </a:p>
            <a:p>
              <a:r>
                <a:rPr lang="en-US" err="1"/>
                <a:t>TicketManager</a:t>
              </a:r>
              <a:endParaRPr lang="en-US"/>
            </a:p>
            <a:p>
              <a:r>
                <a:rPr lang="en-US" err="1"/>
                <a:t>CustomerManager</a:t>
              </a:r>
              <a:endParaRPr lang="en-US"/>
            </a:p>
            <a:p>
              <a:r>
                <a:rPr lang="en-US" err="1"/>
                <a:t>PHManager</a:t>
              </a:r>
              <a:endParaRPr lang="en-US"/>
            </a:p>
            <a:p>
              <a:r>
                <a:rPr lang="en-US"/>
                <a:t>GUI</a:t>
              </a:r>
            </a:p>
            <a:p>
              <a:r>
                <a:rPr lang="en-US"/>
                <a:t>Controller</a:t>
              </a:r>
            </a:p>
          </p:txBody>
        </p:sp>
      </p:grpSp>
    </p:spTree>
    <p:extLst>
      <p:ext uri="{BB962C8B-B14F-4D97-AF65-F5344CB8AC3E}">
        <p14:creationId xmlns:p14="http://schemas.microsoft.com/office/powerpoint/2010/main" val="3786572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F590-26BE-4AC7-8375-0CE3A1BD771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9424C78-BF2A-45D6-B170-367FFEC179EE}"/>
              </a:ext>
            </a:extLst>
          </p:cNvPr>
          <p:cNvSpPr>
            <a:spLocks noGrp="1"/>
          </p:cNvSpPr>
          <p:nvPr>
            <p:ph type="body" idx="1"/>
          </p:nvPr>
        </p:nvSpPr>
        <p:spPr/>
        <p:txBody>
          <a:bodyPr/>
          <a:lstStyle/>
          <a:p>
            <a:endParaRPr lang="en-US"/>
          </a:p>
        </p:txBody>
      </p:sp>
      <p:grpSp>
        <p:nvGrpSpPr>
          <p:cNvPr id="13" name="Google Shape;68;p14">
            <a:extLst>
              <a:ext uri="{FF2B5EF4-FFF2-40B4-BE49-F238E27FC236}">
                <a16:creationId xmlns:a16="http://schemas.microsoft.com/office/drawing/2014/main" id="{71B21DE0-A646-4F14-AB24-F0E95610FB43}"/>
              </a:ext>
            </a:extLst>
          </p:cNvPr>
          <p:cNvGrpSpPr/>
          <p:nvPr/>
        </p:nvGrpSpPr>
        <p:grpSpPr>
          <a:xfrm>
            <a:off x="441604" y="496272"/>
            <a:ext cx="7461925" cy="3672333"/>
            <a:chOff x="2201500" y="2267500"/>
            <a:chExt cx="3563100" cy="1982700"/>
          </a:xfrm>
        </p:grpSpPr>
        <p:sp>
          <p:nvSpPr>
            <p:cNvPr id="7" name="Google Shape;69;p14">
              <a:extLst>
                <a:ext uri="{FF2B5EF4-FFF2-40B4-BE49-F238E27FC236}">
                  <a16:creationId xmlns:a16="http://schemas.microsoft.com/office/drawing/2014/main" id="{81B42DF5-42D5-4229-855F-5A548F0FEF8E}"/>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p14">
              <a:extLst>
                <a:ext uri="{FF2B5EF4-FFF2-40B4-BE49-F238E27FC236}">
                  <a16:creationId xmlns:a16="http://schemas.microsoft.com/office/drawing/2014/main" id="{8B1586DB-CC63-4CB7-8311-880A8835512F}"/>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FMDeserialization</a:t>
              </a:r>
              <a:r>
                <a:rPr lang="en" b="1"/>
                <a:t>/</a:t>
              </a:r>
              <a:r>
                <a:rPr lang="en" b="1" err="1"/>
                <a:t>PHMDeserialization</a:t>
              </a:r>
              <a:r>
                <a:rPr lang="en" b="1"/>
                <a:t>/</a:t>
              </a:r>
              <a:r>
                <a:rPr lang="en" b="1" err="1"/>
                <a:t>TMDeserialization</a:t>
              </a:r>
              <a:r>
                <a:rPr lang="en" b="1"/>
                <a:t>/</a:t>
              </a:r>
              <a:r>
                <a:rPr lang="en" b="1" err="1"/>
                <a:t>CMDeserialization</a:t>
              </a:r>
            </a:p>
          </p:txBody>
        </p:sp>
        <p:sp>
          <p:nvSpPr>
            <p:cNvPr id="9" name="Google Shape;71;p14">
              <a:extLst>
                <a:ext uri="{FF2B5EF4-FFF2-40B4-BE49-F238E27FC236}">
                  <a16:creationId xmlns:a16="http://schemas.microsoft.com/office/drawing/2014/main" id="{48E12938-B9D0-4975-9310-28F5B91F6E8F}"/>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10" name="Google Shape;72;p14">
              <a:extLst>
                <a:ext uri="{FF2B5EF4-FFF2-40B4-BE49-F238E27FC236}">
                  <a16:creationId xmlns:a16="http://schemas.microsoft.com/office/drawing/2014/main" id="{E05DA842-2BB1-42CF-8587-442F1DABE6A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11" name="Google Shape;73;p14">
              <a:extLst>
                <a:ext uri="{FF2B5EF4-FFF2-40B4-BE49-F238E27FC236}">
                  <a16:creationId xmlns:a16="http://schemas.microsoft.com/office/drawing/2014/main" id="{71C7D645-6FCA-4AE7-AC00-1FE124402F4F}"/>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285750" indent="-285750">
                <a:buSzPts val="1000"/>
                <a:buFont typeface="Arial"/>
                <a:buChar char="•"/>
              </a:pPr>
              <a:endParaRPr lang="en" sz="1000"/>
            </a:p>
            <a:p>
              <a:pPr marL="182880" indent="-108585">
                <a:buSzPts val="1000"/>
                <a:buFont typeface="Arial,Sans-Serif"/>
                <a:buChar char="●"/>
              </a:pPr>
              <a:r>
                <a:rPr lang="en" sz="1000"/>
                <a:t>Has method </a:t>
              </a:r>
              <a:r>
                <a:rPr lang="en" sz="1000" err="1"/>
                <a:t>restoreFM</a:t>
              </a:r>
              <a:r>
                <a:rPr lang="en" sz="1000"/>
                <a:t>/</a:t>
              </a:r>
              <a:r>
                <a:rPr lang="en" sz="1000" err="1"/>
                <a:t>restoreTM</a:t>
              </a:r>
              <a:r>
                <a:rPr lang="en" sz="1000"/>
                <a:t>/</a:t>
              </a:r>
              <a:r>
                <a:rPr lang="en" sz="1000" err="1"/>
                <a:t>restorePHM</a:t>
              </a:r>
              <a:r>
                <a:rPr lang="en" sz="1000"/>
                <a:t>/</a:t>
              </a:r>
              <a:r>
                <a:rPr lang="en" sz="1000" err="1"/>
                <a:t>restoreCM</a:t>
              </a:r>
              <a:r>
                <a:rPr lang="en" sz="1000"/>
                <a:t>, which can serialize the required manager, so that previous state of the manager is restored)</a:t>
              </a:r>
              <a:endParaRPr lang="en"/>
            </a:p>
            <a:p>
              <a:pPr marL="182880" indent="-108585">
                <a:buSzPts val="1000"/>
                <a:buFont typeface="Arial,Sans-Serif"/>
                <a:buChar char="●"/>
              </a:pPr>
              <a:endParaRPr lang="en" sz="1000"/>
            </a:p>
          </p:txBody>
        </p:sp>
        <p:sp>
          <p:nvSpPr>
            <p:cNvPr id="12" name="Google Shape;74;p14">
              <a:extLst>
                <a:ext uri="{FF2B5EF4-FFF2-40B4-BE49-F238E27FC236}">
                  <a16:creationId xmlns:a16="http://schemas.microsoft.com/office/drawing/2014/main" id="{7C078B6A-566C-4DE5-BB95-39AAA82E423D}"/>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US" err="1"/>
                <a:t>FlightManager</a:t>
              </a:r>
              <a:endParaRPr lang="en-US"/>
            </a:p>
            <a:p>
              <a:r>
                <a:rPr lang="en-US" err="1"/>
                <a:t>TicketManager</a:t>
              </a:r>
              <a:endParaRPr lang="en-US"/>
            </a:p>
            <a:p>
              <a:r>
                <a:rPr lang="en-US" err="1"/>
                <a:t>CustomerManager</a:t>
              </a:r>
              <a:endParaRPr lang="en-US"/>
            </a:p>
            <a:p>
              <a:r>
                <a:rPr lang="en-US" err="1"/>
                <a:t>PHManager</a:t>
              </a:r>
            </a:p>
            <a:p>
              <a:r>
                <a:rPr lang="en-US"/>
                <a:t>Controller</a:t>
              </a:r>
            </a:p>
          </p:txBody>
        </p:sp>
      </p:grpSp>
    </p:spTree>
    <p:extLst>
      <p:ext uri="{BB962C8B-B14F-4D97-AF65-F5344CB8AC3E}">
        <p14:creationId xmlns:p14="http://schemas.microsoft.com/office/powerpoint/2010/main" val="69181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oogle Shape;68;p14">
            <a:extLst>
              <a:ext uri="{FF2B5EF4-FFF2-40B4-BE49-F238E27FC236}">
                <a16:creationId xmlns:a16="http://schemas.microsoft.com/office/drawing/2014/main" id="{5E50A238-C90E-4CE5-95FF-ED114C0C56BD}"/>
              </a:ext>
            </a:extLst>
          </p:cNvPr>
          <p:cNvGrpSpPr/>
          <p:nvPr/>
        </p:nvGrpSpPr>
        <p:grpSpPr>
          <a:xfrm>
            <a:off x="473711" y="387109"/>
            <a:ext cx="7461925" cy="3672333"/>
            <a:chOff x="2201500" y="2267500"/>
            <a:chExt cx="3563100" cy="1982700"/>
          </a:xfrm>
        </p:grpSpPr>
        <p:sp>
          <p:nvSpPr>
            <p:cNvPr id="13" name="Google Shape;69;p14">
              <a:extLst>
                <a:ext uri="{FF2B5EF4-FFF2-40B4-BE49-F238E27FC236}">
                  <a16:creationId xmlns:a16="http://schemas.microsoft.com/office/drawing/2014/main" id="{EB328698-A4EF-4D43-9360-2EDC514A40CF}"/>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p14">
              <a:extLst>
                <a:ext uri="{FF2B5EF4-FFF2-40B4-BE49-F238E27FC236}">
                  <a16:creationId xmlns:a16="http://schemas.microsoft.com/office/drawing/2014/main" id="{E5349D24-68DA-4112-934C-9B9375BB2B27}"/>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SmallFlight (entity)</a:t>
              </a:r>
              <a:endParaRPr lang="en-US" b="1"/>
            </a:p>
            <a:p>
              <a:pPr algn="ctr"/>
              <a:endParaRPr lang="en" b="1"/>
            </a:p>
          </p:txBody>
        </p:sp>
        <p:sp>
          <p:nvSpPr>
            <p:cNvPr id="15" name="Google Shape;71;p14">
              <a:extLst>
                <a:ext uri="{FF2B5EF4-FFF2-40B4-BE49-F238E27FC236}">
                  <a16:creationId xmlns:a16="http://schemas.microsoft.com/office/drawing/2014/main" id="{4C8ABB09-DB3B-48C4-9BED-18ECF4EDDE7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16" name="Google Shape;72;p14">
              <a:extLst>
                <a:ext uri="{FF2B5EF4-FFF2-40B4-BE49-F238E27FC236}">
                  <a16:creationId xmlns:a16="http://schemas.microsoft.com/office/drawing/2014/main" id="{6D40B143-1DE0-4D3E-9CE2-805529BF24D2}"/>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17" name="Google Shape;73;p14">
              <a:extLst>
                <a:ext uri="{FF2B5EF4-FFF2-40B4-BE49-F238E27FC236}">
                  <a16:creationId xmlns:a16="http://schemas.microsoft.com/office/drawing/2014/main" id="{CDCD5958-6FBD-44EA-B94F-4EC7ADAA2BF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Store flight info:</a:t>
              </a:r>
              <a:endParaRPr lang="zh-CN" sz="1000"/>
            </a:p>
            <a:p>
              <a:pPr marL="285750" indent="-285750">
                <a:buSzPts val="1000"/>
                <a:buChar char="•"/>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to"X" to indicate that the seat is no longer available.)  (t</a:t>
              </a:r>
              <a:r>
                <a:rPr lang="en" sz="1000" i="1"/>
                <a:t>his type of flight only contains</a:t>
              </a:r>
              <a:r>
                <a:rPr lang="en" sz="1000" b="1" i="1">
                  <a:solidFill>
                    <a:schemeClr val="tx1"/>
                  </a:solidFill>
                </a:rPr>
                <a:t>10 first class seats</a:t>
              </a:r>
              <a:r>
                <a:rPr lang="en" sz="1000"/>
                <a:t>)</a:t>
              </a:r>
              <a:endParaRPr lang="zh-CN" altLang="en-US" sz="1000"/>
            </a:p>
            <a:p>
              <a:pPr marL="182880" indent="-108585">
                <a:buSzPts val="1000"/>
                <a:buFont typeface="Arial,Sans-Serif"/>
                <a:buChar char="●"/>
              </a:pPr>
              <a:r>
                <a:rPr lang="en" sz="1000"/>
                <a:t>Getters for attributes</a:t>
              </a:r>
              <a:endParaRPr lang="en-US" sz="1000"/>
            </a:p>
            <a:p>
              <a:pPr marL="182880" indent="-108585">
                <a:buSzPts val="1000"/>
                <a:buFont typeface="Arial,Sans-Serif"/>
                <a:buChar char="●"/>
              </a:pPr>
              <a:r>
                <a:rPr lang="en" sz="1000"/>
                <a:t>Overrided toString method</a:t>
              </a:r>
            </a:p>
            <a:p>
              <a:pPr marL="182880" indent="-108585">
                <a:buSzPts val="1000"/>
                <a:buFont typeface="Arial,Sans-Serif"/>
                <a:buChar char="●"/>
              </a:pPr>
              <a:r>
                <a:rPr lang="en" sz="1000"/>
                <a:t>ReserveOneSeat method</a:t>
              </a:r>
            </a:p>
            <a:p>
              <a:pPr marL="182880" indent="-108585">
                <a:buSzPts val="1000"/>
                <a:buFont typeface="Arial,Sans-Serif"/>
                <a:buChar char="●"/>
              </a:pPr>
              <a:r>
                <a:rPr lang="en" sz="1000"/>
                <a:t>BuildTime method(helper method for constructor)</a:t>
              </a:r>
            </a:p>
            <a:p>
              <a:pPr marL="182880" indent="-108585">
                <a:buSzPts val="1000"/>
                <a:buFont typeface="Arial,Sans-Serif"/>
                <a:buChar char="●"/>
              </a:pPr>
              <a:r>
                <a:rPr lang="en" sz="1000"/>
                <a:t>BuildSeatArray method(helper method for constructor)</a:t>
              </a:r>
              <a:endParaRPr lang="zh-CN"/>
            </a:p>
            <a:p>
              <a:pPr marL="182880" indent="-108585">
                <a:buSzPts val="1000"/>
                <a:buFont typeface="Arial,Sans-Serif"/>
                <a:buChar char="●"/>
              </a:pPr>
              <a:endParaRPr lang="en" sz="1000"/>
            </a:p>
            <a:p>
              <a:pPr marL="74295">
                <a:buSzPts val="1000"/>
              </a:pPr>
              <a:endParaRPr lang="en" sz="1000"/>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18" name="Google Shape;74;p14">
              <a:extLst>
                <a:ext uri="{FF2B5EF4-FFF2-40B4-BE49-F238E27FC236}">
                  <a16:creationId xmlns:a16="http://schemas.microsoft.com/office/drawing/2014/main" id="{A1EB2447-2DB4-4FCE-A7C6-E2A3119BF1A2}"/>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endParaRPr lang="af-ZA" sz="1200"/>
            </a:p>
            <a:p>
              <a:r>
                <a:rPr lang="af-ZA" sz="1200"/>
                <a:t>Flight(its parent class)</a:t>
              </a:r>
            </a:p>
            <a:p>
              <a:endParaRPr lang="en" sz="1200"/>
            </a:p>
            <a:p>
              <a:endParaRPr lang="en" sz="1200"/>
            </a:p>
          </p:txBody>
        </p:sp>
      </p:grpSp>
    </p:spTree>
    <p:extLst>
      <p:ext uri="{BB962C8B-B14F-4D97-AF65-F5344CB8AC3E}">
        <p14:creationId xmlns:p14="http://schemas.microsoft.com/office/powerpoint/2010/main" val="381783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8;p14">
            <a:extLst>
              <a:ext uri="{FF2B5EF4-FFF2-40B4-BE49-F238E27FC236}">
                <a16:creationId xmlns:a16="http://schemas.microsoft.com/office/drawing/2014/main" id="{0981255A-7E09-486F-96C3-B491069A721A}"/>
              </a:ext>
            </a:extLst>
          </p:cNvPr>
          <p:cNvGrpSpPr/>
          <p:nvPr/>
        </p:nvGrpSpPr>
        <p:grpSpPr>
          <a:xfrm>
            <a:off x="473711" y="387109"/>
            <a:ext cx="7461925" cy="3672333"/>
            <a:chOff x="2201500" y="2267500"/>
            <a:chExt cx="3563100" cy="1982700"/>
          </a:xfrm>
        </p:grpSpPr>
        <p:sp>
          <p:nvSpPr>
            <p:cNvPr id="12" name="Google Shape;69;p14">
              <a:extLst>
                <a:ext uri="{FF2B5EF4-FFF2-40B4-BE49-F238E27FC236}">
                  <a16:creationId xmlns:a16="http://schemas.microsoft.com/office/drawing/2014/main" id="{5C349E84-EDBC-4FD9-B4D3-8C1C37EA08AB}"/>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p14">
              <a:extLst>
                <a:ext uri="{FF2B5EF4-FFF2-40B4-BE49-F238E27FC236}">
                  <a16:creationId xmlns:a16="http://schemas.microsoft.com/office/drawing/2014/main" id="{E900D06E-6361-4AD6-B63C-CD195F8ADCDF}"/>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MediumFlight (entity)</a:t>
              </a:r>
              <a:endParaRPr lang="en-US" b="1"/>
            </a:p>
            <a:p>
              <a:pPr algn="ctr"/>
              <a:endParaRPr lang="en" b="1"/>
            </a:p>
          </p:txBody>
        </p:sp>
        <p:sp>
          <p:nvSpPr>
            <p:cNvPr id="21" name="Google Shape;71;p14">
              <a:extLst>
                <a:ext uri="{FF2B5EF4-FFF2-40B4-BE49-F238E27FC236}">
                  <a16:creationId xmlns:a16="http://schemas.microsoft.com/office/drawing/2014/main" id="{E478C991-D77D-48B7-BE7C-E9452908F61E}"/>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22" name="Google Shape;72;p14">
              <a:extLst>
                <a:ext uri="{FF2B5EF4-FFF2-40B4-BE49-F238E27FC236}">
                  <a16:creationId xmlns:a16="http://schemas.microsoft.com/office/drawing/2014/main" id="{6273C064-F9C7-405E-B53A-1408A68F9013}"/>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23" name="Google Shape;73;p14">
              <a:extLst>
                <a:ext uri="{FF2B5EF4-FFF2-40B4-BE49-F238E27FC236}">
                  <a16:creationId xmlns:a16="http://schemas.microsoft.com/office/drawing/2014/main" id="{D0A0834E-0002-42FA-AFD4-0DF8A219FDB0}"/>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Store flight info:</a:t>
              </a:r>
              <a:endParaRPr lang="zh-CN" sz="1000"/>
            </a:p>
            <a:p>
              <a:pPr marL="285750" indent="-285750">
                <a:buSzPts val="1000"/>
                <a:buChar char="•"/>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a:t>
              </a:r>
              <a:r>
                <a:rPr lang="en" sz="1000" err="1"/>
                <a:t>to"X</a:t>
              </a:r>
              <a:r>
                <a:rPr lang="en" sz="1000"/>
                <a:t>" to indicate that the seat is no longer available.)  (t</a:t>
              </a:r>
              <a:r>
                <a:rPr lang="en" sz="1000" i="1"/>
                <a:t>his type of flight only contains </a:t>
              </a:r>
              <a:r>
                <a:rPr lang="en" sz="1000" b="1" i="1">
                  <a:solidFill>
                    <a:schemeClr val="tx1"/>
                  </a:solidFill>
                </a:rPr>
                <a:t>6 first class,14 business</a:t>
              </a:r>
              <a:r>
                <a:rPr lang="en" sz="1000" b="1"/>
                <a:t>)</a:t>
              </a:r>
              <a:endParaRPr lang="zh-CN" altLang="en-US" sz="1000" b="1"/>
            </a:p>
            <a:p>
              <a:pPr marL="182880" indent="-108585">
                <a:buSzPts val="1000"/>
                <a:buFont typeface="Arial,Sans-Serif"/>
                <a:buChar char="●"/>
              </a:pPr>
              <a:r>
                <a:rPr lang="en" sz="1000"/>
                <a:t>Getters for attributes</a:t>
              </a:r>
              <a:endParaRPr lang="en-US" sz="1000"/>
            </a:p>
            <a:p>
              <a:pPr marL="182880" indent="-108585">
                <a:buSzPts val="1000"/>
                <a:buFont typeface="Arial,Sans-Serif"/>
                <a:buChar char="●"/>
              </a:pPr>
              <a:r>
                <a:rPr lang="en" sz="1000" err="1"/>
                <a:t>Overrided</a:t>
              </a:r>
              <a:r>
                <a:rPr lang="en" sz="1000"/>
                <a:t> </a:t>
              </a:r>
              <a:r>
                <a:rPr lang="en" sz="1000" err="1"/>
                <a:t>toString</a:t>
              </a:r>
              <a:r>
                <a:rPr lang="en" sz="1000"/>
                <a:t> method</a:t>
              </a:r>
            </a:p>
            <a:p>
              <a:pPr marL="182880" indent="-108585">
                <a:buSzPts val="1000"/>
                <a:buFont typeface="Arial,Sans-Serif"/>
                <a:buChar char="●"/>
              </a:pPr>
              <a:r>
                <a:rPr lang="en" sz="1000" err="1"/>
                <a:t>ReserveOneSeat</a:t>
              </a:r>
              <a:r>
                <a:rPr lang="en" sz="1000"/>
                <a:t> method</a:t>
              </a:r>
            </a:p>
            <a:p>
              <a:pPr marL="182880" indent="-108585">
                <a:buSzPts val="1000"/>
                <a:buFont typeface="Arial,Sans-Serif"/>
                <a:buChar char="●"/>
              </a:pPr>
              <a:r>
                <a:rPr lang="en" sz="1000" err="1"/>
                <a:t>BuildTime</a:t>
              </a:r>
              <a:r>
                <a:rPr lang="en" sz="1000"/>
                <a:t> method(helper method for constructor)</a:t>
              </a:r>
            </a:p>
            <a:p>
              <a:pPr marL="182880" indent="-108585">
                <a:buSzPts val="1000"/>
                <a:buFont typeface="Arial,Sans-Serif"/>
                <a:buChar char="●"/>
              </a:pPr>
              <a:r>
                <a:rPr lang="en" sz="1000" err="1"/>
                <a:t>BuildSeatArray</a:t>
              </a:r>
              <a:r>
                <a:rPr lang="en" sz="1000"/>
                <a:t> method(helper method for constructor)</a:t>
              </a:r>
              <a:endParaRPr lang="zh-CN"/>
            </a:p>
            <a:p>
              <a:pPr marL="182880" indent="-108585">
                <a:buSzPts val="1000"/>
                <a:buFont typeface="Arial,Sans-Serif"/>
                <a:buChar char="●"/>
              </a:pPr>
              <a:endParaRPr lang="en" sz="1000"/>
            </a:p>
            <a:p>
              <a:pPr marL="74295">
                <a:buSzPts val="1000"/>
              </a:pPr>
              <a:endParaRPr lang="en" sz="1000"/>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24" name="Google Shape;74;p14">
              <a:extLst>
                <a:ext uri="{FF2B5EF4-FFF2-40B4-BE49-F238E27FC236}">
                  <a16:creationId xmlns:a16="http://schemas.microsoft.com/office/drawing/2014/main" id="{E3C9EFFE-2551-40EF-A752-AAC03D697E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endParaRPr lang="af-ZA" sz="1200"/>
            </a:p>
            <a:p>
              <a:r>
                <a:rPr lang="af-ZA" sz="1200"/>
                <a:t>Flight(its parent class)</a:t>
              </a:r>
            </a:p>
            <a:p>
              <a:endParaRPr lang="en" sz="1200"/>
            </a:p>
            <a:p>
              <a:endParaRPr lang="en" sz="1200"/>
            </a:p>
          </p:txBody>
        </p:sp>
      </p:grpSp>
    </p:spTree>
    <p:extLst>
      <p:ext uri="{BB962C8B-B14F-4D97-AF65-F5344CB8AC3E}">
        <p14:creationId xmlns:p14="http://schemas.microsoft.com/office/powerpoint/2010/main" val="205972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8;p14">
            <a:extLst>
              <a:ext uri="{FF2B5EF4-FFF2-40B4-BE49-F238E27FC236}">
                <a16:creationId xmlns:a16="http://schemas.microsoft.com/office/drawing/2014/main" id="{4F92C0DB-7C16-4B8A-998D-2547304643BD}"/>
              </a:ext>
            </a:extLst>
          </p:cNvPr>
          <p:cNvGrpSpPr/>
          <p:nvPr/>
        </p:nvGrpSpPr>
        <p:grpSpPr>
          <a:xfrm>
            <a:off x="473711" y="387109"/>
            <a:ext cx="7471921" cy="4060137"/>
            <a:chOff x="2201500" y="2267500"/>
            <a:chExt cx="3567873" cy="2192076"/>
          </a:xfrm>
        </p:grpSpPr>
        <p:sp>
          <p:nvSpPr>
            <p:cNvPr id="12" name="Google Shape;69;p14">
              <a:extLst>
                <a:ext uri="{FF2B5EF4-FFF2-40B4-BE49-F238E27FC236}">
                  <a16:creationId xmlns:a16="http://schemas.microsoft.com/office/drawing/2014/main" id="{521CD90F-4B41-4314-888C-6DB7BBC741CB}"/>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p14">
              <a:extLst>
                <a:ext uri="{FF2B5EF4-FFF2-40B4-BE49-F238E27FC236}">
                  <a16:creationId xmlns:a16="http://schemas.microsoft.com/office/drawing/2014/main" id="{D5B49B27-7586-4B15-A62E-32F7F16D6065}"/>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LargeFlight (entity)</a:t>
              </a:r>
              <a:endParaRPr lang="en-US" b="1"/>
            </a:p>
            <a:p>
              <a:pPr algn="ctr"/>
              <a:endParaRPr lang="en" b="1"/>
            </a:p>
          </p:txBody>
        </p:sp>
        <p:sp>
          <p:nvSpPr>
            <p:cNvPr id="21" name="Google Shape;71;p14">
              <a:extLst>
                <a:ext uri="{FF2B5EF4-FFF2-40B4-BE49-F238E27FC236}">
                  <a16:creationId xmlns:a16="http://schemas.microsoft.com/office/drawing/2014/main" id="{3BCC7C33-EA6E-495A-A27F-8AEDAF2F141C}"/>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22" name="Google Shape;72;p14">
              <a:extLst>
                <a:ext uri="{FF2B5EF4-FFF2-40B4-BE49-F238E27FC236}">
                  <a16:creationId xmlns:a16="http://schemas.microsoft.com/office/drawing/2014/main" id="{832B9579-4EFC-4DC8-9A06-4B82CC94E12C}"/>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23" name="Google Shape;73;p14">
              <a:extLst>
                <a:ext uri="{FF2B5EF4-FFF2-40B4-BE49-F238E27FC236}">
                  <a16:creationId xmlns:a16="http://schemas.microsoft.com/office/drawing/2014/main" id="{E395038C-7A3B-448E-8C0C-8FF5D5AACC5C}"/>
                </a:ext>
              </a:extLst>
            </p:cNvPr>
            <p:cNvSpPr/>
            <p:nvPr/>
          </p:nvSpPr>
          <p:spPr>
            <a:xfrm>
              <a:off x="2201500" y="2679700"/>
              <a:ext cx="2257273" cy="177987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Store flight info:</a:t>
              </a:r>
              <a:endParaRPr lang="zh-CN" sz="1000"/>
            </a:p>
            <a:p>
              <a:pPr marL="285750" indent="-285750">
                <a:buSzPts val="1000"/>
                <a:buChar char="•"/>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to"X" to indicate that the seat is no longer available.)  (t</a:t>
              </a:r>
              <a:r>
                <a:rPr lang="en" sz="1000" i="1"/>
                <a:t>his type of flight only contains</a:t>
              </a:r>
              <a:r>
                <a:rPr lang="en" sz="1000" b="1" i="1">
                  <a:solidFill>
                    <a:schemeClr val="tx1"/>
                  </a:solidFill>
                </a:rPr>
                <a:t> 6 first,8 business,16 economy</a:t>
              </a:r>
              <a:r>
                <a:rPr lang="en" sz="1000"/>
                <a:t>)</a:t>
              </a:r>
              <a:endParaRPr lang="zh-CN" altLang="en-US" sz="1000"/>
            </a:p>
            <a:p>
              <a:pPr marL="182880" indent="-108585">
                <a:buSzPts val="1000"/>
                <a:buFont typeface="Arial,Sans-Serif"/>
                <a:buChar char="●"/>
              </a:pPr>
              <a:r>
                <a:rPr lang="en" sz="1000"/>
                <a:t>Getters for attributes</a:t>
              </a:r>
              <a:endParaRPr lang="en-US" sz="1000"/>
            </a:p>
            <a:p>
              <a:pPr marL="182880" indent="-108585">
                <a:buSzPts val="1000"/>
                <a:buFont typeface="Arial,Sans-Serif"/>
                <a:buChar char="●"/>
              </a:pPr>
              <a:r>
                <a:rPr lang="en" sz="1000"/>
                <a:t>Overrided toString method</a:t>
              </a:r>
            </a:p>
            <a:p>
              <a:pPr marL="182880" indent="-108585">
                <a:buSzPts val="1000"/>
                <a:buFont typeface="Arial,Sans-Serif"/>
                <a:buChar char="●"/>
              </a:pPr>
              <a:r>
                <a:rPr lang="en" sz="1000"/>
                <a:t>ReserveOneSeat method</a:t>
              </a:r>
            </a:p>
            <a:p>
              <a:pPr marL="182880" indent="-108585">
                <a:buSzPts val="1000"/>
                <a:buFont typeface="Arial,Sans-Serif"/>
                <a:buChar char="●"/>
              </a:pPr>
              <a:r>
                <a:rPr lang="en" sz="1000"/>
                <a:t>BuildTime method(helper method for constructor)</a:t>
              </a:r>
            </a:p>
            <a:p>
              <a:pPr marL="182880" indent="-108585">
                <a:buSzPts val="1000"/>
                <a:buFont typeface="Arial,Sans-Serif"/>
                <a:buChar char="●"/>
              </a:pPr>
              <a:r>
                <a:rPr lang="en" sz="1000"/>
                <a:t>BuildSeatArray method(helper method for constructor) -&gt;build seatArray for the 3types of flights</a:t>
              </a:r>
              <a:endParaRPr lang="zh-CN"/>
            </a:p>
            <a:p>
              <a:pPr marL="182880" indent="-108585">
                <a:buSzPts val="1000"/>
                <a:buFont typeface="Arial,Sans-Serif"/>
                <a:buChar char="●"/>
              </a:pPr>
              <a:endParaRPr lang="en" sz="1000"/>
            </a:p>
            <a:p>
              <a:pPr marL="74295">
                <a:buSzPts val="1000"/>
              </a:pPr>
              <a:endParaRPr lang="en" sz="1000"/>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24" name="Google Shape;74;p14">
              <a:extLst>
                <a:ext uri="{FF2B5EF4-FFF2-40B4-BE49-F238E27FC236}">
                  <a16:creationId xmlns:a16="http://schemas.microsoft.com/office/drawing/2014/main" id="{052EECDF-7741-40F2-AE2D-66B24EA40DE7}"/>
                </a:ext>
              </a:extLst>
            </p:cNvPr>
            <p:cNvSpPr/>
            <p:nvPr/>
          </p:nvSpPr>
          <p:spPr>
            <a:xfrm>
              <a:off x="4453800" y="2679700"/>
              <a:ext cx="1315573" cy="177987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endParaRPr lang="af-ZA" sz="1200"/>
            </a:p>
            <a:p>
              <a:r>
                <a:rPr lang="af-ZA" sz="1200"/>
                <a:t>Flight(its parent class)</a:t>
              </a:r>
            </a:p>
            <a:p>
              <a:endParaRPr lang="en" sz="1200"/>
            </a:p>
            <a:p>
              <a:endParaRPr lang="en" sz="1200"/>
            </a:p>
          </p:txBody>
        </p:sp>
      </p:grpSp>
    </p:spTree>
    <p:extLst>
      <p:ext uri="{BB962C8B-B14F-4D97-AF65-F5344CB8AC3E}">
        <p14:creationId xmlns:p14="http://schemas.microsoft.com/office/powerpoint/2010/main" val="189823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342B9515-204C-4F54-8BAC-DCBE6F0ECF5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B4E2E27-FCF4-4B66-BDE3-4CEBE40F329F}"/>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E5A4859C-5F7E-47D6-B6CB-A2F71BBA336F}"/>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RewardsItem</a:t>
              </a:r>
              <a:endParaRPr lang="en-US"/>
            </a:p>
          </p:txBody>
        </p:sp>
        <p:sp>
          <p:nvSpPr>
            <p:cNvPr id="7" name="Google Shape;71;p14">
              <a:extLst>
                <a:ext uri="{FF2B5EF4-FFF2-40B4-BE49-F238E27FC236}">
                  <a16:creationId xmlns:a16="http://schemas.microsoft.com/office/drawing/2014/main" id="{5395C627-8636-4597-A471-1977F3534397}"/>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C8B851D4-DF7E-400A-8322-A79B966F7DBA}"/>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B1A39C84-55DD-4815-BB44-5ACE16D497E5}"/>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a:t>Store isRedeemed, name of item and points needed to redeem;</a:t>
              </a:r>
            </a:p>
            <a:p>
              <a:pPr marL="245745" indent="-171450">
                <a:buSzPts val="1000"/>
                <a:buFont typeface="Arial,Sans-Serif"/>
                <a:buChar char="•"/>
              </a:pPr>
              <a:r>
                <a:rPr lang="en" sz="1000"/>
                <a:t>Getters for all attributes</a:t>
              </a:r>
            </a:p>
            <a:p>
              <a:pPr marL="245745" indent="-171450">
                <a:buSzPts val="1000"/>
                <a:buFont typeface="Arial,Sans-Serif"/>
                <a:buChar char="•"/>
              </a:pPr>
              <a:r>
                <a:rPr lang="en" sz="1000"/>
                <a:t>Setter for isRedeemed</a:t>
              </a:r>
            </a:p>
            <a:p>
              <a:pPr marL="245745" indent="-171450">
                <a:buSzPts val="1000"/>
                <a:buFont typeface="Arial,Sans-Serif"/>
                <a:buChar char="•"/>
              </a:pPr>
              <a:r>
                <a:rPr lang="en" sz="1000"/>
                <a:t>RedeemItem method(</a:t>
              </a:r>
              <a:r>
                <a:rPr lang="en" sz="1000" i="1"/>
                <a:t>redeem a rewards item if the customer has earned the points needed for the item.)</a:t>
              </a:r>
              <a:endParaRPr lang="en" sz="1000"/>
            </a:p>
            <a:p>
              <a:pPr marL="245745" indent="-171450">
                <a:buSzPts val="1000"/>
                <a:buFont typeface="Arial,Sans-Serif"/>
                <a:buChar char="•"/>
              </a:pPr>
              <a:r>
                <a:rPr lang="en" sz="1000" i="1"/>
                <a:t>Overrided toString method</a:t>
              </a:r>
            </a:p>
            <a:p>
              <a:pPr marL="245745" indent="-171450">
                <a:buSzPts val="1000"/>
                <a:buFont typeface="Arial,Sans-Serif"/>
                <a:buChar char="•"/>
              </a:pPr>
              <a:endParaRPr lang="en" sz="1000"/>
            </a:p>
          </p:txBody>
        </p:sp>
        <p:sp>
          <p:nvSpPr>
            <p:cNvPr id="10" name="Google Shape;74;p14">
              <a:extLst>
                <a:ext uri="{FF2B5EF4-FFF2-40B4-BE49-F238E27FC236}">
                  <a16:creationId xmlns:a16="http://schemas.microsoft.com/office/drawing/2014/main" id="{0D4591BE-5F85-4051-9B45-BC1863DAD8C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r>
                <a:rPr lang="en" sz="1200"/>
                <a:t>Its subclasses:</a:t>
              </a:r>
            </a:p>
            <a:p>
              <a:r>
                <a:rPr lang="en" sz="1200"/>
                <a:t>Mug</a:t>
              </a:r>
            </a:p>
            <a:p>
              <a:r>
                <a:rPr lang="en" sz="1200"/>
                <a:t>Backpack</a:t>
              </a:r>
            </a:p>
            <a:p>
              <a:r>
                <a:rPr lang="en" sz="1200"/>
                <a:t>GiftCrad</a:t>
              </a:r>
            </a:p>
            <a:p>
              <a:r>
                <a:rPr lang="en" sz="1200"/>
                <a:t>BookstoreCoupon</a:t>
              </a:r>
            </a:p>
            <a:p>
              <a:r>
                <a:rPr lang="en" sz="1200"/>
                <a:t>TVoucher</a:t>
              </a:r>
            </a:p>
            <a:p>
              <a:endParaRPr lang="en" sz="1200"/>
            </a:p>
            <a:p>
              <a:r>
                <a:rPr lang="en" sz="1200"/>
                <a:t>Redeemable interface</a:t>
              </a:r>
            </a:p>
            <a:p>
              <a:endParaRPr lang="en" sz="1200"/>
            </a:p>
          </p:txBody>
        </p:sp>
      </p:grpSp>
    </p:spTree>
    <p:extLst>
      <p:ext uri="{BB962C8B-B14F-4D97-AF65-F5344CB8AC3E}">
        <p14:creationId xmlns:p14="http://schemas.microsoft.com/office/powerpoint/2010/main" val="45964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100FE8EF-1FC0-4C7C-86CC-F9B90A62EBB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297C294-3659-43B1-9593-B3053339A484}"/>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8ADEE4F0-EBFC-4D57-A4DA-48DC4085CF37}"/>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Redeemable(interface)</a:t>
              </a:r>
              <a:endParaRPr lang="en-US"/>
            </a:p>
          </p:txBody>
        </p:sp>
        <p:sp>
          <p:nvSpPr>
            <p:cNvPr id="7" name="Google Shape;71;p14">
              <a:extLst>
                <a:ext uri="{FF2B5EF4-FFF2-40B4-BE49-F238E27FC236}">
                  <a16:creationId xmlns:a16="http://schemas.microsoft.com/office/drawing/2014/main" id="{CEDA8D0F-CC47-4B07-A9A1-46C212DE38F2}"/>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BA2D1CBC-AFBB-419F-AC4F-9879EE8188FA}"/>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937DA010-4068-4D32-9AEB-0716A9776CDB}"/>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Has method </a:t>
              </a:r>
              <a:r>
                <a:rPr lang="en" sz="1000"/>
                <a:t> </a:t>
              </a:r>
              <a:r>
                <a:rPr lang="en" sz="1000" b="1" err="1"/>
                <a:t>redeemItem</a:t>
              </a:r>
              <a:r>
                <a:rPr lang="en" sz="1000"/>
                <a:t> which inputs customer, if user has enough redeem points then add a redeemed </a:t>
              </a:r>
              <a:r>
                <a:rPr lang="en" sz="1000" err="1"/>
                <a:t>RewardsItem</a:t>
              </a:r>
              <a:r>
                <a:rPr lang="en" sz="1000"/>
                <a:t> to customer's </a:t>
              </a:r>
              <a:r>
                <a:rPr lang="en" sz="1000" err="1"/>
                <a:t>purchaseHistory</a:t>
              </a:r>
              <a:r>
                <a:rPr lang="en" sz="1000"/>
                <a:t>, and minus the points redeemed.</a:t>
              </a:r>
            </a:p>
          </p:txBody>
        </p:sp>
        <p:sp>
          <p:nvSpPr>
            <p:cNvPr id="10" name="Google Shape;74;p14">
              <a:extLst>
                <a:ext uri="{FF2B5EF4-FFF2-40B4-BE49-F238E27FC236}">
                  <a16:creationId xmlns:a16="http://schemas.microsoft.com/office/drawing/2014/main" id="{DE5C5302-6E84-41B4-BE13-1C0D3C02EC64}"/>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r>
                <a:rPr lang="en" sz="1200"/>
                <a:t>All the classes which implement it.</a:t>
              </a:r>
            </a:p>
            <a:p>
              <a:r>
                <a:rPr lang="en" sz="1200"/>
                <a:t>Mug</a:t>
              </a:r>
            </a:p>
            <a:p>
              <a:r>
                <a:rPr lang="en" sz="1200"/>
                <a:t>Backpack</a:t>
              </a:r>
              <a:endParaRPr lang="en"/>
            </a:p>
            <a:p>
              <a:r>
                <a:rPr lang="en" sz="1200"/>
                <a:t>GiftCrad</a:t>
              </a:r>
              <a:endParaRPr lang="en"/>
            </a:p>
            <a:p>
              <a:r>
                <a:rPr lang="en" sz="1200"/>
                <a:t>BookstoreCoupon</a:t>
              </a:r>
              <a:endParaRPr lang="en"/>
            </a:p>
            <a:p>
              <a:r>
                <a:rPr lang="en" sz="1200"/>
                <a:t>TVoucher</a:t>
              </a:r>
              <a:endParaRPr lang="en"/>
            </a:p>
            <a:p>
              <a:endParaRPr lang="en" sz="1200"/>
            </a:p>
          </p:txBody>
        </p:sp>
      </p:grpSp>
    </p:spTree>
    <p:extLst>
      <p:ext uri="{BB962C8B-B14F-4D97-AF65-F5344CB8AC3E}">
        <p14:creationId xmlns:p14="http://schemas.microsoft.com/office/powerpoint/2010/main" val="246085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AC044160-E75E-4680-A623-975ACEE14E85}"/>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137BBF82-E34A-4383-BEAF-50AC6200709E}"/>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DE7B8E0-2AE8-4651-AB2A-ED811A6CC018}"/>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Mug/Backpack/GiftCrad/BookstoreCoupon/TVoucher</a:t>
              </a:r>
              <a:endParaRPr lang="en-US"/>
            </a:p>
          </p:txBody>
        </p:sp>
        <p:sp>
          <p:nvSpPr>
            <p:cNvPr id="7" name="Google Shape;71;p14">
              <a:extLst>
                <a:ext uri="{FF2B5EF4-FFF2-40B4-BE49-F238E27FC236}">
                  <a16:creationId xmlns:a16="http://schemas.microsoft.com/office/drawing/2014/main" id="{861C57DE-7F64-4227-968B-B984017537C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E23FF4E8-741D-46DE-B164-5B16BF70146E}"/>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826A10DA-724C-4F5D-BBCE-76E27A0C0F12}"/>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Inhertied all attributes from RewardsItem. </a:t>
              </a:r>
            </a:p>
            <a:p>
              <a:pPr marL="245745" indent="-171450">
                <a:buSzPts val="1000"/>
                <a:buFont typeface="Arial,Sans-Serif"/>
                <a:buChar char="•"/>
              </a:pPr>
              <a:r>
                <a:rPr lang="en" sz="1000" i="1"/>
                <a:t>But each has different name and points.</a:t>
              </a:r>
            </a:p>
            <a:p>
              <a:pPr marL="245745" indent="-171450">
                <a:buSzPts val="1000"/>
                <a:buFont typeface="Arial,Sans-Serif"/>
                <a:buChar char="•"/>
              </a:pPr>
              <a:r>
                <a:rPr lang="en" sz="1000"/>
                <a:t>(</a:t>
              </a:r>
              <a:r>
                <a:rPr lang="en" sz="1000" b="1"/>
                <a:t>UofT limited edition backpack:</a:t>
              </a:r>
              <a:r>
                <a:rPr lang="en" sz="1000"/>
                <a:t> 3.5k points </a:t>
              </a:r>
              <a:r>
                <a:rPr lang="en" sz="1000" b="1"/>
                <a:t>, Mug: </a:t>
              </a:r>
              <a:r>
                <a:rPr lang="en" sz="1000"/>
                <a:t>0.8k points, </a:t>
              </a:r>
              <a:r>
                <a:rPr lang="en" sz="1000" b="1"/>
                <a:t>Starbucks $20 gift card:</a:t>
              </a:r>
              <a:r>
                <a:rPr lang="en" sz="1000"/>
                <a:t> 2k points, </a:t>
              </a:r>
              <a:r>
                <a:rPr lang="en" sz="1000" b="1"/>
                <a:t>T-card $20 voucher:</a:t>
              </a:r>
              <a:r>
                <a:rPr lang="en" sz="1000"/>
                <a:t>1k points, </a:t>
              </a:r>
              <a:r>
                <a:rPr lang="en" sz="1000" b="1"/>
                <a:t>UofT bookstore $20 coupon:</a:t>
              </a:r>
              <a:r>
                <a:rPr lang="en" sz="1000"/>
                <a:t>1k points)</a:t>
              </a:r>
              <a:endParaRPr lang="en" sz="1000" i="1"/>
            </a:p>
          </p:txBody>
        </p:sp>
        <p:sp>
          <p:nvSpPr>
            <p:cNvPr id="10" name="Google Shape;74;p14">
              <a:extLst>
                <a:ext uri="{FF2B5EF4-FFF2-40B4-BE49-F238E27FC236}">
                  <a16:creationId xmlns:a16="http://schemas.microsoft.com/office/drawing/2014/main" id="{2D559358-DCAF-4AD2-B431-85CD62E22BEE}"/>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endParaRPr lang="en" sz="1200"/>
            </a:p>
            <a:p>
              <a:r>
                <a:rPr lang="en" sz="1200"/>
                <a:t>RewardsItem(parent class)</a:t>
              </a:r>
            </a:p>
            <a:p>
              <a:r>
                <a:rPr lang="en" sz="1200"/>
                <a:t>Redeemable(interface)</a:t>
              </a:r>
            </a:p>
          </p:txBody>
        </p:sp>
      </p:grpSp>
    </p:spTree>
    <p:extLst>
      <p:ext uri="{BB962C8B-B14F-4D97-AF65-F5344CB8AC3E}">
        <p14:creationId xmlns:p14="http://schemas.microsoft.com/office/powerpoint/2010/main" val="134079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2F84DB04-B7F7-49C3-BC2F-72E51DF25B0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CA719B81-1FE1-484B-A874-ADC28B36F3C2}"/>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BC0D76B0-8225-4272-BB09-8E8B57794435}"/>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RewardsItemFactory</a:t>
              </a:r>
              <a:endParaRPr lang="en-US"/>
            </a:p>
          </p:txBody>
        </p:sp>
        <p:sp>
          <p:nvSpPr>
            <p:cNvPr id="7" name="Google Shape;71;p14">
              <a:extLst>
                <a:ext uri="{FF2B5EF4-FFF2-40B4-BE49-F238E27FC236}">
                  <a16:creationId xmlns:a16="http://schemas.microsoft.com/office/drawing/2014/main" id="{23047913-EFEE-40DF-B8AC-10D13CF84223}"/>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50185674-9E50-4345-B3E5-6323A7168EB6}"/>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AD2B7E0-8B33-4909-995A-4AD193F5686E}"/>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i="1"/>
                <a:t>Get an object of type RewardsItem based on inputted String itemType.</a:t>
              </a:r>
            </a:p>
          </p:txBody>
        </p:sp>
        <p:sp>
          <p:nvSpPr>
            <p:cNvPr id="10" name="Google Shape;74;p14">
              <a:extLst>
                <a:ext uri="{FF2B5EF4-FFF2-40B4-BE49-F238E27FC236}">
                  <a16:creationId xmlns:a16="http://schemas.microsoft.com/office/drawing/2014/main" id="{6AC556CD-1A82-4EE5-A03A-09A16C19C37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endParaRPr lang="en" sz="1200"/>
            </a:p>
            <a:p>
              <a:r>
                <a:rPr lang="en" sz="1200" err="1"/>
                <a:t>RewardsItem</a:t>
              </a:r>
              <a:r>
                <a:rPr lang="en" sz="1200"/>
                <a:t> and its subclasses</a:t>
              </a:r>
              <a:endParaRPr lang="ja-JP" altLang="en" sz="1200"/>
            </a:p>
            <a:p>
              <a:endParaRPr lang="en" sz="1200"/>
            </a:p>
          </p:txBody>
        </p:sp>
      </p:grpSp>
      <p:sp>
        <p:nvSpPr>
          <p:cNvPr id="12" name="TextBox 11">
            <a:extLst>
              <a:ext uri="{FF2B5EF4-FFF2-40B4-BE49-F238E27FC236}">
                <a16:creationId xmlns:a16="http://schemas.microsoft.com/office/drawing/2014/main" id="{52580AA9-F4ED-4CD1-811E-58298694FEA3}"/>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i="1">
              <a:solidFill>
                <a:srgbClr val="808080"/>
              </a:solidFill>
            </a:endParaRPr>
          </a:p>
        </p:txBody>
      </p:sp>
    </p:spTree>
    <p:extLst>
      <p:ext uri="{BB962C8B-B14F-4D97-AF65-F5344CB8AC3E}">
        <p14:creationId xmlns:p14="http://schemas.microsoft.com/office/powerpoint/2010/main" val="7967773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CRC card template</dc:title>
  <cp:revision>2</cp:revision>
  <dcterms:modified xsi:type="dcterms:W3CDTF">2021-11-15T20:32:45Z</dcterms:modified>
</cp:coreProperties>
</file>