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8"/>
  </p:notesMasterIdLst>
  <p:sldIdLst>
    <p:sldId id="256" r:id="rId2"/>
    <p:sldId id="274" r:id="rId3"/>
    <p:sldId id="265" r:id="rId4"/>
    <p:sldId id="266" r:id="rId5"/>
    <p:sldId id="275" r:id="rId6"/>
    <p:sldId id="270" r:id="rId7"/>
    <p:sldId id="273" r:id="rId8"/>
    <p:sldId id="271" r:id="rId9"/>
    <p:sldId id="272" r:id="rId10"/>
    <p:sldId id="267" r:id="rId11"/>
    <p:sldId id="257" r:id="rId12"/>
    <p:sldId id="258" r:id="rId13"/>
    <p:sldId id="259" r:id="rId14"/>
    <p:sldId id="260" r:id="rId15"/>
    <p:sldId id="261"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719"/>
  </p:normalViewPr>
  <p:slideViewPr>
    <p:cSldViewPr snapToGrid="0">
      <p:cViewPr>
        <p:scale>
          <a:sx n="112" d="100"/>
          <a:sy n="112" d="100"/>
        </p:scale>
        <p:origin x="2400" y="10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631BD-D90A-4EDF-A361-77500DEB4EB0}" type="datetimeFigureOut">
              <a:rPr lang="zh-CN" altLang="en-US" smtClean="0"/>
              <a:t>2021/10/18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E619D-C2B8-40FD-BA11-B452F58DF078}" type="slidenum">
              <a:rPr lang="zh-CN" altLang="en-US" smtClean="0"/>
              <a:t>‹#›</a:t>
            </a:fld>
            <a:endParaRPr lang="zh-CN" altLang="en-US"/>
          </a:p>
        </p:txBody>
      </p:sp>
    </p:spTree>
    <p:extLst>
      <p:ext uri="{BB962C8B-B14F-4D97-AF65-F5344CB8AC3E}">
        <p14:creationId xmlns:p14="http://schemas.microsoft.com/office/powerpoint/2010/main" val="141749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9E619D-C2B8-40FD-BA11-B452F58DF078}" type="slidenum">
              <a:rPr lang="zh-CN" altLang="en-US" smtClean="0"/>
              <a:t>5</a:t>
            </a:fld>
            <a:endParaRPr lang="zh-CN" altLang="en-US"/>
          </a:p>
        </p:txBody>
      </p:sp>
    </p:spTree>
    <p:extLst>
      <p:ext uri="{BB962C8B-B14F-4D97-AF65-F5344CB8AC3E}">
        <p14:creationId xmlns:p14="http://schemas.microsoft.com/office/powerpoint/2010/main" val="635577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Struggling part: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We had a hard time on drafting CRC card and combing relationship between each class. Distributing classes and methods into different architectural level is also very time consuming. For instance, at first, our comprehension of classifying difference between entity level and use case level was pretty vague. We argued a lot before we finally decided to put “all program” class in entity level. (Connecting lines, functions……)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How those pieces communicating to each other………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DB9E619D-C2B8-40FD-BA11-B452F58DF078}" type="slidenum">
              <a:rPr lang="zh-CN" altLang="en-US" smtClean="0"/>
              <a:t>11</a:t>
            </a:fld>
            <a:endParaRPr lang="zh-CN" altLang="en-US"/>
          </a:p>
        </p:txBody>
      </p:sp>
    </p:spTree>
    <p:extLst>
      <p:ext uri="{BB962C8B-B14F-4D97-AF65-F5344CB8AC3E}">
        <p14:creationId xmlns:p14="http://schemas.microsoft.com/office/powerpoint/2010/main" val="45355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your specification? </a:t>
            </a:r>
            <a:r>
              <a:rPr lang="en-US" altLang="zh-CN" dirty="0" err="1"/>
              <a:t>Junyour</a:t>
            </a:r>
            <a:r>
              <a:rPr lang="en-US" altLang="zh-CN" dirty="0"/>
              <a:t> CRC model? </a:t>
            </a:r>
            <a:r>
              <a:rPr lang="en-US" altLang="zh-CN" dirty="0" err="1"/>
              <a:t>Liyour</a:t>
            </a:r>
            <a:r>
              <a:rPr lang="en-US" altLang="zh-CN" dirty="0"/>
              <a:t> scenario walk-through? (add graph) </a:t>
            </a:r>
            <a:r>
              <a:rPr lang="en-US" altLang="zh-CN" dirty="0" err="1"/>
              <a:t>kuangyour</a:t>
            </a:r>
            <a:r>
              <a:rPr lang="en-US" altLang="zh-CN" dirty="0"/>
              <a:t> skeleton program? </a:t>
            </a:r>
            <a:r>
              <a:rPr lang="en-US" altLang="zh-CN" dirty="0" err="1"/>
              <a:t>wangwhat</a:t>
            </a:r>
            <a:r>
              <a:rPr lang="en-US" altLang="zh-CN" dirty="0"/>
              <a:t> each group member has been working on and plans to work on next? </a:t>
            </a:r>
            <a:r>
              <a:rPr lang="en-US" altLang="zh-CN" dirty="0" err="1"/>
              <a:t>Qiaowhat</a:t>
            </a:r>
            <a:r>
              <a:rPr lang="en-US" altLang="zh-CN" dirty="0"/>
              <a:t> has worked well so far with your design as you have started implementing the code? </a:t>
            </a:r>
            <a:r>
              <a:rPr lang="en-US" altLang="zh-CN" dirty="0" err="1"/>
              <a:t>ZhangHave</a:t>
            </a:r>
            <a:r>
              <a:rPr lang="en-US" altLang="zh-CN" dirty="0"/>
              <a:t> you clearly indicated at least one open question your group is struggling with, so that your TA can address it in their feedback for phase 0?  (</a:t>
            </a:r>
            <a:r>
              <a:rPr lang="en-US" altLang="zh-CN" dirty="0" err="1"/>
              <a:t>Qiao</a:t>
            </a:r>
            <a:r>
              <a:rPr lang="en-US" altLang="zh-CN" dirty="0"/>
              <a:t>/Zhang)</a:t>
            </a:r>
            <a:endParaRPr lang="zh-CN" altLang="en-US" dirty="0"/>
          </a:p>
        </p:txBody>
      </p:sp>
      <p:sp>
        <p:nvSpPr>
          <p:cNvPr id="4" name="灯片编号占位符 3"/>
          <p:cNvSpPr>
            <a:spLocks noGrp="1"/>
          </p:cNvSpPr>
          <p:nvPr>
            <p:ph type="sldNum" sz="quarter" idx="5"/>
          </p:nvPr>
        </p:nvSpPr>
        <p:spPr/>
        <p:txBody>
          <a:bodyPr/>
          <a:lstStyle/>
          <a:p>
            <a:fld id="{DB9E619D-C2B8-40FD-BA11-B452F58DF078}" type="slidenum">
              <a:rPr lang="zh-CN" altLang="en-US" smtClean="0"/>
              <a:t>13</a:t>
            </a:fld>
            <a:endParaRPr lang="zh-CN" altLang="en-US"/>
          </a:p>
        </p:txBody>
      </p:sp>
    </p:spTree>
    <p:extLst>
      <p:ext uri="{BB962C8B-B14F-4D97-AF65-F5344CB8AC3E}">
        <p14:creationId xmlns:p14="http://schemas.microsoft.com/office/powerpoint/2010/main" val="3972660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73425-E1D1-674D-940A-C5A2027188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1B9B4D-306E-8A4B-B176-8C4386FD72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F032CA-40E4-374C-B6C1-586B6C45C30E}"/>
              </a:ext>
            </a:extLst>
          </p:cNvPr>
          <p:cNvSpPr>
            <a:spLocks noGrp="1"/>
          </p:cNvSpPr>
          <p:nvPr>
            <p:ph type="dt" sz="half" idx="10"/>
          </p:nvPr>
        </p:nvSpPr>
        <p:spPr/>
        <p:txBody>
          <a:bodyPr/>
          <a:lstStyle/>
          <a:p>
            <a:fld id="{DCF9F9AB-0CCE-4BE4-B058-AA9FAEF6FEB3}" type="datetimeFigureOut">
              <a:rPr lang="zh-CN" altLang="en-US" smtClean="0"/>
              <a:t>2021/10/18</a:t>
            </a:fld>
            <a:endParaRPr lang="zh-CN" altLang="en-US"/>
          </a:p>
        </p:txBody>
      </p:sp>
      <p:sp>
        <p:nvSpPr>
          <p:cNvPr id="5" name="Footer Placeholder 4">
            <a:extLst>
              <a:ext uri="{FF2B5EF4-FFF2-40B4-BE49-F238E27FC236}">
                <a16:creationId xmlns:a16="http://schemas.microsoft.com/office/drawing/2014/main" id="{299ECFE0-8553-5143-8639-12B2171ABCC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E0D8DF5-3CDC-084D-A529-7808D5CA7891}"/>
              </a:ext>
            </a:extLst>
          </p:cNvPr>
          <p:cNvSpPr>
            <a:spLocks noGrp="1"/>
          </p:cNvSpPr>
          <p:nvPr>
            <p:ph type="sldNum" sz="quarter" idx="12"/>
          </p:nvPr>
        </p:nvSpPr>
        <p:spPr/>
        <p:txBody>
          <a:bodyPr/>
          <a:lstStyle/>
          <a:p>
            <a:fld id="{A9F3A222-2180-4640-A9BE-7A0A7E8D6901}" type="slidenum">
              <a:rPr lang="zh-CN" altLang="en-US" smtClean="0"/>
              <a:t>‹#›</a:t>
            </a:fld>
            <a:endParaRPr lang="zh-CN" altLang="en-US"/>
          </a:p>
        </p:txBody>
      </p:sp>
    </p:spTree>
    <p:extLst>
      <p:ext uri="{BB962C8B-B14F-4D97-AF65-F5344CB8AC3E}">
        <p14:creationId xmlns:p14="http://schemas.microsoft.com/office/powerpoint/2010/main" val="2043214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8B61-2E1D-B349-914C-F933C5FD21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AF9C5E-FF15-B441-A7E9-865CABD661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FDDF9-FD75-6245-A382-0A9BEAF600FC}"/>
              </a:ext>
            </a:extLst>
          </p:cNvPr>
          <p:cNvSpPr>
            <a:spLocks noGrp="1"/>
          </p:cNvSpPr>
          <p:nvPr>
            <p:ph type="dt" sz="half" idx="10"/>
          </p:nvPr>
        </p:nvSpPr>
        <p:spPr/>
        <p:txBody>
          <a:bodyPr/>
          <a:lstStyle/>
          <a:p>
            <a:fld id="{DCF9F9AB-0CCE-4BE4-B058-AA9FAEF6FEB3}" type="datetimeFigureOut">
              <a:rPr lang="zh-CN" altLang="en-US" smtClean="0"/>
              <a:t>2021/10/18</a:t>
            </a:fld>
            <a:endParaRPr lang="zh-CN" altLang="en-US"/>
          </a:p>
        </p:txBody>
      </p:sp>
      <p:sp>
        <p:nvSpPr>
          <p:cNvPr id="5" name="Footer Placeholder 4">
            <a:extLst>
              <a:ext uri="{FF2B5EF4-FFF2-40B4-BE49-F238E27FC236}">
                <a16:creationId xmlns:a16="http://schemas.microsoft.com/office/drawing/2014/main" id="{BE20AF51-032C-784A-8423-7254F0A4F8A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D06B372-744B-CA4E-8103-C4B8FDB6CA58}"/>
              </a:ext>
            </a:extLst>
          </p:cNvPr>
          <p:cNvSpPr>
            <a:spLocks noGrp="1"/>
          </p:cNvSpPr>
          <p:nvPr>
            <p:ph type="sldNum" sz="quarter" idx="12"/>
          </p:nvPr>
        </p:nvSpPr>
        <p:spPr/>
        <p:txBody>
          <a:bodyPr/>
          <a:lstStyle/>
          <a:p>
            <a:fld id="{A9F3A222-2180-4640-A9BE-7A0A7E8D6901}" type="slidenum">
              <a:rPr lang="zh-CN" altLang="en-US" smtClean="0"/>
              <a:t>‹#›</a:t>
            </a:fld>
            <a:endParaRPr lang="zh-CN" altLang="en-US"/>
          </a:p>
        </p:txBody>
      </p:sp>
    </p:spTree>
    <p:extLst>
      <p:ext uri="{BB962C8B-B14F-4D97-AF65-F5344CB8AC3E}">
        <p14:creationId xmlns:p14="http://schemas.microsoft.com/office/powerpoint/2010/main" val="79996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D12FA1-C5E1-F443-A8D2-7244072616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536FFB-177B-E04C-A4E2-D30954CEA2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28E7E-38BA-1746-922D-551D32A38A6B}"/>
              </a:ext>
            </a:extLst>
          </p:cNvPr>
          <p:cNvSpPr>
            <a:spLocks noGrp="1"/>
          </p:cNvSpPr>
          <p:nvPr>
            <p:ph type="dt" sz="half" idx="10"/>
          </p:nvPr>
        </p:nvSpPr>
        <p:spPr/>
        <p:txBody>
          <a:bodyPr/>
          <a:lstStyle/>
          <a:p>
            <a:fld id="{DCF9F9AB-0CCE-4BE4-B058-AA9FAEF6FEB3}" type="datetimeFigureOut">
              <a:rPr lang="zh-CN" altLang="en-US" smtClean="0"/>
              <a:t>2021/10/18</a:t>
            </a:fld>
            <a:endParaRPr lang="zh-CN" altLang="en-US"/>
          </a:p>
        </p:txBody>
      </p:sp>
      <p:sp>
        <p:nvSpPr>
          <p:cNvPr id="5" name="Footer Placeholder 4">
            <a:extLst>
              <a:ext uri="{FF2B5EF4-FFF2-40B4-BE49-F238E27FC236}">
                <a16:creationId xmlns:a16="http://schemas.microsoft.com/office/drawing/2014/main" id="{7966760A-8754-5A45-81AA-E1A363B4EC6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52A7445-0C61-154C-8278-C4AB30C5AD3A}"/>
              </a:ext>
            </a:extLst>
          </p:cNvPr>
          <p:cNvSpPr>
            <a:spLocks noGrp="1"/>
          </p:cNvSpPr>
          <p:nvPr>
            <p:ph type="sldNum" sz="quarter" idx="12"/>
          </p:nvPr>
        </p:nvSpPr>
        <p:spPr/>
        <p:txBody>
          <a:bodyPr/>
          <a:lstStyle/>
          <a:p>
            <a:fld id="{A9F3A222-2180-4640-A9BE-7A0A7E8D6901}" type="slidenum">
              <a:rPr lang="zh-CN" altLang="en-US" smtClean="0"/>
              <a:t>‹#›</a:t>
            </a:fld>
            <a:endParaRPr lang="zh-CN" altLang="en-US"/>
          </a:p>
        </p:txBody>
      </p:sp>
    </p:spTree>
    <p:extLst>
      <p:ext uri="{BB962C8B-B14F-4D97-AF65-F5344CB8AC3E}">
        <p14:creationId xmlns:p14="http://schemas.microsoft.com/office/powerpoint/2010/main" val="2546761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7AB7-1868-9947-97B7-7CB0DBCD81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C105B3-8ECA-6744-8A02-D0F547DE46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641D1-2F3D-8748-A300-D096713D5DD8}"/>
              </a:ext>
            </a:extLst>
          </p:cNvPr>
          <p:cNvSpPr>
            <a:spLocks noGrp="1"/>
          </p:cNvSpPr>
          <p:nvPr>
            <p:ph type="dt" sz="half" idx="10"/>
          </p:nvPr>
        </p:nvSpPr>
        <p:spPr/>
        <p:txBody>
          <a:bodyPr/>
          <a:lstStyle/>
          <a:p>
            <a:fld id="{DCF9F9AB-0CCE-4BE4-B058-AA9FAEF6FEB3}" type="datetimeFigureOut">
              <a:rPr lang="zh-CN" altLang="en-US" smtClean="0"/>
              <a:t>2021/10/18</a:t>
            </a:fld>
            <a:endParaRPr lang="zh-CN" altLang="en-US"/>
          </a:p>
        </p:txBody>
      </p:sp>
      <p:sp>
        <p:nvSpPr>
          <p:cNvPr id="5" name="Footer Placeholder 4">
            <a:extLst>
              <a:ext uri="{FF2B5EF4-FFF2-40B4-BE49-F238E27FC236}">
                <a16:creationId xmlns:a16="http://schemas.microsoft.com/office/drawing/2014/main" id="{71DF9C3D-1073-A144-AB7E-B7243817563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52583EA-B30F-A144-B728-7CC8D590ADFA}"/>
              </a:ext>
            </a:extLst>
          </p:cNvPr>
          <p:cNvSpPr>
            <a:spLocks noGrp="1"/>
          </p:cNvSpPr>
          <p:nvPr>
            <p:ph type="sldNum" sz="quarter" idx="12"/>
          </p:nvPr>
        </p:nvSpPr>
        <p:spPr/>
        <p:txBody>
          <a:bodyPr/>
          <a:lstStyle/>
          <a:p>
            <a:fld id="{A9F3A222-2180-4640-A9BE-7A0A7E8D6901}" type="slidenum">
              <a:rPr lang="zh-CN" altLang="en-US" smtClean="0"/>
              <a:t>‹#›</a:t>
            </a:fld>
            <a:endParaRPr lang="zh-CN" altLang="en-US"/>
          </a:p>
        </p:txBody>
      </p:sp>
    </p:spTree>
    <p:extLst>
      <p:ext uri="{BB962C8B-B14F-4D97-AF65-F5344CB8AC3E}">
        <p14:creationId xmlns:p14="http://schemas.microsoft.com/office/powerpoint/2010/main" val="202239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04DAA-924B-0E4B-8160-8F4875538D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74B9DF-6B5B-DE49-97BA-8A054E54B0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903F9C-04BE-A347-ABD1-9F289793C93D}"/>
              </a:ext>
            </a:extLst>
          </p:cNvPr>
          <p:cNvSpPr>
            <a:spLocks noGrp="1"/>
          </p:cNvSpPr>
          <p:nvPr>
            <p:ph type="dt" sz="half" idx="10"/>
          </p:nvPr>
        </p:nvSpPr>
        <p:spPr/>
        <p:txBody>
          <a:bodyPr/>
          <a:lstStyle/>
          <a:p>
            <a:fld id="{DCF9F9AB-0CCE-4BE4-B058-AA9FAEF6FEB3}" type="datetimeFigureOut">
              <a:rPr lang="zh-CN" altLang="en-US" smtClean="0"/>
              <a:t>2021/10/18</a:t>
            </a:fld>
            <a:endParaRPr lang="zh-CN" altLang="en-US"/>
          </a:p>
        </p:txBody>
      </p:sp>
      <p:sp>
        <p:nvSpPr>
          <p:cNvPr id="5" name="Footer Placeholder 4">
            <a:extLst>
              <a:ext uri="{FF2B5EF4-FFF2-40B4-BE49-F238E27FC236}">
                <a16:creationId xmlns:a16="http://schemas.microsoft.com/office/drawing/2014/main" id="{85ED47B9-EC6B-9C4E-983E-537DA0B7C78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B475DE4-7B2B-1A4F-A1D5-B89B6B2BAF1C}"/>
              </a:ext>
            </a:extLst>
          </p:cNvPr>
          <p:cNvSpPr>
            <a:spLocks noGrp="1"/>
          </p:cNvSpPr>
          <p:nvPr>
            <p:ph type="sldNum" sz="quarter" idx="12"/>
          </p:nvPr>
        </p:nvSpPr>
        <p:spPr/>
        <p:txBody>
          <a:bodyPr/>
          <a:lstStyle/>
          <a:p>
            <a:fld id="{A9F3A222-2180-4640-A9BE-7A0A7E8D6901}" type="slidenum">
              <a:rPr lang="zh-CN" altLang="en-US" smtClean="0"/>
              <a:t>‹#›</a:t>
            </a:fld>
            <a:endParaRPr lang="zh-CN" altLang="en-US"/>
          </a:p>
        </p:txBody>
      </p:sp>
    </p:spTree>
    <p:extLst>
      <p:ext uri="{BB962C8B-B14F-4D97-AF65-F5344CB8AC3E}">
        <p14:creationId xmlns:p14="http://schemas.microsoft.com/office/powerpoint/2010/main" val="2060489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0399-2980-B74C-AEE3-A7E86F33C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F37167-4440-7C4A-AAF0-8C002F3445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3CA303-53A2-FA40-8ECC-95E1D5E7CE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C0DFD8-C66D-9745-97D5-5B0FD97A3F27}"/>
              </a:ext>
            </a:extLst>
          </p:cNvPr>
          <p:cNvSpPr>
            <a:spLocks noGrp="1"/>
          </p:cNvSpPr>
          <p:nvPr>
            <p:ph type="dt" sz="half" idx="10"/>
          </p:nvPr>
        </p:nvSpPr>
        <p:spPr/>
        <p:txBody>
          <a:bodyPr/>
          <a:lstStyle/>
          <a:p>
            <a:fld id="{DCF9F9AB-0CCE-4BE4-B058-AA9FAEF6FEB3}" type="datetimeFigureOut">
              <a:rPr lang="zh-CN" altLang="en-US" smtClean="0"/>
              <a:t>2021/10/18</a:t>
            </a:fld>
            <a:endParaRPr lang="zh-CN" altLang="en-US"/>
          </a:p>
        </p:txBody>
      </p:sp>
      <p:sp>
        <p:nvSpPr>
          <p:cNvPr id="6" name="Footer Placeholder 5">
            <a:extLst>
              <a:ext uri="{FF2B5EF4-FFF2-40B4-BE49-F238E27FC236}">
                <a16:creationId xmlns:a16="http://schemas.microsoft.com/office/drawing/2014/main" id="{5022A20C-BD49-2748-B48A-8D9F4725CBED}"/>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A834C7E-684F-8946-9D76-6BF81E6F2391}"/>
              </a:ext>
            </a:extLst>
          </p:cNvPr>
          <p:cNvSpPr>
            <a:spLocks noGrp="1"/>
          </p:cNvSpPr>
          <p:nvPr>
            <p:ph type="sldNum" sz="quarter" idx="12"/>
          </p:nvPr>
        </p:nvSpPr>
        <p:spPr/>
        <p:txBody>
          <a:bodyPr/>
          <a:lstStyle/>
          <a:p>
            <a:fld id="{A9F3A222-2180-4640-A9BE-7A0A7E8D6901}" type="slidenum">
              <a:rPr lang="zh-CN" altLang="en-US" smtClean="0"/>
              <a:t>‹#›</a:t>
            </a:fld>
            <a:endParaRPr lang="zh-CN" altLang="en-US"/>
          </a:p>
        </p:txBody>
      </p:sp>
    </p:spTree>
    <p:extLst>
      <p:ext uri="{BB962C8B-B14F-4D97-AF65-F5344CB8AC3E}">
        <p14:creationId xmlns:p14="http://schemas.microsoft.com/office/powerpoint/2010/main" val="2680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5617-4EB7-C54E-8EEB-424A187E70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14BE03-774A-0642-97C8-BDA9D992CC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B483C3-3DB2-164E-89A7-6D871B384F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846305-D031-4549-8FBE-D34A486A29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39553C-7877-D847-8636-24318855D2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42146B-DE6A-2642-83F2-DF30B963F42E}"/>
              </a:ext>
            </a:extLst>
          </p:cNvPr>
          <p:cNvSpPr>
            <a:spLocks noGrp="1"/>
          </p:cNvSpPr>
          <p:nvPr>
            <p:ph type="dt" sz="half" idx="10"/>
          </p:nvPr>
        </p:nvSpPr>
        <p:spPr/>
        <p:txBody>
          <a:bodyPr/>
          <a:lstStyle/>
          <a:p>
            <a:fld id="{DCF9F9AB-0CCE-4BE4-B058-AA9FAEF6FEB3}" type="datetimeFigureOut">
              <a:rPr lang="zh-CN" altLang="en-US" smtClean="0"/>
              <a:t>2021/10/18</a:t>
            </a:fld>
            <a:endParaRPr lang="zh-CN" altLang="en-US"/>
          </a:p>
        </p:txBody>
      </p:sp>
      <p:sp>
        <p:nvSpPr>
          <p:cNvPr id="8" name="Footer Placeholder 7">
            <a:extLst>
              <a:ext uri="{FF2B5EF4-FFF2-40B4-BE49-F238E27FC236}">
                <a16:creationId xmlns:a16="http://schemas.microsoft.com/office/drawing/2014/main" id="{78A9835B-9059-2648-ACD4-1137D19FEA9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91A36888-BC8D-1A42-8F39-B491752402CA}"/>
              </a:ext>
            </a:extLst>
          </p:cNvPr>
          <p:cNvSpPr>
            <a:spLocks noGrp="1"/>
          </p:cNvSpPr>
          <p:nvPr>
            <p:ph type="sldNum" sz="quarter" idx="12"/>
          </p:nvPr>
        </p:nvSpPr>
        <p:spPr/>
        <p:txBody>
          <a:bodyPr/>
          <a:lstStyle/>
          <a:p>
            <a:fld id="{A9F3A222-2180-4640-A9BE-7A0A7E8D6901}" type="slidenum">
              <a:rPr lang="zh-CN" altLang="en-US" smtClean="0"/>
              <a:t>‹#›</a:t>
            </a:fld>
            <a:endParaRPr lang="zh-CN" altLang="en-US"/>
          </a:p>
        </p:txBody>
      </p:sp>
    </p:spTree>
    <p:extLst>
      <p:ext uri="{BB962C8B-B14F-4D97-AF65-F5344CB8AC3E}">
        <p14:creationId xmlns:p14="http://schemas.microsoft.com/office/powerpoint/2010/main" val="158482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90D71-31BE-EE43-BC9E-1F1823B936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F4B88B-F066-6D49-AB43-137DC6F003C1}"/>
              </a:ext>
            </a:extLst>
          </p:cNvPr>
          <p:cNvSpPr>
            <a:spLocks noGrp="1"/>
          </p:cNvSpPr>
          <p:nvPr>
            <p:ph type="dt" sz="half" idx="10"/>
          </p:nvPr>
        </p:nvSpPr>
        <p:spPr/>
        <p:txBody>
          <a:bodyPr/>
          <a:lstStyle/>
          <a:p>
            <a:fld id="{DCF9F9AB-0CCE-4BE4-B058-AA9FAEF6FEB3}" type="datetimeFigureOut">
              <a:rPr lang="zh-CN" altLang="en-US" smtClean="0"/>
              <a:t>2021/10/18</a:t>
            </a:fld>
            <a:endParaRPr lang="zh-CN" altLang="en-US"/>
          </a:p>
        </p:txBody>
      </p:sp>
      <p:sp>
        <p:nvSpPr>
          <p:cNvPr id="4" name="Footer Placeholder 3">
            <a:extLst>
              <a:ext uri="{FF2B5EF4-FFF2-40B4-BE49-F238E27FC236}">
                <a16:creationId xmlns:a16="http://schemas.microsoft.com/office/drawing/2014/main" id="{C7E660E1-F7E3-B241-A713-3B9CC260D9B9}"/>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3934A048-A818-BF4B-B9F3-EE06E954EE4E}"/>
              </a:ext>
            </a:extLst>
          </p:cNvPr>
          <p:cNvSpPr>
            <a:spLocks noGrp="1"/>
          </p:cNvSpPr>
          <p:nvPr>
            <p:ph type="sldNum" sz="quarter" idx="12"/>
          </p:nvPr>
        </p:nvSpPr>
        <p:spPr/>
        <p:txBody>
          <a:bodyPr/>
          <a:lstStyle/>
          <a:p>
            <a:fld id="{A9F3A222-2180-4640-A9BE-7A0A7E8D6901}" type="slidenum">
              <a:rPr lang="zh-CN" altLang="en-US" smtClean="0"/>
              <a:t>‹#›</a:t>
            </a:fld>
            <a:endParaRPr lang="zh-CN" altLang="en-US"/>
          </a:p>
        </p:txBody>
      </p:sp>
    </p:spTree>
    <p:extLst>
      <p:ext uri="{BB962C8B-B14F-4D97-AF65-F5344CB8AC3E}">
        <p14:creationId xmlns:p14="http://schemas.microsoft.com/office/powerpoint/2010/main" val="140555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CFE454-C166-DB47-B698-6EB70DDE87EC}"/>
              </a:ext>
            </a:extLst>
          </p:cNvPr>
          <p:cNvSpPr>
            <a:spLocks noGrp="1"/>
          </p:cNvSpPr>
          <p:nvPr>
            <p:ph type="dt" sz="half" idx="10"/>
          </p:nvPr>
        </p:nvSpPr>
        <p:spPr/>
        <p:txBody>
          <a:bodyPr/>
          <a:lstStyle/>
          <a:p>
            <a:fld id="{DCF9F9AB-0CCE-4BE4-B058-AA9FAEF6FEB3}" type="datetimeFigureOut">
              <a:rPr lang="zh-CN" altLang="en-US" smtClean="0"/>
              <a:t>2021/10/18</a:t>
            </a:fld>
            <a:endParaRPr lang="zh-CN" altLang="en-US"/>
          </a:p>
        </p:txBody>
      </p:sp>
      <p:sp>
        <p:nvSpPr>
          <p:cNvPr id="3" name="Footer Placeholder 2">
            <a:extLst>
              <a:ext uri="{FF2B5EF4-FFF2-40B4-BE49-F238E27FC236}">
                <a16:creationId xmlns:a16="http://schemas.microsoft.com/office/drawing/2014/main" id="{1DDCCE80-BC46-0547-85BC-22215B9E7DE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CE0078B-13F5-254C-ADCD-2EBC5795274E}"/>
              </a:ext>
            </a:extLst>
          </p:cNvPr>
          <p:cNvSpPr>
            <a:spLocks noGrp="1"/>
          </p:cNvSpPr>
          <p:nvPr>
            <p:ph type="sldNum" sz="quarter" idx="12"/>
          </p:nvPr>
        </p:nvSpPr>
        <p:spPr/>
        <p:txBody>
          <a:bodyPr/>
          <a:lstStyle/>
          <a:p>
            <a:fld id="{A9F3A222-2180-4640-A9BE-7A0A7E8D6901}" type="slidenum">
              <a:rPr lang="zh-CN" altLang="en-US" smtClean="0"/>
              <a:t>‹#›</a:t>
            </a:fld>
            <a:endParaRPr lang="zh-CN" altLang="en-US"/>
          </a:p>
        </p:txBody>
      </p:sp>
    </p:spTree>
    <p:extLst>
      <p:ext uri="{BB962C8B-B14F-4D97-AF65-F5344CB8AC3E}">
        <p14:creationId xmlns:p14="http://schemas.microsoft.com/office/powerpoint/2010/main" val="1571487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CAD0-5362-E140-AD8E-228B95A5C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026B83-2EEA-FC42-A6BE-F2EA87ECB1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181BED-0793-C541-AB35-298AA969D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62529-81F1-4D40-A448-5F8FD4E95153}"/>
              </a:ext>
            </a:extLst>
          </p:cNvPr>
          <p:cNvSpPr>
            <a:spLocks noGrp="1"/>
          </p:cNvSpPr>
          <p:nvPr>
            <p:ph type="dt" sz="half" idx="10"/>
          </p:nvPr>
        </p:nvSpPr>
        <p:spPr/>
        <p:txBody>
          <a:bodyPr/>
          <a:lstStyle/>
          <a:p>
            <a:fld id="{DCF9F9AB-0CCE-4BE4-B058-AA9FAEF6FEB3}" type="datetimeFigureOut">
              <a:rPr lang="zh-CN" altLang="en-US" smtClean="0"/>
              <a:t>2021/10/18</a:t>
            </a:fld>
            <a:endParaRPr lang="zh-CN" altLang="en-US"/>
          </a:p>
        </p:txBody>
      </p:sp>
      <p:sp>
        <p:nvSpPr>
          <p:cNvPr id="6" name="Footer Placeholder 5">
            <a:extLst>
              <a:ext uri="{FF2B5EF4-FFF2-40B4-BE49-F238E27FC236}">
                <a16:creationId xmlns:a16="http://schemas.microsoft.com/office/drawing/2014/main" id="{9D001BFC-F1A4-294B-91FD-22E4D3036BE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9054456-47B5-B640-8B72-60324D625825}"/>
              </a:ext>
            </a:extLst>
          </p:cNvPr>
          <p:cNvSpPr>
            <a:spLocks noGrp="1"/>
          </p:cNvSpPr>
          <p:nvPr>
            <p:ph type="sldNum" sz="quarter" idx="12"/>
          </p:nvPr>
        </p:nvSpPr>
        <p:spPr/>
        <p:txBody>
          <a:bodyPr/>
          <a:lstStyle/>
          <a:p>
            <a:fld id="{A9F3A222-2180-4640-A9BE-7A0A7E8D6901}" type="slidenum">
              <a:rPr lang="zh-CN" altLang="en-US" smtClean="0"/>
              <a:t>‹#›</a:t>
            </a:fld>
            <a:endParaRPr lang="zh-CN" altLang="en-US"/>
          </a:p>
        </p:txBody>
      </p:sp>
    </p:spTree>
    <p:extLst>
      <p:ext uri="{BB962C8B-B14F-4D97-AF65-F5344CB8AC3E}">
        <p14:creationId xmlns:p14="http://schemas.microsoft.com/office/powerpoint/2010/main" val="2555226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DA0D-BFE1-9F41-9E82-2752A1FB4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4A3BEF-A7F0-B642-AE0E-49758D04C3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16076E-B634-AE41-8D62-79A152950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E90AE4-AA58-C44C-A85C-944B0936732F}"/>
              </a:ext>
            </a:extLst>
          </p:cNvPr>
          <p:cNvSpPr>
            <a:spLocks noGrp="1"/>
          </p:cNvSpPr>
          <p:nvPr>
            <p:ph type="dt" sz="half" idx="10"/>
          </p:nvPr>
        </p:nvSpPr>
        <p:spPr/>
        <p:txBody>
          <a:bodyPr/>
          <a:lstStyle/>
          <a:p>
            <a:fld id="{DCF9F9AB-0CCE-4BE4-B058-AA9FAEF6FEB3}" type="datetimeFigureOut">
              <a:rPr lang="zh-CN" altLang="en-US" smtClean="0"/>
              <a:t>2021/10/18</a:t>
            </a:fld>
            <a:endParaRPr lang="zh-CN" altLang="en-US"/>
          </a:p>
        </p:txBody>
      </p:sp>
      <p:sp>
        <p:nvSpPr>
          <p:cNvPr id="6" name="Footer Placeholder 5">
            <a:extLst>
              <a:ext uri="{FF2B5EF4-FFF2-40B4-BE49-F238E27FC236}">
                <a16:creationId xmlns:a16="http://schemas.microsoft.com/office/drawing/2014/main" id="{707DDF70-16B5-D142-87F5-DDB02BB7AA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EE7D5B-5450-2D4C-8160-581E95FEB09F}"/>
              </a:ext>
            </a:extLst>
          </p:cNvPr>
          <p:cNvSpPr>
            <a:spLocks noGrp="1"/>
          </p:cNvSpPr>
          <p:nvPr>
            <p:ph type="sldNum" sz="quarter" idx="12"/>
          </p:nvPr>
        </p:nvSpPr>
        <p:spPr/>
        <p:txBody>
          <a:bodyPr/>
          <a:lstStyle/>
          <a:p>
            <a:fld id="{A9F3A222-2180-4640-A9BE-7A0A7E8D6901}" type="slidenum">
              <a:rPr lang="zh-CN" altLang="en-US" smtClean="0"/>
              <a:t>‹#›</a:t>
            </a:fld>
            <a:endParaRPr lang="zh-CN" altLang="en-US"/>
          </a:p>
        </p:txBody>
      </p:sp>
    </p:spTree>
    <p:extLst>
      <p:ext uri="{BB962C8B-B14F-4D97-AF65-F5344CB8AC3E}">
        <p14:creationId xmlns:p14="http://schemas.microsoft.com/office/powerpoint/2010/main" val="131450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782BC-EDA8-9C46-B0A8-77D2278BFC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4A3930-745C-A44C-B29B-DF3912224A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E972F5-9389-DE43-8147-BA785FE01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9F9AB-0CCE-4BE4-B058-AA9FAEF6FEB3}" type="datetimeFigureOut">
              <a:rPr lang="zh-CN" altLang="en-US" smtClean="0"/>
              <a:t>2021/10/18</a:t>
            </a:fld>
            <a:endParaRPr lang="zh-CN" altLang="en-US"/>
          </a:p>
        </p:txBody>
      </p:sp>
      <p:sp>
        <p:nvSpPr>
          <p:cNvPr id="5" name="Footer Placeholder 4">
            <a:extLst>
              <a:ext uri="{FF2B5EF4-FFF2-40B4-BE49-F238E27FC236}">
                <a16:creationId xmlns:a16="http://schemas.microsoft.com/office/drawing/2014/main" id="{D88AA7DC-E11E-4643-A149-1F7B7377C9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2CFFBDF1-9E3F-824F-8BFD-1D28F1AFE2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3A222-2180-4640-A9BE-7A0A7E8D6901}" type="slidenum">
              <a:rPr lang="zh-CN" altLang="en-US" smtClean="0"/>
              <a:t>‹#›</a:t>
            </a:fld>
            <a:endParaRPr lang="zh-CN" altLang="en-US"/>
          </a:p>
        </p:txBody>
      </p:sp>
    </p:spTree>
    <p:extLst>
      <p:ext uri="{BB962C8B-B14F-4D97-AF65-F5344CB8AC3E}">
        <p14:creationId xmlns:p14="http://schemas.microsoft.com/office/powerpoint/2010/main" val="87902355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4.JPG"/><Relationship Id="rId7" Type="http://schemas.openxmlformats.org/officeDocument/2006/relationships/image" Target="../media/image9.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White puzzle with one red piece">
            <a:extLst>
              <a:ext uri="{FF2B5EF4-FFF2-40B4-BE49-F238E27FC236}">
                <a16:creationId xmlns:a16="http://schemas.microsoft.com/office/drawing/2014/main" id="{E3D272F6-5E93-42B5-ADE7-69664D24112C}"/>
              </a:ext>
            </a:extLst>
          </p:cNvPr>
          <p:cNvPicPr>
            <a:picLocks noChangeAspect="1"/>
          </p:cNvPicPr>
          <p:nvPr/>
        </p:nvPicPr>
        <p:blipFill rotWithShape="1">
          <a:blip r:embed="rId2"/>
          <a:srcRect l="5383" r="24685" b="1643"/>
          <a:stretch/>
        </p:blipFill>
        <p:spPr>
          <a:xfrm>
            <a:off x="3523488" y="10"/>
            <a:ext cx="8668512" cy="6857990"/>
          </a:xfrm>
          <a:prstGeom prst="rect">
            <a:avLst/>
          </a:prstGeom>
        </p:spPr>
      </p:pic>
      <p:sp>
        <p:nvSpPr>
          <p:cNvPr id="41"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7ECD7241-CDA8-48D3-9085-F172CED3A752}"/>
              </a:ext>
            </a:extLst>
          </p:cNvPr>
          <p:cNvSpPr>
            <a:spLocks noGrp="1"/>
          </p:cNvSpPr>
          <p:nvPr>
            <p:ph type="ctrTitle"/>
          </p:nvPr>
        </p:nvSpPr>
        <p:spPr>
          <a:xfrm>
            <a:off x="477981" y="1122363"/>
            <a:ext cx="4023360" cy="3204134"/>
          </a:xfrm>
        </p:spPr>
        <p:txBody>
          <a:bodyPr anchor="b">
            <a:normAutofit/>
          </a:bodyPr>
          <a:lstStyle/>
          <a:p>
            <a:pPr algn="l"/>
            <a:r>
              <a:rPr lang="en-US" altLang="zh-CN" sz="4800" dirty="0"/>
              <a:t>CSC207 Group Project</a:t>
            </a:r>
            <a:br>
              <a:rPr lang="en-US" altLang="zh-CN" sz="4800" dirty="0"/>
            </a:br>
            <a:r>
              <a:rPr lang="en-US" altLang="zh-CN" sz="4800" dirty="0"/>
              <a:t>Group_13</a:t>
            </a:r>
            <a:endParaRPr lang="zh-CN" altLang="en-US" sz="4800" dirty="0"/>
          </a:p>
        </p:txBody>
      </p:sp>
      <p:sp>
        <p:nvSpPr>
          <p:cNvPr id="3" name="副标题 2">
            <a:extLst>
              <a:ext uri="{FF2B5EF4-FFF2-40B4-BE49-F238E27FC236}">
                <a16:creationId xmlns:a16="http://schemas.microsoft.com/office/drawing/2014/main" id="{C5C76E64-3ADB-410C-9DAB-3A432D3AD8FC}"/>
              </a:ext>
            </a:extLst>
          </p:cNvPr>
          <p:cNvSpPr>
            <a:spLocks noGrp="1"/>
          </p:cNvSpPr>
          <p:nvPr>
            <p:ph type="subTitle" idx="1"/>
          </p:nvPr>
        </p:nvSpPr>
        <p:spPr>
          <a:xfrm>
            <a:off x="1637290" y="4844779"/>
            <a:ext cx="4023359" cy="1208141"/>
          </a:xfrm>
        </p:spPr>
        <p:txBody>
          <a:bodyPr>
            <a:normAutofit/>
          </a:bodyPr>
          <a:lstStyle/>
          <a:p>
            <a:pPr algn="l"/>
            <a:r>
              <a:rPr lang="en-US" altLang="zh-CN" sz="2000" dirty="0"/>
              <a:t>Phase zero</a:t>
            </a:r>
          </a:p>
        </p:txBody>
      </p:sp>
      <p:sp>
        <p:nvSpPr>
          <p:cNvPr id="42"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副标题 2">
            <a:extLst>
              <a:ext uri="{FF2B5EF4-FFF2-40B4-BE49-F238E27FC236}">
                <a16:creationId xmlns:a16="http://schemas.microsoft.com/office/drawing/2014/main" id="{9EB212B0-83ED-3948-85E4-4E51B2AB5F20}"/>
              </a:ext>
            </a:extLst>
          </p:cNvPr>
          <p:cNvSpPr txBox="1">
            <a:spLocks/>
          </p:cNvSpPr>
          <p:nvPr/>
        </p:nvSpPr>
        <p:spPr>
          <a:xfrm>
            <a:off x="-1065751" y="5496604"/>
            <a:ext cx="7071199" cy="680123"/>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nSpc>
                <a:spcPct val="90000"/>
              </a:lnSpc>
            </a:pPr>
            <a:r>
              <a:rPr lang="en-US" altLang="zh-CN" sz="1600" dirty="0" err="1"/>
              <a:t>Junhao</a:t>
            </a:r>
            <a:r>
              <a:rPr lang="en-US" altLang="zh-CN" sz="1600" dirty="0"/>
              <a:t> Saw, </a:t>
            </a:r>
            <a:r>
              <a:rPr lang="en-US" altLang="zh-CN" sz="1600" dirty="0" err="1"/>
              <a:t>Zeyuan</a:t>
            </a:r>
            <a:r>
              <a:rPr lang="en-US" altLang="zh-CN" sz="1600" dirty="0"/>
              <a:t> li, </a:t>
            </a:r>
            <a:r>
              <a:rPr lang="en-US" altLang="zh-CN" sz="1600" dirty="0" err="1"/>
              <a:t>Kuang</a:t>
            </a:r>
            <a:r>
              <a:rPr lang="en-US" altLang="zh-CN" sz="1600" dirty="0"/>
              <a:t> Jiang,</a:t>
            </a:r>
          </a:p>
          <a:p>
            <a:pPr>
              <a:lnSpc>
                <a:spcPct val="90000"/>
              </a:lnSpc>
            </a:pPr>
            <a:r>
              <a:rPr lang="en-US" altLang="zh-CN" sz="1600" dirty="0"/>
              <a:t> Zhijun Wang ,</a:t>
            </a:r>
            <a:r>
              <a:rPr lang="en-US" altLang="zh-CN" sz="1600" dirty="0" err="1"/>
              <a:t>Hanqi</a:t>
            </a:r>
            <a:r>
              <a:rPr lang="en-US" altLang="zh-CN" sz="1600" dirty="0"/>
              <a:t> Zhang, </a:t>
            </a:r>
            <a:r>
              <a:rPr lang="en-US" altLang="zh-CN" sz="1600" dirty="0" err="1"/>
              <a:t>Chuangyang</a:t>
            </a:r>
            <a:r>
              <a:rPr lang="en-US" altLang="zh-CN" sz="1600" dirty="0"/>
              <a:t> </a:t>
            </a:r>
            <a:r>
              <a:rPr lang="en-US" altLang="zh-CN" sz="1600" dirty="0" err="1"/>
              <a:t>Qiao</a:t>
            </a:r>
            <a:r>
              <a:rPr lang="en-US" altLang="zh-CN" sz="1600" dirty="0"/>
              <a:t>. </a:t>
            </a:r>
          </a:p>
        </p:txBody>
      </p:sp>
    </p:spTree>
    <p:extLst>
      <p:ext uri="{BB962C8B-B14F-4D97-AF65-F5344CB8AC3E}">
        <p14:creationId xmlns:p14="http://schemas.microsoft.com/office/powerpoint/2010/main" val="38548646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Rocket launch">
            <a:extLst>
              <a:ext uri="{FF2B5EF4-FFF2-40B4-BE49-F238E27FC236}">
                <a16:creationId xmlns:a16="http://schemas.microsoft.com/office/drawing/2014/main" id="{A7F262B3-512E-444A-88DB-0BF7C33CC592}"/>
              </a:ext>
            </a:extLst>
          </p:cNvPr>
          <p:cNvPicPr>
            <a:picLocks noChangeAspect="1"/>
          </p:cNvPicPr>
          <p:nvPr/>
        </p:nvPicPr>
        <p:blipFill rotWithShape="1">
          <a:blip r:embed="rId2"/>
          <a:srcRect l="8898" r="6729" b="-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E4DC2107-0D87-4D83-A9BE-C9E577FCEFD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altLang="zh-CN" sz="4800"/>
              <a:t>Skeleton program</a:t>
            </a:r>
            <a:br>
              <a:rPr lang="en-US" altLang="zh-CN" sz="4800"/>
            </a:br>
            <a:br>
              <a:rPr lang="en-US" altLang="zh-CN" sz="4800"/>
            </a:br>
            <a:r>
              <a:rPr lang="en-US" altLang="zh-CN" sz="4800"/>
              <a:t>Zhijun Wang</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0658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37F40DA-6671-42A8-A4FD-BC1EAB34B9F0}"/>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altLang="zh-CN" sz="5400" dirty="0"/>
              <a:t>What part we have struggled with?</a:t>
            </a:r>
          </a:p>
        </p:txBody>
      </p:sp>
      <p:pic>
        <p:nvPicPr>
          <p:cNvPr id="5" name="内容占位符 4" descr="Diagram&#10;&#10;Description automatically generated">
            <a:extLst>
              <a:ext uri="{FF2B5EF4-FFF2-40B4-BE49-F238E27FC236}">
                <a16:creationId xmlns:a16="http://schemas.microsoft.com/office/drawing/2014/main" id="{A09F7AB2-FBAA-47E7-B313-BE948D020978}"/>
              </a:ext>
            </a:extLst>
          </p:cNvPr>
          <p:cNvPicPr>
            <a:picLocks noChangeAspect="1"/>
          </p:cNvPicPr>
          <p:nvPr/>
        </p:nvPicPr>
        <p:blipFill rotWithShape="1">
          <a:blip r:embed="rId3">
            <a:extLst>
              <a:ext uri="{28A0092B-C50C-407E-A947-70E740481C1C}">
                <a14:useLocalDpi xmlns:a14="http://schemas.microsoft.com/office/drawing/2010/main" val="0"/>
              </a:ext>
            </a:extLst>
          </a:blip>
          <a:srcRect r="600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标题 1">
            <a:extLst>
              <a:ext uri="{FF2B5EF4-FFF2-40B4-BE49-F238E27FC236}">
                <a16:creationId xmlns:a16="http://schemas.microsoft.com/office/drawing/2014/main" id="{92794C79-E370-814E-A17D-EC80AA7A5DD1}"/>
              </a:ext>
            </a:extLst>
          </p:cNvPr>
          <p:cNvSpPr txBox="1">
            <a:spLocks/>
          </p:cNvSpPr>
          <p:nvPr/>
        </p:nvSpPr>
        <p:spPr>
          <a:xfrm>
            <a:off x="5297762" y="2706624"/>
            <a:ext cx="6251110" cy="3483864"/>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en-US" altLang="zh-CN" sz="2200" dirty="0">
              <a:latin typeface="+mn-lt"/>
              <a:ea typeface="+mn-ea"/>
              <a:cs typeface="+mn-cs"/>
            </a:endParaRPr>
          </a:p>
        </p:txBody>
      </p:sp>
      <p:sp>
        <p:nvSpPr>
          <p:cNvPr id="13" name="标题 1">
            <a:extLst>
              <a:ext uri="{FF2B5EF4-FFF2-40B4-BE49-F238E27FC236}">
                <a16:creationId xmlns:a16="http://schemas.microsoft.com/office/drawing/2014/main" id="{0CB3DD6E-EF61-DD4F-B7F5-B9FDFDE55130}"/>
              </a:ext>
            </a:extLst>
          </p:cNvPr>
          <p:cNvSpPr txBox="1">
            <a:spLocks/>
          </p:cNvSpPr>
          <p:nvPr/>
        </p:nvSpPr>
        <p:spPr>
          <a:xfrm>
            <a:off x="5297762" y="1640910"/>
            <a:ext cx="6251110" cy="17830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zh-CN" sz="4000" dirty="0" err="1"/>
              <a:t>Chuanyang</a:t>
            </a:r>
            <a:r>
              <a:rPr lang="en-US" altLang="zh-CN" sz="4000" dirty="0"/>
              <a:t> </a:t>
            </a:r>
            <a:r>
              <a:rPr lang="en-US" altLang="zh-CN" sz="4000" dirty="0" err="1"/>
              <a:t>Qiao</a:t>
            </a:r>
            <a:endParaRPr lang="en-US" altLang="zh-CN" sz="4000" dirty="0"/>
          </a:p>
        </p:txBody>
      </p:sp>
    </p:spTree>
    <p:extLst>
      <p:ext uri="{BB962C8B-B14F-4D97-AF65-F5344CB8AC3E}">
        <p14:creationId xmlns:p14="http://schemas.microsoft.com/office/powerpoint/2010/main" val="3734496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81DEE7D-856C-4E3D-8589-3A1BB1FECFE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altLang="zh-CN" sz="6600" kern="1200">
                <a:solidFill>
                  <a:schemeClr val="tx1"/>
                </a:solidFill>
                <a:latin typeface="+mj-lt"/>
                <a:ea typeface="+mj-ea"/>
                <a:cs typeface="+mj-cs"/>
              </a:rPr>
              <a:t>What part we did well?</a:t>
            </a:r>
          </a:p>
        </p:txBody>
      </p:sp>
      <p:sp>
        <p:nvSpPr>
          <p:cNvPr id="7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Coding? - Computer Science Degree Hub">
            <a:extLst>
              <a:ext uri="{FF2B5EF4-FFF2-40B4-BE49-F238E27FC236}">
                <a16:creationId xmlns:a16="http://schemas.microsoft.com/office/drawing/2014/main" id="{4A1FB0B1-9C6E-4B52-9FBE-0A0877C6A4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014784"/>
            <a:ext cx="7214616" cy="4800999"/>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8094F084-3A62-E74D-BCDA-A10DA1873BAE}"/>
              </a:ext>
            </a:extLst>
          </p:cNvPr>
          <p:cNvSpPr txBox="1">
            <a:spLocks/>
          </p:cNvSpPr>
          <p:nvPr/>
        </p:nvSpPr>
        <p:spPr>
          <a:xfrm>
            <a:off x="637162" y="4686778"/>
            <a:ext cx="545883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Tree>
    <p:extLst>
      <p:ext uri="{BB962C8B-B14F-4D97-AF65-F5344CB8AC3E}">
        <p14:creationId xmlns:p14="http://schemas.microsoft.com/office/powerpoint/2010/main" val="2946672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548C128-5054-4C59-B40E-FC807365CAC9}"/>
              </a:ext>
            </a:extLst>
          </p:cNvPr>
          <p:cNvSpPr>
            <a:spLocks noGrp="1"/>
          </p:cNvSpPr>
          <p:nvPr>
            <p:ph type="title"/>
          </p:nvPr>
        </p:nvSpPr>
        <p:spPr>
          <a:xfrm>
            <a:off x="956826" y="1112969"/>
            <a:ext cx="3937298" cy="4166010"/>
          </a:xfrm>
        </p:spPr>
        <p:txBody>
          <a:bodyPr>
            <a:normAutofit/>
          </a:bodyPr>
          <a:lstStyle/>
          <a:p>
            <a:r>
              <a:rPr lang="en-US" altLang="zh-CN">
                <a:solidFill>
                  <a:srgbClr val="FFFFFF"/>
                </a:solidFill>
              </a:rPr>
              <a:t>Introduction to division of labour</a:t>
            </a:r>
            <a:endParaRPr lang="zh-CN" altLang="en-US">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0E1FE1F3-9BB3-477D-877D-A14D7D26AFBF}"/>
              </a:ext>
            </a:extLst>
          </p:cNvPr>
          <p:cNvSpPr>
            <a:spLocks noGrp="1"/>
          </p:cNvSpPr>
          <p:nvPr>
            <p:ph idx="1"/>
          </p:nvPr>
        </p:nvSpPr>
        <p:spPr>
          <a:xfrm>
            <a:off x="6096000" y="820880"/>
            <a:ext cx="5257799" cy="4889350"/>
          </a:xfrm>
        </p:spPr>
        <p:txBody>
          <a:bodyPr anchor="t">
            <a:normAutofit/>
          </a:bodyPr>
          <a:lstStyle/>
          <a:p>
            <a:r>
              <a:rPr lang="en-US" altLang="zh-CN" sz="1800" kern="100" dirty="0">
                <a:latin typeface="等线" panose="02010600030101010101" pitchFamily="2" charset="-122"/>
                <a:cs typeface="Times New Roman" panose="02020603050405020304" pitchFamily="18" charset="0"/>
              </a:rPr>
              <a:t>All together: Discuss </a:t>
            </a:r>
            <a:r>
              <a:rPr lang="zh-CN" altLang="zh-CN" sz="1800" kern="100" dirty="0">
                <a:latin typeface="等线" panose="02010600030101010101" pitchFamily="2" charset="-122"/>
                <a:cs typeface="Times New Roman" panose="02020603050405020304" pitchFamily="18" charset="0"/>
              </a:rPr>
              <a:t> </a:t>
            </a:r>
            <a:r>
              <a:rPr lang="en-US" altLang="zh-CN" sz="1800" kern="100" dirty="0">
                <a:latin typeface="等线" panose="02010600030101010101" pitchFamily="2" charset="-122"/>
                <a:cs typeface="Times New Roman" panose="02020603050405020304" pitchFamily="18" charset="0"/>
              </a:rPr>
              <a:t>software architecture and input/output between layers.</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Jun: specification. Discuss layers of architecture.</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Wang: skeleton program.</a:t>
            </a:r>
            <a:r>
              <a:rPr lang="en-CA" altLang="zh-CN" sz="1800" kern="100" dirty="0">
                <a:latin typeface="等线" panose="02010600030101010101" pitchFamily="2" charset="-122"/>
                <a:ea typeface="等线" panose="02010600030101010101" pitchFamily="2" charset="-122"/>
                <a:cs typeface="Times New Roman" panose="02020603050405020304" pitchFamily="18" charset="0"/>
              </a:rPr>
              <a:t> elaborated on the code for the skeleton program</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Jiang: scenario walk-through. </a:t>
            </a:r>
            <a:r>
              <a:rPr lang="en-CA" altLang="zh-CN" sz="1800" kern="100" dirty="0">
                <a:latin typeface="等线" panose="02010600030101010101" pitchFamily="2" charset="-122"/>
                <a:ea typeface="等线" panose="02010600030101010101" pitchFamily="2" charset="-122"/>
                <a:cs typeface="Times New Roman" panose="02020603050405020304" pitchFamily="18" charset="0"/>
              </a:rPr>
              <a:t>wrote the scenario walkthrough section, and draw the layers of architecture</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err="1">
                <a:latin typeface="等线" panose="02010600030101010101" pitchFamily="2" charset="-122"/>
                <a:ea typeface="等线" panose="02010600030101010101" pitchFamily="2" charset="-122"/>
                <a:cs typeface="Times New Roman" panose="02020603050405020304" pitchFamily="18" charset="0"/>
              </a:rPr>
              <a:t>Qiao</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coding/summarizing feedback.</a:t>
            </a:r>
            <a:r>
              <a:rPr lang="en-CA" altLang="zh-CN" sz="1800" kern="100" dirty="0">
                <a:latin typeface="等线" panose="02010600030101010101" pitchFamily="2" charset="-122"/>
                <a:ea typeface="等线" panose="02010600030101010101" pitchFamily="2" charset="-122"/>
                <a:cs typeface="Times New Roman" panose="02020603050405020304" pitchFamily="18" charset="0"/>
              </a:rPr>
              <a:t> wrote the things we do well, the things we struggle, and open questions.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Li: CRC card.</a:t>
            </a:r>
            <a:r>
              <a:rPr lang="en-CA" altLang="zh-CN" sz="1800" kern="100" dirty="0">
                <a:latin typeface="等线" panose="02010600030101010101" pitchFamily="2" charset="-122"/>
                <a:ea typeface="等线" panose="02010600030101010101" pitchFamily="2" charset="-122"/>
                <a:cs typeface="Times New Roman" panose="02020603050405020304" pitchFamily="18" charset="0"/>
              </a:rPr>
              <a:t> wrote the CRC model, clean architecture and SOLID principle section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Zhang: coding. </a:t>
            </a:r>
            <a:r>
              <a:rPr lang="en-CA" altLang="zh-CN" sz="1800" kern="100" dirty="0">
                <a:latin typeface="等线" panose="02010600030101010101" pitchFamily="2" charset="-122"/>
                <a:ea typeface="等线" panose="02010600030101010101" pitchFamily="2" charset="-122"/>
                <a:cs typeface="Times New Roman" panose="02020603050405020304" pitchFamily="18" charset="0"/>
              </a:rPr>
              <a:t>wrote code for skeleton program, the prospect of program, and revised and organized the progress report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17491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A80A06D-43C4-49D2-86E1-470478CB18E8}"/>
              </a:ext>
            </a:extLst>
          </p:cNvPr>
          <p:cNvSpPr>
            <a:spLocks noGrp="1"/>
          </p:cNvSpPr>
          <p:nvPr>
            <p:ph type="title"/>
          </p:nvPr>
        </p:nvSpPr>
        <p:spPr>
          <a:xfrm>
            <a:off x="1178905" y="917698"/>
            <a:ext cx="3240506" cy="4064628"/>
          </a:xfrm>
        </p:spPr>
        <p:txBody>
          <a:bodyPr>
            <a:normAutofit/>
          </a:bodyPr>
          <a:lstStyle/>
          <a:p>
            <a:r>
              <a:rPr lang="en-US" altLang="zh-CN" dirty="0">
                <a:solidFill>
                  <a:srgbClr val="FFFFFF"/>
                </a:solidFill>
              </a:rPr>
              <a:t>Prospect</a:t>
            </a:r>
            <a:endParaRPr lang="zh-CN" altLang="en-US"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内容占位符 2">
            <a:extLst>
              <a:ext uri="{FF2B5EF4-FFF2-40B4-BE49-F238E27FC236}">
                <a16:creationId xmlns:a16="http://schemas.microsoft.com/office/drawing/2014/main" id="{7B979764-2085-4D69-A0FA-9CE6B69E1A42}"/>
              </a:ext>
            </a:extLst>
          </p:cNvPr>
          <p:cNvSpPr>
            <a:spLocks noGrp="1"/>
          </p:cNvSpPr>
          <p:nvPr>
            <p:ph idx="1"/>
          </p:nvPr>
        </p:nvSpPr>
        <p:spPr>
          <a:xfrm>
            <a:off x="5370153" y="1526033"/>
            <a:ext cx="5536397" cy="3935281"/>
          </a:xfrm>
        </p:spPr>
        <p:txBody>
          <a:bodyPr>
            <a:normAutofit/>
          </a:bodyPr>
          <a:lstStyle/>
          <a:p>
            <a:r>
              <a:rPr lang="en-US" altLang="zh-CN" sz="1500" kern="100" dirty="0">
                <a:latin typeface="等线" panose="02010600030101010101" pitchFamily="2" charset="-122"/>
                <a:ea typeface="等线" panose="02010600030101010101" pitchFamily="2" charset="-122"/>
                <a:cs typeface="Times New Roman" panose="02020603050405020304" pitchFamily="18" charset="0"/>
              </a:rPr>
              <a:t>We will continue to implement our methods.</a:t>
            </a:r>
          </a:p>
          <a:p>
            <a:r>
              <a:rPr lang="en-CA" altLang="zh-CN" sz="1500" kern="100" dirty="0">
                <a:latin typeface="等线" panose="02010600030101010101" pitchFamily="2" charset="-122"/>
                <a:cs typeface="Times New Roman" panose="02020603050405020304" pitchFamily="18" charset="0"/>
              </a:rPr>
              <a:t>Implement the core part of Comment class and use breath recursion to delete comment</a:t>
            </a:r>
            <a:endParaRPr lang="en-US" altLang="zh-CN" sz="15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500" kern="100" dirty="0">
                <a:latin typeface="等线" panose="02010600030101010101" pitchFamily="2" charset="-122"/>
                <a:ea typeface="等线" panose="02010600030101010101" pitchFamily="2" charset="-122"/>
                <a:cs typeface="Times New Roman" panose="02020603050405020304" pitchFamily="18" charset="0"/>
              </a:rPr>
              <a:t>Figure out how to improve our controller </a:t>
            </a:r>
          </a:p>
          <a:p>
            <a:r>
              <a:rPr lang="en-US" altLang="zh-CN" sz="1500" kern="100" dirty="0">
                <a:latin typeface="等线" panose="02010600030101010101" pitchFamily="2" charset="-122"/>
                <a:ea typeface="等线" panose="02010600030101010101" pitchFamily="2" charset="-122"/>
                <a:cs typeface="Times New Roman" panose="02020603050405020304" pitchFamily="18" charset="0"/>
              </a:rPr>
              <a:t>Figure out how to make use of </a:t>
            </a:r>
            <a:r>
              <a:rPr lang="en-US" altLang="zh-CN" sz="1500" kern="100" dirty="0" err="1">
                <a:latin typeface="等线" panose="02010600030101010101" pitchFamily="2" charset="-122"/>
                <a:ea typeface="等线" panose="02010600030101010101" pitchFamily="2" charset="-122"/>
                <a:cs typeface="Times New Roman" panose="02020603050405020304" pitchFamily="18" charset="0"/>
              </a:rPr>
              <a:t>Andriod</a:t>
            </a:r>
            <a:r>
              <a:rPr lang="en-US" altLang="zh-CN" sz="1500" kern="100" dirty="0">
                <a:latin typeface="等线" panose="02010600030101010101" pitchFamily="2" charset="-122"/>
                <a:ea typeface="等线" panose="02010600030101010101" pitchFamily="2" charset="-122"/>
                <a:cs typeface="Times New Roman" panose="02020603050405020304" pitchFamily="18" charset="0"/>
              </a:rPr>
              <a:t> Studio to make a real app with user interface</a:t>
            </a:r>
          </a:p>
          <a:p>
            <a:r>
              <a:rPr lang="en-US" altLang="zh-CN" sz="1500" kern="100" dirty="0">
                <a:latin typeface="等线" panose="02010600030101010101" pitchFamily="2" charset="-122"/>
                <a:ea typeface="等线" panose="02010600030101010101" pitchFamily="2" charset="-122"/>
                <a:cs typeface="Times New Roman" panose="02020603050405020304" pitchFamily="18" charset="0"/>
              </a:rPr>
              <a:t>Figure out how to increase efficiency for our program</a:t>
            </a:r>
          </a:p>
          <a:p>
            <a:r>
              <a:rPr lang="en-US" altLang="zh-CN" sz="1500" kern="100" dirty="0">
                <a:latin typeface="等线" panose="02010600030101010101" pitchFamily="2" charset="-122"/>
                <a:ea typeface="等线" panose="02010600030101010101" pitchFamily="2" charset="-122"/>
                <a:cs typeface="Times New Roman" panose="02020603050405020304" pitchFamily="18" charset="0"/>
              </a:rPr>
              <a:t>Figure out how to integrate more functions like ratings and verify student identity in help with university data</a:t>
            </a:r>
          </a:p>
          <a:p>
            <a:r>
              <a:rPr lang="en-CA" altLang="zh-CN" sz="1500" kern="100" dirty="0">
                <a:latin typeface="等线" panose="02010600030101010101" pitchFamily="2" charset="-122"/>
                <a:ea typeface="等线" panose="02010600030101010101" pitchFamily="2" charset="-122"/>
                <a:cs typeface="Times New Roman" panose="02020603050405020304" pitchFamily="18" charset="0"/>
              </a:rPr>
              <a:t>Decide the way of packaging and make decision for the access modifiers</a:t>
            </a:r>
            <a:endParaRPr lang="zh-CN" altLang="zh-CN" sz="15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zh-CN" sz="1500" kern="100" dirty="0">
              <a:latin typeface="等线" panose="02010600030101010101" pitchFamily="2" charset="-122"/>
              <a:ea typeface="等线" panose="02010600030101010101" pitchFamily="2" charset="-122"/>
              <a:cs typeface="Times New Roman" panose="02020603050405020304" pitchFamily="18" charset="0"/>
            </a:endParaRPr>
          </a:p>
          <a:p>
            <a:endParaRPr lang="en-US" altLang="zh-CN" sz="1500" kern="100" dirty="0">
              <a:latin typeface="等线" panose="02010600030101010101" pitchFamily="2" charset="-122"/>
              <a:ea typeface="等线" panose="02010600030101010101" pitchFamily="2" charset="-122"/>
              <a:cs typeface="Times New Roman" panose="02020603050405020304" pitchFamily="18" charset="0"/>
            </a:endParaRPr>
          </a:p>
          <a:p>
            <a:endParaRPr lang="en-US" altLang="zh-CN" sz="1500" kern="100" dirty="0">
              <a:latin typeface="等线" panose="02010600030101010101" pitchFamily="2" charset="-122"/>
              <a:ea typeface="等线" panose="02010600030101010101" pitchFamily="2" charset="-122"/>
              <a:cs typeface="Times New Roman" panose="02020603050405020304" pitchFamily="18" charset="0"/>
            </a:endParaRPr>
          </a:p>
          <a:p>
            <a:endParaRPr lang="en-US" altLang="zh-CN" sz="15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zh-CN" sz="15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1500" dirty="0"/>
          </a:p>
        </p:txBody>
      </p:sp>
      <p:sp>
        <p:nvSpPr>
          <p:cNvPr id="9" name="标题 1">
            <a:extLst>
              <a:ext uri="{FF2B5EF4-FFF2-40B4-BE49-F238E27FC236}">
                <a16:creationId xmlns:a16="http://schemas.microsoft.com/office/drawing/2014/main" id="{E6FC327F-32AB-3544-A2DB-54D531DDFCD8}"/>
              </a:ext>
            </a:extLst>
          </p:cNvPr>
          <p:cNvSpPr txBox="1">
            <a:spLocks/>
          </p:cNvSpPr>
          <p:nvPr/>
        </p:nvSpPr>
        <p:spPr>
          <a:xfrm>
            <a:off x="1178905" y="1835396"/>
            <a:ext cx="3240506" cy="40646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solidFill>
                  <a:srgbClr val="FFFFFF"/>
                </a:solidFill>
              </a:rPr>
              <a:t>Hanqi</a:t>
            </a:r>
            <a:r>
              <a:rPr lang="en-US" altLang="zh-CN" dirty="0">
                <a:solidFill>
                  <a:srgbClr val="FFFFFF"/>
                </a:solidFill>
              </a:rPr>
              <a:t> Zhang</a:t>
            </a:r>
            <a:endParaRPr lang="zh-CN" altLang="en-US" dirty="0">
              <a:solidFill>
                <a:srgbClr val="FFFFFF"/>
              </a:solidFill>
            </a:endParaRPr>
          </a:p>
        </p:txBody>
      </p:sp>
    </p:spTree>
    <p:extLst>
      <p:ext uri="{BB962C8B-B14F-4D97-AF65-F5344CB8AC3E}">
        <p14:creationId xmlns:p14="http://schemas.microsoft.com/office/powerpoint/2010/main" val="2606126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CDAA61B-A21B-45B9-AA67-118A9614136C}"/>
              </a:ext>
            </a:extLst>
          </p:cNvPr>
          <p:cNvSpPr>
            <a:spLocks noGrp="1"/>
          </p:cNvSpPr>
          <p:nvPr>
            <p:ph type="title"/>
          </p:nvPr>
        </p:nvSpPr>
        <p:spPr>
          <a:xfrm>
            <a:off x="841247" y="568473"/>
            <a:ext cx="3600860" cy="5431536"/>
          </a:xfrm>
        </p:spPr>
        <p:txBody>
          <a:bodyPr>
            <a:normAutofit/>
          </a:bodyPr>
          <a:lstStyle/>
          <a:p>
            <a:r>
              <a:rPr lang="en-US" altLang="zh-CN" sz="5400" dirty="0"/>
              <a:t>Open question </a:t>
            </a:r>
            <a:endParaRPr lang="zh-CN" altLang="en-US" sz="54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3024FD34-318B-4CAC-858F-8524DCA6FF49}"/>
              </a:ext>
            </a:extLst>
          </p:cNvPr>
          <p:cNvSpPr>
            <a:spLocks noGrp="1"/>
          </p:cNvSpPr>
          <p:nvPr>
            <p:ph idx="1"/>
          </p:nvPr>
        </p:nvSpPr>
        <p:spPr>
          <a:xfrm>
            <a:off x="5126418" y="552091"/>
            <a:ext cx="6224335" cy="5431536"/>
          </a:xfrm>
        </p:spPr>
        <p:txBody>
          <a:bodyPr anchor="ctr">
            <a:normAutofit/>
          </a:bodyPr>
          <a:lstStyle/>
          <a:p>
            <a:r>
              <a:rPr lang="en-US" altLang="zh-CN" sz="2200" kern="100" dirty="0">
                <a:latin typeface="等线" panose="02010600030101010101" pitchFamily="2" charset="-122"/>
                <a:cs typeface="Times New Roman" panose="02020603050405020304" pitchFamily="18" charset="0"/>
              </a:rPr>
              <a:t>Are we able to use the </a:t>
            </a:r>
            <a:r>
              <a:rPr lang="en-US" altLang="zh-CN" sz="2200" kern="100" dirty="0" err="1">
                <a:latin typeface="等线" panose="02010600030101010101" pitchFamily="2" charset="-122"/>
                <a:cs typeface="Times New Roman" panose="02020603050405020304" pitchFamily="18" charset="0"/>
              </a:rPr>
              <a:t>Andriod</a:t>
            </a:r>
            <a:r>
              <a:rPr lang="en-US" altLang="zh-CN" sz="2200" kern="100" dirty="0">
                <a:latin typeface="等线" panose="02010600030101010101" pitchFamily="2" charset="-122"/>
                <a:cs typeface="Times New Roman" panose="02020603050405020304" pitchFamily="18" charset="0"/>
              </a:rPr>
              <a:t> Studio IDE to make an app? </a:t>
            </a:r>
          </a:p>
          <a:p>
            <a:r>
              <a:rPr lang="en-US" altLang="zh-CN" sz="2200" kern="100" dirty="0">
                <a:latin typeface="等线" panose="02010600030101010101" pitchFamily="2" charset="-122"/>
                <a:cs typeface="Times New Roman" panose="02020603050405020304" pitchFamily="18" charset="0"/>
              </a:rPr>
              <a:t>How should we revise our structure to make it adhere to the clean architecture and SOLID principles more?</a:t>
            </a:r>
            <a:endParaRPr lang="zh-CN" altLang="en-US" sz="2200" dirty="0"/>
          </a:p>
        </p:txBody>
      </p:sp>
    </p:spTree>
    <p:extLst>
      <p:ext uri="{BB962C8B-B14F-4D97-AF65-F5344CB8AC3E}">
        <p14:creationId xmlns:p14="http://schemas.microsoft.com/office/powerpoint/2010/main" val="140635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951708D-E619-47B4-BFA6-51079744FDE4}"/>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altLang="zh-CN" sz="6600" kern="1200">
                <a:solidFill>
                  <a:schemeClr val="tx1"/>
                </a:solidFill>
                <a:latin typeface="+mj-lt"/>
                <a:ea typeface="+mj-ea"/>
                <a:cs typeface="+mj-cs"/>
              </a:rPr>
              <a:t>Thank you for listening!</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4477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36795C1B-4C4A-4406-BA40-B0AA03474BF3}"/>
              </a:ext>
            </a:extLst>
          </p:cNvPr>
          <p:cNvPicPr>
            <a:picLocks noChangeAspect="1"/>
          </p:cNvPicPr>
          <p:nvPr/>
        </p:nvPicPr>
        <p:blipFill rotWithShape="1">
          <a:blip r:embed="rId2"/>
          <a:srcRect l="21644" r="62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254FBD-9EEE-A144-BAE3-03FB6664543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altLang="zh-CN" sz="4800" dirty="0"/>
              <a:t>Specification</a:t>
            </a:r>
            <a:endParaRPr lang="en-US" sz="48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1">
            <a:extLst>
              <a:ext uri="{FF2B5EF4-FFF2-40B4-BE49-F238E27FC236}">
                <a16:creationId xmlns:a16="http://schemas.microsoft.com/office/drawing/2014/main" id="{B7B62D76-105E-DF43-BD59-B9C9FEEEA6FC}"/>
              </a:ext>
            </a:extLst>
          </p:cNvPr>
          <p:cNvSpPr txBox="1">
            <a:spLocks/>
          </p:cNvSpPr>
          <p:nvPr/>
        </p:nvSpPr>
        <p:spPr>
          <a:xfrm>
            <a:off x="477981" y="2256261"/>
            <a:ext cx="4023360" cy="32041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dirty="0" err="1"/>
              <a:t>Junhao</a:t>
            </a:r>
            <a:r>
              <a:rPr lang="en-US" altLang="zh-CN" sz="4800" dirty="0"/>
              <a:t> Saw</a:t>
            </a:r>
            <a:endParaRPr lang="en-US" sz="4800" dirty="0"/>
          </a:p>
        </p:txBody>
      </p:sp>
    </p:spTree>
    <p:extLst>
      <p:ext uri="{BB962C8B-B14F-4D97-AF65-F5344CB8AC3E}">
        <p14:creationId xmlns:p14="http://schemas.microsoft.com/office/powerpoint/2010/main" val="42910660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EA0430A-9CDC-4FCA-9D4A-A5350710AC2B}"/>
              </a:ext>
            </a:extLst>
          </p:cNvPr>
          <p:cNvSpPr>
            <a:spLocks noGrp="1"/>
          </p:cNvSpPr>
          <p:nvPr>
            <p:ph type="title"/>
          </p:nvPr>
        </p:nvSpPr>
        <p:spPr>
          <a:xfrm>
            <a:off x="686834" y="1153572"/>
            <a:ext cx="3200400" cy="4461163"/>
          </a:xfrm>
        </p:spPr>
        <p:txBody>
          <a:bodyPr>
            <a:normAutofit/>
          </a:bodyPr>
          <a:lstStyle/>
          <a:p>
            <a:r>
              <a:rPr lang="en-US" altLang="zh-CN">
                <a:solidFill>
                  <a:srgbClr val="FFFFFF"/>
                </a:solidFill>
              </a:rPr>
              <a:t>Specification</a:t>
            </a:r>
            <a:endParaRPr lang="zh-CN" alt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14029AA9-3339-4AF3-BD26-997107510B27}"/>
              </a:ext>
            </a:extLst>
          </p:cNvPr>
          <p:cNvSpPr>
            <a:spLocks noGrp="1"/>
          </p:cNvSpPr>
          <p:nvPr>
            <p:ph idx="1"/>
          </p:nvPr>
        </p:nvSpPr>
        <p:spPr>
          <a:xfrm>
            <a:off x="4447308" y="591344"/>
            <a:ext cx="6906491" cy="5585619"/>
          </a:xfrm>
        </p:spPr>
        <p:txBody>
          <a:bodyPr anchor="ctr">
            <a:normAutofit/>
          </a:bodyPr>
          <a:lstStyle/>
          <a:p>
            <a:pPr indent="457200"/>
            <a:r>
              <a:rPr lang="en-CA" altLang="zh-CN" sz="1800">
                <a:effectLst/>
                <a:latin typeface="Times New Roman" panose="02020603050405020304" pitchFamily="18" charset="0"/>
                <a:ea typeface="Times New Roman" panose="02020603050405020304" pitchFamily="18" charset="0"/>
              </a:rPr>
              <a:t>Our program provides a service for students to discuss course content, for faculty to post about course and program information, and for professors to post and delete comments. All three types of users should go through the registration process to access this program. All users will need a name, user id and password.</a:t>
            </a:r>
            <a:r>
              <a:rPr lang="en-CA"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indent="457200"/>
            <a:r>
              <a:rPr lang="en-CA" altLang="zh-CN" sz="1800">
                <a:effectLst/>
                <a:latin typeface="Times New Roman" panose="02020603050405020304" pitchFamily="18" charset="0"/>
                <a:ea typeface="Times New Roman" panose="02020603050405020304" pitchFamily="18" charset="0"/>
                <a:cs typeface="Times New Roman" panose="02020603050405020304" pitchFamily="18" charset="0"/>
              </a:rPr>
              <a:t>Students and professors can enroll themselves into existing courses, while professors will be added to the course page after the enrollment. Students who enrolled in the same courses can post to the current course discussion board, reply to others’ comments, and delete their own comments. They also have access to the past post pages to learn from past students who previously enrolled in the course. They can also see other courses taught by their professors to learn about them. </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indent="457200"/>
            <a:r>
              <a:rPr lang="en-CA" altLang="zh-CN" sz="1800">
                <a:effectLst/>
                <a:latin typeface="Times New Roman" panose="02020603050405020304" pitchFamily="18" charset="0"/>
                <a:ea typeface="Times New Roman" panose="02020603050405020304" pitchFamily="18" charset="0"/>
                <a:cs typeface="Times New Roman" panose="02020603050405020304" pitchFamily="18" charset="0"/>
              </a:rPr>
              <a:t>Inside the course page, students can see course name, course information, professor information, current discussion board and the discussion boards in the past three semesters. Professor and faculty can see the same course page, both with ability to delete comments. Faculty can create and update course pages, while professors have the right to reply to the comments and make announcements.</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endParaRPr lang="zh-CN" altLang="en-US" sz="1800"/>
          </a:p>
        </p:txBody>
      </p:sp>
    </p:spTree>
    <p:extLst>
      <p:ext uri="{BB962C8B-B14F-4D97-AF65-F5344CB8AC3E}">
        <p14:creationId xmlns:p14="http://schemas.microsoft.com/office/powerpoint/2010/main" val="4012848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标题 1">
            <a:extLst>
              <a:ext uri="{FF2B5EF4-FFF2-40B4-BE49-F238E27FC236}">
                <a16:creationId xmlns:a16="http://schemas.microsoft.com/office/drawing/2014/main" id="{4C675B4D-9CF7-4E05-8B57-F612835F744A}"/>
              </a:ext>
            </a:extLst>
          </p:cNvPr>
          <p:cNvSpPr>
            <a:spLocks noGrp="1"/>
          </p:cNvSpPr>
          <p:nvPr>
            <p:ph type="title"/>
          </p:nvPr>
        </p:nvSpPr>
        <p:spPr>
          <a:xfrm>
            <a:off x="3315031" y="1741531"/>
            <a:ext cx="5561938" cy="2513516"/>
          </a:xfrm>
        </p:spPr>
        <p:txBody>
          <a:bodyPr vert="horz" lIns="91440" tIns="45720" rIns="91440" bIns="45720" rtlCol="0" anchor="b">
            <a:normAutofit/>
          </a:bodyPr>
          <a:lstStyle/>
          <a:p>
            <a:pPr algn="ctr"/>
            <a:r>
              <a:rPr lang="en-US" altLang="zh-CN" sz="7200" kern="1200" dirty="0">
                <a:solidFill>
                  <a:schemeClr val="tx1"/>
                </a:solidFill>
                <a:latin typeface="+mj-lt"/>
                <a:ea typeface="+mj-ea"/>
                <a:cs typeface="+mj-cs"/>
              </a:rPr>
              <a:t>CRC model</a:t>
            </a:r>
            <a:br>
              <a:rPr lang="en-US" altLang="zh-CN" sz="6000" kern="1200" dirty="0">
                <a:solidFill>
                  <a:schemeClr val="tx1"/>
                </a:solidFill>
                <a:latin typeface="+mj-lt"/>
                <a:ea typeface="+mj-ea"/>
                <a:cs typeface="+mj-cs"/>
              </a:rPr>
            </a:br>
            <a:endParaRPr lang="en-US" altLang="zh-CN" sz="4800" kern="1200" dirty="0">
              <a:solidFill>
                <a:schemeClr val="tx1"/>
              </a:solidFill>
            </a:endParaRPr>
          </a:p>
        </p:txBody>
      </p:sp>
      <p:sp>
        <p:nvSpPr>
          <p:cNvPr id="3" name="内容占位符 2">
            <a:extLst>
              <a:ext uri="{FF2B5EF4-FFF2-40B4-BE49-F238E27FC236}">
                <a16:creationId xmlns:a16="http://schemas.microsoft.com/office/drawing/2014/main" id="{1C007E08-1873-4438-B862-2034169BF8CE}"/>
              </a:ext>
            </a:extLst>
          </p:cNvPr>
          <p:cNvSpPr>
            <a:spLocks noGrp="1"/>
          </p:cNvSpPr>
          <p:nvPr>
            <p:ph idx="1"/>
          </p:nvPr>
        </p:nvSpPr>
        <p:spPr>
          <a:xfrm>
            <a:off x="3194959" y="4119785"/>
            <a:ext cx="5561938" cy="1534587"/>
          </a:xfrm>
        </p:spPr>
        <p:txBody>
          <a:bodyPr vert="horz" lIns="91440" tIns="45720" rIns="91440" bIns="45720" rtlCol="0">
            <a:normAutofit/>
          </a:bodyPr>
          <a:lstStyle/>
          <a:p>
            <a:pPr marL="0" indent="0" algn="ctr">
              <a:buNone/>
            </a:pPr>
            <a:r>
              <a:rPr lang="en-US" altLang="zh-CN" sz="3600" dirty="0" err="1"/>
              <a:t>Zeyuan</a:t>
            </a:r>
            <a:r>
              <a:rPr lang="en-US" altLang="zh-CN" sz="3600" dirty="0"/>
              <a:t> Li</a:t>
            </a:r>
            <a:endParaRPr lang="en-US" altLang="zh-CN" sz="3600" kern="1200" dirty="0">
              <a:solidFill>
                <a:schemeClr val="tx1"/>
              </a:solidFill>
            </a:endParaRP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681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olo journey">
            <a:extLst>
              <a:ext uri="{FF2B5EF4-FFF2-40B4-BE49-F238E27FC236}">
                <a16:creationId xmlns:a16="http://schemas.microsoft.com/office/drawing/2014/main" id="{E0E92E1C-2A23-4917-8252-4DFEAFD1776E}"/>
              </a:ext>
            </a:extLst>
          </p:cNvPr>
          <p:cNvPicPr>
            <a:picLocks noChangeAspect="1"/>
          </p:cNvPicPr>
          <p:nvPr/>
        </p:nvPicPr>
        <p:blipFill rotWithShape="1">
          <a:blip r:embed="rId3"/>
          <a:srcRect r="52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C339FF-4D5A-5B4D-9587-28476E51C15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kumimoji="1" lang="en-US" altLang="zh-CN" sz="4800" dirty="0"/>
              <a:t>Scenario walk through</a:t>
            </a:r>
            <a:endParaRPr lang="en-US" sz="48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1">
            <a:extLst>
              <a:ext uri="{FF2B5EF4-FFF2-40B4-BE49-F238E27FC236}">
                <a16:creationId xmlns:a16="http://schemas.microsoft.com/office/drawing/2014/main" id="{FC72ABD4-8E7A-0444-A89E-4E2A14F9C5FF}"/>
              </a:ext>
            </a:extLst>
          </p:cNvPr>
          <p:cNvSpPr txBox="1">
            <a:spLocks/>
          </p:cNvSpPr>
          <p:nvPr/>
        </p:nvSpPr>
        <p:spPr>
          <a:xfrm>
            <a:off x="458169" y="2834642"/>
            <a:ext cx="4023360" cy="32041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4800" dirty="0" err="1"/>
              <a:t>Kuang</a:t>
            </a:r>
            <a:r>
              <a:rPr kumimoji="1" lang="en-US" altLang="zh-CN" sz="4800" dirty="0"/>
              <a:t> Jiang</a:t>
            </a:r>
            <a:endParaRPr lang="en-US" sz="4800" dirty="0"/>
          </a:p>
        </p:txBody>
      </p:sp>
    </p:spTree>
    <p:extLst>
      <p:ext uri="{BB962C8B-B14F-4D97-AF65-F5344CB8AC3E}">
        <p14:creationId xmlns:p14="http://schemas.microsoft.com/office/powerpoint/2010/main" val="212650264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3D396E-4DE2-FB4D-B492-0062C3D097F7}"/>
              </a:ext>
            </a:extLst>
          </p:cNvPr>
          <p:cNvSpPr>
            <a:spLocks noGrp="1"/>
          </p:cNvSpPr>
          <p:nvPr>
            <p:ph type="title"/>
          </p:nvPr>
        </p:nvSpPr>
        <p:spPr>
          <a:xfrm>
            <a:off x="594360" y="640263"/>
            <a:ext cx="3822192" cy="1344975"/>
          </a:xfrm>
        </p:spPr>
        <p:txBody>
          <a:bodyPr>
            <a:normAutofit/>
          </a:bodyPr>
          <a:lstStyle/>
          <a:p>
            <a:r>
              <a:rPr kumimoji="1" lang="en-CA" altLang="zh-CN" sz="3600">
                <a:solidFill>
                  <a:schemeClr val="bg1"/>
                </a:solidFill>
              </a:rPr>
              <a:t>Scenario walk through</a:t>
            </a:r>
            <a:endParaRPr kumimoji="1" lang="zh-CN" altLang="en-US" sz="3600">
              <a:solidFill>
                <a:schemeClr val="bg1"/>
              </a:solidFill>
            </a:endParaRPr>
          </a:p>
        </p:txBody>
      </p:sp>
      <p:cxnSp>
        <p:nvCxnSpPr>
          <p:cNvPr id="27" name="Straight Connector 26">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0" name="Content Placeholder 8">
            <a:extLst>
              <a:ext uri="{FF2B5EF4-FFF2-40B4-BE49-F238E27FC236}">
                <a16:creationId xmlns:a16="http://schemas.microsoft.com/office/drawing/2014/main" id="{8DEE2EF4-2D1A-4426-B4C4-3A616A6F93F7}"/>
              </a:ext>
            </a:extLst>
          </p:cNvPr>
          <p:cNvSpPr>
            <a:spLocks noGrp="1"/>
          </p:cNvSpPr>
          <p:nvPr>
            <p:ph idx="1"/>
          </p:nvPr>
        </p:nvSpPr>
        <p:spPr>
          <a:xfrm>
            <a:off x="593610" y="2121763"/>
            <a:ext cx="3822192" cy="3773010"/>
          </a:xfrm>
        </p:spPr>
        <p:txBody>
          <a:bodyPr>
            <a:normAutofit/>
          </a:bodyPr>
          <a:lstStyle/>
          <a:p>
            <a:r>
              <a:rPr lang="en-CA" sz="2000">
                <a:solidFill>
                  <a:schemeClr val="bg1"/>
                </a:solidFill>
              </a:rPr>
              <a:t>To register as a student </a:t>
            </a:r>
          </a:p>
          <a:p>
            <a:r>
              <a:rPr lang="en-CA" sz="2000">
                <a:solidFill>
                  <a:schemeClr val="bg1"/>
                </a:solidFill>
              </a:rPr>
              <a:t>To login</a:t>
            </a:r>
            <a:endParaRPr lang="en-US" sz="2000">
              <a:solidFill>
                <a:schemeClr val="bg1"/>
              </a:solidFill>
            </a:endParaRPr>
          </a:p>
        </p:txBody>
      </p:sp>
      <p:pic>
        <p:nvPicPr>
          <p:cNvPr id="5" name="Content Placeholder 4" descr="Diagram&#10;&#10;Description automatically generated">
            <a:extLst>
              <a:ext uri="{FF2B5EF4-FFF2-40B4-BE49-F238E27FC236}">
                <a16:creationId xmlns:a16="http://schemas.microsoft.com/office/drawing/2014/main" id="{BF7DA25B-6CDB-7C4C-970E-F39C0B847E72}"/>
              </a:ext>
            </a:extLst>
          </p:cNvPr>
          <p:cNvPicPr>
            <a:picLocks noChangeAspect="1"/>
          </p:cNvPicPr>
          <p:nvPr/>
        </p:nvPicPr>
        <p:blipFill rotWithShape="1">
          <a:blip r:embed="rId2"/>
          <a:srcRect l="7080" r="5057" b="4"/>
          <a:stretch/>
        </p:blipFill>
        <p:spPr>
          <a:xfrm>
            <a:off x="5110716" y="1117770"/>
            <a:ext cx="6596652" cy="4467010"/>
          </a:xfrm>
          <a:prstGeom prst="rect">
            <a:avLst/>
          </a:prstGeom>
        </p:spPr>
      </p:pic>
    </p:spTree>
    <p:extLst>
      <p:ext uri="{BB962C8B-B14F-4D97-AF65-F5344CB8AC3E}">
        <p14:creationId xmlns:p14="http://schemas.microsoft.com/office/powerpoint/2010/main" val="84550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92B7-80B3-BA4E-9629-B733D79D002E}"/>
              </a:ext>
            </a:extLst>
          </p:cNvPr>
          <p:cNvSpPr>
            <a:spLocks noGrp="1"/>
          </p:cNvSpPr>
          <p:nvPr>
            <p:ph type="title"/>
          </p:nvPr>
        </p:nvSpPr>
        <p:spPr/>
        <p:txBody>
          <a:bodyPr/>
          <a:lstStyle/>
          <a:p>
            <a:endParaRPr kumimoji="1" lang="zh-CN" altLang="en-US"/>
          </a:p>
        </p:txBody>
      </p:sp>
      <p:pic>
        <p:nvPicPr>
          <p:cNvPr id="6" name="Content Placeholder 5" descr="Chart, treemap chart&#10;&#10;Description automatically generated">
            <a:extLst>
              <a:ext uri="{FF2B5EF4-FFF2-40B4-BE49-F238E27FC236}">
                <a16:creationId xmlns:a16="http://schemas.microsoft.com/office/drawing/2014/main" id="{47E61247-4721-A845-A943-0147BE737FB5}"/>
              </a:ext>
            </a:extLst>
          </p:cNvPr>
          <p:cNvPicPr>
            <a:picLocks noGrp="1" noChangeAspect="1"/>
          </p:cNvPicPr>
          <p:nvPr>
            <p:ph idx="1"/>
          </p:nvPr>
        </p:nvPicPr>
        <p:blipFill>
          <a:blip r:embed="rId2"/>
          <a:stretch>
            <a:fillRect/>
          </a:stretch>
        </p:blipFill>
        <p:spPr>
          <a:xfrm>
            <a:off x="3714750" y="3137694"/>
            <a:ext cx="4762500" cy="1727200"/>
          </a:xfrm>
        </p:spPr>
      </p:pic>
      <p:pic>
        <p:nvPicPr>
          <p:cNvPr id="4" name="Content Placeholder 4" descr="Diagram&#10;&#10;Description automatically generated">
            <a:extLst>
              <a:ext uri="{FF2B5EF4-FFF2-40B4-BE49-F238E27FC236}">
                <a16:creationId xmlns:a16="http://schemas.microsoft.com/office/drawing/2014/main" id="{09910693-E3C6-DA41-9F34-A67350D91372}"/>
              </a:ext>
            </a:extLst>
          </p:cNvPr>
          <p:cNvPicPr>
            <a:picLocks noChangeAspect="1"/>
          </p:cNvPicPr>
          <p:nvPr/>
        </p:nvPicPr>
        <p:blipFill rotWithShape="1">
          <a:blip r:embed="rId3"/>
          <a:srcRect l="7080" r="5057" b="4"/>
          <a:stretch/>
        </p:blipFill>
        <p:spPr>
          <a:xfrm>
            <a:off x="815546" y="93870"/>
            <a:ext cx="10775092" cy="6665275"/>
          </a:xfrm>
          <a:prstGeom prst="rect">
            <a:avLst/>
          </a:prstGeom>
        </p:spPr>
      </p:pic>
      <p:pic>
        <p:nvPicPr>
          <p:cNvPr id="8" name="Picture 7" descr="Table&#10;&#10;Description automatically generated">
            <a:extLst>
              <a:ext uri="{FF2B5EF4-FFF2-40B4-BE49-F238E27FC236}">
                <a16:creationId xmlns:a16="http://schemas.microsoft.com/office/drawing/2014/main" id="{DDE179B7-DF8C-674D-BFE6-E2510267051E}"/>
              </a:ext>
            </a:extLst>
          </p:cNvPr>
          <p:cNvPicPr>
            <a:picLocks noChangeAspect="1"/>
          </p:cNvPicPr>
          <p:nvPr/>
        </p:nvPicPr>
        <p:blipFill>
          <a:blip r:embed="rId4"/>
          <a:stretch>
            <a:fillRect/>
          </a:stretch>
        </p:blipFill>
        <p:spPr>
          <a:xfrm>
            <a:off x="843231" y="3364915"/>
            <a:ext cx="3234206" cy="1319556"/>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DFE4A944-AC4E-1A47-AA39-01A20F2C158E}"/>
              </a:ext>
            </a:extLst>
          </p:cNvPr>
          <p:cNvPicPr>
            <a:picLocks noChangeAspect="1"/>
          </p:cNvPicPr>
          <p:nvPr/>
        </p:nvPicPr>
        <p:blipFill>
          <a:blip r:embed="rId5"/>
          <a:stretch>
            <a:fillRect/>
          </a:stretch>
        </p:blipFill>
        <p:spPr>
          <a:xfrm>
            <a:off x="4465101" y="3385421"/>
            <a:ext cx="3047808" cy="1219123"/>
          </a:xfrm>
          <a:prstGeom prst="rect">
            <a:avLst/>
          </a:prstGeom>
        </p:spPr>
      </p:pic>
      <p:pic>
        <p:nvPicPr>
          <p:cNvPr id="12" name="Picture 11" descr="Table, timeline&#10;&#10;Description automatically generated">
            <a:extLst>
              <a:ext uri="{FF2B5EF4-FFF2-40B4-BE49-F238E27FC236}">
                <a16:creationId xmlns:a16="http://schemas.microsoft.com/office/drawing/2014/main" id="{11B11A0E-C23F-9946-B36F-4AD962CEAA7A}"/>
              </a:ext>
            </a:extLst>
          </p:cNvPr>
          <p:cNvPicPr>
            <a:picLocks noChangeAspect="1"/>
          </p:cNvPicPr>
          <p:nvPr/>
        </p:nvPicPr>
        <p:blipFill>
          <a:blip r:embed="rId6"/>
          <a:stretch>
            <a:fillRect/>
          </a:stretch>
        </p:blipFill>
        <p:spPr>
          <a:xfrm>
            <a:off x="2565108" y="1589386"/>
            <a:ext cx="3234206" cy="1287958"/>
          </a:xfrm>
          <a:prstGeom prst="rect">
            <a:avLst/>
          </a:prstGeom>
        </p:spPr>
      </p:pic>
      <p:pic>
        <p:nvPicPr>
          <p:cNvPr id="14" name="Picture 13" descr="Table&#10;&#10;Description automatically generated">
            <a:extLst>
              <a:ext uri="{FF2B5EF4-FFF2-40B4-BE49-F238E27FC236}">
                <a16:creationId xmlns:a16="http://schemas.microsoft.com/office/drawing/2014/main" id="{7391977D-A0DE-0741-A891-1F9D61D4AC1B}"/>
              </a:ext>
            </a:extLst>
          </p:cNvPr>
          <p:cNvPicPr>
            <a:picLocks noChangeAspect="1"/>
          </p:cNvPicPr>
          <p:nvPr/>
        </p:nvPicPr>
        <p:blipFill>
          <a:blip r:embed="rId7"/>
          <a:stretch>
            <a:fillRect/>
          </a:stretch>
        </p:blipFill>
        <p:spPr>
          <a:xfrm>
            <a:off x="163621" y="5226638"/>
            <a:ext cx="2575916" cy="1532507"/>
          </a:xfrm>
          <a:prstGeom prst="rect">
            <a:avLst/>
          </a:prstGeom>
        </p:spPr>
      </p:pic>
      <p:pic>
        <p:nvPicPr>
          <p:cNvPr id="16" name="Picture 15" descr="Table&#10;&#10;Description automatically generated">
            <a:extLst>
              <a:ext uri="{FF2B5EF4-FFF2-40B4-BE49-F238E27FC236}">
                <a16:creationId xmlns:a16="http://schemas.microsoft.com/office/drawing/2014/main" id="{072074E2-9964-1C44-9839-B8C55B1EC31A}"/>
              </a:ext>
            </a:extLst>
          </p:cNvPr>
          <p:cNvPicPr>
            <a:picLocks noChangeAspect="1"/>
          </p:cNvPicPr>
          <p:nvPr/>
        </p:nvPicPr>
        <p:blipFill>
          <a:blip r:embed="rId8"/>
          <a:stretch>
            <a:fillRect/>
          </a:stretch>
        </p:blipFill>
        <p:spPr>
          <a:xfrm>
            <a:off x="3301213" y="5192548"/>
            <a:ext cx="2575916" cy="1287958"/>
          </a:xfrm>
          <a:prstGeom prst="rect">
            <a:avLst/>
          </a:prstGeom>
        </p:spPr>
      </p:pic>
      <p:pic>
        <p:nvPicPr>
          <p:cNvPr id="18" name="Picture 17" descr="Chart, treemap chart&#10;&#10;Description automatically generated">
            <a:extLst>
              <a:ext uri="{FF2B5EF4-FFF2-40B4-BE49-F238E27FC236}">
                <a16:creationId xmlns:a16="http://schemas.microsoft.com/office/drawing/2014/main" id="{443D64B4-D6C9-4B49-9192-4325BD8BD69D}"/>
              </a:ext>
            </a:extLst>
          </p:cNvPr>
          <p:cNvPicPr>
            <a:picLocks noChangeAspect="1"/>
          </p:cNvPicPr>
          <p:nvPr/>
        </p:nvPicPr>
        <p:blipFill>
          <a:blip r:embed="rId2"/>
          <a:stretch>
            <a:fillRect/>
          </a:stretch>
        </p:blipFill>
        <p:spPr>
          <a:xfrm>
            <a:off x="7309489" y="4750611"/>
            <a:ext cx="2776585" cy="1006975"/>
          </a:xfrm>
          <a:prstGeom prst="rect">
            <a:avLst/>
          </a:prstGeom>
        </p:spPr>
      </p:pic>
      <p:sp>
        <p:nvSpPr>
          <p:cNvPr id="3" name="Rectangle 2">
            <a:extLst>
              <a:ext uri="{FF2B5EF4-FFF2-40B4-BE49-F238E27FC236}">
                <a16:creationId xmlns:a16="http://schemas.microsoft.com/office/drawing/2014/main" id="{5A867B0D-3B60-1546-91B2-01D34A80252E}"/>
              </a:ext>
            </a:extLst>
          </p:cNvPr>
          <p:cNvSpPr/>
          <p:nvPr/>
        </p:nvSpPr>
        <p:spPr>
          <a:xfrm>
            <a:off x="0" y="-140402"/>
            <a:ext cx="752488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Architecture and CRC card</a:t>
            </a:r>
          </a:p>
        </p:txBody>
      </p:sp>
    </p:spTree>
    <p:extLst>
      <p:ext uri="{BB962C8B-B14F-4D97-AF65-F5344CB8AC3E}">
        <p14:creationId xmlns:p14="http://schemas.microsoft.com/office/powerpoint/2010/main" val="1279746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62FE9-547E-1844-A537-4C4E56B11915}"/>
              </a:ext>
            </a:extLst>
          </p:cNvPr>
          <p:cNvSpPr>
            <a:spLocks noGrp="1"/>
          </p:cNvSpPr>
          <p:nvPr>
            <p:ph type="title"/>
          </p:nvPr>
        </p:nvSpPr>
        <p:spPr>
          <a:xfrm>
            <a:off x="686834" y="1153572"/>
            <a:ext cx="3200400" cy="4461163"/>
          </a:xfrm>
        </p:spPr>
        <p:txBody>
          <a:bodyPr>
            <a:normAutofit/>
          </a:bodyPr>
          <a:lstStyle/>
          <a:p>
            <a:r>
              <a:rPr lang="en-CA">
                <a:solidFill>
                  <a:srgbClr val="FFFFFF"/>
                </a:solidFill>
              </a:rPr>
              <a:t>To register as a student </a:t>
            </a:r>
            <a:br>
              <a:rPr lang="en-US">
                <a:solidFill>
                  <a:srgbClr val="FFFFFF"/>
                </a:solidFill>
              </a:rPr>
            </a:br>
            <a:endParaRPr kumimoji="1" lang="zh-CN" alt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A5ADFAD-5887-E843-BDEE-B2B88B3619C2}"/>
              </a:ext>
            </a:extLst>
          </p:cNvPr>
          <p:cNvSpPr>
            <a:spLocks noGrp="1"/>
          </p:cNvSpPr>
          <p:nvPr>
            <p:ph idx="1"/>
          </p:nvPr>
        </p:nvSpPr>
        <p:spPr>
          <a:xfrm>
            <a:off x="4447308" y="591344"/>
            <a:ext cx="6906491" cy="5585619"/>
          </a:xfrm>
        </p:spPr>
        <p:txBody>
          <a:bodyPr anchor="ctr">
            <a:normAutofit/>
          </a:bodyPr>
          <a:lstStyle/>
          <a:p>
            <a:r>
              <a:rPr lang="en-CA" sz="2200" dirty="0"/>
              <a:t>type in a string student to claim it’s a student account, </a:t>
            </a:r>
          </a:p>
          <a:p>
            <a:r>
              <a:rPr lang="en-CA" sz="2200" dirty="0"/>
              <a:t>type in whether it’s a new student account. (yes for new student )</a:t>
            </a:r>
          </a:p>
          <a:p>
            <a:r>
              <a:rPr lang="en-CA" sz="2200" dirty="0"/>
              <a:t>enter student name, student id, and account’s password in order. </a:t>
            </a:r>
          </a:p>
          <a:p>
            <a:r>
              <a:rPr lang="en-CA" sz="2200" dirty="0"/>
              <a:t>Then, the </a:t>
            </a:r>
            <a:r>
              <a:rPr lang="en-CA" sz="2200" b="1" dirty="0" err="1"/>
              <a:t>LoginInputInterface</a:t>
            </a:r>
            <a:r>
              <a:rPr lang="en-CA" sz="2200" dirty="0"/>
              <a:t> act as controller package all the data into string objects and passes these objects to the </a:t>
            </a:r>
            <a:r>
              <a:rPr lang="en-CA" sz="2200" b="1" dirty="0" err="1"/>
              <a:t>Signupandlogin</a:t>
            </a:r>
            <a:r>
              <a:rPr lang="en-CA" sz="2200" dirty="0"/>
              <a:t>. </a:t>
            </a:r>
          </a:p>
          <a:p>
            <a:r>
              <a:rPr lang="en-CA" sz="2200" dirty="0"/>
              <a:t>we will build a new student and stored them to the attribute of </a:t>
            </a:r>
            <a:r>
              <a:rPr lang="en-CA" sz="2200" b="1" dirty="0" err="1"/>
              <a:t>AllStudent</a:t>
            </a:r>
            <a:r>
              <a:rPr lang="en-CA" sz="2200" dirty="0"/>
              <a:t> class(.This is a class store the all the students’ information implementing the </a:t>
            </a:r>
            <a:r>
              <a:rPr lang="en-CA" sz="2200" b="1" dirty="0"/>
              <a:t>student</a:t>
            </a:r>
            <a:r>
              <a:rPr lang="en-CA" sz="2200" dirty="0"/>
              <a:t> class. </a:t>
            </a:r>
            <a:r>
              <a:rPr lang="en-CA" sz="2200" b="1" dirty="0"/>
              <a:t>Student</a:t>
            </a:r>
            <a:r>
              <a:rPr lang="en-CA" sz="2200" dirty="0"/>
              <a:t> class is a subclass of entities </a:t>
            </a:r>
            <a:r>
              <a:rPr lang="en-CA" sz="2200" b="1" dirty="0"/>
              <a:t>User</a:t>
            </a:r>
            <a:r>
              <a:rPr lang="en-CA" sz="2200" dirty="0"/>
              <a:t>)</a:t>
            </a:r>
          </a:p>
          <a:p>
            <a:r>
              <a:rPr lang="en-CA" sz="2200" dirty="0"/>
              <a:t> present “successfully signup” at </a:t>
            </a:r>
            <a:r>
              <a:rPr lang="en-CA" sz="2200" b="1" dirty="0"/>
              <a:t>UI</a:t>
            </a:r>
            <a:r>
              <a:rPr lang="en-CA" sz="2200" dirty="0"/>
              <a:t>. </a:t>
            </a:r>
            <a:endParaRPr kumimoji="1" lang="zh-CN" altLang="en-US" sz="2200" dirty="0"/>
          </a:p>
        </p:txBody>
      </p:sp>
    </p:spTree>
    <p:extLst>
      <p:ext uri="{BB962C8B-B14F-4D97-AF65-F5344CB8AC3E}">
        <p14:creationId xmlns:p14="http://schemas.microsoft.com/office/powerpoint/2010/main" val="2333046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9BDD7E-056C-614B-9F40-FDAC2ABEC1F4}"/>
              </a:ext>
            </a:extLst>
          </p:cNvPr>
          <p:cNvSpPr>
            <a:spLocks noGrp="1"/>
          </p:cNvSpPr>
          <p:nvPr>
            <p:ph type="title"/>
          </p:nvPr>
        </p:nvSpPr>
        <p:spPr>
          <a:xfrm>
            <a:off x="686834" y="1153572"/>
            <a:ext cx="3200400" cy="4461163"/>
          </a:xfrm>
        </p:spPr>
        <p:txBody>
          <a:bodyPr>
            <a:normAutofit/>
          </a:bodyPr>
          <a:lstStyle/>
          <a:p>
            <a:r>
              <a:rPr lang="en-CA">
                <a:solidFill>
                  <a:srgbClr val="FFFFFF"/>
                </a:solidFill>
              </a:rPr>
              <a:t>To login</a:t>
            </a:r>
            <a:br>
              <a:rPr lang="en-US">
                <a:solidFill>
                  <a:srgbClr val="FFFFFF"/>
                </a:solidFill>
              </a:rPr>
            </a:br>
            <a:endParaRPr kumimoji="1" lang="zh-CN" alt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B83874B-91D1-AF49-9012-BFFAC93B337F}"/>
              </a:ext>
            </a:extLst>
          </p:cNvPr>
          <p:cNvSpPr>
            <a:spLocks noGrp="1"/>
          </p:cNvSpPr>
          <p:nvPr>
            <p:ph idx="1"/>
          </p:nvPr>
        </p:nvSpPr>
        <p:spPr>
          <a:xfrm>
            <a:off x="4447308" y="591344"/>
            <a:ext cx="6906491" cy="5585619"/>
          </a:xfrm>
        </p:spPr>
        <p:txBody>
          <a:bodyPr anchor="ctr">
            <a:normAutofit/>
          </a:bodyPr>
          <a:lstStyle/>
          <a:p>
            <a:r>
              <a:rPr lang="en-CA" sz="2400"/>
              <a:t>type in a string student to claim it’s a student account, </a:t>
            </a:r>
          </a:p>
          <a:p>
            <a:r>
              <a:rPr lang="en-CA" sz="2400"/>
              <a:t>type in whether it’s a new student account. (no for login)</a:t>
            </a:r>
          </a:p>
          <a:p>
            <a:r>
              <a:rPr lang="en-CA" sz="2400"/>
              <a:t>enter student name, student id, and account’s password in order. </a:t>
            </a:r>
          </a:p>
          <a:p>
            <a:r>
              <a:rPr lang="en-CA" sz="2400"/>
              <a:t>Then, the </a:t>
            </a:r>
            <a:r>
              <a:rPr lang="en-CA" sz="2400" b="1" err="1"/>
              <a:t>LoginInputInterface</a:t>
            </a:r>
            <a:r>
              <a:rPr lang="en-CA" sz="2400"/>
              <a:t> act as controller package all the data into string and int objects and passes these objects to the </a:t>
            </a:r>
            <a:r>
              <a:rPr lang="en-CA" sz="2400" b="1" err="1"/>
              <a:t>Signupandlogin</a:t>
            </a:r>
            <a:r>
              <a:rPr lang="en-CA" sz="2400"/>
              <a:t>. </a:t>
            </a:r>
          </a:p>
          <a:p>
            <a:r>
              <a:rPr lang="en-CA" sz="2400"/>
              <a:t>check them in </a:t>
            </a:r>
            <a:r>
              <a:rPr lang="en-CA" sz="2400" b="1" err="1"/>
              <a:t>LoginUser</a:t>
            </a:r>
            <a:r>
              <a:rPr lang="en-CA" sz="2400" b="1"/>
              <a:t> </a:t>
            </a:r>
            <a:r>
              <a:rPr lang="en-CA" sz="2400"/>
              <a:t>by compare weather the input data matches the information stored in </a:t>
            </a:r>
            <a:r>
              <a:rPr lang="en-CA" sz="2400" b="1" err="1"/>
              <a:t>AllStudent</a:t>
            </a:r>
            <a:r>
              <a:rPr lang="en-CA" sz="2400" b="1"/>
              <a:t>. </a:t>
            </a:r>
            <a:r>
              <a:rPr lang="en-CA" sz="2400"/>
              <a:t> </a:t>
            </a:r>
          </a:p>
          <a:p>
            <a:r>
              <a:rPr lang="en-CA" sz="2400"/>
              <a:t>If it matches, present “success login” at </a:t>
            </a:r>
            <a:r>
              <a:rPr lang="en-CA" sz="2400" b="1"/>
              <a:t>UI. </a:t>
            </a:r>
            <a:r>
              <a:rPr lang="en-CA" sz="2400"/>
              <a:t>If doesn’t present “login in fails, please try again”.</a:t>
            </a:r>
          </a:p>
          <a:p>
            <a:endParaRPr kumimoji="1" lang="zh-CN" altLang="en-US" sz="2400"/>
          </a:p>
        </p:txBody>
      </p:sp>
    </p:spTree>
    <p:extLst>
      <p:ext uri="{BB962C8B-B14F-4D97-AF65-F5344CB8AC3E}">
        <p14:creationId xmlns:p14="http://schemas.microsoft.com/office/powerpoint/2010/main" val="2073921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333</TotalTime>
  <Words>940</Words>
  <Application>Microsoft Macintosh PowerPoint</Application>
  <PresentationFormat>Widescreen</PresentationFormat>
  <Paragraphs>69</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等线</vt:lpstr>
      <vt:lpstr>Arial</vt:lpstr>
      <vt:lpstr>Calibri</vt:lpstr>
      <vt:lpstr>Calibri Light</vt:lpstr>
      <vt:lpstr>Times New Roman</vt:lpstr>
      <vt:lpstr>Office Theme</vt:lpstr>
      <vt:lpstr>CSC207 Group Project Group_13</vt:lpstr>
      <vt:lpstr>Specification</vt:lpstr>
      <vt:lpstr>Specification</vt:lpstr>
      <vt:lpstr>CRC model </vt:lpstr>
      <vt:lpstr>Scenario walk through</vt:lpstr>
      <vt:lpstr>Scenario walk through</vt:lpstr>
      <vt:lpstr>PowerPoint Presentation</vt:lpstr>
      <vt:lpstr>To register as a student  </vt:lpstr>
      <vt:lpstr>To login </vt:lpstr>
      <vt:lpstr>Skeleton program  Zhijun Wang</vt:lpstr>
      <vt:lpstr>What part we have struggled with?</vt:lpstr>
      <vt:lpstr>What part we did well?</vt:lpstr>
      <vt:lpstr>Introduction to division of labour</vt:lpstr>
      <vt:lpstr>Prospect</vt:lpstr>
      <vt:lpstr>Open question </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乔 川洋</dc:creator>
  <cp:lastModifiedBy>jiang kuang</cp:lastModifiedBy>
  <cp:revision>10</cp:revision>
  <dcterms:created xsi:type="dcterms:W3CDTF">2021-10-16T15:11:53Z</dcterms:created>
  <dcterms:modified xsi:type="dcterms:W3CDTF">2021-10-18T19:57:34Z</dcterms:modified>
</cp:coreProperties>
</file>