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643987-85A7-4718-A90F-69CCC1D77DEF}">
  <a:tblStyle styleId="{67643987-85A7-4718-A90F-69CCC1D77DE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5f120a6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35f120a6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35f120ade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f35f120ade_5_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5f120ade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35f120ade_5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92f8922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f92f8922c3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92f8922c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f92f8922c3_2_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92f8922c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92f8922c3_2_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92f8922c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f92f8922c3_2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92f8922c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f92f8922c3_2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2f8922c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f92f8922c3_2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5f120a67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35f120a67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5f120a67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f35f120a67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5f120a67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35f120a67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5f120a67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f35f120a67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5f120a67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f35f120a67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5f120a67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f35f120a67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35f120a67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35f120a67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35f120ad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35f120ade_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t/>
            </a:r>
            <a:endParaRPr sz="11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1014984" y="528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502125"/>
                <a:gridCol w="3374125"/>
              </a:tblGrid>
              <a:tr h="706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Abstract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User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Faculty, student, professor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043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Store: int student id;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String utorid;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String user’s name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String password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function register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(Act as constructor, override in each subclasses)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zh-CN" sz="1400"/>
                      </a:br>
                      <a:br>
                        <a:rPr lang="zh-CN" sz="1400"/>
                      </a:b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zh-CN" sz="1400"/>
                      </a:br>
                      <a:br>
                        <a:rPr lang="zh-CN" sz="1400"/>
                      </a:b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Collaborators </a:t>
                      </a: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Coursepage</a:t>
                      </a: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zh-CN" sz="1400"/>
                      </a:br>
                      <a:br>
                        <a:rPr lang="zh-CN" sz="1400"/>
                      </a:b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85" name="Google Shape;185;p34"/>
          <p:cNvGraphicFramePr/>
          <p:nvPr/>
        </p:nvGraphicFramePr>
        <p:xfrm>
          <a:off x="628650" y="1369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82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Interface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AddComment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                        student professor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11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Void function add_comment()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User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Coursepage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91" name="Google Shape;191;p35"/>
          <p:cNvGraphicFramePr/>
          <p:nvPr/>
        </p:nvGraphicFramePr>
        <p:xfrm>
          <a:off x="628650" y="1369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88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Interface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Enrollcourse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                       Student, Professor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2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Void function enroll()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Student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Professor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97" name="Google Shape;197;p36"/>
          <p:cNvGraphicFramePr/>
          <p:nvPr/>
        </p:nvGraphicFramePr>
        <p:xfrm>
          <a:off x="628650" y="1369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63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</a:t>
                      </a:r>
                      <a:r>
                        <a:rPr lang="zh-CN"/>
                        <a:t>Signup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13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Store: </a:t>
                      </a: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LoginInputBoundary loginInputBoundary;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runLogin(String, String, String, String) (login)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register(String, String, String, String)(register)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Student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203" name="Google Shape;203;p37"/>
          <p:cNvGraphicFramePr/>
          <p:nvPr/>
        </p:nvGraphicFramePr>
        <p:xfrm>
          <a:off x="628650" y="1369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81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Interface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</a:t>
                      </a:r>
                      <a:r>
                        <a:rPr lang="zh-CN"/>
                        <a:t>Inputiterface</a:t>
                      </a:r>
                      <a:r>
                        <a:rPr lang="zh-CN" sz="1400"/>
                        <a:t>                                                                       LoginUse</a:t>
                      </a:r>
                      <a:r>
                        <a:rPr lang="zh-CN"/>
                        <a:t>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17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LoginUsecase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209" name="Google Shape;209;p38"/>
          <p:cNvGraphicFramePr/>
          <p:nvPr/>
        </p:nvGraphicFramePr>
        <p:xfrm>
          <a:off x="301752" y="777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5843025"/>
                <a:gridCol w="2370575"/>
              </a:tblGrid>
              <a:tr h="89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                  InputInterface                                                 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LoginUse</a:t>
                      </a:r>
                      <a:r>
                        <a:rPr lang="zh-CN"/>
                        <a:t>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58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Stores: private static Map[String, student]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public enum </a:t>
                      </a:r>
                      <a:r>
                        <a:rPr lang="zh-CN" sz="1400"/>
                        <a:t>LoginResult (to show whether the password match utorid)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Public LoginResult Login(String, String, String, String) (check whether the user can log in.)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Collaborator,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LoginInputboundary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215" name="Google Shape;215;p39"/>
          <p:cNvGraphicFramePr/>
          <p:nvPr/>
        </p:nvGraphicFramePr>
        <p:xfrm>
          <a:off x="628650" y="1051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9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All_Faculty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25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Store: Hashmap[String,  Faculty] Faculty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Student getfaculty(String) return the Faculty with certain name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221" name="Google Shape;221;p40"/>
          <p:cNvGraphicFramePr/>
          <p:nvPr/>
        </p:nvGraphicFramePr>
        <p:xfrm>
          <a:off x="628650" y="923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82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All_Professor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            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22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Store: Hashmap[String, professor] profs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Student getprof(String) return the prof with the name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227" name="Google Shape;227;p41"/>
          <p:cNvGraphicFramePr/>
          <p:nvPr/>
        </p:nvGraphicFramePr>
        <p:xfrm>
          <a:off x="537210" y="770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9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All students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49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Store: Hashmap[String, student] stds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Student getstudent(String) return the student with the name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564642" y="9943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724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                                              User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  Student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67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Store:</a:t>
                      </a:r>
                      <a:r>
                        <a:rPr lang="zh-CN" sz="1400"/>
                        <a:t> </a:t>
                      </a:r>
                      <a:r>
                        <a:rPr lang="zh-CN" sz="1400"/>
                        <a:t>Arraylist[course] Course enrolled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Dict[]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function create_comments (add_comment)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function Delete_Own_Comment</a:t>
                      </a: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(Return a notice if the user didn’t have access or delete otherwise return 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function Edit_Own_Comment</a:t>
                      </a: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(Return a notice if the user didn’t have access or edit otherwise)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function enroll_course(add course to 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Comment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1331964" y="7076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489475"/>
                <a:gridCol w="3487375"/>
              </a:tblGrid>
              <a:tr h="69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                                   User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Faculty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198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Void function Change_course_info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Void function add_course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Void function add_postpage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Coursepage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Course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49" name="Google Shape;149;p28"/>
          <p:cNvGraphicFramePr/>
          <p:nvPr/>
        </p:nvGraphicFramePr>
        <p:xfrm>
          <a:off x="628650" y="1369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35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                                         User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Professor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53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 Arraylist[course] Course_enrolled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function create_comments (add_comment)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function Delete_Own_Comment</a:t>
                      </a: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(Return a notice if the user didn’t have access or delete otherwise return 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function Edit_Own_Comment</a:t>
                      </a: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(Return a notice if the user didn’t have access or edit otherwise)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zh-CN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function enroll_course(add course to 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55" name="Google Shape;155;p29"/>
          <p:cNvGraphicFramePr/>
          <p:nvPr/>
        </p:nvGraphicFramePr>
        <p:xfrm>
          <a:off x="1138918" y="925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433075"/>
                <a:gridCol w="3433075"/>
              </a:tblGrid>
              <a:tr h="84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Comment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6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Store: User user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String content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Arraylist[Comment] replies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int Comment_ID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</a:t>
                      </a:r>
                      <a:r>
                        <a:rPr lang="zh-CN"/>
                        <a:t>C</a:t>
                      </a:r>
                      <a:r>
                        <a:rPr lang="zh-CN" sz="1400"/>
                        <a:t>ourse </a:t>
                      </a:r>
                      <a:r>
                        <a:rPr lang="zh-CN"/>
                        <a:t>c</a:t>
                      </a:r>
                      <a:r>
                        <a:rPr lang="zh-CN" sz="1400"/>
                        <a:t>ourse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    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User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Postpage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61" name="Google Shape;161;p30"/>
          <p:cNvGraphicFramePr/>
          <p:nvPr/>
        </p:nvGraphicFramePr>
        <p:xfrm>
          <a:off x="628650" y="1369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4565125"/>
                <a:gridCol w="3321550"/>
              </a:tblGrid>
              <a:tr h="90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course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21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Store: String Coursecode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String Started_year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String </a:t>
                      </a:r>
                      <a:r>
                        <a:rPr lang="zh-CN"/>
                        <a:t>c</a:t>
                      </a:r>
                      <a:r>
                        <a:rPr lang="zh-CN" sz="1400"/>
                        <a:t>ourse_</a:t>
                      </a:r>
                      <a:r>
                        <a:rPr lang="zh-CN"/>
                        <a:t>description</a:t>
                      </a:r>
                      <a:r>
                        <a:rPr lang="zh-CN" sz="1400"/>
                        <a:t>  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Collaborators: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User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Coursepage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67" name="Google Shape;167;p31"/>
          <p:cNvGraphicFramePr/>
          <p:nvPr/>
        </p:nvGraphicFramePr>
        <p:xfrm>
          <a:off x="628650" y="1369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71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Coursepage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197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/>
                        <a:t>Responsibility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/>
                        <a:t>Store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/>
                        <a:t>           </a:t>
                      </a:r>
                      <a:r>
                        <a:rPr lang="zh-CN" sz="1800"/>
                        <a:t> Arraylist[Professor] Professor_List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/>
                        <a:t>          Arraylist[Student] Student_List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/>
                        <a:t>          Arraylist[ PostPage] postpages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/>
                        <a:t>         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Postpage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73" name="Google Shape;173;p32"/>
          <p:cNvGraphicFramePr/>
          <p:nvPr/>
        </p:nvGraphicFramePr>
        <p:xfrm>
          <a:off x="628650" y="1369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47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Postpage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152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/>
                        <a:t>Responsibility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/>
                        <a:t>Store: static Dict[int, comment](match comment no. and comment)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zh-CN" sz="1800"/>
                        <a:t>           static int newest_index (current largest comment index)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zh-CN" sz="1800"/>
                        <a:t>            String semester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Student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Professor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graphicFrame>
        <p:nvGraphicFramePr>
          <p:cNvPr id="179" name="Google Shape;179;p33"/>
          <p:cNvGraphicFramePr/>
          <p:nvPr/>
        </p:nvGraphicFramePr>
        <p:xfrm>
          <a:off x="464058" y="566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{67643987-85A7-4718-A90F-69CCC1D77DEF}</a:tableStyleId>
              </a:tblPr>
              <a:tblGrid>
                <a:gridCol w="3943350"/>
                <a:gridCol w="3943350"/>
              </a:tblGrid>
              <a:tr h="93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                                          All_course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37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Responsibility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Store Dict[course, coursepage] match course to coursepage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Collaborator: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Course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coursepage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